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32" d="100"/>
          <a:sy n="32" d="100"/>
        </p:scale>
        <p:origin x="91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61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9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46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3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48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057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05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80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72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01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89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72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3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8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96100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>
                <a:latin typeface="Corbel" panose="020B0503020204020204" pitchFamily="34" charset="0"/>
              </a:rPr>
              <a:t>На социальном постере сказано, что ИКС – это выбор </a:t>
            </a:r>
            <a:endParaRPr lang="ru-RU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каждого</a:t>
            </a:r>
            <a:r>
              <a:rPr lang="ru-RU" sz="6300" dirty="0">
                <a:latin typeface="Corbel" panose="020B0503020204020204" pitchFamily="34" charset="0"/>
              </a:rPr>
              <a:t>, а дышать – нет</a:t>
            </a:r>
            <a:r>
              <a:rPr lang="ru-RU" sz="6300" dirty="0" smtClean="0">
                <a:latin typeface="Corbel" panose="020B0503020204020204" pitchFamily="34" charset="0"/>
              </a:rPr>
              <a:t>. </a:t>
            </a:r>
            <a:r>
              <a:rPr lang="ru-RU" sz="6300" b="1" dirty="0" smtClean="0">
                <a:latin typeface="Corbel" panose="020B0503020204020204" pitchFamily="34" charset="0"/>
              </a:rPr>
              <a:t>Назовите ИКС.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Un </a:t>
            </a:r>
            <a:r>
              <a:rPr lang="en-US" sz="6300" dirty="0">
                <a:latin typeface="Corbel" panose="020B0503020204020204" pitchFamily="34" charset="0"/>
              </a:rPr>
              <a:t>poster social </a:t>
            </a:r>
            <a:r>
              <a:rPr lang="en-US" sz="6300" dirty="0" err="1">
                <a:latin typeface="Corbel" panose="020B0503020204020204" pitchFamily="34" charset="0"/>
              </a:rPr>
              <a:t>afirmă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că</a:t>
            </a:r>
            <a:r>
              <a:rPr lang="en-US" sz="6300" dirty="0">
                <a:latin typeface="Corbel" panose="020B0503020204020204" pitchFamily="34" charset="0"/>
              </a:rPr>
              <a:t> X </a:t>
            </a:r>
            <a:r>
              <a:rPr lang="en-US" sz="6300" dirty="0" smtClean="0">
                <a:latin typeface="Corbel" panose="020B0503020204020204" pitchFamily="34" charset="0"/>
              </a:rPr>
              <a:t>e</a:t>
            </a:r>
            <a:r>
              <a:rPr lang="ro-MD" sz="6300" dirty="0" smtClean="0">
                <a:latin typeface="Corbel" panose="020B0503020204020204" pitchFamily="34" charset="0"/>
              </a:rPr>
              <a:t>ste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alegerea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fiecărui</a:t>
            </a:r>
            <a:r>
              <a:rPr lang="en-US" sz="6300" dirty="0">
                <a:latin typeface="Corbel" panose="020B0503020204020204" pitchFamily="34" charset="0"/>
              </a:rPr>
              <a:t>, </a:t>
            </a:r>
            <a:r>
              <a:rPr lang="en-US" sz="6300" dirty="0" err="1" smtClean="0">
                <a:latin typeface="Corbel" panose="020B0503020204020204" pitchFamily="34" charset="0"/>
              </a:rPr>
              <a:t>însă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endParaRPr lang="ru-RU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respirația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>
                <a:latin typeface="Corbel" panose="020B0503020204020204" pitchFamily="34" charset="0"/>
              </a:rPr>
              <a:t>- nu. </a:t>
            </a:r>
            <a:r>
              <a:rPr lang="en-US" sz="6300" b="1" dirty="0">
                <a:latin typeface="Corbel" panose="020B0503020204020204" pitchFamily="34" charset="0"/>
              </a:rPr>
              <a:t>Ce </a:t>
            </a:r>
            <a:r>
              <a:rPr lang="en-US" sz="6300" b="1" dirty="0" smtClean="0">
                <a:latin typeface="Corbel" panose="020B0503020204020204" pitchFamily="34" charset="0"/>
              </a:rPr>
              <a:t>e</a:t>
            </a:r>
            <a:r>
              <a:rPr lang="ro-MD" sz="6300" b="1" dirty="0" smtClean="0">
                <a:latin typeface="Corbel" panose="020B0503020204020204" pitchFamily="34" charset="0"/>
              </a:rPr>
              <a:t>ste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>
                <a:latin typeface="Corbel" panose="020B0503020204020204" pitchFamily="34" charset="0"/>
              </a:rPr>
              <a:t>X? 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1. </a:t>
            </a:r>
            <a:r>
              <a:rPr lang="ru-RU" sz="6300" dirty="0" smtClean="0">
                <a:latin typeface="Corbel" panose="020B0503020204020204" pitchFamily="34" charset="0"/>
              </a:rPr>
              <a:t>Дайвинг </a:t>
            </a:r>
            <a:r>
              <a:rPr lang="en-US" sz="6300" dirty="0" smtClean="0">
                <a:latin typeface="Corbel" panose="020B0503020204020204" pitchFamily="34" charset="0"/>
              </a:rPr>
              <a:t>/ </a:t>
            </a:r>
            <a:r>
              <a:rPr lang="en-US" sz="6300" dirty="0" err="1" smtClean="0">
                <a:latin typeface="Corbel" panose="020B0503020204020204" pitchFamily="34" charset="0"/>
              </a:rPr>
              <a:t>Scufundarea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>
                <a:latin typeface="Corbel" panose="020B0503020204020204" pitchFamily="34" charset="0"/>
              </a:rPr>
              <a:t>sub </a:t>
            </a:r>
            <a:r>
              <a:rPr lang="en-US" sz="6300" dirty="0" err="1" smtClean="0">
                <a:latin typeface="Corbel" panose="020B0503020204020204" pitchFamily="34" charset="0"/>
              </a:rPr>
              <a:t>apă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2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Курение </a:t>
            </a:r>
            <a:r>
              <a:rPr lang="en-US" sz="6300" dirty="0" smtClean="0">
                <a:latin typeface="Corbel" panose="020B0503020204020204" pitchFamily="34" charset="0"/>
              </a:rPr>
              <a:t>/ </a:t>
            </a:r>
            <a:r>
              <a:rPr lang="en-US" sz="6300" dirty="0" err="1" smtClean="0">
                <a:latin typeface="Corbel" panose="020B0503020204020204" pitchFamily="34" charset="0"/>
              </a:rPr>
              <a:t>Fumatul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3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Автомобиль </a:t>
            </a:r>
            <a:r>
              <a:rPr lang="en-US" sz="6300" dirty="0" smtClean="0">
                <a:latin typeface="Corbel" panose="020B0503020204020204" pitchFamily="34" charset="0"/>
              </a:rPr>
              <a:t>/ </a:t>
            </a:r>
            <a:r>
              <a:rPr lang="en-US" sz="6300" dirty="0" err="1" smtClean="0">
                <a:latin typeface="Corbel" panose="020B0503020204020204" pitchFamily="34" charset="0"/>
              </a:rPr>
              <a:t>Automobilul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4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Паровоз </a:t>
            </a:r>
            <a:r>
              <a:rPr lang="en-US" sz="6300" dirty="0" smtClean="0">
                <a:latin typeface="Corbel" panose="020B0503020204020204" pitchFamily="34" charset="0"/>
              </a:rPr>
              <a:t>/ </a:t>
            </a:r>
            <a:r>
              <a:rPr lang="en-US" sz="6300" dirty="0" err="1" smtClean="0">
                <a:latin typeface="Corbel" panose="020B0503020204020204" pitchFamily="34" charset="0"/>
              </a:rPr>
              <a:t>Trenul</a:t>
            </a:r>
            <a:endParaRPr lang="en-US" sz="63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02240" y="3894724"/>
            <a:ext cx="9652603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Курение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Fumatul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416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7" name="Picture 2" descr="Почему бросать курить лучше всего в режиме самоизоляци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38465"/>
            <a:ext cx="9929909" cy="66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441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>
                <a:latin typeface="Corbel" panose="020B0503020204020204" pitchFamily="34" charset="0"/>
              </a:rPr>
              <a:t>Радио понадобилось 38 лет для того, чтобы достичь аудитории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50 миллионов </a:t>
            </a:r>
            <a:r>
              <a:rPr lang="ru-RU" sz="5000" dirty="0">
                <a:latin typeface="Corbel" panose="020B0503020204020204" pitchFamily="34" charset="0"/>
              </a:rPr>
              <a:t>пользователей, телевидению – 13, кабельному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телевидению </a:t>
            </a:r>
            <a:r>
              <a:rPr lang="ru-RU" sz="5000" dirty="0">
                <a:latin typeface="Corbel" panose="020B0503020204020204" pitchFamily="34" charset="0"/>
              </a:rPr>
              <a:t>– 10. </a:t>
            </a:r>
            <a:r>
              <a:rPr lang="ru-RU" sz="5000" b="1" dirty="0">
                <a:latin typeface="Corbel" panose="020B0503020204020204" pitchFamily="34" charset="0"/>
              </a:rPr>
              <a:t>А сколько лет понадобилось </a:t>
            </a:r>
            <a:r>
              <a:rPr lang="ru-RU" sz="5000" b="1" dirty="0" smtClean="0">
                <a:latin typeface="Corbel" panose="020B0503020204020204" pitchFamily="34" charset="0"/>
              </a:rPr>
              <a:t>интернету?</a:t>
            </a:r>
            <a:endParaRPr lang="en-US" sz="5000" b="1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Radioul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a </a:t>
            </a:r>
            <a:r>
              <a:rPr lang="en-US" sz="5000" dirty="0" err="1">
                <a:latin typeface="Corbel" panose="020B0503020204020204" pitchFamily="34" charset="0"/>
              </a:rPr>
              <a:t>avut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nevoie</a:t>
            </a:r>
            <a:r>
              <a:rPr lang="en-US" sz="5000" dirty="0">
                <a:latin typeface="Corbel" panose="020B0503020204020204" pitchFamily="34" charset="0"/>
              </a:rPr>
              <a:t> de 38 de </a:t>
            </a:r>
            <a:r>
              <a:rPr lang="en-US" sz="5000" dirty="0" err="1">
                <a:latin typeface="Corbel" panose="020B0503020204020204" pitchFamily="34" charset="0"/>
              </a:rPr>
              <a:t>ani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pentru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r>
              <a:rPr lang="en-US" sz="5000" dirty="0" err="1">
                <a:latin typeface="Corbel" panose="020B0503020204020204" pitchFamily="34" charset="0"/>
              </a:rPr>
              <a:t>atinge</a:t>
            </a:r>
            <a:r>
              <a:rPr lang="en-US" sz="5000" dirty="0">
                <a:latin typeface="Corbel" panose="020B0503020204020204" pitchFamily="34" charset="0"/>
              </a:rPr>
              <a:t> o </a:t>
            </a:r>
            <a:r>
              <a:rPr lang="en-US" sz="5000" dirty="0" err="1" smtClean="0">
                <a:latin typeface="Corbel" panose="020B0503020204020204" pitchFamily="34" charset="0"/>
              </a:rPr>
              <a:t>audiență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de 50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milioane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de </a:t>
            </a:r>
            <a:r>
              <a:rPr lang="en-US" sz="5000" dirty="0" err="1">
                <a:latin typeface="Corbel" panose="020B0503020204020204" pitchFamily="34" charset="0"/>
              </a:rPr>
              <a:t>utilizatori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dirty="0" err="1">
                <a:latin typeface="Corbel" panose="020B0503020204020204" pitchFamily="34" charset="0"/>
              </a:rPr>
              <a:t>Televiziunea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smtClean="0">
                <a:latin typeface="Corbel" panose="020B0503020204020204" pitchFamily="34" charset="0"/>
              </a:rPr>
              <a:t>– de </a:t>
            </a:r>
            <a:r>
              <a:rPr lang="en-US" sz="5000" dirty="0">
                <a:latin typeface="Corbel" panose="020B0503020204020204" pitchFamily="34" charset="0"/>
              </a:rPr>
              <a:t>13 </a:t>
            </a:r>
            <a:r>
              <a:rPr lang="en-US" sz="5000" dirty="0" err="1">
                <a:latin typeface="Corbel" panose="020B0503020204020204" pitchFamily="34" charset="0"/>
              </a:rPr>
              <a:t>ani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televiziunea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prin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cablu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smtClean="0">
                <a:latin typeface="Corbel" panose="020B0503020204020204" pitchFamily="34" charset="0"/>
              </a:rPr>
              <a:t>–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10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b="1" dirty="0">
                <a:latin typeface="Corbel" panose="020B0503020204020204" pitchFamily="34" charset="0"/>
              </a:rPr>
              <a:t>De </a:t>
            </a:r>
            <a:r>
              <a:rPr lang="en-US" sz="5000" b="1" dirty="0" err="1">
                <a:latin typeface="Corbel" panose="020B0503020204020204" pitchFamily="34" charset="0"/>
              </a:rPr>
              <a:t>câți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ani</a:t>
            </a:r>
            <a:r>
              <a:rPr lang="en-US" sz="5000" b="1" dirty="0">
                <a:latin typeface="Corbel" panose="020B0503020204020204" pitchFamily="34" charset="0"/>
              </a:rPr>
              <a:t> a </a:t>
            </a:r>
            <a:r>
              <a:rPr lang="en-US" sz="5000" b="1" dirty="0" err="1">
                <a:latin typeface="Corbel" panose="020B0503020204020204" pitchFamily="34" charset="0"/>
              </a:rPr>
              <a:t>avut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 smtClean="0">
                <a:latin typeface="Corbel" panose="020B0503020204020204" pitchFamily="34" charset="0"/>
              </a:rPr>
              <a:t>nevoie</a:t>
            </a:r>
            <a:r>
              <a:rPr lang="en-US" sz="5000" b="1" dirty="0" smtClean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Internetul</a:t>
            </a:r>
            <a:r>
              <a:rPr lang="en-US" sz="5000" b="1" dirty="0">
                <a:latin typeface="Corbel" panose="020B0503020204020204" pitchFamily="34" charset="0"/>
              </a:rPr>
              <a:t>? 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1. 5</a:t>
            </a: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2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dirty="0" smtClean="0">
                <a:latin typeface="Corbel" panose="020B0503020204020204" pitchFamily="34" charset="0"/>
              </a:rPr>
              <a:t>12</a:t>
            </a: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3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dirty="0" smtClean="0">
                <a:latin typeface="Corbel" panose="020B0503020204020204" pitchFamily="34" charset="0"/>
              </a:rPr>
              <a:t>17</a:t>
            </a: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4</a:t>
            </a:r>
            <a:r>
              <a:rPr lang="en-US" sz="5000" dirty="0">
                <a:latin typeface="Corbel" panose="020B0503020204020204" pitchFamily="34" charset="0"/>
              </a:rPr>
              <a:t>. 21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7000" y="3894724"/>
            <a:ext cx="9667843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1. 5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187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7" name="Picture 2" descr="A new Internet speed record set at 44.2 Tbps | FREE NEW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120867"/>
            <a:ext cx="9839197" cy="55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95338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100" i="1" dirty="0" smtClean="0">
                <a:latin typeface="Corbel" panose="020B0503020204020204" pitchFamily="34" charset="0"/>
              </a:rPr>
              <a:t>«По мере того, как мы посягаем на ресурсы природы и разрушаем жизненно важные </a:t>
            </a:r>
            <a:endParaRPr lang="x-none" sz="4100" i="1" dirty="0">
              <a:latin typeface="Corbel" panose="020B0503020204020204" pitchFamily="34" charset="0"/>
            </a:endParaRPr>
          </a:p>
          <a:p>
            <a:pPr fontAlgn="base"/>
            <a:r>
              <a:rPr lang="ru-RU" sz="4100" i="1" dirty="0" smtClean="0">
                <a:latin typeface="Corbel" panose="020B0503020204020204" pitchFamily="34" charset="0"/>
              </a:rPr>
              <a:t>места обитания, всё большее число видов оказывается под угрозой исчезновения», </a:t>
            </a:r>
            <a:r>
              <a:rPr lang="ru-RU" sz="4100" dirty="0" smtClean="0">
                <a:latin typeface="Corbel" panose="020B0503020204020204" pitchFamily="34" charset="0"/>
              </a:rPr>
              <a:t>– </a:t>
            </a:r>
            <a:endParaRPr lang="x-none" sz="4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100" dirty="0" smtClean="0">
                <a:latin typeface="Corbel" panose="020B0503020204020204" pitchFamily="34" charset="0"/>
              </a:rPr>
              <a:t>заявил генеральный секретарь ООН </a:t>
            </a:r>
            <a:r>
              <a:rPr lang="ru-RU" sz="4100" dirty="0" err="1" smtClean="0">
                <a:latin typeface="Corbel" panose="020B0503020204020204" pitchFamily="34" charset="0"/>
              </a:rPr>
              <a:t>Антониу</a:t>
            </a:r>
            <a:r>
              <a:rPr lang="ru-RU" sz="4100" dirty="0" smtClean="0">
                <a:latin typeface="Corbel" panose="020B0503020204020204" pitchFamily="34" charset="0"/>
              </a:rPr>
              <a:t> </a:t>
            </a:r>
            <a:r>
              <a:rPr lang="ru-RU" sz="4100" dirty="0" err="1" smtClean="0">
                <a:latin typeface="Corbel" panose="020B0503020204020204" pitchFamily="34" charset="0"/>
              </a:rPr>
              <a:t>Гутерриш</a:t>
            </a:r>
            <a:r>
              <a:rPr lang="ru-RU" sz="4100" dirty="0" smtClean="0">
                <a:latin typeface="Corbel" panose="020B0503020204020204" pitchFamily="34" charset="0"/>
              </a:rPr>
              <a:t>. Эта цитата приведена в </a:t>
            </a:r>
            <a:endParaRPr lang="x-none" sz="4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100" dirty="0" smtClean="0">
                <a:latin typeface="Corbel" panose="020B0503020204020204" pitchFamily="34" charset="0"/>
              </a:rPr>
              <a:t>статье о том, что защита биоразнообразия – ответственность… </a:t>
            </a:r>
            <a:r>
              <a:rPr lang="ru-RU" sz="4100" b="1" dirty="0" smtClean="0">
                <a:latin typeface="Corbel" panose="020B0503020204020204" pitchFamily="34" charset="0"/>
              </a:rPr>
              <a:t>Кого? </a:t>
            </a:r>
            <a:endParaRPr lang="x-none" sz="4100" dirty="0">
              <a:latin typeface="Corbel" panose="020B0503020204020204" pitchFamily="34" charset="0"/>
            </a:endParaRPr>
          </a:p>
          <a:p>
            <a:pPr fontAlgn="base"/>
            <a:r>
              <a:rPr lang="en-US" sz="4100" i="1" dirty="0" smtClean="0">
                <a:latin typeface="Corbel" panose="020B0503020204020204" pitchFamily="34" charset="0"/>
              </a:rPr>
              <a:t>”</a:t>
            </a:r>
            <a:r>
              <a:rPr lang="en-US" sz="4100" i="1" dirty="0" err="1" smtClean="0">
                <a:latin typeface="Corbel" panose="020B0503020204020204" pitchFamily="34" charset="0"/>
              </a:rPr>
              <a:t>Pe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măsură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ce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distrugem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resursele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naturale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și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habitatele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vitale</a:t>
            </a:r>
            <a:r>
              <a:rPr lang="en-US" sz="4100" i="1" dirty="0" smtClean="0">
                <a:latin typeface="Corbel" panose="020B0503020204020204" pitchFamily="34" charset="0"/>
              </a:rPr>
              <a:t>, un </a:t>
            </a:r>
            <a:r>
              <a:rPr lang="en-US" sz="4100" i="1" dirty="0" err="1" smtClean="0">
                <a:latin typeface="Corbel" panose="020B0503020204020204" pitchFamily="34" charset="0"/>
              </a:rPr>
              <a:t>număr</a:t>
            </a:r>
            <a:r>
              <a:rPr lang="en-US" sz="4100" i="1" dirty="0" smtClean="0">
                <a:latin typeface="Corbel" panose="020B0503020204020204" pitchFamily="34" charset="0"/>
              </a:rPr>
              <a:t> tot </a:t>
            </a:r>
            <a:r>
              <a:rPr lang="en-US" sz="4100" i="1" dirty="0" err="1" smtClean="0">
                <a:latin typeface="Corbel" panose="020B0503020204020204" pitchFamily="34" charset="0"/>
              </a:rPr>
              <a:t>mai</a:t>
            </a:r>
            <a:r>
              <a:rPr lang="en-US" sz="4100" i="1" dirty="0" smtClean="0">
                <a:latin typeface="Corbel" panose="020B0503020204020204" pitchFamily="34" charset="0"/>
              </a:rPr>
              <a:t> mare de </a:t>
            </a:r>
            <a:endParaRPr lang="x-none" sz="41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100" i="1" dirty="0" err="1" smtClean="0">
                <a:latin typeface="Corbel" panose="020B0503020204020204" pitchFamily="34" charset="0"/>
              </a:rPr>
              <a:t>specii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sunt</a:t>
            </a:r>
            <a:r>
              <a:rPr lang="en-US" sz="4100" i="1" dirty="0" smtClean="0">
                <a:latin typeface="Corbel" panose="020B0503020204020204" pitchFamily="34" charset="0"/>
              </a:rPr>
              <a:t> </a:t>
            </a:r>
            <a:r>
              <a:rPr lang="en-US" sz="4100" i="1" dirty="0" err="1" smtClean="0">
                <a:latin typeface="Corbel" panose="020B0503020204020204" pitchFamily="34" charset="0"/>
              </a:rPr>
              <a:t>amenințate</a:t>
            </a:r>
            <a:r>
              <a:rPr lang="en-US" sz="4100" i="1" dirty="0" smtClean="0">
                <a:latin typeface="Corbel" panose="020B0503020204020204" pitchFamily="34" charset="0"/>
              </a:rPr>
              <a:t> de </a:t>
            </a:r>
            <a:r>
              <a:rPr lang="en-US" sz="4100" i="1" dirty="0" err="1" smtClean="0">
                <a:latin typeface="Corbel" panose="020B0503020204020204" pitchFamily="34" charset="0"/>
              </a:rPr>
              <a:t>dispariție</a:t>
            </a:r>
            <a:r>
              <a:rPr lang="en-US" sz="4100" i="1" dirty="0" smtClean="0">
                <a:latin typeface="Corbel" panose="020B0503020204020204" pitchFamily="34" charset="0"/>
              </a:rPr>
              <a:t>” </a:t>
            </a:r>
            <a:r>
              <a:rPr lang="x-none" sz="4100" i="1" dirty="0" smtClean="0">
                <a:latin typeface="Corbel" panose="020B0503020204020204" pitchFamily="34" charset="0"/>
              </a:rPr>
              <a:t> </a:t>
            </a:r>
            <a:r>
              <a:rPr lang="en-US" sz="4100" dirty="0" smtClean="0">
                <a:latin typeface="Corbel" panose="020B0503020204020204" pitchFamily="34" charset="0"/>
              </a:rPr>
              <a:t>- a </a:t>
            </a:r>
            <a:r>
              <a:rPr lang="en-US" sz="4100" dirty="0" err="1" smtClean="0">
                <a:latin typeface="Corbel" panose="020B0503020204020204" pitchFamily="34" charset="0"/>
              </a:rPr>
              <a:t>declarat</a:t>
            </a:r>
            <a:r>
              <a:rPr lang="en-US" sz="4100" dirty="0" smtClean="0">
                <a:latin typeface="Corbel" panose="020B0503020204020204" pitchFamily="34" charset="0"/>
              </a:rPr>
              <a:t> </a:t>
            </a:r>
            <a:r>
              <a:rPr lang="en-US" sz="4100" dirty="0" err="1" smtClean="0">
                <a:latin typeface="Corbel" panose="020B0503020204020204" pitchFamily="34" charset="0"/>
              </a:rPr>
              <a:t>secretarul</a:t>
            </a:r>
            <a:r>
              <a:rPr lang="en-US" sz="4100" dirty="0" smtClean="0">
                <a:latin typeface="Corbel" panose="020B0503020204020204" pitchFamily="34" charset="0"/>
              </a:rPr>
              <a:t> general ONU Antonio </a:t>
            </a:r>
            <a:r>
              <a:rPr lang="en-US" sz="4100" dirty="0" err="1" smtClean="0">
                <a:latin typeface="Corbel" panose="020B0503020204020204" pitchFamily="34" charset="0"/>
              </a:rPr>
              <a:t>Guterres</a:t>
            </a:r>
            <a:r>
              <a:rPr lang="en-US" sz="4100" dirty="0" smtClean="0">
                <a:latin typeface="Corbel" panose="020B0503020204020204" pitchFamily="34" charset="0"/>
              </a:rPr>
              <a:t>. </a:t>
            </a:r>
            <a:endParaRPr lang="x-none" sz="41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100" b="1" dirty="0" err="1" smtClean="0">
                <a:latin typeface="Corbel" panose="020B0503020204020204" pitchFamily="34" charset="0"/>
              </a:rPr>
              <a:t>Acest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citat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apare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într</a:t>
            </a:r>
            <a:r>
              <a:rPr lang="en-US" sz="4100" b="1" dirty="0" smtClean="0">
                <a:latin typeface="Corbel" panose="020B0503020204020204" pitchFamily="34" charset="0"/>
              </a:rPr>
              <a:t>-un </a:t>
            </a:r>
            <a:r>
              <a:rPr lang="en-US" sz="4100" b="1" dirty="0" err="1" smtClean="0">
                <a:latin typeface="Corbel" panose="020B0503020204020204" pitchFamily="34" charset="0"/>
              </a:rPr>
              <a:t>articol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despre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faptul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că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protecția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biodiversității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r>
              <a:rPr lang="en-US" sz="4100" b="1" dirty="0" err="1" smtClean="0">
                <a:latin typeface="Corbel" panose="020B0503020204020204" pitchFamily="34" charset="0"/>
              </a:rPr>
              <a:t>este</a:t>
            </a:r>
            <a:r>
              <a:rPr lang="en-US" sz="4100" b="1" dirty="0" smtClean="0">
                <a:latin typeface="Corbel" panose="020B0503020204020204" pitchFamily="34" charset="0"/>
              </a:rPr>
              <a:t> </a:t>
            </a:r>
            <a:endParaRPr lang="x-none" sz="41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100" b="1" dirty="0" err="1" smtClean="0">
                <a:latin typeface="Corbel" panose="020B0503020204020204" pitchFamily="34" charset="0"/>
              </a:rPr>
              <a:t>responsabilitatea</a:t>
            </a:r>
            <a:r>
              <a:rPr lang="en-US" sz="4100" b="1" dirty="0" smtClean="0">
                <a:latin typeface="Corbel" panose="020B0503020204020204" pitchFamily="34" charset="0"/>
              </a:rPr>
              <a:t>… </a:t>
            </a:r>
          </a:p>
          <a:p>
            <a:pPr fontAlgn="base"/>
            <a:r>
              <a:rPr lang="en-US" sz="4100" dirty="0" smtClean="0">
                <a:latin typeface="Corbel" panose="020B0503020204020204" pitchFamily="34" charset="0"/>
              </a:rPr>
              <a:t>1. </a:t>
            </a:r>
            <a:r>
              <a:rPr lang="ru-RU" sz="4100" dirty="0" smtClean="0">
                <a:latin typeface="Corbel" panose="020B0503020204020204" pitchFamily="34" charset="0"/>
              </a:rPr>
              <a:t>Человечества </a:t>
            </a:r>
            <a:r>
              <a:rPr lang="en-US" sz="4100" dirty="0" smtClean="0">
                <a:latin typeface="Corbel" panose="020B0503020204020204" pitchFamily="34" charset="0"/>
              </a:rPr>
              <a:t>/ </a:t>
            </a:r>
            <a:r>
              <a:rPr lang="en-US" sz="4100" dirty="0" err="1" smtClean="0">
                <a:latin typeface="Corbel" panose="020B0503020204020204" pitchFamily="34" charset="0"/>
              </a:rPr>
              <a:t>umanității</a:t>
            </a:r>
            <a:r>
              <a:rPr lang="en-US" sz="41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100" dirty="0" smtClean="0">
                <a:latin typeface="Corbel" panose="020B0503020204020204" pitchFamily="34" charset="0"/>
              </a:rPr>
              <a:t>2. </a:t>
            </a:r>
            <a:r>
              <a:rPr lang="ru-RU" sz="4100" dirty="0" smtClean="0">
                <a:latin typeface="Corbel" panose="020B0503020204020204" pitchFamily="34" charset="0"/>
              </a:rPr>
              <a:t>ООН </a:t>
            </a:r>
            <a:r>
              <a:rPr lang="en-US" sz="4100" dirty="0" smtClean="0">
                <a:latin typeface="Corbel" panose="020B0503020204020204" pitchFamily="34" charset="0"/>
              </a:rPr>
              <a:t>/ ONU.</a:t>
            </a:r>
          </a:p>
          <a:p>
            <a:pPr fontAlgn="base"/>
            <a:r>
              <a:rPr lang="en-US" sz="4100" dirty="0" smtClean="0">
                <a:latin typeface="Corbel" panose="020B0503020204020204" pitchFamily="34" charset="0"/>
              </a:rPr>
              <a:t>3. </a:t>
            </a:r>
            <a:r>
              <a:rPr lang="ru-RU" sz="4100" dirty="0" smtClean="0">
                <a:latin typeface="Corbel" panose="020B0503020204020204" pitchFamily="34" charset="0"/>
              </a:rPr>
              <a:t>Богатых стран </a:t>
            </a:r>
            <a:r>
              <a:rPr lang="en-US" sz="4100" dirty="0" smtClean="0">
                <a:latin typeface="Corbel" panose="020B0503020204020204" pitchFamily="34" charset="0"/>
              </a:rPr>
              <a:t>/ </a:t>
            </a:r>
            <a:r>
              <a:rPr lang="en-US" sz="4100" dirty="0" err="1" smtClean="0">
                <a:latin typeface="Corbel" panose="020B0503020204020204" pitchFamily="34" charset="0"/>
              </a:rPr>
              <a:t>țărilor</a:t>
            </a:r>
            <a:r>
              <a:rPr lang="en-US" sz="4100" dirty="0" smtClean="0">
                <a:latin typeface="Corbel" panose="020B0503020204020204" pitchFamily="34" charset="0"/>
              </a:rPr>
              <a:t> </a:t>
            </a:r>
            <a:r>
              <a:rPr lang="en-US" sz="4100" dirty="0" err="1" smtClean="0">
                <a:latin typeface="Corbel" panose="020B0503020204020204" pitchFamily="34" charset="0"/>
              </a:rPr>
              <a:t>bogate</a:t>
            </a:r>
            <a:r>
              <a:rPr lang="en-US" sz="41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100" dirty="0" smtClean="0">
                <a:latin typeface="Corbel" panose="020B0503020204020204" pitchFamily="34" charset="0"/>
              </a:rPr>
              <a:t>4. </a:t>
            </a:r>
            <a:r>
              <a:rPr lang="ru-RU" sz="4100" dirty="0" smtClean="0">
                <a:latin typeface="Corbel" panose="020B0503020204020204" pitchFamily="34" charset="0"/>
              </a:rPr>
              <a:t>Инопланетян </a:t>
            </a:r>
            <a:r>
              <a:rPr lang="en-US" sz="4100" dirty="0" smtClean="0">
                <a:latin typeface="Corbel" panose="020B0503020204020204" pitchFamily="34" charset="0"/>
              </a:rPr>
              <a:t>/ </a:t>
            </a:r>
            <a:r>
              <a:rPr lang="en-US" sz="4100" dirty="0" err="1" smtClean="0">
                <a:latin typeface="Corbel" panose="020B0503020204020204" pitchFamily="34" charset="0"/>
              </a:rPr>
              <a:t>extratereștrilor</a:t>
            </a:r>
            <a:r>
              <a:rPr lang="en-US" sz="4100" dirty="0" smtClean="0">
                <a:latin typeface="Corbel" panose="020B0503020204020204" pitchFamily="34" charset="0"/>
              </a:rPr>
              <a:t>.</a:t>
            </a:r>
            <a:endParaRPr lang="en-US" sz="41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02240" y="3894724"/>
            <a:ext cx="9652603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4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7400" b="1" dirty="0">
                <a:solidFill>
                  <a:schemeClr val="bg1"/>
                </a:solidFill>
                <a:latin typeface="Corbel" panose="020B0503020204020204" pitchFamily="34" charset="0"/>
              </a:rPr>
              <a:t>Человечества </a:t>
            </a:r>
            <a:r>
              <a:rPr lang="en-US" sz="74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7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umanității</a:t>
            </a:r>
            <a:r>
              <a:rPr lang="en-US" sz="74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7908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7" name="Picture 2" descr="Ученые: Человечество достигло предела развития - ТЕХНО bigmir)n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1" y="3472240"/>
            <a:ext cx="10007604" cy="50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2457"/>
            <a:ext cx="20104100" cy="126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543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1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>
                <a:latin typeface="Corbel" panose="020B0503020204020204" pitchFamily="34" charset="0"/>
              </a:rPr>
              <a:t>«...ни одна организация или человек не смогут добиться долгосрочных 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err="1" smtClean="0">
                <a:latin typeface="Corbel" panose="020B0503020204020204" pitchFamily="34" charset="0"/>
              </a:rPr>
              <a:t>зменений</a:t>
            </a:r>
            <a:r>
              <a:rPr lang="ru-RU" sz="4400" i="1" dirty="0" smtClean="0">
                <a:latin typeface="Corbel" panose="020B0503020204020204" pitchFamily="34" charset="0"/>
              </a:rPr>
              <a:t> </a:t>
            </a:r>
            <a:r>
              <a:rPr lang="ru-RU" sz="4400" i="1" dirty="0">
                <a:latin typeface="Corbel" panose="020B0503020204020204" pitchFamily="34" charset="0"/>
              </a:rPr>
              <a:t>на благо детей... новые возможности для улучшения их 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благосостояния</a:t>
            </a:r>
            <a:r>
              <a:rPr lang="x-none" sz="4400" i="1" dirty="0" smtClean="0">
                <a:latin typeface="Corbel" panose="020B0503020204020204" pitchFamily="34" charset="0"/>
              </a:rPr>
              <a:t> </a:t>
            </a:r>
            <a:r>
              <a:rPr lang="ru-RU" sz="4400" i="1" dirty="0" smtClean="0">
                <a:latin typeface="Corbel" panose="020B0503020204020204" pitchFamily="34" charset="0"/>
              </a:rPr>
              <a:t>касаются </a:t>
            </a:r>
            <a:r>
              <a:rPr lang="ru-RU" sz="4400" i="1" dirty="0">
                <a:latin typeface="Corbel" panose="020B0503020204020204" pitchFamily="34" charset="0"/>
              </a:rPr>
              <a:t>всех</a:t>
            </a:r>
            <a:r>
              <a:rPr lang="ru-RU" sz="4400" i="1" dirty="0" smtClean="0">
                <a:latin typeface="Corbel" panose="020B0503020204020204" pitchFamily="34" charset="0"/>
              </a:rPr>
              <a:t>» 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Этот </a:t>
            </a:r>
            <a:r>
              <a:rPr lang="ru-RU" sz="4400" dirty="0">
                <a:latin typeface="Corbel" panose="020B0503020204020204" pitchFamily="34" charset="0"/>
              </a:rPr>
              <a:t>текст есть на сайте ЮНИСЕФ в разделе </a:t>
            </a:r>
            <a:r>
              <a:rPr lang="ru-RU" sz="4400" dirty="0" smtClean="0">
                <a:latin typeface="Corbel" panose="020B0503020204020204" pitchFamily="34" charset="0"/>
              </a:rPr>
              <a:t>«Наши</a:t>
            </a:r>
            <a:r>
              <a:rPr lang="ru-RU" sz="4400" dirty="0">
                <a:latin typeface="Corbel" panose="020B0503020204020204" pitchFamily="34" charset="0"/>
              </a:rPr>
              <a:t>...» </a:t>
            </a:r>
            <a:r>
              <a:rPr lang="ru-RU" sz="4400" b="1" dirty="0">
                <a:latin typeface="Corbel" panose="020B0503020204020204" pitchFamily="34" charset="0"/>
              </a:rPr>
              <a:t>Кто</a:t>
            </a:r>
            <a:r>
              <a:rPr lang="ru-RU" sz="4400" b="1" dirty="0" smtClean="0">
                <a:latin typeface="Corbel" panose="020B0503020204020204" pitchFamily="34" charset="0"/>
              </a:rPr>
              <a:t>?</a:t>
            </a:r>
            <a:endParaRPr lang="x-none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smtClean="0">
                <a:latin typeface="Corbel" panose="020B0503020204020204" pitchFamily="34" charset="0"/>
              </a:rPr>
              <a:t>”... </a:t>
            </a:r>
            <a:r>
              <a:rPr lang="en-US" sz="4400" i="1" dirty="0" err="1">
                <a:latin typeface="Corbel" panose="020B0503020204020204" pitchFamily="34" charset="0"/>
              </a:rPr>
              <a:t>nici</a:t>
            </a:r>
            <a:r>
              <a:rPr lang="en-US" sz="4400" i="1" dirty="0">
                <a:latin typeface="Corbel" panose="020B0503020204020204" pitchFamily="34" charset="0"/>
              </a:rPr>
              <a:t> o </a:t>
            </a:r>
            <a:r>
              <a:rPr lang="en-US" sz="4400" i="1" dirty="0" err="1">
                <a:latin typeface="Corbel" panose="020B0503020204020204" pitchFamily="34" charset="0"/>
              </a:rPr>
              <a:t>organizație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sau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persoană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fizică</a:t>
            </a:r>
            <a:r>
              <a:rPr lang="en-US" sz="4400" i="1" dirty="0">
                <a:latin typeface="Corbel" panose="020B0503020204020204" pitchFamily="34" charset="0"/>
              </a:rPr>
              <a:t> nu </a:t>
            </a:r>
            <a:r>
              <a:rPr lang="en-US" sz="4400" i="1" dirty="0" err="1">
                <a:latin typeface="Corbel" panose="020B0503020204020204" pitchFamily="34" charset="0"/>
              </a:rPr>
              <a:t>poate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aduce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ro-MD" sz="4400" i="1" dirty="0" smtClean="0">
                <a:latin typeface="Corbel" panose="020B0503020204020204" pitchFamily="34" charset="0"/>
              </a:rPr>
              <a:t>de sine stătător </a:t>
            </a:r>
            <a:r>
              <a:rPr lang="en-US" sz="4400" i="1" dirty="0" smtClean="0">
                <a:latin typeface="Corbel" panose="020B0503020204020204" pitchFamily="34" charset="0"/>
              </a:rPr>
              <a:t>o </a:t>
            </a:r>
            <a:r>
              <a:rPr lang="en-US" sz="4400" i="1" dirty="0" err="1" smtClean="0">
                <a:latin typeface="Corbel" panose="020B0503020204020204" pitchFamily="34" charset="0"/>
              </a:rPr>
              <a:t>schimbare</a:t>
            </a:r>
            <a:r>
              <a:rPr lang="en-US" sz="4400" i="1" dirty="0" smtClean="0">
                <a:latin typeface="Corbel" panose="020B0503020204020204" pitchFamily="34" charset="0"/>
              </a:rPr>
              <a:t> </a:t>
            </a:r>
            <a:endParaRPr lang="ro-MD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durabilă</a:t>
            </a:r>
            <a:r>
              <a:rPr lang="en-US" sz="4400" i="1" dirty="0" smtClean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în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 smtClean="0">
                <a:latin typeface="Corbel" panose="020B0503020204020204" pitchFamily="34" charset="0"/>
              </a:rPr>
              <a:t>beneficiul</a:t>
            </a:r>
            <a:r>
              <a:rPr lang="en-US" sz="4400" i="1" dirty="0" smtClean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copiilor</a:t>
            </a:r>
            <a:r>
              <a:rPr lang="en-US" sz="4400" i="1" dirty="0">
                <a:latin typeface="Corbel" panose="020B0503020204020204" pitchFamily="34" charset="0"/>
              </a:rPr>
              <a:t>… </a:t>
            </a:r>
            <a:r>
              <a:rPr lang="en-US" sz="4400" i="1" dirty="0" err="1">
                <a:latin typeface="Corbel" panose="020B0503020204020204" pitchFamily="34" charset="0"/>
              </a:rPr>
              <a:t>noile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oportunități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smtClean="0">
                <a:latin typeface="Corbel" panose="020B0503020204020204" pitchFamily="34" charset="0"/>
              </a:rPr>
              <a:t>de </a:t>
            </a:r>
            <a:r>
              <a:rPr lang="en-US" sz="4400" i="1" dirty="0" err="1">
                <a:latin typeface="Corbel" panose="020B0503020204020204" pitchFamily="34" charset="0"/>
              </a:rPr>
              <a:t>îmbunătățire</a:t>
            </a:r>
            <a:r>
              <a:rPr lang="en-US" sz="4400" i="1" dirty="0">
                <a:latin typeface="Corbel" panose="020B0503020204020204" pitchFamily="34" charset="0"/>
              </a:rPr>
              <a:t> a </a:t>
            </a:r>
            <a:r>
              <a:rPr lang="en-US" sz="4400" i="1" dirty="0" err="1">
                <a:latin typeface="Corbel" panose="020B0503020204020204" pitchFamily="34" charset="0"/>
              </a:rPr>
              <a:t>stării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lor</a:t>
            </a:r>
            <a:r>
              <a:rPr lang="en-US" sz="4400" i="1" dirty="0">
                <a:latin typeface="Corbel" panose="020B0503020204020204" pitchFamily="34" charset="0"/>
              </a:rPr>
              <a:t> de bine </a:t>
            </a:r>
            <a:r>
              <a:rPr lang="en-US" sz="4400" i="1" dirty="0" err="1">
                <a:latin typeface="Corbel" panose="020B0503020204020204" pitchFamily="34" charset="0"/>
              </a:rPr>
              <a:t>îi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endParaRPr lang="ro-MD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privesc</a:t>
            </a:r>
            <a:r>
              <a:rPr lang="en-US" sz="4400" i="1" dirty="0" smtClean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pe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 smtClean="0">
                <a:latin typeface="Corbel" panose="020B0503020204020204" pitchFamily="34" charset="0"/>
              </a:rPr>
              <a:t>toți</a:t>
            </a:r>
            <a:r>
              <a:rPr lang="en-US" sz="4400" i="1" dirty="0" smtClean="0">
                <a:latin typeface="Corbel" panose="020B0503020204020204" pitchFamily="34" charset="0"/>
              </a:rPr>
              <a:t>”</a:t>
            </a:r>
            <a:r>
              <a:rPr lang="x-none" sz="4400" i="1" dirty="0" smtClean="0">
                <a:latin typeface="Corbel" panose="020B0503020204020204" pitchFamily="34" charset="0"/>
              </a:rPr>
              <a:t>. </a:t>
            </a:r>
            <a:r>
              <a:rPr lang="en-US" sz="4400" b="1" dirty="0" err="1" smtClean="0">
                <a:latin typeface="Corbel" panose="020B0503020204020204" pitchFamily="34" charset="0"/>
              </a:rPr>
              <a:t>Acest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>
                <a:latin typeface="Corbel" panose="020B0503020204020204" pitchFamily="34" charset="0"/>
              </a:rPr>
              <a:t>text </a:t>
            </a:r>
            <a:r>
              <a:rPr lang="en-US" sz="4400" b="1" dirty="0" err="1">
                <a:latin typeface="Corbel" panose="020B0503020204020204" pitchFamily="34" charset="0"/>
              </a:rPr>
              <a:t>poate</a:t>
            </a:r>
            <a:r>
              <a:rPr lang="en-US" sz="4400" b="1" dirty="0">
                <a:latin typeface="Corbel" panose="020B0503020204020204" pitchFamily="34" charset="0"/>
              </a:rPr>
              <a:t> fi </a:t>
            </a:r>
            <a:r>
              <a:rPr lang="en-US" sz="4400" b="1" dirty="0" err="1">
                <a:latin typeface="Corbel" panose="020B0503020204020204" pitchFamily="34" charset="0"/>
              </a:rPr>
              <a:t>găsit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pe</a:t>
            </a:r>
            <a:r>
              <a:rPr lang="en-US" sz="4400" b="1" dirty="0">
                <a:latin typeface="Corbel" panose="020B0503020204020204" pitchFamily="34" charset="0"/>
              </a:rPr>
              <a:t> site-</a:t>
            </a:r>
            <a:r>
              <a:rPr lang="en-US" sz="4400" b="1" dirty="0" err="1">
                <a:latin typeface="Corbel" panose="020B0503020204020204" pitchFamily="34" charset="0"/>
              </a:rPr>
              <a:t>ul</a:t>
            </a:r>
            <a:r>
              <a:rPr lang="en-US" sz="4400" b="1" dirty="0">
                <a:latin typeface="Corbel" panose="020B0503020204020204" pitchFamily="34" charset="0"/>
              </a:rPr>
              <a:t> UNICEF </a:t>
            </a:r>
            <a:r>
              <a:rPr lang="en-US" sz="4400" b="1" dirty="0" err="1">
                <a:latin typeface="Corbel" panose="020B0503020204020204" pitchFamily="34" charset="0"/>
              </a:rPr>
              <a:t>în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secțiunea</a:t>
            </a:r>
            <a:r>
              <a:rPr lang="en-US" sz="4400" b="1" dirty="0">
                <a:latin typeface="Corbel" panose="020B0503020204020204" pitchFamily="34" charset="0"/>
              </a:rPr>
              <a:t>… 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Проблемы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ro-MD" sz="4400" dirty="0" err="1">
                <a:latin typeface="Corbel" panose="020B0503020204020204" pitchFamily="34" charset="0"/>
              </a:rPr>
              <a:t>P</a:t>
            </a:r>
            <a:r>
              <a:rPr lang="en-US" sz="4400" dirty="0" err="1" smtClean="0">
                <a:latin typeface="Corbel" panose="020B0503020204020204" pitchFamily="34" charset="0"/>
              </a:rPr>
              <a:t>roblemele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noastre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Враги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ro-MD" sz="4400" dirty="0" err="1">
                <a:latin typeface="Corbel" panose="020B0503020204020204" pitchFamily="34" charset="0"/>
              </a:rPr>
              <a:t>D</a:t>
            </a:r>
            <a:r>
              <a:rPr lang="en-US" sz="4400" dirty="0" err="1" smtClean="0">
                <a:latin typeface="Corbel" panose="020B0503020204020204" pitchFamily="34" charset="0"/>
              </a:rPr>
              <a:t>ușmanii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noștri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Партнёры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ro-MD" sz="4400" dirty="0" err="1">
                <a:latin typeface="Corbel" panose="020B0503020204020204" pitchFamily="34" charset="0"/>
              </a:rPr>
              <a:t>P</a:t>
            </a:r>
            <a:r>
              <a:rPr lang="en-US" sz="4400" dirty="0" err="1" smtClean="0">
                <a:latin typeface="Corbel" panose="020B0503020204020204" pitchFamily="34" charset="0"/>
              </a:rPr>
              <a:t>artenerii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noștri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err="1" smtClean="0">
                <a:latin typeface="Corbel" panose="020B0503020204020204" pitchFamily="34" charset="0"/>
              </a:rPr>
              <a:t>Покемоны</a:t>
            </a:r>
            <a:r>
              <a:rPr lang="ru-RU" sz="4400" dirty="0" smtClean="0">
                <a:latin typeface="Corbel" panose="020B0503020204020204" pitchFamily="34" charset="0"/>
              </a:rPr>
              <a:t>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ro-MD" sz="4400" dirty="0" err="1">
                <a:latin typeface="Corbel" panose="020B0503020204020204" pitchFamily="34" charset="0"/>
              </a:rPr>
              <a:t>P</a:t>
            </a:r>
            <a:r>
              <a:rPr lang="en-US" sz="4400" dirty="0" err="1" smtClean="0">
                <a:latin typeface="Corbel" panose="020B0503020204020204" pitchFamily="34" charset="0"/>
              </a:rPr>
              <a:t>okemonii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noștri</a:t>
            </a:r>
            <a:endParaRPr lang="en-US" sz="4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02240" y="3894724"/>
            <a:ext cx="9646919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Партнёры </a:t>
            </a:r>
            <a:r>
              <a:rPr lang="x-none" sz="83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</a:p>
          <a:p>
            <a:pPr fontAlgn="base"/>
            <a:r>
              <a:rPr lang="x-none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partenerii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noștri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568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1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6" name="Picture 2" descr="Казахстанцам рекомендуют отказаться от рукопожатий - Новости КазНМУ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7" y="2998280"/>
            <a:ext cx="9604374" cy="54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106514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2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ответа</a:t>
            </a:r>
            <a:r>
              <a:rPr lang="ru-RU" sz="4400" i="1" dirty="0">
                <a:latin typeface="Corbel" panose="020B0503020204020204" pitchFamily="34" charset="0"/>
              </a:rPr>
              <a:t>, или не быть их вовсе. Если вариантов больше одного, выберите все 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правильные.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Atenție</a:t>
            </a:r>
            <a:r>
              <a:rPr lang="en-US" sz="4400" i="1" dirty="0">
                <a:latin typeface="Corbel" panose="020B0503020204020204" pitchFamily="34" charset="0"/>
              </a:rPr>
              <a:t>! </a:t>
            </a:r>
            <a:r>
              <a:rPr lang="en-US" sz="4400" i="1" dirty="0" err="1">
                <a:latin typeface="Corbel" panose="020B0503020204020204" pitchFamily="34" charset="0"/>
              </a:rPr>
              <a:t>Această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întrebare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poate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avea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opțiuni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smtClean="0">
                <a:latin typeface="Corbel" panose="020B0503020204020204" pitchFamily="34" charset="0"/>
              </a:rPr>
              <a:t>de </a:t>
            </a:r>
            <a:r>
              <a:rPr lang="en-US" sz="4400" i="1" dirty="0" err="1">
                <a:latin typeface="Corbel" panose="020B0503020204020204" pitchFamily="34" charset="0"/>
              </a:rPr>
              <a:t>răspuns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corecte</a:t>
            </a:r>
            <a:r>
              <a:rPr lang="en-US" sz="4400" i="1" dirty="0">
                <a:latin typeface="Corbel" panose="020B0503020204020204" pitchFamily="34" charset="0"/>
              </a:rPr>
              <a:t>, </a:t>
            </a:r>
            <a:r>
              <a:rPr lang="en-US" sz="4400" i="1" dirty="0" err="1">
                <a:latin typeface="Corbel" panose="020B0503020204020204" pitchFamily="34" charset="0"/>
              </a:rPr>
              <a:t>sau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nici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una</a:t>
            </a:r>
            <a:r>
              <a:rPr lang="en-US" sz="4400" i="1" dirty="0">
                <a:latin typeface="Corbel" panose="020B0503020204020204" pitchFamily="34" charset="0"/>
              </a:rPr>
              <a:t>. </a:t>
            </a:r>
            <a:r>
              <a:rPr lang="en-US" sz="4400" i="1" dirty="0" err="1">
                <a:latin typeface="Corbel" panose="020B0503020204020204" pitchFamily="34" charset="0"/>
              </a:rPr>
              <a:t>Dacă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există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smtClean="0">
                <a:latin typeface="Corbel" panose="020B0503020204020204" pitchFamily="34" charset="0"/>
              </a:rPr>
              <a:t>- </a:t>
            </a:r>
            <a:r>
              <a:rPr lang="en-US" sz="4400" i="1" dirty="0" err="1" smtClean="0">
                <a:latin typeface="Corbel" panose="020B0503020204020204" pitchFamily="34" charset="0"/>
              </a:rPr>
              <a:t>selectați</a:t>
            </a:r>
            <a:r>
              <a:rPr lang="en-US" sz="4400" i="1" dirty="0" smtClean="0">
                <a:latin typeface="Corbel" panose="020B0503020204020204" pitchFamily="34" charset="0"/>
              </a:rPr>
              <a:t>-le </a:t>
            </a:r>
            <a:r>
              <a:rPr lang="en-US" sz="4400" i="1" dirty="0" err="1">
                <a:latin typeface="Corbel" panose="020B0503020204020204" pitchFamily="34" charset="0"/>
              </a:rPr>
              <a:t>pe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toate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 smtClean="0">
                <a:latin typeface="Corbel" panose="020B0503020204020204" pitchFamily="34" charset="0"/>
              </a:rPr>
              <a:t>corecte</a:t>
            </a:r>
            <a:r>
              <a:rPr lang="en-US" sz="4400" i="1" dirty="0" smtClean="0">
                <a:latin typeface="Corbel" panose="020B0503020204020204" pitchFamily="34" charset="0"/>
              </a:rPr>
              <a:t>.</a:t>
            </a:r>
            <a:endParaRPr lang="x-none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>
                <a:latin typeface="Corbel" panose="020B0503020204020204" pitchFamily="34" charset="0"/>
              </a:rPr>
              <a:t>В каких сферах есть волонтёрские программы?</a:t>
            </a:r>
            <a:endParaRPr lang="en-US" sz="4400" b="1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b="1" dirty="0" err="1" smtClean="0">
                <a:latin typeface="Corbel" panose="020B0503020204020204" pitchFamily="34" charset="0"/>
              </a:rPr>
              <a:t>În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domenii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există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programe</a:t>
            </a:r>
            <a:r>
              <a:rPr lang="en-US" sz="4400" b="1" dirty="0">
                <a:latin typeface="Corbel" panose="020B0503020204020204" pitchFamily="34" charset="0"/>
              </a:rPr>
              <a:t> de </a:t>
            </a:r>
            <a:r>
              <a:rPr lang="en-US" sz="4400" b="1" dirty="0" err="1">
                <a:latin typeface="Corbel" panose="020B0503020204020204" pitchFamily="34" charset="0"/>
              </a:rPr>
              <a:t>voluntariat</a:t>
            </a:r>
            <a:r>
              <a:rPr lang="en-US" sz="4400" b="1" dirty="0">
                <a:latin typeface="Corbel" panose="020B0503020204020204" pitchFamily="34" charset="0"/>
              </a:rPr>
              <a:t>? 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Уход за животными </a:t>
            </a:r>
            <a:r>
              <a:rPr lang="en-US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err="1" smtClean="0">
                <a:latin typeface="Corbel" panose="020B0503020204020204" pitchFamily="34" charset="0"/>
              </a:rPr>
              <a:t>Îngrijirea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animalelor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Спортивные мероприятия </a:t>
            </a:r>
            <a:r>
              <a:rPr lang="en-US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err="1" smtClean="0">
                <a:latin typeface="Corbel" panose="020B0503020204020204" pitchFamily="34" charset="0"/>
              </a:rPr>
              <a:t>Activități</a:t>
            </a:r>
            <a:r>
              <a:rPr lang="en-US" sz="4400" dirty="0" smtClean="0">
                <a:latin typeface="Corbel" panose="020B0503020204020204" pitchFamily="34" charset="0"/>
              </a:rPr>
              <a:t> sportive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Археологические раскопки </a:t>
            </a:r>
            <a:r>
              <a:rPr lang="en-US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err="1" smtClean="0">
                <a:latin typeface="Corbel" panose="020B0503020204020204" pitchFamily="34" charset="0"/>
              </a:rPr>
              <a:t>Săpături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arheologice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Спасательные работы </a:t>
            </a:r>
            <a:r>
              <a:rPr lang="en-US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err="1" smtClean="0">
                <a:latin typeface="Corbel" panose="020B0503020204020204" pitchFamily="34" charset="0"/>
              </a:rPr>
              <a:t>Lucrări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de </a:t>
            </a:r>
            <a:r>
              <a:rPr lang="en-US" sz="4400" dirty="0" err="1">
                <a:latin typeface="Corbel" panose="020B0503020204020204" pitchFamily="34" charset="0"/>
              </a:rPr>
              <a:t>salvare</a:t>
            </a:r>
            <a:endParaRPr lang="en-US" sz="44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7000" y="3894725"/>
            <a:ext cx="9677399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1, 2, 3, 4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4670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7" name="Picture 2" descr="Путь добровольца. Как развивается волонтёрское движение в Приднестровье? |  Новости Приднестровь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5" y="2831146"/>
            <a:ext cx="9214664" cy="61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9305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>
                <a:latin typeface="Corbel" panose="020B0503020204020204" pitchFamily="34" charset="0"/>
              </a:rPr>
              <a:t>В 1959 году администрация города </a:t>
            </a:r>
            <a:r>
              <a:rPr lang="ru-RU" sz="5000" dirty="0" err="1">
                <a:latin typeface="Corbel" panose="020B0503020204020204" pitchFamily="34" charset="0"/>
              </a:rPr>
              <a:t>Гельзенкирхен</a:t>
            </a:r>
            <a:r>
              <a:rPr lang="ru-RU" sz="5000" dirty="0">
                <a:latin typeface="Corbel" panose="020B0503020204020204" pitchFamily="34" charset="0"/>
              </a:rPr>
              <a:t> по ошибке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назначила </a:t>
            </a:r>
            <a:r>
              <a:rPr lang="ru-RU" sz="5000" dirty="0">
                <a:latin typeface="Corbel" panose="020B0503020204020204" pitchFamily="34" charset="0"/>
              </a:rPr>
              <a:t>два матча на одно и то же время. И оба прошли успешно.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Один </a:t>
            </a:r>
            <a:r>
              <a:rPr lang="ru-RU" sz="5000" b="1" dirty="0">
                <a:latin typeface="Corbel" panose="020B0503020204020204" pitchFamily="34" charset="0"/>
              </a:rPr>
              <a:t>из матчей был футбольным, а второй – … </a:t>
            </a:r>
            <a:endParaRPr lang="en-US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În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ro-MD" sz="5000" dirty="0" smtClean="0">
                <a:latin typeface="Corbel" panose="020B0503020204020204" pitchFamily="34" charset="0"/>
              </a:rPr>
              <a:t>anul </a:t>
            </a:r>
            <a:r>
              <a:rPr lang="en-US" sz="5000" dirty="0" smtClean="0">
                <a:latin typeface="Corbel" panose="020B0503020204020204" pitchFamily="34" charset="0"/>
              </a:rPr>
              <a:t>1959 </a:t>
            </a:r>
            <a:r>
              <a:rPr lang="en-US" sz="5000" dirty="0" err="1">
                <a:latin typeface="Corbel" panose="020B0503020204020204" pitchFamily="34" charset="0"/>
              </a:rPr>
              <a:t>administrația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orașului</a:t>
            </a:r>
            <a:r>
              <a:rPr lang="en-US" sz="5000" dirty="0">
                <a:latin typeface="Corbel" panose="020B0503020204020204" pitchFamily="34" charset="0"/>
              </a:rPr>
              <a:t> Gelsenkirchen </a:t>
            </a:r>
            <a:r>
              <a:rPr lang="en-US" sz="5000" dirty="0" smtClean="0">
                <a:latin typeface="Corbel" panose="020B0503020204020204" pitchFamily="34" charset="0"/>
              </a:rPr>
              <a:t>a </a:t>
            </a:r>
            <a:r>
              <a:rPr lang="en-US" sz="5000" dirty="0" err="1">
                <a:latin typeface="Corbel" panose="020B0503020204020204" pitchFamily="34" charset="0"/>
              </a:rPr>
              <a:t>programat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greșit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două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meciuri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la </a:t>
            </a:r>
            <a:r>
              <a:rPr lang="en-US" sz="5000" dirty="0" err="1">
                <a:latin typeface="Corbel" panose="020B0503020204020204" pitchFamily="34" charset="0"/>
              </a:rPr>
              <a:t>aceeași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oră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dirty="0" err="1" smtClean="0">
                <a:latin typeface="Corbel" panose="020B0503020204020204" pitchFamily="34" charset="0"/>
              </a:rPr>
              <a:t>Și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ambele</a:t>
            </a:r>
            <a:r>
              <a:rPr lang="en-US" sz="5000" dirty="0">
                <a:latin typeface="Corbel" panose="020B0503020204020204" pitchFamily="34" charset="0"/>
              </a:rPr>
              <a:t> au </a:t>
            </a:r>
            <a:r>
              <a:rPr lang="en-US" sz="5000" dirty="0" err="1">
                <a:latin typeface="Corbel" panose="020B0503020204020204" pitchFamily="34" charset="0"/>
              </a:rPr>
              <a:t>avut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loc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smtClean="0">
                <a:latin typeface="Corbel" panose="020B0503020204020204" pitchFamily="34" charset="0"/>
              </a:rPr>
              <a:t>cu </a:t>
            </a:r>
            <a:r>
              <a:rPr lang="en-US" sz="5000" dirty="0" err="1">
                <a:latin typeface="Corbel" panose="020B0503020204020204" pitchFamily="34" charset="0"/>
              </a:rPr>
              <a:t>succes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b="1" dirty="0" err="1">
                <a:latin typeface="Corbel" panose="020B0503020204020204" pitchFamily="34" charset="0"/>
              </a:rPr>
              <a:t>Unul</a:t>
            </a:r>
            <a:r>
              <a:rPr lang="en-US" sz="5000" b="1" dirty="0">
                <a:latin typeface="Corbel" panose="020B0503020204020204" pitchFamily="34" charset="0"/>
              </a:rPr>
              <a:t> a </a:t>
            </a:r>
            <a:r>
              <a:rPr lang="en-US" sz="5000" b="1" dirty="0" err="1">
                <a:latin typeface="Corbel" panose="020B0503020204020204" pitchFamily="34" charset="0"/>
              </a:rPr>
              <a:t>fost</a:t>
            </a:r>
            <a:r>
              <a:rPr lang="en-US" sz="5000" b="1" dirty="0">
                <a:latin typeface="Corbel" panose="020B0503020204020204" pitchFamily="34" charset="0"/>
              </a:rPr>
              <a:t> o </a:t>
            </a:r>
            <a:endParaRPr lang="x-none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b="1" dirty="0" err="1" smtClean="0">
                <a:latin typeface="Corbel" panose="020B0503020204020204" pitchFamily="34" charset="0"/>
              </a:rPr>
              <a:t>partidă</a:t>
            </a:r>
            <a:r>
              <a:rPr lang="en-US" sz="5000" b="1" dirty="0" smtClean="0">
                <a:latin typeface="Corbel" panose="020B0503020204020204" pitchFamily="34" charset="0"/>
              </a:rPr>
              <a:t> de </a:t>
            </a:r>
            <a:r>
              <a:rPr lang="en-US" sz="5000" b="1" dirty="0" err="1">
                <a:latin typeface="Corbel" panose="020B0503020204020204" pitchFamily="34" charset="0"/>
              </a:rPr>
              <a:t>fotbal</a:t>
            </a:r>
            <a:r>
              <a:rPr lang="en-US" sz="5000" b="1" dirty="0">
                <a:latin typeface="Corbel" panose="020B0503020204020204" pitchFamily="34" charset="0"/>
              </a:rPr>
              <a:t>, al </a:t>
            </a:r>
            <a:r>
              <a:rPr lang="en-US" sz="5000" b="1" dirty="0" err="1">
                <a:latin typeface="Corbel" panose="020B0503020204020204" pitchFamily="34" charset="0"/>
              </a:rPr>
              <a:t>doilea</a:t>
            </a:r>
            <a:r>
              <a:rPr lang="en-US" sz="5000" b="1" dirty="0">
                <a:latin typeface="Corbel" panose="020B0503020204020204" pitchFamily="34" charset="0"/>
              </a:rPr>
              <a:t> - de… </a:t>
            </a:r>
            <a:endParaRPr lang="en-US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1. </a:t>
            </a:r>
            <a:r>
              <a:rPr lang="ru-RU" sz="5000" dirty="0" smtClean="0">
                <a:latin typeface="Corbel" panose="020B0503020204020204" pitchFamily="34" charset="0"/>
              </a:rPr>
              <a:t>Волейбольным </a:t>
            </a:r>
            <a:r>
              <a:rPr lang="en-US" sz="5000" dirty="0" smtClean="0">
                <a:latin typeface="Corbel" panose="020B0503020204020204" pitchFamily="34" charset="0"/>
              </a:rPr>
              <a:t>/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volei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2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Баскетбольным </a:t>
            </a:r>
            <a:r>
              <a:rPr lang="en-US" sz="5000" dirty="0" smtClean="0">
                <a:latin typeface="Corbel" panose="020B0503020204020204" pitchFamily="34" charset="0"/>
              </a:rPr>
              <a:t>/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baschet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3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Гандбольным </a:t>
            </a:r>
            <a:r>
              <a:rPr lang="en-US" sz="5000" dirty="0" smtClean="0">
                <a:latin typeface="Corbel" panose="020B0503020204020204" pitchFamily="34" charset="0"/>
              </a:rPr>
              <a:t>/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handbal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4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Теннисным </a:t>
            </a:r>
            <a:r>
              <a:rPr lang="en-US" sz="5000" dirty="0" smtClean="0">
                <a:latin typeface="Corbel" panose="020B0503020204020204" pitchFamily="34" charset="0"/>
              </a:rPr>
              <a:t>/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tenis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endParaRPr lang="en-US" sz="50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32720" y="3894724"/>
            <a:ext cx="9616440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Гандбольным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handbal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0098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7" name="Picture 2" descr="Непобедимые гладиаторы. Гандбол. Спорт-Экспрес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2" y="3110296"/>
            <a:ext cx="10025599" cy="56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8988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Социальная реклама предлагает не посещать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Трансильванию</a:t>
            </a:r>
            <a:r>
              <a:rPr lang="ru-RU" sz="6000" b="1" dirty="0">
                <a:latin typeface="Corbel" panose="020B0503020204020204" pitchFamily="34" charset="0"/>
              </a:rPr>
              <a:t>, а лучше…  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O </a:t>
            </a:r>
            <a:r>
              <a:rPr lang="en-US" sz="6000" b="1" dirty="0" err="1">
                <a:latin typeface="Corbel" panose="020B0503020204020204" pitchFamily="34" charset="0"/>
              </a:rPr>
              <a:t>publicitate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socială</a:t>
            </a:r>
            <a:r>
              <a:rPr lang="en-US" sz="6000" b="1" dirty="0">
                <a:latin typeface="Corbel" panose="020B0503020204020204" pitchFamily="34" charset="0"/>
              </a:rPr>
              <a:t> ne </a:t>
            </a:r>
            <a:r>
              <a:rPr lang="en-US" sz="6000" b="1" dirty="0" err="1">
                <a:latin typeface="Corbel" panose="020B0503020204020204" pitchFamily="34" charset="0"/>
              </a:rPr>
              <a:t>sugerează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să</a:t>
            </a:r>
            <a:r>
              <a:rPr lang="en-US" sz="6000" b="1" dirty="0">
                <a:latin typeface="Corbel" panose="020B0503020204020204" pitchFamily="34" charset="0"/>
              </a:rPr>
              <a:t> nu </a:t>
            </a:r>
            <a:r>
              <a:rPr lang="en-US" sz="6000" b="1" dirty="0" err="1">
                <a:latin typeface="Corbel" panose="020B0503020204020204" pitchFamily="34" charset="0"/>
              </a:rPr>
              <a:t>vizităm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Transilvania</a:t>
            </a:r>
            <a:r>
              <a:rPr lang="en-US" sz="6000" b="1" dirty="0">
                <a:latin typeface="Corbel" panose="020B0503020204020204" pitchFamily="34" charset="0"/>
              </a:rPr>
              <a:t>, ci </a:t>
            </a:r>
            <a:r>
              <a:rPr lang="en-US" sz="6000" b="1" dirty="0" err="1">
                <a:latin typeface="Corbel" panose="020B0503020204020204" pitchFamily="34" charset="0"/>
              </a:rPr>
              <a:t>să</a:t>
            </a:r>
            <a:r>
              <a:rPr lang="en-US" sz="6000" b="1" dirty="0">
                <a:latin typeface="Corbel" panose="020B0503020204020204" pitchFamily="34" charset="0"/>
              </a:rPr>
              <a:t>… 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Полететь в космос </a:t>
            </a:r>
            <a:r>
              <a:rPr lang="en-US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zburăm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Spațiu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Стать донором крови </a:t>
            </a:r>
            <a:r>
              <a:rPr lang="en-US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donăm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sânge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Выучить румынский язык </a:t>
            </a:r>
            <a:r>
              <a:rPr lang="en-US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învățăm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limba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română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Сходить в кино </a:t>
            </a:r>
            <a:r>
              <a:rPr lang="en-US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mergi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la un </a:t>
            </a:r>
            <a:r>
              <a:rPr lang="en-US" sz="6000" dirty="0" smtClean="0">
                <a:latin typeface="Corbel" panose="020B0503020204020204" pitchFamily="34" charset="0"/>
              </a:rPr>
              <a:t>film</a:t>
            </a:r>
            <a:endParaRPr lang="en-US" sz="60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6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7000" y="3894724"/>
            <a:ext cx="9667843" cy="38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  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Стать донором </a:t>
            </a:r>
            <a:endParaRPr lang="x-none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крови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donăm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sânge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8734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pic>
        <p:nvPicPr>
          <p:cNvPr id="17" name="Picture 2" descr="В Украине планируют реформировать систему донорства крови: депутаты приняли  закон | Рубри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109983"/>
            <a:ext cx="9899131" cy="56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565</Words>
  <Application>Microsoft Office PowerPoint</Application>
  <PresentationFormat>Произвольный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454</cp:revision>
  <dcterms:modified xsi:type="dcterms:W3CDTF">2021-01-13T12:50:34Z</dcterms:modified>
</cp:coreProperties>
</file>