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3"/>
    <p:sldId id="257" r:id="rId4"/>
    <p:sldId id="259" r:id="rId5"/>
    <p:sldId id="260" r:id="rId6"/>
    <p:sldId id="331" r:id="rId7"/>
    <p:sldId id="361" r:id="rId8"/>
    <p:sldId id="396" r:id="rId9"/>
    <p:sldId id="398" r:id="rId10"/>
    <p:sldId id="394" r:id="rId11"/>
    <p:sldId id="266" r:id="rId12"/>
    <p:sldId id="268" r:id="rId13"/>
    <p:sldId id="399" r:id="rId14"/>
    <p:sldId id="377" r:id="rId15"/>
    <p:sldId id="400" r:id="rId16"/>
    <p:sldId id="401" r:id="rId17"/>
    <p:sldId id="402" r:id="rId18"/>
    <p:sldId id="275" r:id="rId19"/>
    <p:sldId id="280" r:id="rId20"/>
    <p:sldId id="408" r:id="rId21"/>
    <p:sldId id="403" r:id="rId22"/>
    <p:sldId id="405" r:id="rId23"/>
    <p:sldId id="407" r:id="rId24"/>
    <p:sldId id="404" r:id="rId25"/>
    <p:sldId id="281" r:id="rId26"/>
    <p:sldId id="282" r:id="rId27"/>
    <p:sldId id="415" r:id="rId28"/>
    <p:sldId id="412" r:id="rId29"/>
    <p:sldId id="411" r:id="rId30"/>
    <p:sldId id="410" r:id="rId31"/>
    <p:sldId id="409" r:id="rId32"/>
    <p:sldId id="288" r:id="rId33"/>
    <p:sldId id="293" r:id="rId34"/>
    <p:sldId id="420" r:id="rId35"/>
    <p:sldId id="421" r:id="rId36"/>
    <p:sldId id="418" r:id="rId37"/>
    <p:sldId id="416" r:id="rId38"/>
    <p:sldId id="417" r:id="rId39"/>
    <p:sldId id="258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90D"/>
    <a:srgbClr val="A42518"/>
    <a:srgbClr val="8368A4"/>
    <a:srgbClr val="275EA1"/>
    <a:srgbClr val="73509A"/>
    <a:srgbClr val="B22C2C"/>
    <a:srgbClr val="7A5E9C"/>
    <a:srgbClr val="995013"/>
    <a:srgbClr val="A33A1D"/>
    <a:srgbClr val="4476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 varScale="1">
        <p:scale>
          <a:sx n="105" d="100"/>
          <a:sy n="105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85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handoutMaster" Target="handoutMasters/handoutMaster1.xml"/><Relationship Id="rId41" Type="http://schemas.openxmlformats.org/officeDocument/2006/relationships/notesMaster" Target="notesMasters/notesMaster1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7" Type="http://schemas.openxmlformats.org/officeDocument/2006/relationships/image" Target="../media/image77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1.vml.rels><?xml version="1.0" encoding="UTF-8" standalone="yes"?>
<Relationships xmlns="http://schemas.openxmlformats.org/package/2006/relationships"><Relationship Id="rId5" Type="http://schemas.openxmlformats.org/officeDocument/2006/relationships/image" Target="../media/image84.wmf"/><Relationship Id="rId4" Type="http://schemas.openxmlformats.org/officeDocument/2006/relationships/image" Target="../media/image83.wmf"/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7" Type="http://schemas.openxmlformats.org/officeDocument/2006/relationships/image" Target="../media/image102.wmf"/><Relationship Id="rId6" Type="http://schemas.openxmlformats.org/officeDocument/2006/relationships/image" Target="../media/image101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Relationship Id="rId3" Type="http://schemas.openxmlformats.org/officeDocument/2006/relationships/image" Target="../media/image25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15.vml.rels><?xml version="1.0" encoding="UTF-8" standalone="yes"?>
<Relationships xmlns="http://schemas.openxmlformats.org/package/2006/relationships"><Relationship Id="rId9" Type="http://schemas.openxmlformats.org/officeDocument/2006/relationships/image" Target="../media/image112.wmf"/><Relationship Id="rId8" Type="http://schemas.openxmlformats.org/officeDocument/2006/relationships/image" Target="../media/image111.wmf"/><Relationship Id="rId7" Type="http://schemas.openxmlformats.org/officeDocument/2006/relationships/image" Target="../media/image110.wmf"/><Relationship Id="rId6" Type="http://schemas.openxmlformats.org/officeDocument/2006/relationships/image" Target="../media/image109.wmf"/><Relationship Id="rId5" Type="http://schemas.openxmlformats.org/officeDocument/2006/relationships/image" Target="../media/image108.wmf"/><Relationship Id="rId4" Type="http://schemas.openxmlformats.org/officeDocument/2006/relationships/image" Target="../media/image81.wmf"/><Relationship Id="rId3" Type="http://schemas.openxmlformats.org/officeDocument/2006/relationships/image" Target="../media/image107.wmf"/><Relationship Id="rId2" Type="http://schemas.openxmlformats.org/officeDocument/2006/relationships/image" Target="../media/image105.wmf"/><Relationship Id="rId10" Type="http://schemas.openxmlformats.org/officeDocument/2006/relationships/image" Target="../media/image113.wmf"/><Relationship Id="rId1" Type="http://schemas.openxmlformats.org/officeDocument/2006/relationships/image" Target="../media/image10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wmf"/><Relationship Id="rId1" Type="http://schemas.openxmlformats.org/officeDocument/2006/relationships/image" Target="../media/image121.wmf"/></Relationships>
</file>

<file path=ppt/drawings/_rels/vmlDrawing18.vml.rels><?xml version="1.0" encoding="UTF-8" standalone="yes"?>
<Relationships xmlns="http://schemas.openxmlformats.org/package/2006/relationships"><Relationship Id="rId5" Type="http://schemas.openxmlformats.org/officeDocument/2006/relationships/image" Target="../media/image127.wmf"/><Relationship Id="rId4" Type="http://schemas.openxmlformats.org/officeDocument/2006/relationships/image" Target="../media/image126.wmf"/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62.wmf"/></Relationships>
</file>

<file path=ppt/drawings/_rels/vmlDrawing19.vml.rels><?xml version="1.0" encoding="UTF-8" standalone="yes"?>
<Relationships xmlns="http://schemas.openxmlformats.org/package/2006/relationships"><Relationship Id="rId9" Type="http://schemas.openxmlformats.org/officeDocument/2006/relationships/image" Target="../media/image136.wmf"/><Relationship Id="rId8" Type="http://schemas.openxmlformats.org/officeDocument/2006/relationships/image" Target="../media/image135.wmf"/><Relationship Id="rId7" Type="http://schemas.openxmlformats.org/officeDocument/2006/relationships/image" Target="../media/image134.wmf"/><Relationship Id="rId6" Type="http://schemas.openxmlformats.org/officeDocument/2006/relationships/image" Target="../media/image133.wmf"/><Relationship Id="rId5" Type="http://schemas.openxmlformats.org/officeDocument/2006/relationships/image" Target="../media/image132.wmf"/><Relationship Id="rId4" Type="http://schemas.openxmlformats.org/officeDocument/2006/relationships/image" Target="../media/image131.wmf"/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/Relationships>
</file>

<file path=ppt/drawings/_rels/vmlDrawing2.vml.rels><?xml version="1.0" encoding="UTF-8" standalone="yes"?>
<Relationships xmlns="http://schemas.openxmlformats.org/package/2006/relationships"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wmf"/><Relationship Id="rId1" Type="http://schemas.openxmlformats.org/officeDocument/2006/relationships/image" Target="../media/image137.wmf"/></Relationships>
</file>

<file path=ppt/drawings/_rels/vmlDrawing21.vml.rels><?xml version="1.0" encoding="UTF-8" standalone="yes"?>
<Relationships xmlns="http://schemas.openxmlformats.org/package/2006/relationships"><Relationship Id="rId5" Type="http://schemas.openxmlformats.org/officeDocument/2006/relationships/image" Target="../media/image142.wmf"/><Relationship Id="rId4" Type="http://schemas.openxmlformats.org/officeDocument/2006/relationships/image" Target="../media/image141.wmf"/><Relationship Id="rId3" Type="http://schemas.openxmlformats.org/officeDocument/2006/relationships/image" Target="../media/image140.wmf"/><Relationship Id="rId2" Type="http://schemas.openxmlformats.org/officeDocument/2006/relationships/image" Target="../media/image81.wmf"/><Relationship Id="rId1" Type="http://schemas.openxmlformats.org/officeDocument/2006/relationships/image" Target="../media/image139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wmf"/><Relationship Id="rId1" Type="http://schemas.openxmlformats.org/officeDocument/2006/relationships/image" Target="../media/image148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wmf"/><Relationship Id="rId2" Type="http://schemas.openxmlformats.org/officeDocument/2006/relationships/image" Target="../media/image151.wmf"/><Relationship Id="rId1" Type="http://schemas.openxmlformats.org/officeDocument/2006/relationships/image" Target="../media/image150.wmf"/></Relationships>
</file>

<file path=ppt/drawings/_rels/vmlDrawing24.vml.rels><?xml version="1.0" encoding="UTF-8" standalone="yes"?>
<Relationships xmlns="http://schemas.openxmlformats.org/package/2006/relationships"><Relationship Id="rId4" Type="http://schemas.openxmlformats.org/officeDocument/2006/relationships/image" Target="../media/image157.wmf"/><Relationship Id="rId3" Type="http://schemas.openxmlformats.org/officeDocument/2006/relationships/image" Target="../media/image156.wmf"/><Relationship Id="rId2" Type="http://schemas.openxmlformats.org/officeDocument/2006/relationships/image" Target="../media/image155.wmf"/><Relationship Id="rId1" Type="http://schemas.openxmlformats.org/officeDocument/2006/relationships/image" Target="../media/image154.wmf"/></Relationships>
</file>

<file path=ppt/drawings/_rels/vmlDrawing25.vml.rels><?xml version="1.0" encoding="UTF-8" standalone="yes"?>
<Relationships xmlns="http://schemas.openxmlformats.org/package/2006/relationships"><Relationship Id="rId9" Type="http://schemas.openxmlformats.org/officeDocument/2006/relationships/image" Target="../media/image166.wmf"/><Relationship Id="rId8" Type="http://schemas.openxmlformats.org/officeDocument/2006/relationships/image" Target="../media/image165.wmf"/><Relationship Id="rId7" Type="http://schemas.openxmlformats.org/officeDocument/2006/relationships/image" Target="../media/image164.wmf"/><Relationship Id="rId6" Type="http://schemas.openxmlformats.org/officeDocument/2006/relationships/image" Target="../media/image163.wmf"/><Relationship Id="rId5" Type="http://schemas.openxmlformats.org/officeDocument/2006/relationships/image" Target="../media/image162.wmf"/><Relationship Id="rId4" Type="http://schemas.openxmlformats.org/officeDocument/2006/relationships/image" Target="../media/image161.wmf"/><Relationship Id="rId3" Type="http://schemas.openxmlformats.org/officeDocument/2006/relationships/image" Target="../media/image160.wmf"/><Relationship Id="rId2" Type="http://schemas.openxmlformats.org/officeDocument/2006/relationships/image" Target="../media/image159.wmf"/><Relationship Id="rId11" Type="http://schemas.openxmlformats.org/officeDocument/2006/relationships/image" Target="../media/image168.wmf"/><Relationship Id="rId10" Type="http://schemas.openxmlformats.org/officeDocument/2006/relationships/image" Target="../media/image167.wmf"/><Relationship Id="rId1" Type="http://schemas.openxmlformats.org/officeDocument/2006/relationships/image" Target="../media/image158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wmf"/><Relationship Id="rId7" Type="http://schemas.openxmlformats.org/officeDocument/2006/relationships/image" Target="../media/image171.wmf"/><Relationship Id="rId6" Type="http://schemas.openxmlformats.org/officeDocument/2006/relationships/image" Target="../media/image101.wmf"/><Relationship Id="rId5" Type="http://schemas.openxmlformats.org/officeDocument/2006/relationships/image" Target="../media/image170.wmf"/><Relationship Id="rId4" Type="http://schemas.openxmlformats.org/officeDocument/2006/relationships/image" Target="../media/image169.wmf"/><Relationship Id="rId3" Type="http://schemas.openxmlformats.org/officeDocument/2006/relationships/image" Target="../media/image25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9" Type="http://schemas.openxmlformats.org/officeDocument/2006/relationships/image" Target="../media/image31.wmf"/><Relationship Id="rId8" Type="http://schemas.openxmlformats.org/officeDocument/2006/relationships/image" Target="../media/image30.wmf"/><Relationship Id="rId7" Type="http://schemas.openxmlformats.org/officeDocument/2006/relationships/image" Target="../media/image29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7" Type="http://schemas.openxmlformats.org/officeDocument/2006/relationships/image" Target="../media/image38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7" Type="http://schemas.openxmlformats.org/officeDocument/2006/relationships/image" Target="../media/image54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5" Type="http://schemas.openxmlformats.org/officeDocument/2006/relationships/image" Target="../media/image61.wmf"/><Relationship Id="rId4" Type="http://schemas.openxmlformats.org/officeDocument/2006/relationships/image" Target="../media/image60.wmf"/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9.vml.rels><?xml version="1.0" encoding="UTF-8" standalone="yes"?>
<Relationships xmlns="http://schemas.openxmlformats.org/package/2006/relationships"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FE0E8-DDCC-4650-89FF-3DA2889AF28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FCDCA-C3AD-4D2D-B47B-20317A2B6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B0395-AD55-4CFF-B988-9AC724C58BFF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CFA13-3504-47DE-A163-E7E2781B3C1F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2" descr="http://shkolakz.ru/nepic/%D0%9D%D0%B0%D1%86%D1%8B%D1%8F%D0%BD%D0%B0%D0%BB%D1%8C%D0%BD%D1%8B+%D0%B1%D0%B0%D0%BD%D0%BA+%D0%BD%D0%B0%D1%86%D0%B8%D0%BE%D0%BD%D0%B0%D0%BB%D1%8C%D0%BD%D1%8B%D0%B9+%D0%B1%D0%B0%D0%BD%D0%BAc/118345_html_m35760710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" y="0"/>
              <a:ext cx="9143999" cy="4983797"/>
            </a:xfrm>
            <a:prstGeom prst="rect">
              <a:avLst/>
            </a:prstGeom>
            <a:noFill/>
          </p:spPr>
        </p:pic>
        <p:pic>
          <p:nvPicPr>
            <p:cNvPr id="9" name="Picture 2" descr="http://shkolakz.ru/nepic/%D0%9D%D0%B0%D1%86%D1%8B%D1%8F%D0%BD%D0%B0%D0%BB%D1%8C%D0%BD%D1%8B+%D0%B1%D0%B0%D0%BD%D0%BA+%D0%BD%D0%B0%D1%86%D0%B8%D0%BE%D0%BD%D0%B0%D0%BB%D1%8C%D0%BD%D1%8B%D0%B9+%D0%B1%D0%B0%D0%BD%D0%BAc/118345_html_m35760710.png"/>
            <p:cNvPicPr>
              <a:picLocks noChangeAspect="1" noChangeArrowheads="1"/>
            </p:cNvPicPr>
            <p:nvPr/>
          </p:nvPicPr>
          <p:blipFill>
            <a:blip r:embed="rId2" cstate="email"/>
            <a:srcRect b="61538"/>
            <a:stretch>
              <a:fillRect/>
            </a:stretch>
          </p:blipFill>
          <p:spPr bwMode="auto">
            <a:xfrm>
              <a:off x="0" y="4941168"/>
              <a:ext cx="9143999" cy="1916832"/>
            </a:xfrm>
            <a:prstGeom prst="rect">
              <a:avLst/>
            </a:prstGeom>
            <a:noFill/>
          </p:spPr>
        </p:pic>
      </p:grpSp>
      <p:pic>
        <p:nvPicPr>
          <p:cNvPr id="10" name="Picture 2" descr="http://900igr.net/up/datai/195222/0006-009-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288347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241096" y="5934670"/>
            <a:ext cx="3578800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Каратанова</a:t>
            </a:r>
            <a:r>
              <a:rPr lang="ru-RU" sz="1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Марина   Николаевна</a:t>
            </a:r>
            <a:endParaRPr lang="ru-RU" sz="1400" b="1" spc="5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МКОУ СОШ №256 ГО ЗАТО г.Фокино</a:t>
            </a:r>
            <a:endParaRPr lang="ru-RU" sz="1400" b="1" cap="none" spc="5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Приморский край</a:t>
            </a:r>
            <a:endParaRPr lang="ru-RU" sz="14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2" descr="http://shkolakz.ru/nepic/%D0%9D%D0%B0%D1%86%D1%8B%D1%8F%D0%BD%D0%B0%D0%BB%D1%8C%D0%BD%D1%8B+%D0%B1%D0%B0%D0%BD%D0%BA+%D0%BD%D0%B0%D1%86%D0%B8%D0%BE%D0%BD%D0%B0%D0%BB%D1%8C%D0%BD%D1%8B%D0%B9+%D0%B1%D0%B0%D0%BD%D0%BAc/118345_html_m35760710.png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1" y="0"/>
              <a:ext cx="9143999" cy="4983797"/>
            </a:xfrm>
            <a:prstGeom prst="rect">
              <a:avLst/>
            </a:prstGeom>
            <a:noFill/>
          </p:spPr>
        </p:pic>
        <p:pic>
          <p:nvPicPr>
            <p:cNvPr id="9" name="Picture 2" descr="http://shkolakz.ru/nepic/%D0%9D%D0%B0%D1%86%D1%8B%D1%8F%D0%BD%D0%B0%D0%BB%D1%8C%D0%BD%D1%8B+%D0%B1%D0%B0%D0%BD%D0%BA+%D0%BD%D0%B0%D1%86%D0%B8%D0%BE%D0%BD%D0%B0%D0%BB%D1%8C%D0%BD%D1%8B%D0%B9+%D0%B1%D0%B0%D0%BD%D0%BAc/118345_html_m35760710.png"/>
            <p:cNvPicPr>
              <a:picLocks noChangeAspect="1" noChangeArrowheads="1"/>
            </p:cNvPicPr>
            <p:nvPr/>
          </p:nvPicPr>
          <p:blipFill>
            <a:blip r:embed="rId12" cstate="email"/>
            <a:srcRect b="61538"/>
            <a:stretch>
              <a:fillRect/>
            </a:stretch>
          </p:blipFill>
          <p:spPr bwMode="auto">
            <a:xfrm>
              <a:off x="0" y="4941168"/>
              <a:ext cx="9143999" cy="1916832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slide" Target="slide38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46.png"/><Relationship Id="rId7" Type="http://schemas.openxmlformats.org/officeDocument/2006/relationships/image" Target="../media/image45.png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slide" Target="slide2.xml"/><Relationship Id="rId1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6.v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47.wmf"/><Relationship Id="rId2" Type="http://schemas.openxmlformats.org/officeDocument/2006/relationships/oleObject" Target="../embeddings/oleObject29.bin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3.bin"/><Relationship Id="rId8" Type="http://schemas.openxmlformats.org/officeDocument/2006/relationships/image" Target="../media/image50.wmf"/><Relationship Id="rId7" Type="http://schemas.openxmlformats.org/officeDocument/2006/relationships/oleObject" Target="../embeddings/oleObject32.bin"/><Relationship Id="rId6" Type="http://schemas.openxmlformats.org/officeDocument/2006/relationships/image" Target="../media/image49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8.wmf"/><Relationship Id="rId3" Type="http://schemas.openxmlformats.org/officeDocument/2006/relationships/oleObject" Target="../embeddings/oleObject30.bin"/><Relationship Id="rId23" Type="http://schemas.openxmlformats.org/officeDocument/2006/relationships/vmlDrawing" Target="../drawings/vmlDrawing7.vml"/><Relationship Id="rId22" Type="http://schemas.openxmlformats.org/officeDocument/2006/relationships/slideLayout" Target="../slideLayouts/slideLayout6.xml"/><Relationship Id="rId21" Type="http://schemas.openxmlformats.org/officeDocument/2006/relationships/image" Target="../media/image56.png"/><Relationship Id="rId20" Type="http://schemas.openxmlformats.org/officeDocument/2006/relationships/image" Target="../media/image55.wmf"/><Relationship Id="rId2" Type="http://schemas.openxmlformats.org/officeDocument/2006/relationships/image" Target="../media/image42.png"/><Relationship Id="rId19" Type="http://schemas.openxmlformats.org/officeDocument/2006/relationships/oleObject" Target="../embeddings/oleObject39.bin"/><Relationship Id="rId18" Type="http://schemas.openxmlformats.org/officeDocument/2006/relationships/image" Target="../media/image54.wmf"/><Relationship Id="rId17" Type="http://schemas.openxmlformats.org/officeDocument/2006/relationships/oleObject" Target="../embeddings/oleObject38.bin"/><Relationship Id="rId16" Type="http://schemas.openxmlformats.org/officeDocument/2006/relationships/image" Target="../media/image53.wmf"/><Relationship Id="rId15" Type="http://schemas.openxmlformats.org/officeDocument/2006/relationships/oleObject" Target="../embeddings/oleObject37.bin"/><Relationship Id="rId14" Type="http://schemas.openxmlformats.org/officeDocument/2006/relationships/image" Target="../media/image52.wmf"/><Relationship Id="rId13" Type="http://schemas.openxmlformats.org/officeDocument/2006/relationships/oleObject" Target="../embeddings/oleObject36.bin"/><Relationship Id="rId12" Type="http://schemas.openxmlformats.org/officeDocument/2006/relationships/oleObject" Target="../embeddings/oleObject35.bin"/><Relationship Id="rId11" Type="http://schemas.openxmlformats.org/officeDocument/2006/relationships/oleObject" Target="../embeddings/oleObject34.bin"/><Relationship Id="rId10" Type="http://schemas.openxmlformats.org/officeDocument/2006/relationships/image" Target="../media/image51.wmf"/><Relationship Id="rId1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0.wmf"/><Relationship Id="rId8" Type="http://schemas.openxmlformats.org/officeDocument/2006/relationships/oleObject" Target="../embeddings/oleObject43.bin"/><Relationship Id="rId7" Type="http://schemas.openxmlformats.org/officeDocument/2006/relationships/image" Target="../media/image59.wmf"/><Relationship Id="rId6" Type="http://schemas.openxmlformats.org/officeDocument/2006/relationships/oleObject" Target="../embeddings/oleObject42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41.bin"/><Relationship Id="rId3" Type="http://schemas.openxmlformats.org/officeDocument/2006/relationships/image" Target="../media/image57.wmf"/><Relationship Id="rId2" Type="http://schemas.openxmlformats.org/officeDocument/2006/relationships/oleObject" Target="../embeddings/oleObject40.bin"/><Relationship Id="rId14" Type="http://schemas.openxmlformats.org/officeDocument/2006/relationships/vmlDrawing" Target="../drawings/vmlDrawing8.vml"/><Relationship Id="rId13" Type="http://schemas.openxmlformats.org/officeDocument/2006/relationships/slideLayout" Target="../slideLayouts/slideLayout6.xml"/><Relationship Id="rId12" Type="http://schemas.openxmlformats.org/officeDocument/2006/relationships/image" Target="../media/image56.png"/><Relationship Id="rId11" Type="http://schemas.openxmlformats.org/officeDocument/2006/relationships/image" Target="../media/image61.wmf"/><Relationship Id="rId10" Type="http://schemas.openxmlformats.org/officeDocument/2006/relationships/oleObject" Target="../embeddings/oleObject44.bin"/><Relationship Id="rId1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5.wmf"/><Relationship Id="rId8" Type="http://schemas.openxmlformats.org/officeDocument/2006/relationships/oleObject" Target="../embeddings/oleObject48.bin"/><Relationship Id="rId7" Type="http://schemas.openxmlformats.org/officeDocument/2006/relationships/image" Target="../media/image64.wmf"/><Relationship Id="rId6" Type="http://schemas.openxmlformats.org/officeDocument/2006/relationships/oleObject" Target="../embeddings/oleObject47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46.bin"/><Relationship Id="rId3" Type="http://schemas.openxmlformats.org/officeDocument/2006/relationships/image" Target="../media/image62.wmf"/><Relationship Id="rId2" Type="http://schemas.openxmlformats.org/officeDocument/2006/relationships/oleObject" Target="../embeddings/oleObject45.bin"/><Relationship Id="rId16" Type="http://schemas.openxmlformats.org/officeDocument/2006/relationships/vmlDrawing" Target="../drawings/vmlDrawing9.vml"/><Relationship Id="rId15" Type="http://schemas.openxmlformats.org/officeDocument/2006/relationships/slideLayout" Target="../slideLayouts/slideLayout6.xml"/><Relationship Id="rId14" Type="http://schemas.openxmlformats.org/officeDocument/2006/relationships/image" Target="../media/image56.png"/><Relationship Id="rId13" Type="http://schemas.openxmlformats.org/officeDocument/2006/relationships/image" Target="../media/image67.wmf"/><Relationship Id="rId12" Type="http://schemas.openxmlformats.org/officeDocument/2006/relationships/oleObject" Target="../embeddings/oleObject50.bin"/><Relationship Id="rId11" Type="http://schemas.openxmlformats.org/officeDocument/2006/relationships/image" Target="../media/image66.wmf"/><Relationship Id="rId10" Type="http://schemas.openxmlformats.org/officeDocument/2006/relationships/oleObject" Target="../embeddings/oleObject49.bin"/><Relationship Id="rId1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3.bin"/><Relationship Id="rId8" Type="http://schemas.openxmlformats.org/officeDocument/2006/relationships/image" Target="../media/image72.wmf"/><Relationship Id="rId7" Type="http://schemas.openxmlformats.org/officeDocument/2006/relationships/oleObject" Target="../embeddings/oleObject52.bin"/><Relationship Id="rId6" Type="http://schemas.openxmlformats.org/officeDocument/2006/relationships/image" Target="../media/image71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70.wmf"/><Relationship Id="rId3" Type="http://schemas.openxmlformats.org/officeDocument/2006/relationships/image" Target="../media/image69.wmf"/><Relationship Id="rId25" Type="http://schemas.openxmlformats.org/officeDocument/2006/relationships/vmlDrawing" Target="../drawings/vmlDrawing10.vml"/><Relationship Id="rId24" Type="http://schemas.openxmlformats.org/officeDocument/2006/relationships/slideLayout" Target="../slideLayouts/slideLayout6.xml"/><Relationship Id="rId23" Type="http://schemas.openxmlformats.org/officeDocument/2006/relationships/image" Target="../media/image56.png"/><Relationship Id="rId22" Type="http://schemas.openxmlformats.org/officeDocument/2006/relationships/oleObject" Target="../embeddings/oleObject60.bin"/><Relationship Id="rId21" Type="http://schemas.openxmlformats.org/officeDocument/2006/relationships/oleObject" Target="../embeddings/oleObject59.bin"/><Relationship Id="rId20" Type="http://schemas.openxmlformats.org/officeDocument/2006/relationships/image" Target="../media/image78.wmf"/><Relationship Id="rId2" Type="http://schemas.openxmlformats.org/officeDocument/2006/relationships/image" Target="../media/image68.wmf"/><Relationship Id="rId19" Type="http://schemas.openxmlformats.org/officeDocument/2006/relationships/oleObject" Target="../embeddings/oleObject58.bin"/><Relationship Id="rId18" Type="http://schemas.openxmlformats.org/officeDocument/2006/relationships/image" Target="../media/image77.wmf"/><Relationship Id="rId17" Type="http://schemas.openxmlformats.org/officeDocument/2006/relationships/oleObject" Target="../embeddings/oleObject57.bin"/><Relationship Id="rId16" Type="http://schemas.openxmlformats.org/officeDocument/2006/relationships/image" Target="../media/image76.wmf"/><Relationship Id="rId15" Type="http://schemas.openxmlformats.org/officeDocument/2006/relationships/oleObject" Target="../embeddings/oleObject56.bin"/><Relationship Id="rId14" Type="http://schemas.openxmlformats.org/officeDocument/2006/relationships/image" Target="../media/image75.wmf"/><Relationship Id="rId13" Type="http://schemas.openxmlformats.org/officeDocument/2006/relationships/oleObject" Target="../embeddings/oleObject55.bin"/><Relationship Id="rId12" Type="http://schemas.openxmlformats.org/officeDocument/2006/relationships/image" Target="../media/image74.wmf"/><Relationship Id="rId11" Type="http://schemas.openxmlformats.org/officeDocument/2006/relationships/oleObject" Target="../embeddings/oleObject54.bin"/><Relationship Id="rId10" Type="http://schemas.openxmlformats.org/officeDocument/2006/relationships/image" Target="../media/image73.wmf"/><Relationship Id="rId1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2.wmf"/><Relationship Id="rId8" Type="http://schemas.openxmlformats.org/officeDocument/2006/relationships/oleObject" Target="../embeddings/oleObject63.bin"/><Relationship Id="rId7" Type="http://schemas.openxmlformats.org/officeDocument/2006/relationships/image" Target="../media/image81.wmf"/><Relationship Id="rId6" Type="http://schemas.openxmlformats.org/officeDocument/2006/relationships/oleObject" Target="../embeddings/oleObject62.bin"/><Relationship Id="rId5" Type="http://schemas.openxmlformats.org/officeDocument/2006/relationships/image" Target="../media/image56.png"/><Relationship Id="rId4" Type="http://schemas.openxmlformats.org/officeDocument/2006/relationships/image" Target="../media/image80.wmf"/><Relationship Id="rId3" Type="http://schemas.openxmlformats.org/officeDocument/2006/relationships/oleObject" Target="../embeddings/oleObject61.bin"/><Relationship Id="rId2" Type="http://schemas.openxmlformats.org/officeDocument/2006/relationships/image" Target="../media/image79.wmf"/><Relationship Id="rId16" Type="http://schemas.openxmlformats.org/officeDocument/2006/relationships/vmlDrawing" Target="../drawings/vmlDrawing11.vml"/><Relationship Id="rId15" Type="http://schemas.openxmlformats.org/officeDocument/2006/relationships/slideLayout" Target="../slideLayouts/slideLayout6.xml"/><Relationship Id="rId14" Type="http://schemas.openxmlformats.org/officeDocument/2006/relationships/slide" Target="slide2.xml"/><Relationship Id="rId13" Type="http://schemas.openxmlformats.org/officeDocument/2006/relationships/image" Target="../media/image84.wmf"/><Relationship Id="rId12" Type="http://schemas.openxmlformats.org/officeDocument/2006/relationships/oleObject" Target="../embeddings/oleObject65.bin"/><Relationship Id="rId11" Type="http://schemas.openxmlformats.org/officeDocument/2006/relationships/image" Target="../media/image83.wmf"/><Relationship Id="rId10" Type="http://schemas.openxmlformats.org/officeDocument/2006/relationships/oleObject" Target="../embeddings/oleObject64.bin"/><Relationship Id="rId1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90.png"/><Relationship Id="rId7" Type="http://schemas.openxmlformats.org/officeDocument/2006/relationships/image" Target="../media/image89.png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3" Type="http://schemas.openxmlformats.org/officeDocument/2006/relationships/image" Target="../media/image85.png"/><Relationship Id="rId2" Type="http://schemas.openxmlformats.org/officeDocument/2006/relationships/slide" Target="slide2.xml"/><Relationship Id="rId1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2.vml"/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93.wmf"/><Relationship Id="rId6" Type="http://schemas.openxmlformats.org/officeDocument/2006/relationships/oleObject" Target="../embeddings/oleObject68.bin"/><Relationship Id="rId5" Type="http://schemas.openxmlformats.org/officeDocument/2006/relationships/image" Target="../media/image92.wmf"/><Relationship Id="rId4" Type="http://schemas.openxmlformats.org/officeDocument/2006/relationships/oleObject" Target="../embeddings/oleObject67.bin"/><Relationship Id="rId3" Type="http://schemas.openxmlformats.org/officeDocument/2006/relationships/image" Target="../media/image91.wmf"/><Relationship Id="rId2" Type="http://schemas.openxmlformats.org/officeDocument/2006/relationships/oleObject" Target="../embeddings/oleObject66.bin"/><Relationship Id="rId1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4.bin"/><Relationship Id="rId8" Type="http://schemas.openxmlformats.org/officeDocument/2006/relationships/oleObject" Target="../embeddings/oleObject73.bin"/><Relationship Id="rId7" Type="http://schemas.openxmlformats.org/officeDocument/2006/relationships/oleObject" Target="../embeddings/oleObject72.bin"/><Relationship Id="rId6" Type="http://schemas.openxmlformats.org/officeDocument/2006/relationships/oleObject" Target="../embeddings/oleObject71.bin"/><Relationship Id="rId5" Type="http://schemas.openxmlformats.org/officeDocument/2006/relationships/image" Target="../media/image95.wmf"/><Relationship Id="rId4" Type="http://schemas.openxmlformats.org/officeDocument/2006/relationships/oleObject" Target="../embeddings/oleObject70.bin"/><Relationship Id="rId3" Type="http://schemas.openxmlformats.org/officeDocument/2006/relationships/image" Target="../media/image94.wmf"/><Relationship Id="rId2" Type="http://schemas.openxmlformats.org/officeDocument/2006/relationships/oleObject" Target="../embeddings/oleObject69.bin"/><Relationship Id="rId14" Type="http://schemas.openxmlformats.org/officeDocument/2006/relationships/vmlDrawing" Target="../drawings/vmlDrawing13.vml"/><Relationship Id="rId13" Type="http://schemas.openxmlformats.org/officeDocument/2006/relationships/slideLayout" Target="../slideLayouts/slideLayout6.xml"/><Relationship Id="rId12" Type="http://schemas.openxmlformats.org/officeDocument/2006/relationships/image" Target="../media/image96.png"/><Relationship Id="rId11" Type="http://schemas.openxmlformats.org/officeDocument/2006/relationships/oleObject" Target="../embeddings/oleObject76.bin"/><Relationship Id="rId10" Type="http://schemas.openxmlformats.org/officeDocument/2006/relationships/oleObject" Target="../embeddings/oleObject75.bin"/><Relationship Id="rId1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slide" Target="slide31.xml"/><Relationship Id="rId4" Type="http://schemas.openxmlformats.org/officeDocument/2006/relationships/slide" Target="slide24.xml"/><Relationship Id="rId3" Type="http://schemas.openxmlformats.org/officeDocument/2006/relationships/slide" Target="slide17.xml"/><Relationship Id="rId2" Type="http://schemas.openxmlformats.org/officeDocument/2006/relationships/slide" Target="slide10.xml"/><Relationship Id="rId1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96.png"/><Relationship Id="rId2" Type="http://schemas.openxmlformats.org/officeDocument/2006/relationships/image" Target="../media/image87.png"/><Relationship Id="rId1" Type="http://schemas.openxmlformats.org/officeDocument/2006/relationships/image" Target="../media/image86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1.bin"/><Relationship Id="rId8" Type="http://schemas.openxmlformats.org/officeDocument/2006/relationships/image" Target="../media/image25.wmf"/><Relationship Id="rId7" Type="http://schemas.openxmlformats.org/officeDocument/2006/relationships/oleObject" Target="../embeddings/oleObject80.bin"/><Relationship Id="rId6" Type="http://schemas.openxmlformats.org/officeDocument/2006/relationships/oleObject" Target="../embeddings/oleObject79.bin"/><Relationship Id="rId5" Type="http://schemas.openxmlformats.org/officeDocument/2006/relationships/image" Target="../media/image98.wmf"/><Relationship Id="rId4" Type="http://schemas.openxmlformats.org/officeDocument/2006/relationships/oleObject" Target="../embeddings/oleObject78.bin"/><Relationship Id="rId3" Type="http://schemas.openxmlformats.org/officeDocument/2006/relationships/image" Target="../media/image97.wmf"/><Relationship Id="rId22" Type="http://schemas.openxmlformats.org/officeDocument/2006/relationships/vmlDrawing" Target="../drawings/vmlDrawing14.vml"/><Relationship Id="rId21" Type="http://schemas.openxmlformats.org/officeDocument/2006/relationships/slideLayout" Target="../slideLayouts/slideLayout6.xml"/><Relationship Id="rId20" Type="http://schemas.openxmlformats.org/officeDocument/2006/relationships/image" Target="../media/image96.png"/><Relationship Id="rId2" Type="http://schemas.openxmlformats.org/officeDocument/2006/relationships/oleObject" Target="../embeddings/oleObject77.bin"/><Relationship Id="rId19" Type="http://schemas.openxmlformats.org/officeDocument/2006/relationships/image" Target="../media/image103.wmf"/><Relationship Id="rId18" Type="http://schemas.openxmlformats.org/officeDocument/2006/relationships/oleObject" Target="../embeddings/oleObject86.bin"/><Relationship Id="rId17" Type="http://schemas.openxmlformats.org/officeDocument/2006/relationships/oleObject" Target="../embeddings/oleObject85.bin"/><Relationship Id="rId16" Type="http://schemas.openxmlformats.org/officeDocument/2006/relationships/image" Target="../media/image102.wmf"/><Relationship Id="rId15" Type="http://schemas.openxmlformats.org/officeDocument/2006/relationships/oleObject" Target="../embeddings/oleObject84.bin"/><Relationship Id="rId14" Type="http://schemas.openxmlformats.org/officeDocument/2006/relationships/image" Target="../media/image101.wmf"/><Relationship Id="rId13" Type="http://schemas.openxmlformats.org/officeDocument/2006/relationships/oleObject" Target="../embeddings/oleObject83.bin"/><Relationship Id="rId12" Type="http://schemas.openxmlformats.org/officeDocument/2006/relationships/image" Target="../media/image100.wmf"/><Relationship Id="rId11" Type="http://schemas.openxmlformats.org/officeDocument/2006/relationships/oleObject" Target="../embeddings/oleObject82.bin"/><Relationship Id="rId10" Type="http://schemas.openxmlformats.org/officeDocument/2006/relationships/image" Target="../media/image99.wmf"/><Relationship Id="rId1" Type="http://schemas.openxmlformats.org/officeDocument/2006/relationships/image" Target="../media/image88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6.png"/><Relationship Id="rId8" Type="http://schemas.openxmlformats.org/officeDocument/2006/relationships/image" Target="../media/image89.png"/><Relationship Id="rId7" Type="http://schemas.openxmlformats.org/officeDocument/2006/relationships/image" Target="../media/image107.wmf"/><Relationship Id="rId6" Type="http://schemas.openxmlformats.org/officeDocument/2006/relationships/oleObject" Target="../embeddings/oleObject89.bin"/><Relationship Id="rId5" Type="http://schemas.openxmlformats.org/officeDocument/2006/relationships/image" Target="../media/image106.jpeg"/><Relationship Id="rId4" Type="http://schemas.openxmlformats.org/officeDocument/2006/relationships/image" Target="../media/image105.wmf"/><Relationship Id="rId3" Type="http://schemas.openxmlformats.org/officeDocument/2006/relationships/oleObject" Target="../embeddings/oleObject88.bin"/><Relationship Id="rId25" Type="http://schemas.openxmlformats.org/officeDocument/2006/relationships/vmlDrawing" Target="../drawings/vmlDrawing15.vml"/><Relationship Id="rId24" Type="http://schemas.openxmlformats.org/officeDocument/2006/relationships/slideLayout" Target="../slideLayouts/slideLayout6.xml"/><Relationship Id="rId23" Type="http://schemas.openxmlformats.org/officeDocument/2006/relationships/image" Target="../media/image113.wmf"/><Relationship Id="rId22" Type="http://schemas.openxmlformats.org/officeDocument/2006/relationships/oleObject" Target="../embeddings/oleObject96.bin"/><Relationship Id="rId21" Type="http://schemas.openxmlformats.org/officeDocument/2006/relationships/image" Target="../media/image112.wmf"/><Relationship Id="rId20" Type="http://schemas.openxmlformats.org/officeDocument/2006/relationships/oleObject" Target="../embeddings/oleObject95.bin"/><Relationship Id="rId2" Type="http://schemas.openxmlformats.org/officeDocument/2006/relationships/image" Target="../media/image104.wmf"/><Relationship Id="rId19" Type="http://schemas.openxmlformats.org/officeDocument/2006/relationships/image" Target="../media/image111.wmf"/><Relationship Id="rId18" Type="http://schemas.openxmlformats.org/officeDocument/2006/relationships/oleObject" Target="../embeddings/oleObject94.bin"/><Relationship Id="rId17" Type="http://schemas.openxmlformats.org/officeDocument/2006/relationships/image" Target="../media/image110.wmf"/><Relationship Id="rId16" Type="http://schemas.openxmlformats.org/officeDocument/2006/relationships/oleObject" Target="../embeddings/oleObject93.bin"/><Relationship Id="rId15" Type="http://schemas.openxmlformats.org/officeDocument/2006/relationships/image" Target="../media/image109.wmf"/><Relationship Id="rId14" Type="http://schemas.openxmlformats.org/officeDocument/2006/relationships/oleObject" Target="../embeddings/oleObject92.bin"/><Relationship Id="rId13" Type="http://schemas.openxmlformats.org/officeDocument/2006/relationships/image" Target="../media/image108.wmf"/><Relationship Id="rId12" Type="http://schemas.openxmlformats.org/officeDocument/2006/relationships/oleObject" Target="../embeddings/oleObject91.bin"/><Relationship Id="rId11" Type="http://schemas.openxmlformats.org/officeDocument/2006/relationships/image" Target="../media/image81.wmf"/><Relationship Id="rId10" Type="http://schemas.openxmlformats.org/officeDocument/2006/relationships/oleObject" Target="../embeddings/oleObject90.bin"/><Relationship Id="rId1" Type="http://schemas.openxmlformats.org/officeDocument/2006/relationships/oleObject" Target="../embeddings/oleObject87.bin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90.png"/><Relationship Id="rId4" Type="http://schemas.openxmlformats.org/officeDocument/2006/relationships/image" Target="../media/image86.png"/><Relationship Id="rId3" Type="http://schemas.openxmlformats.org/officeDocument/2006/relationships/slide" Target="slide2.xml"/><Relationship Id="rId2" Type="http://schemas.openxmlformats.org/officeDocument/2006/relationships/image" Target="../media/image96.png"/><Relationship Id="rId1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119.png"/><Relationship Id="rId7" Type="http://schemas.openxmlformats.org/officeDocument/2006/relationships/image" Target="../media/image118.png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Relationship Id="rId3" Type="http://schemas.openxmlformats.org/officeDocument/2006/relationships/image" Target="../media/image114.png"/><Relationship Id="rId2" Type="http://schemas.openxmlformats.org/officeDocument/2006/relationships/slide" Target="slide2.xml"/><Relationship Id="rId1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6.v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20.wmf"/><Relationship Id="rId2" Type="http://schemas.openxmlformats.org/officeDocument/2006/relationships/oleObject" Target="../embeddings/oleObject97.bin"/><Relationship Id="rId1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7.v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123.png"/><Relationship Id="rId5" Type="http://schemas.openxmlformats.org/officeDocument/2006/relationships/image" Target="../media/image114.png"/><Relationship Id="rId4" Type="http://schemas.openxmlformats.org/officeDocument/2006/relationships/image" Target="../media/image122.wmf"/><Relationship Id="rId3" Type="http://schemas.openxmlformats.org/officeDocument/2006/relationships/oleObject" Target="../embeddings/oleObject99.bin"/><Relationship Id="rId2" Type="http://schemas.openxmlformats.org/officeDocument/2006/relationships/image" Target="../media/image121.wmf"/><Relationship Id="rId1" Type="http://schemas.openxmlformats.org/officeDocument/2006/relationships/oleObject" Target="../embeddings/oleObject98.bin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6.wmf"/><Relationship Id="rId8" Type="http://schemas.openxmlformats.org/officeDocument/2006/relationships/oleObject" Target="../embeddings/oleObject103.bin"/><Relationship Id="rId7" Type="http://schemas.openxmlformats.org/officeDocument/2006/relationships/image" Target="../media/image125.wmf"/><Relationship Id="rId6" Type="http://schemas.openxmlformats.org/officeDocument/2006/relationships/oleObject" Target="../embeddings/oleObject102.bin"/><Relationship Id="rId5" Type="http://schemas.openxmlformats.org/officeDocument/2006/relationships/image" Target="../media/image124.wmf"/><Relationship Id="rId4" Type="http://schemas.openxmlformats.org/officeDocument/2006/relationships/oleObject" Target="../embeddings/oleObject101.bin"/><Relationship Id="rId3" Type="http://schemas.openxmlformats.org/officeDocument/2006/relationships/image" Target="../media/image62.wmf"/><Relationship Id="rId2" Type="http://schemas.openxmlformats.org/officeDocument/2006/relationships/oleObject" Target="../embeddings/oleObject100.bin"/><Relationship Id="rId14" Type="http://schemas.openxmlformats.org/officeDocument/2006/relationships/vmlDrawing" Target="../drawings/vmlDrawing18.vml"/><Relationship Id="rId13" Type="http://schemas.openxmlformats.org/officeDocument/2006/relationships/slideLayout" Target="../slideLayouts/slideLayout6.xml"/><Relationship Id="rId12" Type="http://schemas.openxmlformats.org/officeDocument/2006/relationships/image" Target="../media/image123.png"/><Relationship Id="rId11" Type="http://schemas.openxmlformats.org/officeDocument/2006/relationships/image" Target="../media/image127.wmf"/><Relationship Id="rId10" Type="http://schemas.openxmlformats.org/officeDocument/2006/relationships/oleObject" Target="../embeddings/oleObject104.bin"/><Relationship Id="rId1" Type="http://schemas.openxmlformats.org/officeDocument/2006/relationships/image" Target="../media/image115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1.wmf"/><Relationship Id="rId8" Type="http://schemas.openxmlformats.org/officeDocument/2006/relationships/oleObject" Target="../embeddings/oleObject108.bin"/><Relationship Id="rId7" Type="http://schemas.openxmlformats.org/officeDocument/2006/relationships/image" Target="../media/image130.wmf"/><Relationship Id="rId6" Type="http://schemas.openxmlformats.org/officeDocument/2006/relationships/oleObject" Target="../embeddings/oleObject107.bin"/><Relationship Id="rId5" Type="http://schemas.openxmlformats.org/officeDocument/2006/relationships/image" Target="../media/image129.wmf"/><Relationship Id="rId4" Type="http://schemas.openxmlformats.org/officeDocument/2006/relationships/oleObject" Target="../embeddings/oleObject106.bin"/><Relationship Id="rId3" Type="http://schemas.openxmlformats.org/officeDocument/2006/relationships/image" Target="../media/image128.wmf"/><Relationship Id="rId22" Type="http://schemas.openxmlformats.org/officeDocument/2006/relationships/vmlDrawing" Target="../drawings/vmlDrawing19.vml"/><Relationship Id="rId21" Type="http://schemas.openxmlformats.org/officeDocument/2006/relationships/slideLayout" Target="../slideLayouts/slideLayout6.xml"/><Relationship Id="rId20" Type="http://schemas.openxmlformats.org/officeDocument/2006/relationships/image" Target="../media/image123.png"/><Relationship Id="rId2" Type="http://schemas.openxmlformats.org/officeDocument/2006/relationships/oleObject" Target="../embeddings/oleObject105.bin"/><Relationship Id="rId19" Type="http://schemas.openxmlformats.org/officeDocument/2006/relationships/image" Target="../media/image136.wmf"/><Relationship Id="rId18" Type="http://schemas.openxmlformats.org/officeDocument/2006/relationships/oleObject" Target="../embeddings/oleObject113.bin"/><Relationship Id="rId17" Type="http://schemas.openxmlformats.org/officeDocument/2006/relationships/image" Target="../media/image135.wmf"/><Relationship Id="rId16" Type="http://schemas.openxmlformats.org/officeDocument/2006/relationships/oleObject" Target="../embeddings/oleObject112.bin"/><Relationship Id="rId15" Type="http://schemas.openxmlformats.org/officeDocument/2006/relationships/image" Target="../media/image134.wmf"/><Relationship Id="rId14" Type="http://schemas.openxmlformats.org/officeDocument/2006/relationships/oleObject" Target="../embeddings/oleObject111.bin"/><Relationship Id="rId13" Type="http://schemas.openxmlformats.org/officeDocument/2006/relationships/image" Target="../media/image133.wmf"/><Relationship Id="rId12" Type="http://schemas.openxmlformats.org/officeDocument/2006/relationships/oleObject" Target="../embeddings/oleObject110.bin"/><Relationship Id="rId11" Type="http://schemas.openxmlformats.org/officeDocument/2006/relationships/image" Target="../media/image132.wmf"/><Relationship Id="rId10" Type="http://schemas.openxmlformats.org/officeDocument/2006/relationships/oleObject" Target="../embeddings/oleObject109.bin"/><Relationship Id="rId1" Type="http://schemas.openxmlformats.org/officeDocument/2006/relationships/image" Target="../media/image116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0.vml"/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123.png"/><Relationship Id="rId6" Type="http://schemas.openxmlformats.org/officeDocument/2006/relationships/image" Target="../media/image138.wmf"/><Relationship Id="rId5" Type="http://schemas.openxmlformats.org/officeDocument/2006/relationships/oleObject" Target="../embeddings/oleObject115.bin"/><Relationship Id="rId4" Type="http://schemas.openxmlformats.org/officeDocument/2006/relationships/image" Target="../media/image137.wmf"/><Relationship Id="rId3" Type="http://schemas.openxmlformats.org/officeDocument/2006/relationships/oleObject" Target="../embeddings/oleObject114.bin"/><Relationship Id="rId2" Type="http://schemas.openxmlformats.org/officeDocument/2006/relationships/image" Target="../media/image118.png"/><Relationship Id="rId1" Type="http://schemas.openxmlformats.org/officeDocument/2006/relationships/image" Target="../media/image11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9.bin"/><Relationship Id="rId8" Type="http://schemas.openxmlformats.org/officeDocument/2006/relationships/image" Target="../media/image140.wmf"/><Relationship Id="rId7" Type="http://schemas.openxmlformats.org/officeDocument/2006/relationships/oleObject" Target="../embeddings/oleObject118.bin"/><Relationship Id="rId6" Type="http://schemas.openxmlformats.org/officeDocument/2006/relationships/image" Target="../media/image81.wmf"/><Relationship Id="rId5" Type="http://schemas.openxmlformats.org/officeDocument/2006/relationships/oleObject" Target="../embeddings/oleObject117.bin"/><Relationship Id="rId4" Type="http://schemas.openxmlformats.org/officeDocument/2006/relationships/image" Target="../media/image139.wmf"/><Relationship Id="rId3" Type="http://schemas.openxmlformats.org/officeDocument/2006/relationships/oleObject" Target="../embeddings/oleObject116.bin"/><Relationship Id="rId2" Type="http://schemas.openxmlformats.org/officeDocument/2006/relationships/image" Target="../media/image79.wmf"/><Relationship Id="rId16" Type="http://schemas.openxmlformats.org/officeDocument/2006/relationships/vmlDrawing" Target="../drawings/vmlDrawing21.vml"/><Relationship Id="rId15" Type="http://schemas.openxmlformats.org/officeDocument/2006/relationships/slideLayout" Target="../slideLayouts/slideLayout6.xml"/><Relationship Id="rId14" Type="http://schemas.openxmlformats.org/officeDocument/2006/relationships/slide" Target="slide2.xml"/><Relationship Id="rId13" Type="http://schemas.openxmlformats.org/officeDocument/2006/relationships/image" Target="../media/image123.png"/><Relationship Id="rId12" Type="http://schemas.openxmlformats.org/officeDocument/2006/relationships/image" Target="../media/image142.wmf"/><Relationship Id="rId11" Type="http://schemas.openxmlformats.org/officeDocument/2006/relationships/oleObject" Target="../embeddings/oleObject120.bin"/><Relationship Id="rId10" Type="http://schemas.openxmlformats.org/officeDocument/2006/relationships/image" Target="../media/image141.wmf"/><Relationship Id="rId1" Type="http://schemas.openxmlformats.org/officeDocument/2006/relationships/image" Target="../media/image11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147.png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Relationship Id="rId3" Type="http://schemas.openxmlformats.org/officeDocument/2006/relationships/image" Target="../media/image143.png"/><Relationship Id="rId2" Type="http://schemas.openxmlformats.org/officeDocument/2006/relationships/slide" Target="slide2.xml"/><Relationship Id="rId1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2.v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49.wmf"/><Relationship Id="rId4" Type="http://schemas.openxmlformats.org/officeDocument/2006/relationships/oleObject" Target="../embeddings/oleObject122.bin"/><Relationship Id="rId3" Type="http://schemas.openxmlformats.org/officeDocument/2006/relationships/image" Target="../media/image148.wmf"/><Relationship Id="rId2" Type="http://schemas.openxmlformats.org/officeDocument/2006/relationships/oleObject" Target="../embeddings/oleObject121.bin"/><Relationship Id="rId1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153.jpeg"/><Relationship Id="rId7" Type="http://schemas.openxmlformats.org/officeDocument/2006/relationships/image" Target="../media/image143.png"/><Relationship Id="rId6" Type="http://schemas.openxmlformats.org/officeDocument/2006/relationships/image" Target="../media/image152.wmf"/><Relationship Id="rId5" Type="http://schemas.openxmlformats.org/officeDocument/2006/relationships/oleObject" Target="../embeddings/oleObject125.bin"/><Relationship Id="rId4" Type="http://schemas.openxmlformats.org/officeDocument/2006/relationships/image" Target="../media/image151.wmf"/><Relationship Id="rId3" Type="http://schemas.openxmlformats.org/officeDocument/2006/relationships/oleObject" Target="../embeddings/oleObject124.bin"/><Relationship Id="rId2" Type="http://schemas.openxmlformats.org/officeDocument/2006/relationships/image" Target="../media/image150.wmf"/><Relationship Id="rId10" Type="http://schemas.openxmlformats.org/officeDocument/2006/relationships/vmlDrawing" Target="../drawings/vmlDrawing23.vml"/><Relationship Id="rId1" Type="http://schemas.openxmlformats.org/officeDocument/2006/relationships/oleObject" Target="../embeddings/oleObject123.bin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7.wmf"/><Relationship Id="rId8" Type="http://schemas.openxmlformats.org/officeDocument/2006/relationships/oleObject" Target="../embeddings/oleObject129.bin"/><Relationship Id="rId7" Type="http://schemas.openxmlformats.org/officeDocument/2006/relationships/image" Target="../media/image156.wmf"/><Relationship Id="rId6" Type="http://schemas.openxmlformats.org/officeDocument/2006/relationships/oleObject" Target="../embeddings/oleObject128.bin"/><Relationship Id="rId5" Type="http://schemas.openxmlformats.org/officeDocument/2006/relationships/image" Target="../media/image155.wmf"/><Relationship Id="rId4" Type="http://schemas.openxmlformats.org/officeDocument/2006/relationships/oleObject" Target="../embeddings/oleObject127.bin"/><Relationship Id="rId3" Type="http://schemas.openxmlformats.org/officeDocument/2006/relationships/image" Target="../media/image154.wmf"/><Relationship Id="rId2" Type="http://schemas.openxmlformats.org/officeDocument/2006/relationships/oleObject" Target="../embeddings/oleObject126.bin"/><Relationship Id="rId12" Type="http://schemas.openxmlformats.org/officeDocument/2006/relationships/vmlDrawing" Target="../drawings/vmlDrawing24.vml"/><Relationship Id="rId11" Type="http://schemas.openxmlformats.org/officeDocument/2006/relationships/slideLayout" Target="../slideLayouts/slideLayout6.xml"/><Relationship Id="rId10" Type="http://schemas.openxmlformats.org/officeDocument/2006/relationships/image" Target="../media/image153.jpeg"/><Relationship Id="rId1" Type="http://schemas.openxmlformats.org/officeDocument/2006/relationships/image" Target="../media/image144.pn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1.wmf"/><Relationship Id="rId8" Type="http://schemas.openxmlformats.org/officeDocument/2006/relationships/oleObject" Target="../embeddings/oleObject133.bin"/><Relationship Id="rId7" Type="http://schemas.openxmlformats.org/officeDocument/2006/relationships/image" Target="../media/image160.wmf"/><Relationship Id="rId6" Type="http://schemas.openxmlformats.org/officeDocument/2006/relationships/oleObject" Target="../embeddings/oleObject132.bin"/><Relationship Id="rId5" Type="http://schemas.openxmlformats.org/officeDocument/2006/relationships/image" Target="../media/image159.wmf"/><Relationship Id="rId4" Type="http://schemas.openxmlformats.org/officeDocument/2006/relationships/oleObject" Target="../embeddings/oleObject131.bin"/><Relationship Id="rId3" Type="http://schemas.openxmlformats.org/officeDocument/2006/relationships/image" Target="../media/image158.wmf"/><Relationship Id="rId29" Type="http://schemas.openxmlformats.org/officeDocument/2006/relationships/vmlDrawing" Target="../drawings/vmlDrawing25.vml"/><Relationship Id="rId28" Type="http://schemas.openxmlformats.org/officeDocument/2006/relationships/slideLayout" Target="../slideLayouts/slideLayout6.xml"/><Relationship Id="rId27" Type="http://schemas.openxmlformats.org/officeDocument/2006/relationships/image" Target="../media/image168.wmf"/><Relationship Id="rId26" Type="http://schemas.openxmlformats.org/officeDocument/2006/relationships/oleObject" Target="../embeddings/oleObject143.bin"/><Relationship Id="rId25" Type="http://schemas.openxmlformats.org/officeDocument/2006/relationships/image" Target="../media/image167.wmf"/><Relationship Id="rId24" Type="http://schemas.openxmlformats.org/officeDocument/2006/relationships/oleObject" Target="../embeddings/oleObject142.bin"/><Relationship Id="rId23" Type="http://schemas.openxmlformats.org/officeDocument/2006/relationships/image" Target="../media/image166.wmf"/><Relationship Id="rId22" Type="http://schemas.openxmlformats.org/officeDocument/2006/relationships/oleObject" Target="../embeddings/oleObject141.bin"/><Relationship Id="rId21" Type="http://schemas.openxmlformats.org/officeDocument/2006/relationships/image" Target="../media/image165.wmf"/><Relationship Id="rId20" Type="http://schemas.openxmlformats.org/officeDocument/2006/relationships/oleObject" Target="../embeddings/oleObject140.bin"/><Relationship Id="rId2" Type="http://schemas.openxmlformats.org/officeDocument/2006/relationships/oleObject" Target="../embeddings/oleObject130.bin"/><Relationship Id="rId19" Type="http://schemas.openxmlformats.org/officeDocument/2006/relationships/image" Target="../media/image153.jpeg"/><Relationship Id="rId18" Type="http://schemas.openxmlformats.org/officeDocument/2006/relationships/image" Target="../media/image164.wmf"/><Relationship Id="rId17" Type="http://schemas.openxmlformats.org/officeDocument/2006/relationships/oleObject" Target="../embeddings/oleObject139.bin"/><Relationship Id="rId16" Type="http://schemas.openxmlformats.org/officeDocument/2006/relationships/image" Target="../media/image163.wmf"/><Relationship Id="rId15" Type="http://schemas.openxmlformats.org/officeDocument/2006/relationships/oleObject" Target="../embeddings/oleObject138.bin"/><Relationship Id="rId14" Type="http://schemas.openxmlformats.org/officeDocument/2006/relationships/oleObject" Target="../embeddings/oleObject137.bin"/><Relationship Id="rId13" Type="http://schemas.openxmlformats.org/officeDocument/2006/relationships/oleObject" Target="../embeddings/oleObject136.bin"/><Relationship Id="rId12" Type="http://schemas.openxmlformats.org/officeDocument/2006/relationships/oleObject" Target="../embeddings/oleObject135.bin"/><Relationship Id="rId11" Type="http://schemas.openxmlformats.org/officeDocument/2006/relationships/image" Target="../media/image162.wmf"/><Relationship Id="rId10" Type="http://schemas.openxmlformats.org/officeDocument/2006/relationships/oleObject" Target="../embeddings/oleObject134.bin"/><Relationship Id="rId1" Type="http://schemas.openxmlformats.org/officeDocument/2006/relationships/image" Target="../media/image145.png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8.bin"/><Relationship Id="rId8" Type="http://schemas.openxmlformats.org/officeDocument/2006/relationships/image" Target="../media/image25.wmf"/><Relationship Id="rId7" Type="http://schemas.openxmlformats.org/officeDocument/2006/relationships/oleObject" Target="../embeddings/oleObject147.bin"/><Relationship Id="rId6" Type="http://schemas.openxmlformats.org/officeDocument/2006/relationships/oleObject" Target="../embeddings/oleObject146.bin"/><Relationship Id="rId5" Type="http://schemas.openxmlformats.org/officeDocument/2006/relationships/image" Target="../media/image98.wmf"/><Relationship Id="rId4" Type="http://schemas.openxmlformats.org/officeDocument/2006/relationships/oleObject" Target="../embeddings/oleObject145.bin"/><Relationship Id="rId3" Type="http://schemas.openxmlformats.org/officeDocument/2006/relationships/image" Target="../media/image97.wmf"/><Relationship Id="rId22" Type="http://schemas.openxmlformats.org/officeDocument/2006/relationships/vmlDrawing" Target="../drawings/vmlDrawing26.vml"/><Relationship Id="rId21" Type="http://schemas.openxmlformats.org/officeDocument/2006/relationships/slideLayout" Target="../slideLayouts/slideLayout6.xml"/><Relationship Id="rId20" Type="http://schemas.openxmlformats.org/officeDocument/2006/relationships/image" Target="../media/image153.jpeg"/><Relationship Id="rId2" Type="http://schemas.openxmlformats.org/officeDocument/2006/relationships/oleObject" Target="../embeddings/oleObject144.bin"/><Relationship Id="rId19" Type="http://schemas.openxmlformats.org/officeDocument/2006/relationships/image" Target="../media/image172.wmf"/><Relationship Id="rId18" Type="http://schemas.openxmlformats.org/officeDocument/2006/relationships/oleObject" Target="../embeddings/oleObject153.bin"/><Relationship Id="rId17" Type="http://schemas.openxmlformats.org/officeDocument/2006/relationships/oleObject" Target="../embeddings/oleObject152.bin"/><Relationship Id="rId16" Type="http://schemas.openxmlformats.org/officeDocument/2006/relationships/image" Target="../media/image171.wmf"/><Relationship Id="rId15" Type="http://schemas.openxmlformats.org/officeDocument/2006/relationships/oleObject" Target="../embeddings/oleObject151.bin"/><Relationship Id="rId14" Type="http://schemas.openxmlformats.org/officeDocument/2006/relationships/image" Target="../media/image101.wmf"/><Relationship Id="rId13" Type="http://schemas.openxmlformats.org/officeDocument/2006/relationships/oleObject" Target="../embeddings/oleObject150.bin"/><Relationship Id="rId12" Type="http://schemas.openxmlformats.org/officeDocument/2006/relationships/image" Target="../media/image170.wmf"/><Relationship Id="rId11" Type="http://schemas.openxmlformats.org/officeDocument/2006/relationships/oleObject" Target="../embeddings/oleObject149.bin"/><Relationship Id="rId10" Type="http://schemas.openxmlformats.org/officeDocument/2006/relationships/image" Target="../media/image169.wmf"/><Relationship Id="rId1" Type="http://schemas.openxmlformats.org/officeDocument/2006/relationships/image" Target="../media/image146.png"/></Relationships>
</file>

<file path=ppt/slides/_rels/slide3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47.png"/><Relationship Id="rId4" Type="http://schemas.openxmlformats.org/officeDocument/2006/relationships/image" Target="../media/image143.png"/><Relationship Id="rId3" Type="http://schemas.openxmlformats.org/officeDocument/2006/relationships/slide" Target="slide2.xml"/><Relationship Id="rId2" Type="http://schemas.openxmlformats.org/officeDocument/2006/relationships/image" Target="../media/image153.jpeg"/><Relationship Id="rId1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slide" Target="slide2.xml"/><Relationship Id="rId8" Type="http://schemas.openxmlformats.org/officeDocument/2006/relationships/image" Target="../media/image173.png"/><Relationship Id="rId7" Type="http://schemas.openxmlformats.org/officeDocument/2006/relationships/hyperlink" Target="https://st2.depositphotos.com/5606164/8697/v/950/depositphotos_86972384-stock-illustration-teacher-on-a-white-background.jpg" TargetMode="External"/><Relationship Id="rId6" Type="http://schemas.openxmlformats.org/officeDocument/2006/relationships/hyperlink" Target="https://avatanplus.com/files/resources/original/5919918154c6815c0be06143.png" TargetMode="External"/><Relationship Id="rId5" Type="http://schemas.openxmlformats.org/officeDocument/2006/relationships/hyperlink" Target="http://gel-school-10.ru/wp-content/uploads/2014/10/ri1.png" TargetMode="External"/><Relationship Id="rId4" Type="http://schemas.openxmlformats.org/officeDocument/2006/relationships/hyperlink" Target="https://ds04.infourok.ru/uploads/ex/12d5/00052f6c-bad08894/hello_html_m4fc74ae6.png" TargetMode="External"/><Relationship Id="rId3" Type="http://schemas.openxmlformats.org/officeDocument/2006/relationships/hyperlink" Target="https://prikolnye-kartinki.ru/img/picture/Dec/22/306d4ba3660463373295028a787fc4d5/1.jpg" TargetMode="External"/><Relationship Id="rId2" Type="http://schemas.openxmlformats.org/officeDocument/2006/relationships/hyperlink" Target="https://fs00.infourok.ru/images/doc/52/65160/hello_html_39f2f9fc.png" TargetMode="External"/><Relationship Id="rId11" Type="http://schemas.openxmlformats.org/officeDocument/2006/relationships/slideLayout" Target="../slideLayouts/slideLayout6.xml"/><Relationship Id="rId10" Type="http://schemas.openxmlformats.org/officeDocument/2006/relationships/hyperlink" Target="http://www.yenifelsefe.com/Content/UserFiles/ListItem/Big/pythagoras-ve-pythagorascilik_622_11-18-07.jpg" TargetMode="External"/><Relationship Id="rId1" Type="http://schemas.openxmlformats.org/officeDocument/2006/relationships/hyperlink" Target="http://900igr.net/up/datai/195222/0006-009-.png" TargetMode="Externa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15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4.png"/><Relationship Id="rId17" Type="http://schemas.openxmlformats.org/officeDocument/2006/relationships/vmlDrawing" Target="../drawings/vmlDrawing2.vml"/><Relationship Id="rId16" Type="http://schemas.openxmlformats.org/officeDocument/2006/relationships/slideLayout" Target="../slideLayouts/slideLayout6.xml"/><Relationship Id="rId15" Type="http://schemas.openxmlformats.org/officeDocument/2006/relationships/image" Target="../media/image18.wmf"/><Relationship Id="rId14" Type="http://schemas.openxmlformats.org/officeDocument/2006/relationships/oleObject" Target="../embeddings/oleObject8.bin"/><Relationship Id="rId13" Type="http://schemas.openxmlformats.org/officeDocument/2006/relationships/oleObject" Target="../embeddings/oleObject7.bin"/><Relationship Id="rId12" Type="http://schemas.openxmlformats.org/officeDocument/2006/relationships/image" Target="../media/image17.wmf"/><Relationship Id="rId11" Type="http://schemas.openxmlformats.org/officeDocument/2006/relationships/oleObject" Target="../embeddings/oleObject6.bin"/><Relationship Id="rId10" Type="http://schemas.openxmlformats.org/officeDocument/2006/relationships/image" Target="../media/image16.wmf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wmf"/><Relationship Id="rId8" Type="http://schemas.openxmlformats.org/officeDocument/2006/relationships/oleObject" Target="../embeddings/oleObject11.bin"/><Relationship Id="rId7" Type="http://schemas.openxmlformats.org/officeDocument/2006/relationships/image" Target="../media/image21.wmf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9.bin"/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1" Type="http://schemas.openxmlformats.org/officeDocument/2006/relationships/vmlDrawing" Target="../drawings/vmlDrawing3.vml"/><Relationship Id="rId10" Type="http://schemas.openxmlformats.org/officeDocument/2006/relationships/slideLayout" Target="../slideLayouts/slideLayout6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.bin"/><Relationship Id="rId8" Type="http://schemas.openxmlformats.org/officeDocument/2006/relationships/image" Target="../media/image25.wmf"/><Relationship Id="rId7" Type="http://schemas.openxmlformats.org/officeDocument/2006/relationships/oleObject" Target="../embeddings/oleObject14.bin"/><Relationship Id="rId6" Type="http://schemas.openxmlformats.org/officeDocument/2006/relationships/image" Target="../media/image12.png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3.bin"/><Relationship Id="rId3" Type="http://schemas.openxmlformats.org/officeDocument/2006/relationships/image" Target="../media/image23.wmf"/><Relationship Id="rId22" Type="http://schemas.openxmlformats.org/officeDocument/2006/relationships/vmlDrawing" Target="../drawings/vmlDrawing4.vml"/><Relationship Id="rId21" Type="http://schemas.openxmlformats.org/officeDocument/2006/relationships/slideLayout" Target="../slideLayouts/slideLayout6.xml"/><Relationship Id="rId20" Type="http://schemas.openxmlformats.org/officeDocument/2006/relationships/image" Target="../media/image31.wmf"/><Relationship Id="rId2" Type="http://schemas.openxmlformats.org/officeDocument/2006/relationships/oleObject" Target="../embeddings/oleObject12.bin"/><Relationship Id="rId19" Type="http://schemas.openxmlformats.org/officeDocument/2006/relationships/oleObject" Target="../embeddings/oleObject20.bin"/><Relationship Id="rId18" Type="http://schemas.openxmlformats.org/officeDocument/2006/relationships/image" Target="../media/image30.wmf"/><Relationship Id="rId17" Type="http://schemas.openxmlformats.org/officeDocument/2006/relationships/oleObject" Target="../embeddings/oleObject19.bin"/><Relationship Id="rId16" Type="http://schemas.openxmlformats.org/officeDocument/2006/relationships/image" Target="../media/image29.wmf"/><Relationship Id="rId15" Type="http://schemas.openxmlformats.org/officeDocument/2006/relationships/oleObject" Target="../embeddings/oleObject18.bin"/><Relationship Id="rId14" Type="http://schemas.openxmlformats.org/officeDocument/2006/relationships/image" Target="../media/image28.wmf"/><Relationship Id="rId13" Type="http://schemas.openxmlformats.org/officeDocument/2006/relationships/oleObject" Target="../embeddings/oleObject17.bin"/><Relationship Id="rId12" Type="http://schemas.openxmlformats.org/officeDocument/2006/relationships/image" Target="../media/image27.wmf"/><Relationship Id="rId11" Type="http://schemas.openxmlformats.org/officeDocument/2006/relationships/oleObject" Target="../embeddings/oleObject16.bin"/><Relationship Id="rId10" Type="http://schemas.openxmlformats.org/officeDocument/2006/relationships/image" Target="../media/image26.wmf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4.bin"/><Relationship Id="rId8" Type="http://schemas.openxmlformats.org/officeDocument/2006/relationships/image" Target="../media/image34.wmf"/><Relationship Id="rId7" Type="http://schemas.openxmlformats.org/officeDocument/2006/relationships/oleObject" Target="../embeddings/oleObject23.bin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33.wmf"/><Relationship Id="rId3" Type="http://schemas.openxmlformats.org/officeDocument/2006/relationships/oleObject" Target="../embeddings/oleObject22.bin"/><Relationship Id="rId20" Type="http://schemas.openxmlformats.org/officeDocument/2006/relationships/vmlDrawing" Target="../drawings/vmlDrawing5.vml"/><Relationship Id="rId2" Type="http://schemas.openxmlformats.org/officeDocument/2006/relationships/image" Target="../media/image32.wmf"/><Relationship Id="rId19" Type="http://schemas.openxmlformats.org/officeDocument/2006/relationships/slideLayout" Target="../slideLayouts/slideLayout6.xml"/><Relationship Id="rId18" Type="http://schemas.openxmlformats.org/officeDocument/2006/relationships/image" Target="../media/image39.wmf"/><Relationship Id="rId17" Type="http://schemas.openxmlformats.org/officeDocument/2006/relationships/oleObject" Target="../embeddings/oleObject28.bin"/><Relationship Id="rId16" Type="http://schemas.openxmlformats.org/officeDocument/2006/relationships/image" Target="../media/image38.wmf"/><Relationship Id="rId15" Type="http://schemas.openxmlformats.org/officeDocument/2006/relationships/oleObject" Target="../embeddings/oleObject27.bin"/><Relationship Id="rId14" Type="http://schemas.openxmlformats.org/officeDocument/2006/relationships/image" Target="../media/image37.wmf"/><Relationship Id="rId13" Type="http://schemas.openxmlformats.org/officeDocument/2006/relationships/oleObject" Target="../embeddings/oleObject26.bin"/><Relationship Id="rId12" Type="http://schemas.openxmlformats.org/officeDocument/2006/relationships/image" Target="../media/image36.wmf"/><Relationship Id="rId11" Type="http://schemas.openxmlformats.org/officeDocument/2006/relationships/oleObject" Target="../embeddings/oleObject25.bin"/><Relationship Id="rId10" Type="http://schemas.openxmlformats.org/officeDocument/2006/relationships/image" Target="../media/image35.wmf"/><Relationship Id="rId1" Type="http://schemas.openxmlformats.org/officeDocument/2006/relationships/oleObject" Target="../embeddings/oleObject21.bin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12.png"/><Relationship Id="rId3" Type="http://schemas.openxmlformats.org/officeDocument/2006/relationships/image" Target="../media/image4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03848" y="548680"/>
            <a:ext cx="53657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Математические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диктанты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2276872"/>
            <a:ext cx="21403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Часть 6</a:t>
            </a:r>
            <a:endParaRPr lang="ru-RU" sz="4800" b="1" cap="none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3789040"/>
            <a:ext cx="4656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Геометрия - 8</a:t>
            </a:r>
            <a:endParaRPr lang="ru-RU" sz="5400" b="1" cap="all" spc="0" dirty="0">
              <a:ln w="0"/>
              <a:solidFill>
                <a:schemeClr val="accent4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Управляющая кнопка: сведения 4">
            <a:hlinkClick r:id="rId1" action="ppaction://hlinksldjump" highlightClick="1"/>
          </p:cNvPr>
          <p:cNvSpPr/>
          <p:nvPr/>
        </p:nvSpPr>
        <p:spPr>
          <a:xfrm>
            <a:off x="467544" y="6309320"/>
            <a:ext cx="538360" cy="39434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215" y="5949315"/>
            <a:ext cx="4638675" cy="881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Управляющая кнопка: настраиваемая 12">
            <a:hlinkClick r:id="" action="ppaction://hlinkshowjump?jump=nextslide" highlightClick="1"/>
          </p:cNvPr>
          <p:cNvSpPr/>
          <p:nvPr/>
        </p:nvSpPr>
        <p:spPr>
          <a:xfrm>
            <a:off x="899592" y="6453336"/>
            <a:ext cx="2952328" cy="288032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Самопроверка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Управляющая кнопка: настраиваемая 13">
            <a:hlinkClick r:id="rId1" action="ppaction://hlinksldjump" highlightClick="1"/>
          </p:cNvPr>
          <p:cNvSpPr/>
          <p:nvPr/>
        </p:nvSpPr>
        <p:spPr>
          <a:xfrm>
            <a:off x="5292080" y="6453336"/>
            <a:ext cx="2952328" cy="288032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Подробные ответы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Управляющая кнопка: домой 19">
            <a:hlinkClick r:id="rId2" action="ppaction://hlinksldjump" highlightClick="1"/>
          </p:cNvPr>
          <p:cNvSpPr/>
          <p:nvPr/>
        </p:nvSpPr>
        <p:spPr>
          <a:xfrm>
            <a:off x="4283968" y="6309320"/>
            <a:ext cx="610368" cy="432048"/>
          </a:xfrm>
          <a:prstGeom prst="actionButtonHom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51520" y="1340768"/>
            <a:ext cx="8712969" cy="769497"/>
            <a:chOff x="251520" y="1556792"/>
            <a:chExt cx="8712969" cy="769497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1556792"/>
              <a:ext cx="8712969" cy="769497"/>
            </a:xfrm>
            <a:prstGeom prst="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15" name="Прямоугольник 14"/>
            <p:cNvSpPr/>
            <p:nvPr/>
          </p:nvSpPr>
          <p:spPr>
            <a:xfrm>
              <a:off x="323528" y="1556792"/>
              <a:ext cx="8568952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4737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1786505"/>
              <a:ext cx="8568952" cy="362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47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276872"/>
            <a:ext cx="8712968" cy="706217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4473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140968"/>
            <a:ext cx="8712968" cy="719337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4474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005064"/>
            <a:ext cx="8712968" cy="1058960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4474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5229200"/>
            <a:ext cx="8712968" cy="742381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№27. Тригонометрические функции. Прямоугольник. Площадь трапеции.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0.infourok.ru/images/doc/52/65160/hello_html_39f2f9fc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95536" y="3212976"/>
            <a:ext cx="3018724" cy="2160240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3995936" y="1340768"/>
            <a:ext cx="5760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3995936" y="3356992"/>
            <a:ext cx="5760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3995936" y="4365104"/>
            <a:ext cx="5760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3995936" y="5373216"/>
            <a:ext cx="5760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2420888"/>
            <a:ext cx="32117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Самопроверка</a:t>
            </a:r>
            <a:endParaRPr lang="ru-RU" sz="3600" b="1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7740352" y="6093296"/>
            <a:ext cx="970408" cy="360040"/>
          </a:xfrm>
          <a:prstGeom prst="actionButtonRetur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932040" y="4509120"/>
            <a:ext cx="2734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изменится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3995936" y="2348880"/>
            <a:ext cx="5760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32040" y="3429000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см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60032" y="234888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60032" y="141277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540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№27. Тригонометрические функции. Прямоугольник. Площадь трапеции.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7986" name="Object 2"/>
          <p:cNvGraphicFramePr>
            <a:graphicFrameLocks noChangeAspect="1"/>
          </p:cNvGraphicFramePr>
          <p:nvPr/>
        </p:nvGraphicFramePr>
        <p:xfrm>
          <a:off x="4927600" y="5229225"/>
          <a:ext cx="611188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Формула" r:id="rId2" imgW="4876800" imgH="9448800" progId="Equation.3">
                  <p:embed/>
                </p:oleObj>
              </mc:Choice>
              <mc:Fallback>
                <p:oleObj name="Формула" r:id="rId2" imgW="4876800" imgH="9448800" progId="Equation.3">
                  <p:embed/>
                  <p:pic>
                    <p:nvPicPr>
                      <p:cNvPr id="0" name="Изображение 614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27600" y="5229225"/>
                        <a:ext cx="611188" cy="1168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51520" y="1340768"/>
            <a:ext cx="8712969" cy="769497"/>
            <a:chOff x="251520" y="1556792"/>
            <a:chExt cx="8712969" cy="769497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251520" y="1556792"/>
              <a:ext cx="8712969" cy="769497"/>
            </a:xfrm>
            <a:prstGeom prst="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323528" y="1556792"/>
              <a:ext cx="8568952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1786505"/>
              <a:ext cx="8568952" cy="362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" name="Группа 21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23" name="Группа 3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40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4" name="Rectangle 12"/>
            <p:cNvSpPr>
              <a:spLocks noChangeArrowheads="1"/>
            </p:cNvSpPr>
            <p:nvPr/>
          </p:nvSpPr>
          <p:spPr bwMode="auto">
            <a:xfrm>
              <a:off x="2483768" y="5733256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Сумма углов выпуклого </a:t>
              </a:r>
              <a:r>
                <a:rPr lang="ru-RU" sz="2400" b="1" i="1" dirty="0" err="1" smtClean="0">
                  <a:latin typeface="Times New Roman" panose="02020603050405020304" pitchFamily="18" charset="0"/>
                </a:rPr>
                <a:t>п</a:t>
              </a:r>
              <a:r>
                <a:rPr lang="ru-RU" sz="2400" b="1" dirty="0" err="1" smtClean="0">
                  <a:latin typeface="Times New Roman" panose="02020603050405020304" pitchFamily="18" charset="0"/>
                </a:rPr>
                <a:t>-угольника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равна  180</a:t>
              </a:r>
              <a:r>
                <a:rPr lang="en-US" sz="2400" b="1" dirty="0" smtClean="0">
                  <a:latin typeface="Times New Roman" panose="02020603050405020304" pitchFamily="18" charset="0"/>
                </a:rPr>
                <a:t>º</a:t>
              </a:r>
              <a:r>
                <a:rPr lang="ru-RU" sz="2400" b="1" dirty="0" smtClean="0">
                  <a:latin typeface="Times New Roman" panose="02020603050405020304" pitchFamily="18" charset="0"/>
                </a:rPr>
                <a:t>(</a:t>
              </a:r>
              <a:r>
                <a:rPr lang="ru-RU" sz="2400" b="1" i="1" dirty="0" err="1" smtClean="0">
                  <a:latin typeface="Times New Roman" panose="02020603050405020304" pitchFamily="18" charset="0"/>
                </a:rPr>
                <a:t>п</a:t>
              </a:r>
              <a:r>
                <a:rPr lang="ru-RU" sz="2400" b="1" dirty="0" smtClean="0">
                  <a:latin typeface="Times New Roman" panose="02020603050405020304" pitchFamily="18" charset="0"/>
                </a:rPr>
                <a:t> – 2)</a:t>
              </a:r>
              <a:endParaRPr lang="ru-RU" sz="2400" b="1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3851920" y="3429000"/>
              <a:ext cx="504056" cy="720080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4355976" y="3140968"/>
              <a:ext cx="1008112" cy="288032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5364088" y="3140968"/>
              <a:ext cx="1368152" cy="576064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6732240" y="3717032"/>
              <a:ext cx="0" cy="720080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6228184" y="4437112"/>
              <a:ext cx="504056" cy="720080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4644008" y="5085184"/>
              <a:ext cx="1584176" cy="72008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3851920" y="4149080"/>
              <a:ext cx="792088" cy="936104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3851920" y="3717032"/>
              <a:ext cx="2880320" cy="4320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3851920" y="4149080"/>
              <a:ext cx="2880320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3851920" y="4149080"/>
              <a:ext cx="2376264" cy="10081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3851920" y="3140968"/>
              <a:ext cx="1512168" cy="10081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6" name="Object 8"/>
            <p:cNvGraphicFramePr>
              <a:graphicFrameLocks noChangeAspect="1"/>
            </p:cNvGraphicFramePr>
            <p:nvPr/>
          </p:nvGraphicFramePr>
          <p:xfrm>
            <a:off x="3402013" y="3860800"/>
            <a:ext cx="479425" cy="617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69" name="Формула" r:id="rId3" imgW="3962400" imgH="5181600" progId="Equation.3">
                    <p:embed/>
                  </p:oleObj>
                </mc:Choice>
                <mc:Fallback>
                  <p:oleObj name="Формула" r:id="rId3" imgW="3962400" imgH="5181600" progId="Equation.3">
                    <p:embed/>
                    <p:pic>
                      <p:nvPicPr>
                        <p:cNvPr id="0" name="Изображение 716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402013" y="3860800"/>
                          <a:ext cx="479425" cy="6175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"/>
            <p:cNvGraphicFramePr>
              <a:graphicFrameLocks noChangeAspect="1"/>
            </p:cNvGraphicFramePr>
            <p:nvPr/>
          </p:nvGraphicFramePr>
          <p:xfrm>
            <a:off x="3923928" y="2780928"/>
            <a:ext cx="554038" cy="617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0" name="Формула" r:id="rId5" imgW="4572000" imgH="5181600" progId="Equation.3">
                    <p:embed/>
                  </p:oleObj>
                </mc:Choice>
                <mc:Fallback>
                  <p:oleObj name="Формула" r:id="rId5" imgW="4572000" imgH="5181600" progId="Equation.3">
                    <p:embed/>
                    <p:pic>
                      <p:nvPicPr>
                        <p:cNvPr id="0" name="Изображение 716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923928" y="2780928"/>
                          <a:ext cx="554038" cy="6175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4"/>
            <p:cNvGraphicFramePr>
              <a:graphicFrameLocks noChangeAspect="1"/>
            </p:cNvGraphicFramePr>
            <p:nvPr/>
          </p:nvGraphicFramePr>
          <p:xfrm>
            <a:off x="4175125" y="4995863"/>
            <a:ext cx="554038" cy="654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" name="Формула" r:id="rId7" imgW="4572000" imgH="5486400" progId="Equation.3">
                    <p:embed/>
                  </p:oleObj>
                </mc:Choice>
                <mc:Fallback>
                  <p:oleObj name="Формула" r:id="rId7" imgW="4572000" imgH="5486400" progId="Equation.3">
                    <p:embed/>
                    <p:pic>
                      <p:nvPicPr>
                        <p:cNvPr id="0" name="Изображение 717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175125" y="4995863"/>
                          <a:ext cx="554038" cy="6540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5"/>
            <p:cNvGraphicFramePr>
              <a:graphicFrameLocks noChangeAspect="1"/>
            </p:cNvGraphicFramePr>
            <p:nvPr/>
          </p:nvGraphicFramePr>
          <p:xfrm>
            <a:off x="6008688" y="4995863"/>
            <a:ext cx="774700" cy="654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2" name="Формула" r:id="rId9" imgW="6400800" imgH="5486400" progId="Equation.3">
                    <p:embed/>
                  </p:oleObj>
                </mc:Choice>
                <mc:Fallback>
                  <p:oleObj name="Формула" r:id="rId9" imgW="6400800" imgH="5486400" progId="Equation.3">
                    <p:embed/>
                    <p:pic>
                      <p:nvPicPr>
                        <p:cNvPr id="0" name="Изображение 717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008688" y="4995863"/>
                          <a:ext cx="774700" cy="6540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56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3851920" y="3140968"/>
              <a:ext cx="1512168" cy="1008112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5364088" y="3140968"/>
              <a:ext cx="1368152" cy="576064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6228184" y="3717032"/>
              <a:ext cx="504056" cy="1440160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4644008" y="5085184"/>
              <a:ext cx="1584176" cy="72008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3851920" y="4149080"/>
              <a:ext cx="792088" cy="936104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1" name="Object 8"/>
            <p:cNvGraphicFramePr>
              <a:graphicFrameLocks noChangeAspect="1"/>
            </p:cNvGraphicFramePr>
            <p:nvPr/>
          </p:nvGraphicFramePr>
          <p:xfrm>
            <a:off x="3402013" y="3860800"/>
            <a:ext cx="479425" cy="617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3" name="Формула" r:id="rId11" imgW="3962400" imgH="5181600" progId="Equation.3">
                    <p:embed/>
                  </p:oleObj>
                </mc:Choice>
                <mc:Fallback>
                  <p:oleObj name="Формула" r:id="rId11" imgW="3962400" imgH="5181600" progId="Equation.3">
                    <p:embed/>
                    <p:pic>
                      <p:nvPicPr>
                        <p:cNvPr id="0" name="Изображение 71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402013" y="3860800"/>
                          <a:ext cx="479425" cy="6175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3"/>
            <p:cNvGraphicFramePr>
              <a:graphicFrameLocks noChangeAspect="1"/>
            </p:cNvGraphicFramePr>
            <p:nvPr/>
          </p:nvGraphicFramePr>
          <p:xfrm>
            <a:off x="4860032" y="2564904"/>
            <a:ext cx="626046" cy="617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4" name="Формула" r:id="rId12" imgW="4572000" imgH="5181600" progId="Equation.3">
                    <p:embed/>
                  </p:oleObj>
                </mc:Choice>
                <mc:Fallback>
                  <p:oleObj name="Формула" r:id="rId12" imgW="4572000" imgH="5181600" progId="Equation.3">
                    <p:embed/>
                    <p:pic>
                      <p:nvPicPr>
                        <p:cNvPr id="0" name="Изображение 717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860032" y="2564904"/>
                          <a:ext cx="626046" cy="6175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4"/>
            <p:cNvGraphicFramePr>
              <a:graphicFrameLocks noChangeAspect="1"/>
            </p:cNvGraphicFramePr>
            <p:nvPr/>
          </p:nvGraphicFramePr>
          <p:xfrm>
            <a:off x="4194175" y="4995863"/>
            <a:ext cx="515938" cy="654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5" name="Формула" r:id="rId13" imgW="4267200" imgH="5486400" progId="Equation.3">
                    <p:embed/>
                  </p:oleObj>
                </mc:Choice>
                <mc:Fallback>
                  <p:oleObj name="Формула" r:id="rId13" imgW="4267200" imgH="5486400" progId="Equation.3">
                    <p:embed/>
                    <p:pic>
                      <p:nvPicPr>
                        <p:cNvPr id="0" name="Изображение 717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194175" y="4995863"/>
                          <a:ext cx="515938" cy="6540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5"/>
            <p:cNvGraphicFramePr>
              <a:graphicFrameLocks noChangeAspect="1"/>
            </p:cNvGraphicFramePr>
            <p:nvPr/>
          </p:nvGraphicFramePr>
          <p:xfrm>
            <a:off x="6119813" y="5013325"/>
            <a:ext cx="552450" cy="617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6" name="Формула" r:id="rId15" imgW="4572000" imgH="5181600" progId="Equation.3">
                    <p:embed/>
                  </p:oleObj>
                </mc:Choice>
                <mc:Fallback>
                  <p:oleObj name="Формула" r:id="rId15" imgW="4572000" imgH="5181600" progId="Equation.3">
                    <p:embed/>
                    <p:pic>
                      <p:nvPicPr>
                        <p:cNvPr id="0" name="Изображение 717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119813" y="5013325"/>
                          <a:ext cx="552450" cy="6175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6"/>
            <p:cNvGraphicFramePr>
              <a:graphicFrameLocks noChangeAspect="1"/>
            </p:cNvGraphicFramePr>
            <p:nvPr/>
          </p:nvGraphicFramePr>
          <p:xfrm>
            <a:off x="6677025" y="3340100"/>
            <a:ext cx="515938" cy="654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7" name="Формула" r:id="rId17" imgW="4267200" imgH="5486400" progId="Equation.3">
                    <p:embed/>
                  </p:oleObj>
                </mc:Choice>
                <mc:Fallback>
                  <p:oleObj name="Формула" r:id="rId17" imgW="4267200" imgH="5486400" progId="Equation.3">
                    <p:embed/>
                    <p:pic>
                      <p:nvPicPr>
                        <p:cNvPr id="0" name="Изображение 717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6677025" y="3340100"/>
                          <a:ext cx="515938" cy="6540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8" name="Object 7"/>
          <p:cNvGraphicFramePr>
            <a:graphicFrameLocks noChangeAspect="1"/>
          </p:cNvGraphicFramePr>
          <p:nvPr/>
        </p:nvGraphicFramePr>
        <p:xfrm>
          <a:off x="2411760" y="5805264"/>
          <a:ext cx="6045810" cy="630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Формула" r:id="rId19" imgW="49682400" imgH="5486400" progId="Equation.3">
                  <p:embed/>
                </p:oleObj>
              </mc:Choice>
              <mc:Fallback>
                <p:oleObj name="Формула" r:id="rId19" imgW="49682400" imgH="5486400" progId="Equation.3">
                  <p:embed/>
                  <p:pic>
                    <p:nvPicPr>
                      <p:cNvPr id="0" name="Изображение 7177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411760" y="5805264"/>
                        <a:ext cx="6045810" cy="63046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Прямоугольник 58"/>
          <p:cNvSpPr/>
          <p:nvPr/>
        </p:nvSpPr>
        <p:spPr>
          <a:xfrm>
            <a:off x="7308304" y="5805264"/>
            <a:ext cx="1080120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№27. Тригонометрические функции. Прямоугольник. Площадь трапеции.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Picture 2" descr="https://prikolnye-kartinki.ru/img/picture/Dec/22/306d4ba3660463373295028a787fc4d5/1.jpg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179512" y="3501008"/>
            <a:ext cx="2026651" cy="3356992"/>
          </a:xfrm>
          <a:prstGeom prst="rect">
            <a:avLst/>
          </a:prstGeom>
          <a:noFill/>
        </p:spPr>
      </p:pic>
      <p:sp>
        <p:nvSpPr>
          <p:cNvPr id="62" name="Управляющая кнопка: далее 61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1412776"/>
            <a:ext cx="8712968" cy="706217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16" name="Управляющая кнопка: настраиваемая 115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(3)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7" name="Группа 49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118" name="Группа 18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125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Параллелограммом называется четырёхугольник, у которого противоположные </a:t>
                </a:r>
                <a:r>
                  <a: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стороны попарно параллельны</a:t>
                </a:r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6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9" name="Line 13"/>
            <p:cNvSpPr>
              <a:spLocks noChangeShapeType="1"/>
            </p:cNvSpPr>
            <p:nvPr/>
          </p:nvSpPr>
          <p:spPr bwMode="auto">
            <a:xfrm>
              <a:off x="2122588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Text Box 29"/>
            <p:cNvSpPr txBox="1">
              <a:spLocks noChangeArrowheads="1"/>
            </p:cNvSpPr>
            <p:nvPr/>
          </p:nvSpPr>
          <p:spPr bwMode="auto">
            <a:xfrm>
              <a:off x="2195736" y="594928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21" name="Text Box 31"/>
            <p:cNvSpPr txBox="1">
              <a:spLocks noChangeArrowheads="1"/>
            </p:cNvSpPr>
            <p:nvPr/>
          </p:nvSpPr>
          <p:spPr bwMode="auto">
            <a:xfrm>
              <a:off x="2627784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22" name="Text Box 40"/>
            <p:cNvSpPr txBox="1">
              <a:spLocks noChangeArrowheads="1"/>
            </p:cNvSpPr>
            <p:nvPr/>
          </p:nvSpPr>
          <p:spPr bwMode="auto">
            <a:xfrm>
              <a:off x="5220072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23" name="Параллелограмм 122"/>
            <p:cNvSpPr/>
            <p:nvPr/>
          </p:nvSpPr>
          <p:spPr>
            <a:xfrm>
              <a:off x="2555776" y="4869160"/>
              <a:ext cx="2664296" cy="1224136"/>
            </a:xfrm>
            <a:prstGeom prst="parallelogram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Text Box 29"/>
            <p:cNvSpPr txBox="1">
              <a:spLocks noChangeArrowheads="1"/>
            </p:cNvSpPr>
            <p:nvPr/>
          </p:nvSpPr>
          <p:spPr bwMode="auto">
            <a:xfrm>
              <a:off x="4860032" y="594928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7" name="Группа 14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128" name="Группа 49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135" name="Группа 18"/>
              <p:cNvGrpSpPr/>
              <p:nvPr/>
            </p:nvGrpSpPr>
            <p:grpSpPr>
              <a:xfrm>
                <a:off x="107504" y="2564904"/>
                <a:ext cx="7056784" cy="4176464"/>
                <a:chOff x="1979712" y="2492896"/>
                <a:chExt cx="7056784" cy="4176464"/>
              </a:xfrm>
            </p:grpSpPr>
            <p:sp>
              <p:nvSpPr>
                <p:cNvPr id="142" name="Прямоугольник 3"/>
                <p:cNvSpPr/>
                <p:nvPr/>
              </p:nvSpPr>
              <p:spPr>
                <a:xfrm>
                  <a:off x="1979712" y="24928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У параллелограмма противоположные углы</a:t>
                  </a:r>
                  <a:endParaRPr lang="ru-RU" sz="2400" b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РАВНЫ</a:t>
                  </a:r>
                  <a:endParaRPr lang="ru-RU" sz="2400" b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36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7" name="Text Box 29"/>
              <p:cNvSpPr txBox="1">
                <a:spLocks noChangeArrowheads="1"/>
              </p:cNvSpPr>
              <p:nvPr/>
            </p:nvSpPr>
            <p:spPr bwMode="auto">
              <a:xfrm>
                <a:off x="2195736" y="594928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8" name="Text Box 31"/>
              <p:cNvSpPr txBox="1">
                <a:spLocks noChangeArrowheads="1"/>
              </p:cNvSpPr>
              <p:nvPr/>
            </p:nvSpPr>
            <p:spPr bwMode="auto">
              <a:xfrm>
                <a:off x="2627784" y="450912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9" name="Text Box 40"/>
              <p:cNvSpPr txBox="1">
                <a:spLocks noChangeArrowheads="1"/>
              </p:cNvSpPr>
              <p:nvPr/>
            </p:nvSpPr>
            <p:spPr bwMode="auto">
              <a:xfrm>
                <a:off x="5220072" y="450912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0" name="Параллелограмм 139"/>
              <p:cNvSpPr/>
              <p:nvPr/>
            </p:nvSpPr>
            <p:spPr>
              <a:xfrm>
                <a:off x="2555776" y="4869160"/>
                <a:ext cx="2664296" cy="1224136"/>
              </a:xfrm>
              <a:prstGeom prst="parallelogram">
                <a:avLst/>
              </a:prstGeom>
              <a:solidFill>
                <a:schemeClr val="bg1"/>
              </a:solidFill>
              <a:ln w="508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Text Box 29"/>
              <p:cNvSpPr txBox="1">
                <a:spLocks noChangeArrowheads="1"/>
              </p:cNvSpPr>
              <p:nvPr/>
            </p:nvSpPr>
            <p:spPr bwMode="auto">
              <a:xfrm>
                <a:off x="4860032" y="5949280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29" name="Месяц 128"/>
            <p:cNvSpPr/>
            <p:nvPr/>
          </p:nvSpPr>
          <p:spPr>
            <a:xfrm rot="19197970">
              <a:off x="4842526" y="4868162"/>
              <a:ext cx="161654" cy="452245"/>
            </a:xfrm>
            <a:prstGeom prst="moon">
              <a:avLst>
                <a:gd name="adj" fmla="val 2289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Месяц 129"/>
            <p:cNvSpPr/>
            <p:nvPr/>
          </p:nvSpPr>
          <p:spPr>
            <a:xfrm rot="8263481">
              <a:off x="2830883" y="5584801"/>
              <a:ext cx="161654" cy="452246"/>
            </a:xfrm>
            <a:prstGeom prst="moon">
              <a:avLst>
                <a:gd name="adj" fmla="val 193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Месяц 130"/>
            <p:cNvSpPr/>
            <p:nvPr/>
          </p:nvSpPr>
          <p:spPr>
            <a:xfrm rot="3044283">
              <a:off x="4663336" y="5556925"/>
              <a:ext cx="150415" cy="493258"/>
            </a:xfrm>
            <a:prstGeom prst="moon">
              <a:avLst>
                <a:gd name="adj" fmla="val 19667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rgbClr val="B31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Месяц 131"/>
            <p:cNvSpPr/>
            <p:nvPr/>
          </p:nvSpPr>
          <p:spPr>
            <a:xfrm rot="13827305">
              <a:off x="3006665" y="4909558"/>
              <a:ext cx="150415" cy="493258"/>
            </a:xfrm>
            <a:prstGeom prst="moon">
              <a:avLst>
                <a:gd name="adj" fmla="val 19092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rgbClr val="B31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Месяц 132"/>
            <p:cNvSpPr/>
            <p:nvPr/>
          </p:nvSpPr>
          <p:spPr>
            <a:xfrm rot="13827305">
              <a:off x="2960720" y="4922977"/>
              <a:ext cx="122986" cy="361171"/>
            </a:xfrm>
            <a:prstGeom prst="moon">
              <a:avLst>
                <a:gd name="adj" fmla="val 19092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rgbClr val="B31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Месяц 133"/>
            <p:cNvSpPr/>
            <p:nvPr/>
          </p:nvSpPr>
          <p:spPr>
            <a:xfrm rot="3044283">
              <a:off x="4689243" y="5714570"/>
              <a:ext cx="122986" cy="361171"/>
            </a:xfrm>
            <a:prstGeom prst="moon">
              <a:avLst>
                <a:gd name="adj" fmla="val 19667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rgbClr val="B31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4" name="Группа 33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145" name="Группа 37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grpSp>
            <p:nvGrpSpPr>
              <p:cNvPr id="151" name="Группа 2"/>
              <p:cNvGrpSpPr/>
              <p:nvPr/>
            </p:nvGrpSpPr>
            <p:grpSpPr>
              <a:xfrm>
                <a:off x="1979712" y="2492896"/>
                <a:ext cx="7056784" cy="4176464"/>
                <a:chOff x="1979712" y="2492896"/>
                <a:chExt cx="7056784" cy="4176464"/>
              </a:xfrm>
            </p:grpSpPr>
            <p:sp>
              <p:nvSpPr>
                <p:cNvPr id="157" name="Прямоугольник 3"/>
                <p:cNvSpPr/>
                <p:nvPr/>
              </p:nvSpPr>
              <p:spPr>
                <a:xfrm>
                  <a:off x="1979712" y="24928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8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accent2">
                      <a:lumMod val="75000"/>
                    </a:schemeClr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52" name="Группа 102"/>
              <p:cNvGrpSpPr/>
              <p:nvPr/>
            </p:nvGrpSpPr>
            <p:grpSpPr>
              <a:xfrm>
                <a:off x="2555776" y="2636912"/>
                <a:ext cx="5510571" cy="2147296"/>
                <a:chOff x="858980" y="1550090"/>
                <a:chExt cx="7111224" cy="3211472"/>
              </a:xfrm>
            </p:grpSpPr>
            <p:sp>
              <p:nvSpPr>
                <p:cNvPr id="154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858980" y="4242450"/>
                  <a:ext cx="420689" cy="5191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800" b="1" i="1" dirty="0">
                      <a:latin typeface="Times New Roman" panose="02020603050405020304" pitchFamily="18" charset="0"/>
                    </a:rPr>
                    <a:t>А</a:t>
                  </a:r>
                  <a:endParaRPr lang="ru-RU" sz="28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5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297173" y="1550090"/>
                  <a:ext cx="420688" cy="519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800" b="1" i="1" dirty="0">
                      <a:latin typeface="Times New Roman" panose="02020603050405020304" pitchFamily="18" charset="0"/>
                    </a:rPr>
                    <a:t>В</a:t>
                  </a:r>
                  <a:endParaRPr lang="ru-RU" sz="28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549517" y="2842422"/>
                  <a:ext cx="420687" cy="519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800" b="1" i="1" dirty="0">
                      <a:latin typeface="Times New Roman" panose="02020603050405020304" pitchFamily="18" charset="0"/>
                    </a:rPr>
                    <a:t>С</a:t>
                  </a:r>
                  <a:endParaRPr lang="ru-RU" sz="2800" b="1" i="1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53" name="Rectangle 12"/>
              <p:cNvSpPr>
                <a:spLocks noChangeArrowheads="1"/>
              </p:cNvSpPr>
              <p:nvPr/>
            </p:nvSpPr>
            <p:spPr bwMode="auto">
              <a:xfrm>
                <a:off x="2483768" y="5661248"/>
                <a:ext cx="6336705" cy="86518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ru-RU" sz="2400" b="1" dirty="0" smtClean="0">
                    <a:latin typeface="Times New Roman" panose="02020603050405020304" pitchFamily="18" charset="0"/>
                  </a:rPr>
                  <a:t>Сумма углов выпуклого четырёхугольника</a:t>
                </a:r>
                <a:endParaRPr lang="ru-RU" sz="2400" b="1" dirty="0" smtClean="0">
                  <a:latin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latin typeface="Times New Roman" panose="02020603050405020304" pitchFamily="18" charset="0"/>
                  </a:rPr>
                  <a:t>равна  </a:t>
                </a:r>
                <a:r>
                  <a:rPr lang="ru-RU" sz="2400" b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360</a:t>
                </a:r>
                <a:r>
                  <a:rPr lang="en-US" sz="2400" b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</a:rPr>
                  <a:t>º</a:t>
                </a:r>
                <a:endParaRPr lang="ru-RU" sz="2400" b="1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</a:endParaRPr>
              </a:p>
            </p:txBody>
          </p:sp>
        </p:grpSp>
        <p:cxnSp>
          <p:nvCxnSpPr>
            <p:cNvPr id="146" name="Прямая соединительная линия 145"/>
            <p:cNvCxnSpPr/>
            <p:nvPr/>
          </p:nvCxnSpPr>
          <p:spPr>
            <a:xfrm flipV="1">
              <a:off x="1043608" y="3212976"/>
              <a:ext cx="2448272" cy="1512168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Прямая соединительная линия 146"/>
            <p:cNvCxnSpPr/>
            <p:nvPr/>
          </p:nvCxnSpPr>
          <p:spPr>
            <a:xfrm flipH="1" flipV="1">
              <a:off x="3491880" y="3212976"/>
              <a:ext cx="2376264" cy="648072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Прямая соединительная линия 147"/>
            <p:cNvCxnSpPr/>
            <p:nvPr/>
          </p:nvCxnSpPr>
          <p:spPr>
            <a:xfrm flipV="1">
              <a:off x="4932040" y="3861048"/>
              <a:ext cx="936104" cy="1296144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Прямая соединительная линия 148"/>
            <p:cNvCxnSpPr/>
            <p:nvPr/>
          </p:nvCxnSpPr>
          <p:spPr>
            <a:xfrm>
              <a:off x="1043608" y="4725144"/>
              <a:ext cx="3888432" cy="432048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 Box 7"/>
            <p:cNvSpPr txBox="1">
              <a:spLocks noChangeArrowheads="1"/>
            </p:cNvSpPr>
            <p:nvPr/>
          </p:nvSpPr>
          <p:spPr bwMode="auto">
            <a:xfrm>
              <a:off x="4860032" y="5085184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</a:rPr>
                <a:t>D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59" name="Управляющая кнопка: настраиваемая 158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№27. Тригонометрические функции. Прямоугольник. Площадь трапеции.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0" name="Группа 49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161" name="Группа 49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172" name="Группа 18"/>
              <p:cNvGrpSpPr/>
              <p:nvPr/>
            </p:nvGrpSpPr>
            <p:grpSpPr>
              <a:xfrm>
                <a:off x="107504" y="2564904"/>
                <a:ext cx="7056784" cy="4176464"/>
                <a:chOff x="1979712" y="2492896"/>
                <a:chExt cx="7056784" cy="4176464"/>
              </a:xfrm>
            </p:grpSpPr>
            <p:sp>
              <p:nvSpPr>
                <p:cNvPr id="179" name="Прямоугольник 3"/>
                <p:cNvSpPr/>
                <p:nvPr/>
              </p:nvSpPr>
              <p:spPr>
                <a:xfrm>
                  <a:off x="1979712" y="24928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0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73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" name="Text Box 29"/>
              <p:cNvSpPr txBox="1">
                <a:spLocks noChangeArrowheads="1"/>
              </p:cNvSpPr>
              <p:nvPr/>
            </p:nvSpPr>
            <p:spPr bwMode="auto">
              <a:xfrm>
                <a:off x="3851920" y="4365104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" name="Text Box 31"/>
              <p:cNvSpPr txBox="1">
                <a:spLocks noChangeArrowheads="1"/>
              </p:cNvSpPr>
              <p:nvPr/>
            </p:nvSpPr>
            <p:spPr bwMode="auto">
              <a:xfrm>
                <a:off x="4283968" y="2780928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6" name="Text Box 40"/>
              <p:cNvSpPr txBox="1">
                <a:spLocks noChangeArrowheads="1"/>
              </p:cNvSpPr>
              <p:nvPr/>
            </p:nvSpPr>
            <p:spPr bwMode="auto">
              <a:xfrm>
                <a:off x="6660232" y="2780928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7" name="Параллелограмм 176"/>
              <p:cNvSpPr/>
              <p:nvPr/>
            </p:nvSpPr>
            <p:spPr>
              <a:xfrm>
                <a:off x="4139952" y="3212976"/>
                <a:ext cx="2664296" cy="1224136"/>
              </a:xfrm>
              <a:prstGeom prst="parallelogram">
                <a:avLst/>
              </a:prstGeom>
              <a:solidFill>
                <a:schemeClr val="bg1"/>
              </a:solidFill>
              <a:ln w="508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" name="Text Box 29"/>
              <p:cNvSpPr txBox="1">
                <a:spLocks noChangeArrowheads="1"/>
              </p:cNvSpPr>
              <p:nvPr/>
            </p:nvSpPr>
            <p:spPr bwMode="auto">
              <a:xfrm>
                <a:off x="6444208" y="4365104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62" name="Месяц 161"/>
            <p:cNvSpPr/>
            <p:nvPr/>
          </p:nvSpPr>
          <p:spPr>
            <a:xfrm rot="19197970">
              <a:off x="6426704" y="3211979"/>
              <a:ext cx="161654" cy="452245"/>
            </a:xfrm>
            <a:prstGeom prst="moon">
              <a:avLst>
                <a:gd name="adj" fmla="val 2289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Месяц 162"/>
            <p:cNvSpPr/>
            <p:nvPr/>
          </p:nvSpPr>
          <p:spPr>
            <a:xfrm rot="8263481">
              <a:off x="4415061" y="3928618"/>
              <a:ext cx="161654" cy="452246"/>
            </a:xfrm>
            <a:prstGeom prst="moon">
              <a:avLst>
                <a:gd name="adj" fmla="val 193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Месяц 163"/>
            <p:cNvSpPr/>
            <p:nvPr/>
          </p:nvSpPr>
          <p:spPr>
            <a:xfrm rot="3044283">
              <a:off x="6247514" y="3900742"/>
              <a:ext cx="150415" cy="493258"/>
            </a:xfrm>
            <a:prstGeom prst="moon">
              <a:avLst>
                <a:gd name="adj" fmla="val 19667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rgbClr val="B31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Месяц 164"/>
            <p:cNvSpPr/>
            <p:nvPr/>
          </p:nvSpPr>
          <p:spPr>
            <a:xfrm rot="13827305">
              <a:off x="4590843" y="3253375"/>
              <a:ext cx="150415" cy="493258"/>
            </a:xfrm>
            <a:prstGeom prst="moon">
              <a:avLst>
                <a:gd name="adj" fmla="val 19092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rgbClr val="B31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Месяц 165"/>
            <p:cNvSpPr/>
            <p:nvPr/>
          </p:nvSpPr>
          <p:spPr>
            <a:xfrm rot="13827305">
              <a:off x="4544898" y="3266794"/>
              <a:ext cx="122986" cy="361171"/>
            </a:xfrm>
            <a:prstGeom prst="moon">
              <a:avLst>
                <a:gd name="adj" fmla="val 19092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rgbClr val="B31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Месяц 166"/>
            <p:cNvSpPr/>
            <p:nvPr/>
          </p:nvSpPr>
          <p:spPr>
            <a:xfrm rot="3044283">
              <a:off x="6273421" y="4058387"/>
              <a:ext cx="122986" cy="361171"/>
            </a:xfrm>
            <a:prstGeom prst="moon">
              <a:avLst>
                <a:gd name="adj" fmla="val 19667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rgbClr val="B31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68" name="Object 4"/>
            <p:cNvGraphicFramePr>
              <a:graphicFrameLocks noChangeAspect="1"/>
            </p:cNvGraphicFramePr>
            <p:nvPr/>
          </p:nvGraphicFramePr>
          <p:xfrm>
            <a:off x="179512" y="2636912"/>
            <a:ext cx="3819525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3" name="Формула" r:id="rId2" imgW="39624000" imgH="4876800" progId="Equation.3">
                    <p:embed/>
                  </p:oleObj>
                </mc:Choice>
                <mc:Fallback>
                  <p:oleObj name="Формула" r:id="rId2" imgW="39624000" imgH="4876800" progId="Equation.3">
                    <p:embed/>
                    <p:pic>
                      <p:nvPicPr>
                        <p:cNvPr id="0" name="Изображение 819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79512" y="2636912"/>
                          <a:ext cx="3819525" cy="4572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9" name="Object 8"/>
            <p:cNvGraphicFramePr>
              <a:graphicFrameLocks noChangeAspect="1"/>
            </p:cNvGraphicFramePr>
            <p:nvPr/>
          </p:nvGraphicFramePr>
          <p:xfrm>
            <a:off x="265113" y="2997200"/>
            <a:ext cx="1381125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4" name="Формула" r:id="rId4" imgW="14325600" imgH="4876800" progId="Equation.3">
                    <p:embed/>
                  </p:oleObj>
                </mc:Choice>
                <mc:Fallback>
                  <p:oleObj name="Формула" r:id="rId4" imgW="14325600" imgH="4876800" progId="Equation.3">
                    <p:embed/>
                    <p:pic>
                      <p:nvPicPr>
                        <p:cNvPr id="0" name="Изображение 819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65113" y="2997200"/>
                          <a:ext cx="1381125" cy="4572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0" name="Object 9"/>
            <p:cNvGraphicFramePr>
              <a:graphicFrameLocks noChangeAspect="1"/>
            </p:cNvGraphicFramePr>
            <p:nvPr/>
          </p:nvGraphicFramePr>
          <p:xfrm>
            <a:off x="251520" y="3501008"/>
            <a:ext cx="3322638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5" name="Формула" r:id="rId6" imgW="34442400" imgH="4267200" progId="Equation.3">
                    <p:embed/>
                  </p:oleObj>
                </mc:Choice>
                <mc:Fallback>
                  <p:oleObj name="Формула" r:id="rId6" imgW="34442400" imgH="4267200" progId="Equation.3">
                    <p:embed/>
                    <p:pic>
                      <p:nvPicPr>
                        <p:cNvPr id="0" name="Изображение 819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51520" y="3501008"/>
                          <a:ext cx="3322638" cy="4000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1" name="Прямая соединительная линия 170"/>
            <p:cNvCxnSpPr/>
            <p:nvPr/>
          </p:nvCxnSpPr>
          <p:spPr>
            <a:xfrm>
              <a:off x="251520" y="3501008"/>
              <a:ext cx="367240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1" name="Object 9"/>
          <p:cNvGraphicFramePr>
            <a:graphicFrameLocks noChangeAspect="1"/>
          </p:cNvGraphicFramePr>
          <p:nvPr/>
        </p:nvGraphicFramePr>
        <p:xfrm>
          <a:off x="2429421" y="4797425"/>
          <a:ext cx="261937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Формула" r:id="rId8" imgW="23469600" imgH="4876800" progId="Equation.3">
                  <p:embed/>
                </p:oleObj>
              </mc:Choice>
              <mc:Fallback>
                <p:oleObj name="Формула" r:id="rId8" imgW="23469600" imgH="4876800" progId="Equation.3">
                  <p:embed/>
                  <p:pic>
                    <p:nvPicPr>
                      <p:cNvPr id="0" name="Изображение 8195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29421" y="4797425"/>
                        <a:ext cx="2619375" cy="5286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" name="Object 11"/>
          <p:cNvGraphicFramePr>
            <a:graphicFrameLocks noChangeAspect="1"/>
          </p:cNvGraphicFramePr>
          <p:nvPr/>
        </p:nvGraphicFramePr>
        <p:xfrm>
          <a:off x="2339752" y="5517232"/>
          <a:ext cx="4970463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Формула" r:id="rId10" imgW="44500800" imgH="10058400" progId="Equation.3">
                  <p:embed/>
                </p:oleObj>
              </mc:Choice>
              <mc:Fallback>
                <p:oleObj name="Формула" r:id="rId10" imgW="44500800" imgH="10058400" progId="Equation.3">
                  <p:embed/>
                  <p:pic>
                    <p:nvPicPr>
                      <p:cNvPr id="0" name="Изображение 8196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39752" y="5517232"/>
                        <a:ext cx="4970463" cy="10937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" name="Прямоугольник 182"/>
          <p:cNvSpPr/>
          <p:nvPr/>
        </p:nvSpPr>
        <p:spPr>
          <a:xfrm>
            <a:off x="4211960" y="4797152"/>
            <a:ext cx="936104" cy="504056"/>
          </a:xfrm>
          <a:prstGeom prst="rect">
            <a:avLst/>
          </a:prstGeom>
          <a:solidFill>
            <a:schemeClr val="accent4">
              <a:lumMod val="50000"/>
              <a:alpha val="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рямоугольник 183"/>
          <p:cNvSpPr/>
          <p:nvPr/>
        </p:nvSpPr>
        <p:spPr>
          <a:xfrm>
            <a:off x="6372200" y="5805264"/>
            <a:ext cx="936104" cy="504056"/>
          </a:xfrm>
          <a:prstGeom prst="rect">
            <a:avLst/>
          </a:prstGeom>
          <a:solidFill>
            <a:schemeClr val="accent3">
              <a:lumMod val="50000"/>
              <a:alpha val="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Управляющая кнопка: настраиваемая 184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s://prikolnye-kartinki.ru/img/picture/Dec/22/306d4ba3660463373295028a787fc4d5/1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79512" y="3501008"/>
            <a:ext cx="2026651" cy="3356992"/>
          </a:xfrm>
          <a:prstGeom prst="rect">
            <a:avLst/>
          </a:prstGeom>
          <a:noFill/>
        </p:spPr>
      </p:pic>
      <p:sp>
        <p:nvSpPr>
          <p:cNvPr id="75" name="Управляющая кнопка: далее 74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</p:childTnLst>
        </p:cTn>
      </p:par>
    </p:tnLst>
    <p:bldLst>
      <p:bldP spid="183" grpId="0" animBg="1"/>
      <p:bldP spid="18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1412776"/>
            <a:ext cx="8712968" cy="719337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(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9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6" name="Группа 18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13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Параллелограммом называется четырёхугольник, у которого противоположные стороны попарно параллельны.</a:t>
                </a:r>
                <a:endPara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Line 13"/>
            <p:cNvSpPr>
              <a:spLocks noChangeShapeType="1"/>
            </p:cNvSpPr>
            <p:nvPr/>
          </p:nvSpPr>
          <p:spPr bwMode="auto">
            <a:xfrm>
              <a:off x="2122588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 Box 29"/>
            <p:cNvSpPr txBox="1">
              <a:spLocks noChangeArrowheads="1"/>
            </p:cNvSpPr>
            <p:nvPr/>
          </p:nvSpPr>
          <p:spPr bwMode="auto">
            <a:xfrm>
              <a:off x="2195736" y="594928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9" name="Text Box 31"/>
            <p:cNvSpPr txBox="1">
              <a:spLocks noChangeArrowheads="1"/>
            </p:cNvSpPr>
            <p:nvPr/>
          </p:nvSpPr>
          <p:spPr bwMode="auto">
            <a:xfrm>
              <a:off x="2627784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0" name="Text Box 40"/>
            <p:cNvSpPr txBox="1">
              <a:spLocks noChangeArrowheads="1"/>
            </p:cNvSpPr>
            <p:nvPr/>
          </p:nvSpPr>
          <p:spPr bwMode="auto">
            <a:xfrm>
              <a:off x="5220072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1" name="Параллелограмм 10"/>
            <p:cNvSpPr/>
            <p:nvPr/>
          </p:nvSpPr>
          <p:spPr>
            <a:xfrm>
              <a:off x="2555776" y="4869160"/>
              <a:ext cx="2664296" cy="1224136"/>
            </a:xfrm>
            <a:prstGeom prst="parallelogram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 Box 29"/>
            <p:cNvSpPr txBox="1">
              <a:spLocks noChangeArrowheads="1"/>
            </p:cNvSpPr>
            <p:nvPr/>
          </p:nvSpPr>
          <p:spPr bwMode="auto">
            <a:xfrm>
              <a:off x="4860032" y="594928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5" name="Группа 31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16" name="Группа 50"/>
            <p:cNvGrpSpPr/>
            <p:nvPr/>
          </p:nvGrpSpPr>
          <p:grpSpPr>
            <a:xfrm>
              <a:off x="1979712" y="2564904"/>
              <a:ext cx="7056784" cy="4176464"/>
              <a:chOff x="107504" y="2636912"/>
              <a:chExt cx="7056784" cy="4176464"/>
            </a:xfrm>
          </p:grpSpPr>
          <p:grpSp>
            <p:nvGrpSpPr>
              <p:cNvPr id="19" name="Группа 18"/>
              <p:cNvGrpSpPr/>
              <p:nvPr/>
            </p:nvGrpSpPr>
            <p:grpSpPr>
              <a:xfrm>
                <a:off x="107504" y="2636912"/>
                <a:ext cx="7056784" cy="4176464"/>
                <a:chOff x="1979712" y="2564904"/>
                <a:chExt cx="7056784" cy="4176464"/>
              </a:xfrm>
            </p:grpSpPr>
            <p:sp>
              <p:nvSpPr>
                <p:cNvPr id="27" name="Прямоугольник 3"/>
                <p:cNvSpPr/>
                <p:nvPr/>
              </p:nvSpPr>
              <p:spPr>
                <a:xfrm>
                  <a:off x="1979712" y="2564904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Прямоугольником называется параллелограмм, у которого все углы прямые.</a:t>
                  </a:r>
                  <a:endParaRPr lang="ru-RU" sz="2400" b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В прямоугольнике диагонали равны и точкой пересечения делятся пополам</a:t>
                  </a:r>
                  <a:endPara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Text Box 29"/>
              <p:cNvSpPr txBox="1">
                <a:spLocks noChangeArrowheads="1"/>
              </p:cNvSpPr>
              <p:nvPr/>
            </p:nvSpPr>
            <p:spPr bwMode="auto">
              <a:xfrm>
                <a:off x="2195736" y="594928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" name="Text Box 31"/>
              <p:cNvSpPr txBox="1">
                <a:spLocks noChangeArrowheads="1"/>
              </p:cNvSpPr>
              <p:nvPr/>
            </p:nvSpPr>
            <p:spPr bwMode="auto">
              <a:xfrm>
                <a:off x="2267744" y="450912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" name="Text Box 40"/>
              <p:cNvSpPr txBox="1">
                <a:spLocks noChangeArrowheads="1"/>
              </p:cNvSpPr>
              <p:nvPr/>
            </p:nvSpPr>
            <p:spPr bwMode="auto">
              <a:xfrm>
                <a:off x="4932040" y="450912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" name="Text Box 29"/>
              <p:cNvSpPr txBox="1">
                <a:spLocks noChangeArrowheads="1"/>
              </p:cNvSpPr>
              <p:nvPr/>
            </p:nvSpPr>
            <p:spPr bwMode="auto">
              <a:xfrm>
                <a:off x="5148064" y="5949280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2555776" y="5805264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араллелограмм 25"/>
              <p:cNvSpPr/>
              <p:nvPr/>
            </p:nvSpPr>
            <p:spPr>
              <a:xfrm>
                <a:off x="2555776" y="4869160"/>
                <a:ext cx="2664296" cy="1224136"/>
              </a:xfrm>
              <a:prstGeom prst="parallelogram">
                <a:avLst>
                  <a:gd name="adj" fmla="val 0"/>
                </a:avLst>
              </a:prstGeom>
              <a:solidFill>
                <a:schemeClr val="bg1">
                  <a:alpha val="0"/>
                </a:schemeClr>
              </a:solidFill>
              <a:ln w="508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7" name="Прямая соединительная линия 16"/>
            <p:cNvCxnSpPr/>
            <p:nvPr/>
          </p:nvCxnSpPr>
          <p:spPr>
            <a:xfrm>
              <a:off x="4427984" y="4797152"/>
              <a:ext cx="2664296" cy="12241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4427984" y="4797152"/>
              <a:ext cx="2664296" cy="12241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(3)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Группа 46"/>
          <p:cNvGrpSpPr/>
          <p:nvPr/>
        </p:nvGrpSpPr>
        <p:grpSpPr>
          <a:xfrm>
            <a:off x="1979712" y="2564904"/>
            <a:ext cx="7067358" cy="4176464"/>
            <a:chOff x="1979712" y="2564904"/>
            <a:chExt cx="7067358" cy="4176464"/>
          </a:xfrm>
        </p:grpSpPr>
        <p:grpSp>
          <p:nvGrpSpPr>
            <p:cNvPr id="32" name="Группа 18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sp>
            <p:nvSpPr>
              <p:cNvPr id="48" name="Прямоугольник 3"/>
              <p:cNvSpPr/>
              <p:nvPr/>
            </p:nvSpPr>
            <p:spPr>
              <a:xfrm>
                <a:off x="1979712" y="2564904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3" name="Line 13"/>
            <p:cNvSpPr>
              <a:spLocks noChangeShapeType="1"/>
            </p:cNvSpPr>
            <p:nvPr/>
          </p:nvSpPr>
          <p:spPr bwMode="auto">
            <a:xfrm>
              <a:off x="5650980" y="4366469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Text Box 29"/>
            <p:cNvSpPr txBox="1">
              <a:spLocks noChangeArrowheads="1"/>
            </p:cNvSpPr>
            <p:nvPr/>
          </p:nvSpPr>
          <p:spPr bwMode="auto">
            <a:xfrm>
              <a:off x="5724128" y="4221088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5" name="Text Box 31"/>
            <p:cNvSpPr txBox="1">
              <a:spLocks noChangeArrowheads="1"/>
            </p:cNvSpPr>
            <p:nvPr/>
          </p:nvSpPr>
          <p:spPr bwMode="auto">
            <a:xfrm>
              <a:off x="5796136" y="2780928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6" name="Text Box 40"/>
            <p:cNvSpPr txBox="1">
              <a:spLocks noChangeArrowheads="1"/>
            </p:cNvSpPr>
            <p:nvPr/>
          </p:nvSpPr>
          <p:spPr bwMode="auto">
            <a:xfrm>
              <a:off x="8460432" y="2780928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7" name="Text Box 29"/>
            <p:cNvSpPr txBox="1">
              <a:spLocks noChangeArrowheads="1"/>
            </p:cNvSpPr>
            <p:nvPr/>
          </p:nvSpPr>
          <p:spPr bwMode="auto">
            <a:xfrm>
              <a:off x="8676456" y="4221088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6084168" y="4077072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араллелограмм 38"/>
            <p:cNvSpPr/>
            <p:nvPr/>
          </p:nvSpPr>
          <p:spPr>
            <a:xfrm>
              <a:off x="6084168" y="3140968"/>
              <a:ext cx="2664296" cy="1224136"/>
            </a:xfrm>
            <a:prstGeom prst="parallelogram">
              <a:avLst>
                <a:gd name="adj" fmla="val 0"/>
              </a:avLst>
            </a:prstGeom>
            <a:solidFill>
              <a:schemeClr val="bg1">
                <a:alpha val="0"/>
              </a:schemeClr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>
            <a:xfrm>
              <a:off x="6084168" y="3140968"/>
              <a:ext cx="2664296" cy="12241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6084168" y="3140968"/>
              <a:ext cx="2664296" cy="12241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2" name="Object 4"/>
            <p:cNvGraphicFramePr>
              <a:graphicFrameLocks noChangeAspect="1"/>
            </p:cNvGraphicFramePr>
            <p:nvPr/>
          </p:nvGraphicFramePr>
          <p:xfrm>
            <a:off x="2152650" y="2708275"/>
            <a:ext cx="3611563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7" name="Формула" r:id="rId2" imgW="37490400" imgH="4876800" progId="Equation.3">
                    <p:embed/>
                  </p:oleObj>
                </mc:Choice>
                <mc:Fallback>
                  <p:oleObj name="Формула" r:id="rId2" imgW="37490400" imgH="4876800" progId="Equation.3">
                    <p:embed/>
                    <p:pic>
                      <p:nvPicPr>
                        <p:cNvPr id="0" name="Изображение 921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152650" y="2708275"/>
                          <a:ext cx="3611563" cy="4572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" name="Text Box 29"/>
            <p:cNvSpPr txBox="1">
              <a:spLocks noChangeArrowheads="1"/>
            </p:cNvSpPr>
            <p:nvPr/>
          </p:nvSpPr>
          <p:spPr bwMode="auto">
            <a:xfrm>
              <a:off x="7236296" y="3356992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 smtClean="0">
                  <a:latin typeface="Times New Roman" panose="02020603050405020304" pitchFamily="18" charset="0"/>
                </a:rPr>
                <a:t>О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44" name="Object 2"/>
            <p:cNvGraphicFramePr>
              <a:graphicFrameLocks noChangeAspect="1"/>
            </p:cNvGraphicFramePr>
            <p:nvPr/>
          </p:nvGraphicFramePr>
          <p:xfrm>
            <a:off x="2095500" y="3141663"/>
            <a:ext cx="2466975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8" name="Формула" r:id="rId4" imgW="25603200" imgH="4267200" progId="Equation.3">
                    <p:embed/>
                  </p:oleObj>
                </mc:Choice>
                <mc:Fallback>
                  <p:oleObj name="Формула" r:id="rId4" imgW="25603200" imgH="4267200" progId="Equation.3">
                    <p:embed/>
                    <p:pic>
                      <p:nvPicPr>
                        <p:cNvPr id="0" name="Изображение 921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095500" y="3141663"/>
                          <a:ext cx="2466975" cy="4000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3"/>
            <p:cNvGraphicFramePr>
              <a:graphicFrameLocks noChangeAspect="1"/>
            </p:cNvGraphicFramePr>
            <p:nvPr/>
          </p:nvGraphicFramePr>
          <p:xfrm>
            <a:off x="2195736" y="3573016"/>
            <a:ext cx="1527175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" name="Формула" r:id="rId6" imgW="15849600" imgH="4267200" progId="Equation.3">
                    <p:embed/>
                  </p:oleObj>
                </mc:Choice>
                <mc:Fallback>
                  <p:oleObj name="Формула" r:id="rId6" imgW="15849600" imgH="4267200" progId="Equation.3">
                    <p:embed/>
                    <p:pic>
                      <p:nvPicPr>
                        <p:cNvPr id="0" name="Изображение 921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195736" y="3573016"/>
                          <a:ext cx="1527175" cy="4000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6" name="Прямая соединительная линия 45"/>
            <p:cNvCxnSpPr/>
            <p:nvPr/>
          </p:nvCxnSpPr>
          <p:spPr>
            <a:xfrm>
              <a:off x="2123728" y="4005064"/>
              <a:ext cx="352839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7" name="Object 4"/>
            <p:cNvGraphicFramePr>
              <a:graphicFrameLocks noChangeAspect="1"/>
            </p:cNvGraphicFramePr>
            <p:nvPr/>
          </p:nvGraphicFramePr>
          <p:xfrm>
            <a:off x="2267744" y="4077072"/>
            <a:ext cx="2143125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0" name="Формула" r:id="rId8" imgW="22250400" imgH="4267200" progId="Equation.3">
                    <p:embed/>
                  </p:oleObj>
                </mc:Choice>
                <mc:Fallback>
                  <p:oleObj name="Формула" r:id="rId8" imgW="22250400" imgH="4267200" progId="Equation.3">
                    <p:embed/>
                    <p:pic>
                      <p:nvPicPr>
                        <p:cNvPr id="0" name="Изображение 921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267744" y="4077072"/>
                          <a:ext cx="2143125" cy="4000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0" name="Object 4"/>
          <p:cNvGraphicFramePr>
            <a:graphicFrameLocks noChangeAspect="1"/>
          </p:cNvGraphicFramePr>
          <p:nvPr/>
        </p:nvGraphicFramePr>
        <p:xfrm>
          <a:off x="2627784" y="5085184"/>
          <a:ext cx="14382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Формула" r:id="rId10" imgW="14935200" imgH="4267200" progId="Equation.3">
                  <p:embed/>
                </p:oleObj>
              </mc:Choice>
              <mc:Fallback>
                <p:oleObj name="Формула" r:id="rId10" imgW="14935200" imgH="4267200" progId="Equation.3">
                  <p:embed/>
                  <p:pic>
                    <p:nvPicPr>
                      <p:cNvPr id="0" name="Изображение 9220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27784" y="5085184"/>
                        <a:ext cx="1438275" cy="4000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8"/>
          <p:cNvGraphicFramePr>
            <a:graphicFrameLocks noChangeAspect="1"/>
          </p:cNvGraphicFramePr>
          <p:nvPr/>
        </p:nvGraphicFramePr>
        <p:xfrm>
          <a:off x="5436096" y="4869160"/>
          <a:ext cx="33178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Формула" r:id="rId12" imgW="34442400" imgH="9448800" progId="Equation.3">
                  <p:embed/>
                </p:oleObj>
              </mc:Choice>
              <mc:Fallback>
                <p:oleObj name="Формула" r:id="rId12" imgW="34442400" imgH="9448800" progId="Equation.3">
                  <p:embed/>
                  <p:pic>
                    <p:nvPicPr>
                      <p:cNvPr id="0" name="Изображение 9221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36096" y="4869160"/>
                        <a:ext cx="3317875" cy="8858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Стрелка вправо с вырезом 51"/>
          <p:cNvSpPr/>
          <p:nvPr/>
        </p:nvSpPr>
        <p:spPr>
          <a:xfrm>
            <a:off x="4355976" y="5157192"/>
            <a:ext cx="978408" cy="288032"/>
          </a:xfrm>
          <a:prstGeom prst="notchedRightArrow">
            <a:avLst>
              <a:gd name="adj1" fmla="val 50000"/>
              <a:gd name="adj2" fmla="val 131724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7812360" y="5085184"/>
            <a:ext cx="936104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страиваемая 53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№27. Тригонометрические функции. Прямоугольник. Площадь трапеции.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" descr="https://prikolnye-kartinki.ru/img/picture/Dec/22/306d4ba3660463373295028a787fc4d5/1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79512" y="3501008"/>
            <a:ext cx="2026651" cy="3356992"/>
          </a:xfrm>
          <a:prstGeom prst="rect">
            <a:avLst/>
          </a:prstGeom>
          <a:noFill/>
        </p:spPr>
      </p:pic>
      <p:sp>
        <p:nvSpPr>
          <p:cNvPr id="56" name="Управляющая кнопка: далее 55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1124744"/>
            <a:ext cx="8640960" cy="1058960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4" name="Группа 3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5" name="Группа 50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16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3347864" y="4869160"/>
              <a:ext cx="325997" cy="34709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6732240" y="3068960"/>
              <a:ext cx="325995" cy="34709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С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2339752" y="5661248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</a:rPr>
                <a:t>Трапецией</a:t>
              </a:r>
              <a:r>
                <a:rPr lang="ru-RU" sz="2400" b="1" dirty="0" smtClean="0">
                  <a:latin typeface="Times New Roman" panose="02020603050405020304" pitchFamily="18" charset="0"/>
                </a:rPr>
                <a:t> называется четырёхугольник,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у которого две стороны параллельны,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а две другие не параллельны</a:t>
              </a:r>
              <a:endParaRPr lang="ru-RU" sz="2400" b="1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4572000" y="3429000"/>
              <a:ext cx="2160240" cy="0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3707904" y="5085184"/>
              <a:ext cx="3456384" cy="0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3726886" y="3429000"/>
              <a:ext cx="845114" cy="1624212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H="1" flipV="1">
              <a:off x="6732240" y="3429000"/>
              <a:ext cx="432048" cy="1656184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4211960" y="2996952"/>
              <a:ext cx="423514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В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7164288" y="4869160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i="1" dirty="0" smtClean="0">
                  <a:latin typeface="Times New Roman" panose="02020603050405020304" pitchFamily="18" charset="0"/>
                </a:rPr>
                <a:t>D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7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(2)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19" name="Группа 34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33" name="Прямоугольник 32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34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3419872" y="4365104"/>
              <a:ext cx="325997" cy="34709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6804248" y="2564904"/>
              <a:ext cx="325995" cy="34709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>
                  <a:latin typeface="Times New Roman" panose="02020603050405020304" pitchFamily="18" charset="0"/>
                </a:rPr>
                <a:t>С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2195736" y="4869160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</a:rPr>
                <a:t>Площадь трапеции </a:t>
              </a:r>
              <a:r>
                <a:rPr lang="ru-RU" sz="2400" b="1" dirty="0" smtClean="0">
                  <a:latin typeface="Times New Roman" panose="02020603050405020304" pitchFamily="18" charset="0"/>
                </a:rPr>
                <a:t>равна произведению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err="1" smtClean="0">
                  <a:latin typeface="Times New Roman" panose="02020603050405020304" pitchFamily="18" charset="0"/>
                </a:rPr>
                <a:t>полусуммы</a:t>
              </a:r>
              <a:r>
                <a:rPr lang="ru-RU" sz="2400" b="1" dirty="0" smtClean="0">
                  <a:latin typeface="Times New Roman" panose="02020603050405020304" pitchFamily="18" charset="0"/>
                </a:rPr>
                <a:t> её оснований и высоты.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4644008" y="2924944"/>
              <a:ext cx="2160240" cy="0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H="1">
              <a:off x="3798894" y="2924944"/>
              <a:ext cx="845114" cy="1624212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 flipV="1">
              <a:off x="6804248" y="2924944"/>
              <a:ext cx="432048" cy="1656184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4211960" y="2564904"/>
              <a:ext cx="423514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В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7236296" y="4293096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i="1" dirty="0" smtClean="0">
                  <a:latin typeface="Times New Roman" panose="02020603050405020304" pitchFamily="18" charset="0"/>
                </a:rPr>
                <a:t>D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pic>
          <p:nvPicPr>
            <p:cNvPr id="28" name="Object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49725" y="5640388"/>
              <a:ext cx="3132138" cy="1028700"/>
            </a:xfrm>
            <a:prstGeom prst="rect">
              <a:avLst/>
            </a:prstGeom>
            <a:noFill/>
          </p:spPr>
        </p:pic>
        <p:cxnSp>
          <p:nvCxnSpPr>
            <p:cNvPr id="29" name="Прямая соединительная линия 28"/>
            <p:cNvCxnSpPr/>
            <p:nvPr/>
          </p:nvCxnSpPr>
          <p:spPr>
            <a:xfrm>
              <a:off x="4644008" y="2924944"/>
              <a:ext cx="0" cy="16561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4499992" y="4581128"/>
              <a:ext cx="463588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Н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644008" y="4293096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>
              <a:off x="3779912" y="4581128"/>
              <a:ext cx="3456384" cy="0"/>
            </a:xfrm>
            <a:prstGeom prst="line">
              <a:avLst/>
            </a:prstGeom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Управляющая кнопка: настраиваемая 34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№27. Тригонометрические функции. Прямоугольник. Площадь трапеции.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Управляющая кнопка: настраиваемая 35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(3)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38" name="Группа 13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56" name="Прямоугольник 55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57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grpSp>
          <p:nvGrpSpPr>
            <p:cNvPr id="39" name="Группа 14"/>
            <p:cNvGrpSpPr/>
            <p:nvPr/>
          </p:nvGrpSpPr>
          <p:grpSpPr>
            <a:xfrm>
              <a:off x="5076051" y="2636914"/>
              <a:ext cx="3828721" cy="2395429"/>
              <a:chOff x="3419872" y="2564904"/>
              <a:chExt cx="4260776" cy="2539444"/>
            </a:xfrm>
          </p:grpSpPr>
          <p:sp>
            <p:nvSpPr>
              <p:cNvPr id="45" name="Text Box 5"/>
              <p:cNvSpPr txBox="1">
                <a:spLocks noChangeArrowheads="1"/>
              </p:cNvSpPr>
              <p:nvPr/>
            </p:nvSpPr>
            <p:spPr bwMode="auto">
              <a:xfrm>
                <a:off x="3419872" y="4365104"/>
                <a:ext cx="325997" cy="34709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" name="Text Box 7"/>
              <p:cNvSpPr txBox="1">
                <a:spLocks noChangeArrowheads="1"/>
              </p:cNvSpPr>
              <p:nvPr/>
            </p:nvSpPr>
            <p:spPr bwMode="auto">
              <a:xfrm>
                <a:off x="6804248" y="2564904"/>
                <a:ext cx="325995" cy="34709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47" name="Прямая соединительная линия 46"/>
              <p:cNvCxnSpPr/>
              <p:nvPr/>
            </p:nvCxnSpPr>
            <p:spPr>
              <a:xfrm>
                <a:off x="4644008" y="2924944"/>
                <a:ext cx="2160240" cy="0"/>
              </a:xfrm>
              <a:prstGeom prst="line">
                <a:avLst/>
              </a:prstGeom>
              <a:ln w="508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 flipH="1">
                <a:off x="3798894" y="2924944"/>
                <a:ext cx="845114" cy="1624212"/>
              </a:xfrm>
              <a:prstGeom prst="line">
                <a:avLst/>
              </a:prstGeom>
              <a:ln w="508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 flipH="1" flipV="1">
                <a:off x="6804248" y="2924944"/>
                <a:ext cx="432048" cy="1656184"/>
              </a:xfrm>
              <a:prstGeom prst="line">
                <a:avLst/>
              </a:prstGeom>
              <a:ln w="508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 Box 7"/>
              <p:cNvSpPr txBox="1">
                <a:spLocks noChangeArrowheads="1"/>
              </p:cNvSpPr>
              <p:nvPr/>
            </p:nvSpPr>
            <p:spPr bwMode="auto">
              <a:xfrm>
                <a:off x="4211960" y="2564904"/>
                <a:ext cx="423514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 dirty="0" smtClean="0">
                    <a:latin typeface="Times New Roman" panose="02020603050405020304" pitchFamily="18" charset="0"/>
                  </a:rPr>
                  <a:t>В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" name="Text Box 7"/>
              <p:cNvSpPr txBox="1">
                <a:spLocks noChangeArrowheads="1"/>
              </p:cNvSpPr>
              <p:nvPr/>
            </p:nvSpPr>
            <p:spPr bwMode="auto">
              <a:xfrm>
                <a:off x="7236296" y="4293096"/>
                <a:ext cx="444352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52" name="Прямая соединительная линия 51"/>
              <p:cNvCxnSpPr/>
              <p:nvPr/>
            </p:nvCxnSpPr>
            <p:spPr>
              <a:xfrm>
                <a:off x="4644008" y="2924944"/>
                <a:ext cx="0" cy="165618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 Box 5"/>
              <p:cNvSpPr txBox="1">
                <a:spLocks noChangeArrowheads="1"/>
              </p:cNvSpPr>
              <p:nvPr/>
            </p:nvSpPr>
            <p:spPr bwMode="auto">
              <a:xfrm>
                <a:off x="4499992" y="4581128"/>
                <a:ext cx="463588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 dirty="0" smtClean="0">
                    <a:latin typeface="Times New Roman" panose="02020603050405020304" pitchFamily="18" charset="0"/>
                  </a:rPr>
                  <a:t>Н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4644008" y="4293096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cxnSp>
            <p:nvCxnSpPr>
              <p:cNvPr id="55" name="Прямая соединительная линия 54"/>
              <p:cNvCxnSpPr/>
              <p:nvPr/>
            </p:nvCxnSpPr>
            <p:spPr>
              <a:xfrm>
                <a:off x="3779912" y="4581128"/>
                <a:ext cx="3456384" cy="0"/>
              </a:xfrm>
              <a:prstGeom prst="line">
                <a:avLst/>
              </a:prstGeom>
              <a:ln w="508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0" name="Object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5513" y="2708275"/>
              <a:ext cx="3263900" cy="530225"/>
            </a:xfrm>
            <a:prstGeom prst="rect">
              <a:avLst/>
            </a:prstGeom>
            <a:noFill/>
          </p:spPr>
        </p:pic>
        <p:cxnSp>
          <p:nvCxnSpPr>
            <p:cNvPr id="41" name="Прямая соединительная линия 40"/>
            <p:cNvCxnSpPr/>
            <p:nvPr/>
          </p:nvCxnSpPr>
          <p:spPr>
            <a:xfrm>
              <a:off x="2123728" y="3933056"/>
              <a:ext cx="237626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Object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39752" y="3861048"/>
              <a:ext cx="1700212" cy="654050"/>
            </a:xfrm>
            <a:prstGeom prst="rect">
              <a:avLst/>
            </a:prstGeom>
            <a:noFill/>
          </p:spPr>
        </p:pic>
        <p:graphicFrame>
          <p:nvGraphicFramePr>
            <p:cNvPr id="43" name="Object 3"/>
            <p:cNvGraphicFramePr>
              <a:graphicFrameLocks noChangeAspect="1"/>
            </p:cNvGraphicFramePr>
            <p:nvPr/>
          </p:nvGraphicFramePr>
          <p:xfrm>
            <a:off x="2195736" y="3140968"/>
            <a:ext cx="3081338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1" name="Формула" r:id="rId5" imgW="32004000" imgH="4876800" progId="Equation.3">
                    <p:embed/>
                  </p:oleObj>
                </mc:Choice>
                <mc:Fallback>
                  <p:oleObj name="Формула" r:id="rId5" imgW="32004000" imgH="4876800" progId="Equation.3">
                    <p:embed/>
                    <p:pic>
                      <p:nvPicPr>
                        <p:cNvPr id="0" name="Изображение 1024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195736" y="3140968"/>
                          <a:ext cx="3081338" cy="4572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4"/>
            <p:cNvGraphicFramePr>
              <a:graphicFrameLocks noChangeAspect="1"/>
            </p:cNvGraphicFramePr>
            <p:nvPr/>
          </p:nvGraphicFramePr>
          <p:xfrm>
            <a:off x="2195736" y="3501008"/>
            <a:ext cx="2112963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2" name="Формула" r:id="rId7" imgW="21945600" imgH="4267200" progId="Equation.3">
                    <p:embed/>
                  </p:oleObj>
                </mc:Choice>
                <mc:Fallback>
                  <p:oleObj name="Формула" r:id="rId7" imgW="21945600" imgH="4267200" progId="Equation.3">
                    <p:embed/>
                    <p:pic>
                      <p:nvPicPr>
                        <p:cNvPr id="0" name="Изображение 1024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195736" y="3501008"/>
                          <a:ext cx="2112963" cy="4000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8" name="Object 2"/>
          <p:cNvGraphicFramePr>
            <a:graphicFrameLocks noChangeAspect="1"/>
          </p:cNvGraphicFramePr>
          <p:nvPr/>
        </p:nvGraphicFramePr>
        <p:xfrm>
          <a:off x="2037656" y="5013027"/>
          <a:ext cx="114458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Формула" r:id="rId9" imgW="11887200" imgH="4267200" progId="Equation.3">
                  <p:embed/>
                </p:oleObj>
              </mc:Choice>
              <mc:Fallback>
                <p:oleObj name="Формула" r:id="rId9" imgW="11887200" imgH="4267200" progId="Equation.3">
                  <p:embed/>
                  <p:pic>
                    <p:nvPicPr>
                      <p:cNvPr id="0" name="Изображение 10242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37656" y="5013027"/>
                        <a:ext cx="1144588" cy="4000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"/>
          <p:cNvGraphicFramePr>
            <a:graphicFrameLocks noChangeAspect="1"/>
          </p:cNvGraphicFramePr>
          <p:nvPr/>
        </p:nvGraphicFramePr>
        <p:xfrm>
          <a:off x="2051720" y="5445224"/>
          <a:ext cx="11144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Формула" r:id="rId11" imgW="11582400" imgH="4267200" progId="Equation.3">
                  <p:embed/>
                </p:oleObj>
              </mc:Choice>
              <mc:Fallback>
                <p:oleObj name="Формула" r:id="rId11" imgW="11582400" imgH="4267200" progId="Equation.3">
                  <p:embed/>
                  <p:pic>
                    <p:nvPicPr>
                      <p:cNvPr id="0" name="Изображение 10243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51720" y="5445224"/>
                        <a:ext cx="1114425" cy="4000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6"/>
          <p:cNvGraphicFramePr>
            <a:graphicFrameLocks noChangeAspect="1"/>
          </p:cNvGraphicFramePr>
          <p:nvPr/>
        </p:nvGraphicFramePr>
        <p:xfrm>
          <a:off x="2037656" y="5877123"/>
          <a:ext cx="11747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Формула" r:id="rId13" imgW="12192000" imgH="4267200" progId="Equation.3">
                  <p:embed/>
                </p:oleObj>
              </mc:Choice>
              <mc:Fallback>
                <p:oleObj name="Формула" r:id="rId13" imgW="12192000" imgH="4267200" progId="Equation.3">
                  <p:embed/>
                  <p:pic>
                    <p:nvPicPr>
                      <p:cNvPr id="0" name="Изображение 10244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37656" y="5877123"/>
                        <a:ext cx="1174750" cy="4000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AutoShape 19"/>
          <p:cNvSpPr/>
          <p:nvPr/>
        </p:nvSpPr>
        <p:spPr bwMode="auto">
          <a:xfrm rot="10800000">
            <a:off x="3261792" y="5013027"/>
            <a:ext cx="288032" cy="1368153"/>
          </a:xfrm>
          <a:prstGeom prst="leftBrace">
            <a:avLst>
              <a:gd name="adj1" fmla="val 28298"/>
              <a:gd name="adj2" fmla="val 51389"/>
            </a:avLst>
          </a:prstGeom>
          <a:noFill/>
          <a:ln w="44450">
            <a:solidFill>
              <a:schemeClr val="accent3">
                <a:lumMod val="50000"/>
              </a:schemeClr>
            </a:solidFill>
            <a:rou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62" name="Object 7"/>
          <p:cNvGraphicFramePr>
            <a:graphicFrameLocks noChangeAspect="1"/>
          </p:cNvGraphicFramePr>
          <p:nvPr/>
        </p:nvGraphicFramePr>
        <p:xfrm>
          <a:off x="3563888" y="5229200"/>
          <a:ext cx="16160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Формула" r:id="rId15" imgW="16764000" imgH="9448800" progId="Equation.3">
                  <p:embed/>
                </p:oleObj>
              </mc:Choice>
              <mc:Fallback>
                <p:oleObj name="Формула" r:id="rId15" imgW="16764000" imgH="9448800" progId="Equation.3">
                  <p:embed/>
                  <p:pic>
                    <p:nvPicPr>
                      <p:cNvPr id="0" name="Изображение 10245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563888" y="5229200"/>
                        <a:ext cx="1616075" cy="8858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8"/>
          <p:cNvGraphicFramePr>
            <a:graphicFrameLocks noChangeAspect="1"/>
          </p:cNvGraphicFramePr>
          <p:nvPr/>
        </p:nvGraphicFramePr>
        <p:xfrm>
          <a:off x="5436096" y="5013176"/>
          <a:ext cx="161448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Формула" r:id="rId17" imgW="16764000" imgH="4267200" progId="Equation.3">
                  <p:embed/>
                </p:oleObj>
              </mc:Choice>
              <mc:Fallback>
                <p:oleObj name="Формула" r:id="rId17" imgW="16764000" imgH="4267200" progId="Equation.3">
                  <p:embed/>
                  <p:pic>
                    <p:nvPicPr>
                      <p:cNvPr id="0" name="Изображение 10246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436096" y="5013176"/>
                        <a:ext cx="1614488" cy="4000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9"/>
          <p:cNvGraphicFramePr>
            <a:graphicFrameLocks noChangeAspect="1"/>
          </p:cNvGraphicFramePr>
          <p:nvPr/>
        </p:nvGraphicFramePr>
        <p:xfrm>
          <a:off x="5508104" y="5445224"/>
          <a:ext cx="15843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Формула" r:id="rId19" imgW="16459200" imgH="4267200" progId="Equation.3">
                  <p:embed/>
                </p:oleObj>
              </mc:Choice>
              <mc:Fallback>
                <p:oleObj name="Формула" r:id="rId19" imgW="16459200" imgH="4267200" progId="Equation.3">
                  <p:embed/>
                  <p:pic>
                    <p:nvPicPr>
                      <p:cNvPr id="0" name="Изображение 10247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508104" y="5445224"/>
                        <a:ext cx="1584325" cy="4000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10"/>
          <p:cNvGraphicFramePr>
            <a:graphicFrameLocks noChangeAspect="1"/>
          </p:cNvGraphicFramePr>
          <p:nvPr/>
        </p:nvGraphicFramePr>
        <p:xfrm>
          <a:off x="5508104" y="5877272"/>
          <a:ext cx="11747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Формула" r:id="rId21" imgW="12192000" imgH="4267200" progId="Equation.3">
                  <p:embed/>
                </p:oleObj>
              </mc:Choice>
              <mc:Fallback>
                <p:oleObj name="Формула" r:id="rId21" imgW="12192000" imgH="4267200" progId="Equation.3">
                  <p:embed/>
                  <p:pic>
                    <p:nvPicPr>
                      <p:cNvPr id="0" name="Изображение 10248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508104" y="5877272"/>
                        <a:ext cx="1174750" cy="4000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AutoShape 19"/>
          <p:cNvSpPr/>
          <p:nvPr/>
        </p:nvSpPr>
        <p:spPr bwMode="auto">
          <a:xfrm rot="10800000">
            <a:off x="7092280" y="5013176"/>
            <a:ext cx="288032" cy="1368153"/>
          </a:xfrm>
          <a:prstGeom prst="leftBrace">
            <a:avLst>
              <a:gd name="adj1" fmla="val 28298"/>
              <a:gd name="adj2" fmla="val 51389"/>
            </a:avLst>
          </a:prstGeom>
          <a:noFill/>
          <a:ln w="44450">
            <a:solidFill>
              <a:schemeClr val="accent3">
                <a:lumMod val="50000"/>
              </a:schemeClr>
            </a:solidFill>
            <a:rou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67" name="Object 11"/>
          <p:cNvGraphicFramePr>
            <a:graphicFrameLocks noChangeAspect="1"/>
          </p:cNvGraphicFramePr>
          <p:nvPr/>
        </p:nvGraphicFramePr>
        <p:xfrm>
          <a:off x="7380312" y="5301208"/>
          <a:ext cx="16160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Формула" r:id="rId22" imgW="16764000" imgH="9448800" progId="Equation.3">
                  <p:embed/>
                </p:oleObj>
              </mc:Choice>
              <mc:Fallback>
                <p:oleObj name="Формула" r:id="rId22" imgW="16764000" imgH="9448800" progId="Equation.3">
                  <p:embed/>
                  <p:pic>
                    <p:nvPicPr>
                      <p:cNvPr id="0" name="Изображение 10249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380312" y="5301208"/>
                        <a:ext cx="1616075" cy="8858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8" name="Picture 2" descr="https://prikolnye-kartinki.ru/img/picture/Dec/22/306d4ba3660463373295028a787fc4d5/1.jpg"/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179512" y="3501008"/>
            <a:ext cx="2026651" cy="3356992"/>
          </a:xfrm>
          <a:prstGeom prst="rect">
            <a:avLst/>
          </a:prstGeom>
          <a:noFill/>
        </p:spPr>
      </p:pic>
      <p:sp>
        <p:nvSpPr>
          <p:cNvPr id="69" name="Управляющая кнопка: далее 68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61" grpId="0" animBg="1"/>
      <p:bldP spid="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1412776"/>
            <a:ext cx="8640960" cy="742381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" name="Управляющая кнопка: настраиваемая 2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979712" y="2564904"/>
            <a:ext cx="7056784" cy="4176464"/>
            <a:chOff x="1979712" y="1822512"/>
            <a:chExt cx="7056784" cy="4176464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979712" y="1822512"/>
              <a:ext cx="7056784" cy="4176464"/>
              <a:chOff x="1979712" y="2564904"/>
              <a:chExt cx="7056784" cy="4176464"/>
            </a:xfrm>
          </p:grpSpPr>
          <p:grpSp>
            <p:nvGrpSpPr>
              <p:cNvPr id="7" name="Группа 29"/>
              <p:cNvGrpSpPr/>
              <p:nvPr/>
            </p:nvGrpSpPr>
            <p:grpSpPr>
              <a:xfrm>
                <a:off x="1979712" y="2564904"/>
                <a:ext cx="7056784" cy="4176464"/>
                <a:chOff x="1979712" y="2564904"/>
                <a:chExt cx="7056784" cy="4176464"/>
              </a:xfrm>
            </p:grpSpPr>
            <p:grpSp>
              <p:nvGrpSpPr>
                <p:cNvPr id="12" name="Группа 35"/>
                <p:cNvGrpSpPr/>
                <p:nvPr/>
              </p:nvGrpSpPr>
              <p:grpSpPr>
                <a:xfrm>
                  <a:off x="1979712" y="2564904"/>
                  <a:ext cx="7056784" cy="4176464"/>
                  <a:chOff x="1979712" y="2564904"/>
                  <a:chExt cx="7056784" cy="4176464"/>
                </a:xfrm>
              </p:grpSpPr>
              <p:sp>
                <p:nvSpPr>
                  <p:cNvPr id="14" name="Прямоугольник 13"/>
                  <p:cNvSpPr/>
                  <p:nvPr/>
                </p:nvSpPr>
                <p:spPr>
                  <a:xfrm>
                    <a:off x="1979712" y="2564904"/>
                    <a:ext cx="7056784" cy="41764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/>
                  </a:p>
                </p:txBody>
              </p:sp>
              <p:sp>
                <p:nvSpPr>
                  <p:cNvPr id="15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95736" y="2636912"/>
                    <a:ext cx="389850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sz="2400" b="1" i="1" dirty="0">
                        <a:latin typeface="Times New Roman" panose="02020603050405020304" pitchFamily="18" charset="0"/>
                      </a:rPr>
                      <a:t>А</a:t>
                    </a:r>
                    <a:endParaRPr lang="ru-RU" sz="24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83968" y="4581128"/>
                    <a:ext cx="389850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sz="2400" b="1" i="1" dirty="0">
                        <a:latin typeface="Times New Roman" panose="02020603050405020304" pitchFamily="18" charset="0"/>
                      </a:rPr>
                      <a:t>В</a:t>
                    </a:r>
                    <a:endParaRPr lang="ru-RU" sz="24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95736" y="4581128"/>
                    <a:ext cx="389850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sz="2400" b="1" i="1" dirty="0">
                        <a:latin typeface="Times New Roman" panose="02020603050405020304" pitchFamily="18" charset="0"/>
                      </a:rPr>
                      <a:t>С</a:t>
                    </a:r>
                    <a:endParaRPr lang="ru-RU" sz="2400" b="1" i="1" dirty="0"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8" name="Группа 41"/>
                  <p:cNvGrpSpPr/>
                  <p:nvPr/>
                </p:nvGrpSpPr>
                <p:grpSpPr>
                  <a:xfrm>
                    <a:off x="2555787" y="2852940"/>
                    <a:ext cx="1697686" cy="1993970"/>
                    <a:chOff x="6108655" y="2875192"/>
                    <a:chExt cx="1097133" cy="1297273"/>
                  </a:xfrm>
                </p:grpSpPr>
                <p:sp>
                  <p:nvSpPr>
                    <p:cNvPr id="20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08656" y="4039995"/>
                      <a:ext cx="144544" cy="131886"/>
                    </a:xfrm>
                    <a:prstGeom prst="rect">
                      <a:avLst/>
                    </a:prstGeom>
                    <a:noFill/>
                    <a:ln w="31750">
                      <a:solidFill>
                        <a:schemeClr val="accent3">
                          <a:lumMod val="50000"/>
                        </a:schemeClr>
                      </a:solidFill>
                      <a:miter lim="800000"/>
                    </a:ln>
                    <a:effectLst/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21" name="AutoShap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08656" y="2875192"/>
                      <a:ext cx="1097132" cy="1297273"/>
                    </a:xfrm>
                    <a:prstGeom prst="rtTriangle">
                      <a:avLst/>
                    </a:prstGeom>
                    <a:noFill/>
                    <a:ln w="57150">
                      <a:solidFill>
                        <a:schemeClr val="accent3">
                          <a:lumMod val="50000"/>
                        </a:schemeClr>
                      </a:solidFill>
                      <a:miter lim="800000"/>
                    </a:ln>
                    <a:effectLst/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22" name="AutoShape 24"/>
                    <p:cNvSpPr>
                      <a:spLocks noChangeArrowheads="1"/>
                    </p:cNvSpPr>
                    <p:nvPr/>
                  </p:nvSpPr>
                  <p:spPr bwMode="auto">
                    <a:xfrm rot="14989937">
                      <a:off x="6160055" y="3035628"/>
                      <a:ext cx="72946" cy="175745"/>
                    </a:xfrm>
                    <a:prstGeom prst="moon">
                      <a:avLst>
                        <a:gd name="adj" fmla="val 31736"/>
                      </a:avLst>
                    </a:prstGeom>
                    <a:solidFill>
                      <a:schemeClr val="tx1"/>
                    </a:solidFill>
                    <a:ln w="9525">
                      <a:solidFill>
                        <a:schemeClr val="accent3">
                          <a:lumMod val="50000"/>
                        </a:schemeClr>
                      </a:solidFill>
                      <a:miter lim="800000"/>
                    </a:ln>
                    <a:effectLst/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</p:grpSp>
              <p:sp>
                <p:nvSpPr>
                  <p:cNvPr id="19" name="TextBox 58"/>
                  <p:cNvSpPr txBox="1"/>
                  <p:nvPr/>
                </p:nvSpPr>
                <p:spPr>
                  <a:xfrm>
                    <a:off x="8772235" y="2636912"/>
                    <a:ext cx="18473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/>
                    <a:endParaRPr lang="ru-RU" sz="2800" b="1" dirty="0">
                      <a:solidFill>
                        <a:schemeClr val="accent3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3" name="TextBox 52"/>
                <p:cNvSpPr txBox="1"/>
                <p:nvPr/>
              </p:nvSpPr>
              <p:spPr>
                <a:xfrm>
                  <a:off x="3790297" y="2780928"/>
                  <a:ext cx="5127879" cy="22467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/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Косинусом острого угла</a:t>
                  </a:r>
                  <a:endPara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прямоугольного треугольника</a:t>
                  </a:r>
                  <a:endPara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называют отношение</a:t>
                  </a:r>
                  <a:endPara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прилежащего катета</a:t>
                  </a:r>
                  <a:endPara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к гипотенузе</a:t>
                  </a:r>
                  <a:endParaRPr 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" name="TextBox 47"/>
              <p:cNvSpPr txBox="1"/>
              <p:nvPr/>
            </p:nvSpPr>
            <p:spPr>
              <a:xfrm>
                <a:off x="2195736" y="3717032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Box 48"/>
              <p:cNvSpPr txBox="1"/>
              <p:nvPr/>
            </p:nvSpPr>
            <p:spPr>
              <a:xfrm>
                <a:off x="3203848" y="4797152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49"/>
              <p:cNvSpPr txBox="1"/>
              <p:nvPr/>
            </p:nvSpPr>
            <p:spPr>
              <a:xfrm>
                <a:off x="3347864" y="3429000"/>
                <a:ext cx="3433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1" name="Object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627313" y="3284538"/>
                <a:ext cx="287337" cy="261937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4932040" y="4437112"/>
            <a:ext cx="2106814" cy="1296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5" name="Формула" r:id="rId3" imgW="14935200" imgH="9448800" progId="Equation.3">
                    <p:embed/>
                  </p:oleObj>
                </mc:Choice>
                <mc:Fallback>
                  <p:oleObj name="Формула" r:id="rId3" imgW="14935200" imgH="9448800" progId="Equation.3">
                    <p:embed/>
                    <p:pic>
                      <p:nvPicPr>
                        <p:cNvPr id="0" name="Изображение 1126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932040" y="4437112"/>
                          <a:ext cx="2106814" cy="129614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3" name="Picture 2" descr="https://prikolnye-kartinki.ru/img/picture/Dec/22/306d4ba3660463373295028a787fc4d5/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3501008"/>
            <a:ext cx="2026651" cy="3356992"/>
          </a:xfrm>
          <a:prstGeom prst="rect">
            <a:avLst/>
          </a:prstGeom>
          <a:noFill/>
        </p:spPr>
      </p:pic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№27. Тригонометрические функции. Прямоугольник. Площадь трапеции.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Группа 76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28" name="Группа 63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grpSp>
            <p:nvGrpSpPr>
              <p:cNvPr id="30" name="Группа 160"/>
              <p:cNvGrpSpPr/>
              <p:nvPr/>
            </p:nvGrpSpPr>
            <p:grpSpPr>
              <a:xfrm>
                <a:off x="1979712" y="2564904"/>
                <a:ext cx="7056784" cy="4176464"/>
                <a:chOff x="1979712" y="2564904"/>
                <a:chExt cx="7056784" cy="4176464"/>
              </a:xfrm>
            </p:grpSpPr>
            <p:sp>
              <p:nvSpPr>
                <p:cNvPr id="37" name="Прямоугольник 36"/>
                <p:cNvSpPr/>
                <p:nvPr/>
              </p:nvSpPr>
              <p:spPr>
                <a:xfrm>
                  <a:off x="1979712" y="2564904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8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195736" y="2636912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А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9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283968" y="4581128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В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195736" y="4581128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С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41" name="Группа 152"/>
                <p:cNvGrpSpPr/>
                <p:nvPr/>
              </p:nvGrpSpPr>
              <p:grpSpPr>
                <a:xfrm>
                  <a:off x="2555776" y="2852936"/>
                  <a:ext cx="1697684" cy="1993968"/>
                  <a:chOff x="6108655" y="2875192"/>
                  <a:chExt cx="1097133" cy="1297273"/>
                </a:xfrm>
              </p:grpSpPr>
              <p:sp>
                <p:nvSpPr>
                  <p:cNvPr id="43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6108656" y="4039995"/>
                    <a:ext cx="144544" cy="131886"/>
                  </a:xfrm>
                  <a:prstGeom prst="rect">
                    <a:avLst/>
                  </a:prstGeom>
                  <a:noFill/>
                  <a:ln w="31750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4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6108656" y="2875192"/>
                    <a:ext cx="1097132" cy="1297273"/>
                  </a:xfrm>
                  <a:prstGeom prst="rtTriangle">
                    <a:avLst/>
                  </a:prstGeom>
                  <a:noFill/>
                  <a:ln w="57150">
                    <a:solidFill>
                      <a:schemeClr val="accent3">
                        <a:lumMod val="50000"/>
                      </a:schemeClr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5" name="AutoShape 24"/>
                  <p:cNvSpPr>
                    <a:spLocks noChangeArrowheads="1"/>
                  </p:cNvSpPr>
                  <p:nvPr/>
                </p:nvSpPr>
                <p:spPr bwMode="auto">
                  <a:xfrm rot="14989937">
                    <a:off x="6160055" y="3035628"/>
                    <a:ext cx="72946" cy="175745"/>
                  </a:xfrm>
                  <a:prstGeom prst="moon">
                    <a:avLst>
                      <a:gd name="adj" fmla="val 31736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accent3">
                        <a:lumMod val="50000"/>
                      </a:schemeClr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42" name="TextBox 41"/>
                <p:cNvSpPr txBox="1"/>
                <p:nvPr/>
              </p:nvSpPr>
              <p:spPr>
                <a:xfrm>
                  <a:off x="8772235" y="2636912"/>
                  <a:ext cx="18473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endParaRPr lang="ru-RU" sz="2800" b="1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>
                <a:off x="2195736" y="3717032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203848" y="4797152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347864" y="3429000"/>
                <a:ext cx="3433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34" name="Object 3"/>
              <p:cNvGraphicFramePr>
                <a:graphicFrameLocks noChangeAspect="1"/>
              </p:cNvGraphicFramePr>
              <p:nvPr/>
            </p:nvGraphicFramePr>
            <p:xfrm>
              <a:off x="4788024" y="2636912"/>
              <a:ext cx="2736304" cy="4878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66" name="Формула" r:id="rId6" imgW="27127200" imgH="4876800" progId="Equation.3">
                      <p:embed/>
                    </p:oleObj>
                  </mc:Choice>
                  <mc:Fallback>
                    <p:oleObj name="Формула" r:id="rId6" imgW="27127200" imgH="4876800" progId="Equation.3">
                      <p:embed/>
                      <p:pic>
                        <p:nvPicPr>
                          <p:cNvPr id="0" name="Изображение 11265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4788024" y="2636912"/>
                            <a:ext cx="2736304" cy="487836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5" name="Object 4"/>
              <p:cNvGraphicFramePr>
                <a:graphicFrameLocks noChangeAspect="1"/>
              </p:cNvGraphicFramePr>
              <p:nvPr/>
            </p:nvGraphicFramePr>
            <p:xfrm>
              <a:off x="4243388" y="3141663"/>
              <a:ext cx="4368800" cy="488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67" name="Формула" r:id="rId8" imgW="43281600" imgH="4876800" progId="Equation.3">
                      <p:embed/>
                    </p:oleObj>
                  </mc:Choice>
                  <mc:Fallback>
                    <p:oleObj name="Формула" r:id="rId8" imgW="43281600" imgH="4876800" progId="Equation.3">
                      <p:embed/>
                      <p:pic>
                        <p:nvPicPr>
                          <p:cNvPr id="0" name="Изображение 11266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4243388" y="3141663"/>
                            <a:ext cx="4368800" cy="48895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6" name="Прямая соединительная линия 35"/>
              <p:cNvCxnSpPr/>
              <p:nvPr/>
            </p:nvCxnSpPr>
            <p:spPr>
              <a:xfrm>
                <a:off x="4572000" y="3717032"/>
                <a:ext cx="324036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29" name="Object 3"/>
            <p:cNvGraphicFramePr>
              <a:graphicFrameLocks noChangeAspect="1"/>
            </p:cNvGraphicFramePr>
            <p:nvPr/>
          </p:nvGraphicFramePr>
          <p:xfrm>
            <a:off x="5546725" y="3819525"/>
            <a:ext cx="1733550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8" name="Формула" r:id="rId10" imgW="13411200" imgH="4267200" progId="Equation.3">
                    <p:embed/>
                  </p:oleObj>
                </mc:Choice>
                <mc:Fallback>
                  <p:oleObj name="Формула" r:id="rId10" imgW="13411200" imgH="4267200" progId="Equation.3">
                    <p:embed/>
                    <p:pic>
                      <p:nvPicPr>
                        <p:cNvPr id="0" name="Изображение 1126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546725" y="3819525"/>
                          <a:ext cx="1733550" cy="5461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6" name="Object 3"/>
          <p:cNvGraphicFramePr>
            <a:graphicFrameLocks noChangeAspect="1"/>
          </p:cNvGraphicFramePr>
          <p:nvPr/>
        </p:nvGraphicFramePr>
        <p:xfrm>
          <a:off x="5251450" y="4652963"/>
          <a:ext cx="2455863" cy="142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Формула" r:id="rId12" imgW="16154400" imgH="9448800" progId="Equation.3">
                  <p:embed/>
                </p:oleObj>
              </mc:Choice>
              <mc:Fallback>
                <p:oleObj name="Формула" r:id="rId12" imgW="16154400" imgH="9448800" progId="Equation.3">
                  <p:embed/>
                  <p:pic>
                    <p:nvPicPr>
                      <p:cNvPr id="0" name="Изображение 11268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51450" y="4652963"/>
                        <a:ext cx="2455863" cy="14239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Прямоугольник 46"/>
          <p:cNvSpPr/>
          <p:nvPr/>
        </p:nvSpPr>
        <p:spPr>
          <a:xfrm>
            <a:off x="6876256" y="4581128"/>
            <a:ext cx="936104" cy="144016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домой 47">
            <a:hlinkClick r:id="rId14" action="ppaction://hlinksldjump" highlightClick="1"/>
          </p:cNvPr>
          <p:cNvSpPr/>
          <p:nvPr/>
        </p:nvSpPr>
        <p:spPr>
          <a:xfrm>
            <a:off x="1475656" y="6309320"/>
            <a:ext cx="610368" cy="432048"/>
          </a:xfrm>
          <a:prstGeom prst="actionButtonHom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Управляющая кнопка: настраиваемая 12">
            <a:hlinkClick r:id="" action="ppaction://hlinkshowjump?jump=nextslide" highlightClick="1"/>
          </p:cNvPr>
          <p:cNvSpPr/>
          <p:nvPr/>
        </p:nvSpPr>
        <p:spPr>
          <a:xfrm>
            <a:off x="899592" y="6453336"/>
            <a:ext cx="2952328" cy="288032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Самопроверка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Управляющая кнопка: настраиваемая 13">
            <a:hlinkClick r:id="rId1" action="ppaction://hlinksldjump" highlightClick="1"/>
          </p:cNvPr>
          <p:cNvSpPr/>
          <p:nvPr/>
        </p:nvSpPr>
        <p:spPr>
          <a:xfrm>
            <a:off x="5292080" y="6453336"/>
            <a:ext cx="2952328" cy="288032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Подробные ответы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Управляющая кнопка: домой 19">
            <a:hlinkClick r:id="rId2" action="ppaction://hlinksldjump" highlightClick="1"/>
          </p:cNvPr>
          <p:cNvSpPr/>
          <p:nvPr/>
        </p:nvSpPr>
        <p:spPr>
          <a:xfrm>
            <a:off x="4283968" y="6309320"/>
            <a:ext cx="610368" cy="432048"/>
          </a:xfrm>
          <a:prstGeom prst="actionButtonHome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7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8712968" cy="72008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15" name="Группа 14"/>
          <p:cNvGrpSpPr/>
          <p:nvPr/>
        </p:nvGrpSpPr>
        <p:grpSpPr>
          <a:xfrm>
            <a:off x="251520" y="2348880"/>
            <a:ext cx="8712968" cy="673740"/>
            <a:chOff x="251520" y="2348880"/>
            <a:chExt cx="8712968" cy="673740"/>
          </a:xfrm>
        </p:grpSpPr>
        <p:pic>
          <p:nvPicPr>
            <p:cNvPr id="19149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2348880"/>
              <a:ext cx="8712968" cy="673740"/>
            </a:xfrm>
            <a:prstGeom prst="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12" name="Прямоугольник 11"/>
            <p:cNvSpPr/>
            <p:nvPr/>
          </p:nvSpPr>
          <p:spPr>
            <a:xfrm>
              <a:off x="323528" y="2348880"/>
              <a:ext cx="856895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576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3527" y="2564905"/>
              <a:ext cx="8496945" cy="355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576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212976"/>
            <a:ext cx="8712968" cy="72088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4576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149080"/>
            <a:ext cx="8712968" cy="72536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23" name="Группа 22"/>
          <p:cNvGrpSpPr/>
          <p:nvPr/>
        </p:nvGrpSpPr>
        <p:grpSpPr>
          <a:xfrm>
            <a:off x="251520" y="5085184"/>
            <a:ext cx="8712968" cy="673740"/>
            <a:chOff x="251520" y="5085184"/>
            <a:chExt cx="8712968" cy="673740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5085184"/>
              <a:ext cx="8712968" cy="673740"/>
            </a:xfrm>
            <a:prstGeom prst="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21" name="Прямоугольник 20"/>
            <p:cNvSpPr/>
            <p:nvPr/>
          </p:nvSpPr>
          <p:spPr>
            <a:xfrm>
              <a:off x="323528" y="5085184"/>
              <a:ext cx="856895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5765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1520" y="5229200"/>
              <a:ext cx="7992888" cy="377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Площадь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Теорема Пифагора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Тригонометрические функции углов.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0.infourok.ru/images/doc/52/65160/hello_html_39f2f9fc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11560" y="3212976"/>
            <a:ext cx="3018724" cy="2160240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3995936" y="1484784"/>
            <a:ext cx="576064" cy="792088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3995936" y="2492896"/>
            <a:ext cx="576064" cy="792088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3995936" y="3501008"/>
            <a:ext cx="576064" cy="792088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3995936" y="4509120"/>
            <a:ext cx="576064" cy="792088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3995936" y="5517232"/>
            <a:ext cx="576064" cy="792088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2492896"/>
            <a:ext cx="32117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Самопроверка</a:t>
            </a:r>
            <a:endParaRPr lang="ru-RU" sz="3600" b="1" cap="none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7740352" y="6093296"/>
            <a:ext cx="970408" cy="360040"/>
          </a:xfrm>
          <a:prstGeom prst="actionButtonReturn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4788024" y="155679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04048" y="2276872"/>
            <a:ext cx="25890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квадратом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4048" y="1628800"/>
            <a:ext cx="3046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обязательно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9160" name="Object 8"/>
          <p:cNvGraphicFramePr>
            <a:graphicFrameLocks noChangeAspect="1"/>
          </p:cNvGraphicFramePr>
          <p:nvPr/>
        </p:nvGraphicFramePr>
        <p:xfrm>
          <a:off x="4932040" y="5229200"/>
          <a:ext cx="920750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Формула" r:id="rId2" imgW="6400800" imgH="10363200" progId="Equation.3">
                  <p:embed/>
                </p:oleObj>
              </mc:Choice>
              <mc:Fallback>
                <p:oleObj name="Формула" r:id="rId2" imgW="6400800" imgH="10363200" progId="Equation.3">
                  <p:embed/>
                  <p:pic>
                    <p:nvPicPr>
                      <p:cNvPr id="0" name="Изображение 12288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32040" y="5229200"/>
                        <a:ext cx="920750" cy="13271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1" name="Object 9"/>
          <p:cNvGraphicFramePr>
            <a:graphicFrameLocks noChangeAspect="1"/>
          </p:cNvGraphicFramePr>
          <p:nvPr/>
        </p:nvGraphicFramePr>
        <p:xfrm>
          <a:off x="5148064" y="4509120"/>
          <a:ext cx="1052512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Формула" r:id="rId4" imgW="7315200" imgH="5486400" progId="Equation.3">
                  <p:embed/>
                </p:oleObj>
              </mc:Choice>
              <mc:Fallback>
                <p:oleObj name="Формула" r:id="rId4" imgW="7315200" imgH="5486400" progId="Equation.3">
                  <p:embed/>
                  <p:pic>
                    <p:nvPicPr>
                      <p:cNvPr id="0" name="Изображение 12289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48064" y="4509120"/>
                        <a:ext cx="1052512" cy="7016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2" name="Object 10"/>
          <p:cNvGraphicFramePr>
            <a:graphicFrameLocks noChangeAspect="1"/>
          </p:cNvGraphicFramePr>
          <p:nvPr/>
        </p:nvGraphicFramePr>
        <p:xfrm>
          <a:off x="5004048" y="3573016"/>
          <a:ext cx="149225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Формула" r:id="rId6" imgW="10363200" imgH="4876800" progId="Equation.3">
                  <p:embed/>
                </p:oleObj>
              </mc:Choice>
              <mc:Fallback>
                <p:oleObj name="Формула" r:id="rId6" imgW="10363200" imgH="4876800" progId="Equation.3">
                  <p:embed/>
                  <p:pic>
                    <p:nvPicPr>
                      <p:cNvPr id="0" name="Изображение 12290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04048" y="3573016"/>
                        <a:ext cx="1492250" cy="6238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Площадь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Теорема Пифагора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Тригонометрические функции углов.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1412776"/>
            <a:ext cx="8712968" cy="72008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rgbClr val="27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Примеры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4" name="Группа 49"/>
              <p:cNvGrpSpPr/>
              <p:nvPr/>
            </p:nvGrpSpPr>
            <p:grpSpPr>
              <a:xfrm>
                <a:off x="107504" y="2564904"/>
                <a:ext cx="7056784" cy="4176464"/>
                <a:chOff x="107504" y="2564904"/>
                <a:chExt cx="7056784" cy="4176464"/>
              </a:xfrm>
            </p:grpSpPr>
            <p:grpSp>
              <p:nvGrpSpPr>
                <p:cNvPr id="5" name="Группа 18"/>
                <p:cNvGrpSpPr/>
                <p:nvPr/>
              </p:nvGrpSpPr>
              <p:grpSpPr>
                <a:xfrm>
                  <a:off x="107504" y="2564904"/>
                  <a:ext cx="7056784" cy="4176464"/>
                  <a:chOff x="1979712" y="2492896"/>
                  <a:chExt cx="7056784" cy="4176464"/>
                </a:xfrm>
              </p:grpSpPr>
              <p:sp>
                <p:nvSpPr>
                  <p:cNvPr id="12" name="Прямоугольник 3"/>
                  <p:cNvSpPr/>
                  <p:nvPr/>
                </p:nvSpPr>
                <p:spPr>
                  <a:xfrm>
                    <a:off x="1979712" y="2492896"/>
                    <a:ext cx="7056784" cy="41764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Параллелограмм.</a:t>
                    </a:r>
                    <a:endParaRPr lang="ru-RU" sz="2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5652517" y="645413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6" name="Line 13"/>
                <p:cNvSpPr>
                  <a:spLocks noChangeShapeType="1"/>
                </p:cNvSpPr>
                <p:nvPr/>
              </p:nvSpPr>
              <p:spPr bwMode="auto">
                <a:xfrm>
                  <a:off x="2122588" y="6094661"/>
                  <a:ext cx="3175" cy="158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539552" y="4725144"/>
                  <a:ext cx="35618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i="1" dirty="0">
                      <a:latin typeface="Times New Roman" panose="02020603050405020304" pitchFamily="18" charset="0"/>
                    </a:rPr>
                    <a:t>А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899592" y="3429000"/>
                  <a:ext cx="35618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i="1" dirty="0">
                      <a:latin typeface="Times New Roman" panose="02020603050405020304" pitchFamily="18" charset="0"/>
                    </a:rPr>
                    <a:t>В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3563888" y="3501008"/>
                  <a:ext cx="35618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i="1" dirty="0">
                      <a:latin typeface="Times New Roman" panose="02020603050405020304" pitchFamily="18" charset="0"/>
                    </a:rPr>
                    <a:t>С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" name="Параллелограмм 9"/>
                <p:cNvSpPr/>
                <p:nvPr/>
              </p:nvSpPr>
              <p:spPr>
                <a:xfrm>
                  <a:off x="899592" y="3789040"/>
                  <a:ext cx="2664296" cy="1224136"/>
                </a:xfrm>
                <a:prstGeom prst="parallelogram">
                  <a:avLst/>
                </a:prstGeom>
                <a:noFill/>
                <a:ln w="5080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203848" y="4869160"/>
                  <a:ext cx="370614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i="1" dirty="0" smtClean="0">
                      <a:latin typeface="Times New Roman" panose="02020603050405020304" pitchFamily="18" charset="0"/>
                    </a:rPr>
                    <a:t>D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1187624" y="3789040"/>
                <a:ext cx="2088232" cy="122413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8" name="Object 5"/>
            <p:cNvGraphicFramePr>
              <a:graphicFrameLocks noChangeAspect="1"/>
            </p:cNvGraphicFramePr>
            <p:nvPr/>
          </p:nvGraphicFramePr>
          <p:xfrm>
            <a:off x="3779912" y="4795908"/>
            <a:ext cx="2952328" cy="488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3" name="Формула" r:id="rId2" imgW="24079200" imgH="4267200" progId="Equation.3">
                    <p:embed/>
                  </p:oleObj>
                </mc:Choice>
                <mc:Fallback>
                  <p:oleObj name="Формула" r:id="rId2" imgW="24079200" imgH="4267200" progId="Equation.3">
                    <p:embed/>
                    <p:pic>
                      <p:nvPicPr>
                        <p:cNvPr id="0" name="Изображение 133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779912" y="4795908"/>
                          <a:ext cx="2952328" cy="48860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0515" name="Object 3"/>
            <p:cNvGraphicFramePr>
              <a:graphicFrameLocks noChangeAspect="1"/>
            </p:cNvGraphicFramePr>
            <p:nvPr/>
          </p:nvGraphicFramePr>
          <p:xfrm>
            <a:off x="3203848" y="5445224"/>
            <a:ext cx="3727450" cy="522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4" name="Формула" r:id="rId4" imgW="30480000" imgH="4572000" progId="Equation.3">
                    <p:embed/>
                  </p:oleObj>
                </mc:Choice>
                <mc:Fallback>
                  <p:oleObj name="Формула" r:id="rId4" imgW="30480000" imgH="4572000" progId="Equation.3">
                    <p:embed/>
                    <p:pic>
                      <p:nvPicPr>
                        <p:cNvPr id="0" name="Изображение 1331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203848" y="5445224"/>
                          <a:ext cx="3727450" cy="52228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Группа 21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26" name="Группа 49"/>
              <p:cNvGrpSpPr/>
              <p:nvPr/>
            </p:nvGrpSpPr>
            <p:grpSpPr>
              <a:xfrm>
                <a:off x="107504" y="2564904"/>
                <a:ext cx="7056784" cy="4176464"/>
                <a:chOff x="107504" y="2564904"/>
                <a:chExt cx="7056784" cy="4176464"/>
              </a:xfrm>
            </p:grpSpPr>
            <p:grpSp>
              <p:nvGrpSpPr>
                <p:cNvPr id="28" name="Группа 18"/>
                <p:cNvGrpSpPr/>
                <p:nvPr/>
              </p:nvGrpSpPr>
              <p:grpSpPr>
                <a:xfrm>
                  <a:off x="107504" y="2564904"/>
                  <a:ext cx="7056784" cy="4176464"/>
                  <a:chOff x="1979712" y="2492896"/>
                  <a:chExt cx="7056784" cy="4176464"/>
                </a:xfrm>
              </p:grpSpPr>
              <p:sp>
                <p:nvSpPr>
                  <p:cNvPr id="35" name="Прямоугольник 3"/>
                  <p:cNvSpPr/>
                  <p:nvPr/>
                </p:nvSpPr>
                <p:spPr>
                  <a:xfrm>
                    <a:off x="1979712" y="2492896"/>
                    <a:ext cx="7056784" cy="41764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Прямоугольник.</a:t>
                    </a:r>
                    <a:endParaRPr lang="ru-RU" sz="2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6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5652517" y="645413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9" name="Line 13"/>
                <p:cNvSpPr>
                  <a:spLocks noChangeShapeType="1"/>
                </p:cNvSpPr>
                <p:nvPr/>
              </p:nvSpPr>
              <p:spPr bwMode="auto">
                <a:xfrm>
                  <a:off x="2122588" y="6094661"/>
                  <a:ext cx="3175" cy="158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539552" y="4797152"/>
                  <a:ext cx="35618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i="1" dirty="0">
                      <a:latin typeface="Times New Roman" panose="02020603050405020304" pitchFamily="18" charset="0"/>
                    </a:rPr>
                    <a:t>А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1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611560" y="3429000"/>
                  <a:ext cx="35618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i="1" dirty="0">
                      <a:latin typeface="Times New Roman" panose="02020603050405020304" pitchFamily="18" charset="0"/>
                    </a:rPr>
                    <a:t>В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3491880" y="3429000"/>
                  <a:ext cx="35618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i="1" dirty="0">
                      <a:latin typeface="Times New Roman" panose="02020603050405020304" pitchFamily="18" charset="0"/>
                    </a:rPr>
                    <a:t>С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3" name="Параллелограмм 32"/>
                <p:cNvSpPr/>
                <p:nvPr/>
              </p:nvSpPr>
              <p:spPr>
                <a:xfrm>
                  <a:off x="899592" y="3789040"/>
                  <a:ext cx="2664296" cy="1224136"/>
                </a:xfrm>
                <a:prstGeom prst="parallelogram">
                  <a:avLst>
                    <a:gd name="adj" fmla="val 0"/>
                  </a:avLst>
                </a:prstGeom>
                <a:noFill/>
                <a:ln w="5080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4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563888" y="4869160"/>
                  <a:ext cx="370614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i="1" dirty="0" smtClean="0">
                      <a:latin typeface="Times New Roman" panose="02020603050405020304" pitchFamily="18" charset="0"/>
                    </a:rPr>
                    <a:t>D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899592" y="3789040"/>
                <a:ext cx="2664296" cy="122413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24" name="Object 2"/>
            <p:cNvGraphicFramePr>
              <a:graphicFrameLocks noChangeAspect="1"/>
            </p:cNvGraphicFramePr>
            <p:nvPr/>
          </p:nvGraphicFramePr>
          <p:xfrm>
            <a:off x="3779912" y="5301208"/>
            <a:ext cx="2952750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5" name="Формула" r:id="rId6" imgW="24079200" imgH="4267200" progId="Equation.3">
                    <p:embed/>
                  </p:oleObj>
                </mc:Choice>
                <mc:Fallback>
                  <p:oleObj name="Формула" r:id="rId6" imgW="24079200" imgH="4267200" progId="Equation.3">
                    <p:embed/>
                    <p:pic>
                      <p:nvPicPr>
                        <p:cNvPr id="0" name="Изображение 1331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779912" y="5301208"/>
                          <a:ext cx="2952750" cy="4889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3"/>
            <p:cNvGraphicFramePr>
              <a:graphicFrameLocks noChangeAspect="1"/>
            </p:cNvGraphicFramePr>
            <p:nvPr/>
          </p:nvGraphicFramePr>
          <p:xfrm>
            <a:off x="3203848" y="5805264"/>
            <a:ext cx="3727450" cy="522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6" name="Формула" r:id="rId7" imgW="30480000" imgH="4572000" progId="Equation.3">
                    <p:embed/>
                  </p:oleObj>
                </mc:Choice>
                <mc:Fallback>
                  <p:oleObj name="Формула" r:id="rId7" imgW="30480000" imgH="4572000" progId="Equation.3">
                    <p:embed/>
                    <p:pic>
                      <p:nvPicPr>
                        <p:cNvPr id="0" name="Изображение 1331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203848" y="5805264"/>
                          <a:ext cx="3727450" cy="52228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" name="Группа 36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38" name="Группа 18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43" name="Группа 2"/>
              <p:cNvGrpSpPr/>
              <p:nvPr/>
            </p:nvGrpSpPr>
            <p:grpSpPr>
              <a:xfrm>
                <a:off x="107504" y="2564904"/>
                <a:ext cx="7056784" cy="4176464"/>
                <a:chOff x="107504" y="2564904"/>
                <a:chExt cx="7056784" cy="4176464"/>
              </a:xfrm>
            </p:grpSpPr>
            <p:grpSp>
              <p:nvGrpSpPr>
                <p:cNvPr id="46" name="Группа 49"/>
                <p:cNvGrpSpPr/>
                <p:nvPr/>
              </p:nvGrpSpPr>
              <p:grpSpPr>
                <a:xfrm>
                  <a:off x="107504" y="2564904"/>
                  <a:ext cx="7056784" cy="4176464"/>
                  <a:chOff x="107504" y="2564904"/>
                  <a:chExt cx="7056784" cy="4176464"/>
                </a:xfrm>
              </p:grpSpPr>
              <p:grpSp>
                <p:nvGrpSpPr>
                  <p:cNvPr id="48" name="Группа 18"/>
                  <p:cNvGrpSpPr/>
                  <p:nvPr/>
                </p:nvGrpSpPr>
                <p:grpSpPr>
                  <a:xfrm>
                    <a:off x="107504" y="2564904"/>
                    <a:ext cx="7056784" cy="4176464"/>
                    <a:chOff x="1979712" y="2492896"/>
                    <a:chExt cx="7056784" cy="4176464"/>
                  </a:xfrm>
                </p:grpSpPr>
                <p:sp>
                  <p:nvSpPr>
                    <p:cNvPr id="54" name="Прямоугольник 53"/>
                    <p:cNvSpPr/>
                    <p:nvPr/>
                  </p:nvSpPr>
                  <p:spPr>
                    <a:xfrm>
                      <a:off x="1979712" y="2492896"/>
                      <a:ext cx="7056784" cy="417646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етырёхугольник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55" name="Line 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652517" y="6454130"/>
                      <a:ext cx="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9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122588" y="6094661"/>
                    <a:ext cx="3175" cy="158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0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9552" y="5373216"/>
                    <a:ext cx="356188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000" b="1" i="1" dirty="0">
                        <a:latin typeface="Times New Roman" panose="02020603050405020304" pitchFamily="18" charset="0"/>
                      </a:rPr>
                      <a:t>А</a:t>
                    </a:r>
                    <a:endParaRPr lang="ru-RU" sz="20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1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35696" y="3068960"/>
                    <a:ext cx="356188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000" b="1" i="1" dirty="0">
                        <a:latin typeface="Times New Roman" panose="02020603050405020304" pitchFamily="18" charset="0"/>
                      </a:rPr>
                      <a:t>В</a:t>
                    </a:r>
                    <a:endParaRPr lang="ru-RU" sz="20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2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31840" y="5229200"/>
                    <a:ext cx="356188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000" b="1" i="1" dirty="0">
                        <a:latin typeface="Times New Roman" panose="02020603050405020304" pitchFamily="18" charset="0"/>
                      </a:rPr>
                      <a:t>С</a:t>
                    </a:r>
                    <a:endParaRPr lang="ru-RU" sz="20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3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35696" y="6309320"/>
                    <a:ext cx="370614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b="1" i="1" dirty="0" smtClean="0">
                        <a:latin typeface="Times New Roman" panose="02020603050405020304" pitchFamily="18" charset="0"/>
                      </a:rPr>
                      <a:t>D</a:t>
                    </a:r>
                    <a:endParaRPr lang="ru-RU" sz="2000" b="1" i="1" dirty="0">
                      <a:latin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47" name="Прямая соединительная линия 46"/>
                <p:cNvCxnSpPr/>
                <p:nvPr/>
              </p:nvCxnSpPr>
              <p:spPr>
                <a:xfrm>
                  <a:off x="2051720" y="3501008"/>
                  <a:ext cx="0" cy="280831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44" name="Object 2"/>
              <p:cNvGraphicFramePr>
                <a:graphicFrameLocks noChangeAspect="1"/>
              </p:cNvGraphicFramePr>
              <p:nvPr/>
            </p:nvGraphicFramePr>
            <p:xfrm>
              <a:off x="3779912" y="5301208"/>
              <a:ext cx="2952750" cy="488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17" name="Формула" r:id="rId8" imgW="24079200" imgH="4267200" progId="Equation.3">
                      <p:embed/>
                    </p:oleObj>
                  </mc:Choice>
                  <mc:Fallback>
                    <p:oleObj name="Формула" r:id="rId8" imgW="24079200" imgH="4267200" progId="Equation.3">
                      <p:embed/>
                      <p:pic>
                        <p:nvPicPr>
                          <p:cNvPr id="0" name="Изображение 13316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3"/>
                          <a:stretch>
                            <a:fillRect/>
                          </a:stretch>
                        </p:blipFill>
                        <p:spPr>
                          <a:xfrm>
                            <a:off x="3779912" y="5301208"/>
                            <a:ext cx="2952750" cy="48895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" name="Object 3"/>
              <p:cNvGraphicFramePr>
                <a:graphicFrameLocks noChangeAspect="1"/>
              </p:cNvGraphicFramePr>
              <p:nvPr/>
            </p:nvGraphicFramePr>
            <p:xfrm>
              <a:off x="3203848" y="5805264"/>
              <a:ext cx="3727450" cy="522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18" name="Формула" r:id="rId9" imgW="30480000" imgH="4572000" progId="Equation.3">
                      <p:embed/>
                    </p:oleObj>
                  </mc:Choice>
                  <mc:Fallback>
                    <p:oleObj name="Формула" r:id="rId9" imgW="30480000" imgH="4572000" progId="Equation.3">
                      <p:embed/>
                      <p:pic>
                        <p:nvPicPr>
                          <p:cNvPr id="0" name="Изображение 13317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3203848" y="5805264"/>
                            <a:ext cx="3727450" cy="522288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39" name="Прямая соединительная линия 38"/>
            <p:cNvCxnSpPr/>
            <p:nvPr/>
          </p:nvCxnSpPr>
          <p:spPr>
            <a:xfrm flipH="1">
              <a:off x="899592" y="3429000"/>
              <a:ext cx="1152128" cy="2160240"/>
            </a:xfrm>
            <a:prstGeom prst="line">
              <a:avLst/>
            </a:prstGeom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2051720" y="3429000"/>
              <a:ext cx="1080120" cy="2088232"/>
            </a:xfrm>
            <a:prstGeom prst="line">
              <a:avLst/>
            </a:prstGeom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H="1">
              <a:off x="2051720" y="5517232"/>
              <a:ext cx="1080120" cy="792088"/>
            </a:xfrm>
            <a:prstGeom prst="line">
              <a:avLst/>
            </a:prstGeom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899592" y="5589240"/>
              <a:ext cx="1152128" cy="720080"/>
            </a:xfrm>
            <a:prstGeom prst="line">
              <a:avLst/>
            </a:prstGeom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Группа 56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58" name="Группа 18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60" name="Группа 2"/>
              <p:cNvGrpSpPr/>
              <p:nvPr/>
            </p:nvGrpSpPr>
            <p:grpSpPr>
              <a:xfrm>
                <a:off x="107504" y="2564904"/>
                <a:ext cx="7056784" cy="4176464"/>
                <a:chOff x="107504" y="2564904"/>
                <a:chExt cx="7056784" cy="4176464"/>
              </a:xfrm>
            </p:grpSpPr>
            <p:grpSp>
              <p:nvGrpSpPr>
                <p:cNvPr id="63" name="Группа 49"/>
                <p:cNvGrpSpPr/>
                <p:nvPr/>
              </p:nvGrpSpPr>
              <p:grpSpPr>
                <a:xfrm>
                  <a:off x="107504" y="2564904"/>
                  <a:ext cx="7056784" cy="4176464"/>
                  <a:chOff x="107504" y="2564904"/>
                  <a:chExt cx="7056784" cy="4176464"/>
                </a:xfrm>
              </p:grpSpPr>
              <p:grpSp>
                <p:nvGrpSpPr>
                  <p:cNvPr id="65" name="Группа 18"/>
                  <p:cNvGrpSpPr/>
                  <p:nvPr/>
                </p:nvGrpSpPr>
                <p:grpSpPr>
                  <a:xfrm>
                    <a:off x="107504" y="2564904"/>
                    <a:ext cx="7056784" cy="4176464"/>
                    <a:chOff x="1979712" y="2492896"/>
                    <a:chExt cx="7056784" cy="4176464"/>
                  </a:xfrm>
                </p:grpSpPr>
                <p:sp>
                  <p:nvSpPr>
                    <p:cNvPr id="71" name="Прямоугольник 3"/>
                    <p:cNvSpPr/>
                    <p:nvPr/>
                  </p:nvSpPr>
                  <p:spPr>
                    <a:xfrm>
                      <a:off x="1979712" y="2492896"/>
                      <a:ext cx="7056784" cy="417646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Ромб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2" name="Line 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652517" y="6454130"/>
                      <a:ext cx="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66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122588" y="6094661"/>
                    <a:ext cx="3175" cy="158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7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99592" y="4509120"/>
                    <a:ext cx="356188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000" b="1" i="1" dirty="0">
                        <a:latin typeface="Times New Roman" panose="02020603050405020304" pitchFamily="18" charset="0"/>
                      </a:rPr>
                      <a:t>А</a:t>
                    </a:r>
                    <a:endParaRPr lang="ru-RU" sz="20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8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35696" y="2780928"/>
                    <a:ext cx="356188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000" b="1" i="1" dirty="0">
                        <a:latin typeface="Times New Roman" panose="02020603050405020304" pitchFamily="18" charset="0"/>
                      </a:rPr>
                      <a:t>В</a:t>
                    </a:r>
                    <a:endParaRPr lang="ru-RU" sz="20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9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71800" y="4653136"/>
                    <a:ext cx="356188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000" b="1" i="1" dirty="0">
                        <a:latin typeface="Times New Roman" panose="02020603050405020304" pitchFamily="18" charset="0"/>
                      </a:rPr>
                      <a:t>С</a:t>
                    </a:r>
                    <a:endParaRPr lang="ru-RU" sz="20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0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35696" y="6309320"/>
                    <a:ext cx="370614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b="1" i="1" dirty="0" smtClean="0">
                        <a:latin typeface="Times New Roman" panose="02020603050405020304" pitchFamily="18" charset="0"/>
                      </a:rPr>
                      <a:t>D</a:t>
                    </a:r>
                    <a:endParaRPr lang="ru-RU" sz="2000" b="1" i="1" dirty="0">
                      <a:latin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64" name="Прямая соединительная линия 4"/>
                <p:cNvCxnSpPr>
                  <a:stCxn id="59" idx="0"/>
                  <a:endCxn id="59" idx="2"/>
                </p:cNvCxnSpPr>
                <p:nvPr/>
              </p:nvCxnSpPr>
              <p:spPr>
                <a:xfrm>
                  <a:off x="2015716" y="3212976"/>
                  <a:ext cx="0" cy="309634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61" name="Object 2"/>
              <p:cNvGraphicFramePr>
                <a:graphicFrameLocks noChangeAspect="1"/>
              </p:cNvGraphicFramePr>
              <p:nvPr/>
            </p:nvGraphicFramePr>
            <p:xfrm>
              <a:off x="3779912" y="5301208"/>
              <a:ext cx="2952750" cy="488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19" name="Формула" r:id="rId10" imgW="24079200" imgH="4267200" progId="Equation.3">
                      <p:embed/>
                    </p:oleObj>
                  </mc:Choice>
                  <mc:Fallback>
                    <p:oleObj name="Формула" r:id="rId10" imgW="24079200" imgH="4267200" progId="Equation.3">
                      <p:embed/>
                      <p:pic>
                        <p:nvPicPr>
                          <p:cNvPr id="0" name="Изображение 13318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3"/>
                          <a:stretch>
                            <a:fillRect/>
                          </a:stretch>
                        </p:blipFill>
                        <p:spPr>
                          <a:xfrm>
                            <a:off x="3779912" y="5301208"/>
                            <a:ext cx="2952750" cy="48895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2" name="Object 3"/>
              <p:cNvGraphicFramePr>
                <a:graphicFrameLocks noChangeAspect="1"/>
              </p:cNvGraphicFramePr>
              <p:nvPr/>
            </p:nvGraphicFramePr>
            <p:xfrm>
              <a:off x="3203848" y="5805264"/>
              <a:ext cx="3727450" cy="522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20" name="Формула" r:id="rId11" imgW="30480000" imgH="4572000" progId="Equation.3">
                      <p:embed/>
                    </p:oleObj>
                  </mc:Choice>
                  <mc:Fallback>
                    <p:oleObj name="Формула" r:id="rId11" imgW="30480000" imgH="4572000" progId="Equation.3">
                      <p:embed/>
                      <p:pic>
                        <p:nvPicPr>
                          <p:cNvPr id="0" name="Изображение 13319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3203848" y="5805264"/>
                            <a:ext cx="3727450" cy="522288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9" name="Ромб 58"/>
            <p:cNvSpPr/>
            <p:nvPr/>
          </p:nvSpPr>
          <p:spPr>
            <a:xfrm>
              <a:off x="1259632" y="3212976"/>
              <a:ext cx="1512168" cy="3096344"/>
            </a:xfrm>
            <a:prstGeom prst="diamond">
              <a:avLst/>
            </a:prstGeom>
            <a:noFill/>
            <a:ln w="508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3" name="Picture 4" descr="https://avatanplus.com/files/resources/original/5919918154c6815c0be06143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740352" y="3428999"/>
            <a:ext cx="1300655" cy="3429001"/>
          </a:xfrm>
          <a:prstGeom prst="rect">
            <a:avLst/>
          </a:prstGeom>
          <a:noFill/>
        </p:spPr>
      </p:pic>
      <p:sp>
        <p:nvSpPr>
          <p:cNvPr id="74" name="Управляющая кнопка: далее 73">
            <a:hlinkClick r:id="" action="ppaction://hlinkshowjump?jump=nextslide" highlightClick="1"/>
          </p:cNvPr>
          <p:cNvSpPr/>
          <p:nvPr/>
        </p:nvSpPr>
        <p:spPr>
          <a:xfrm>
            <a:off x="7020272" y="6309320"/>
            <a:ext cx="648072" cy="360040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Управляющая кнопка: настраиваемая 74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Площадь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Теорема Пифагора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Тригонометрические функции углов.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страиваемая 5">
            <a:hlinkClick r:id="rId1" action="ppaction://hlinksldjump" highlightClick="1"/>
          </p:cNvPr>
          <p:cNvSpPr/>
          <p:nvPr/>
        </p:nvSpPr>
        <p:spPr>
          <a:xfrm>
            <a:off x="683568" y="1484784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№26. Параллелограмм. Средняя линия. Площадь. Тригонометрические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ф-ции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/>
          <p:nvPr/>
        </p:nvSpPr>
        <p:spPr>
          <a:xfrm>
            <a:off x="683568" y="2492896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№27. Тригонометрические функции. Прямоугольник. Площадь трапеции.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Управляющая кнопка: настраиваемая 7">
            <a:hlinkClick r:id="rId3" action="ppaction://hlinksldjump" highlightClick="1"/>
          </p:cNvPr>
          <p:cNvSpPr/>
          <p:nvPr/>
        </p:nvSpPr>
        <p:spPr>
          <a:xfrm>
            <a:off x="683568" y="3501008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Площадь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Теорема Пифагора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Тригонометрические функции углов.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Управляющая кнопка: настраиваемая 8">
            <a:hlinkClick r:id="rId4" action="ppaction://hlinksldjump" highlightClick="1"/>
          </p:cNvPr>
          <p:cNvSpPr/>
          <p:nvPr/>
        </p:nvSpPr>
        <p:spPr>
          <a:xfrm>
            <a:off x="683568" y="450912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29.  Подобие треугольников. Тригонометрические функции углов.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Управляющая кнопка: настраиваемая 9">
            <a:hlinkClick r:id="rId5" action="ppaction://hlinksldjump" highlightClick="1"/>
          </p:cNvPr>
          <p:cNvSpPr/>
          <p:nvPr/>
        </p:nvSpPr>
        <p:spPr>
          <a:xfrm>
            <a:off x="683568" y="5517232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Площади. Тригонометрические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функции острого угла.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54661" y="188640"/>
            <a:ext cx="36147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Содержание</a:t>
            </a:r>
            <a:endParaRPr lang="ru-RU" sz="4800" b="1" cap="none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Управляющая кнопка: настраиваемая 11">
            <a:hlinkClick r:id="" action="ppaction://hlinkshowjump?jump=endshow" highlightClick="1"/>
          </p:cNvPr>
          <p:cNvSpPr/>
          <p:nvPr/>
        </p:nvSpPr>
        <p:spPr>
          <a:xfrm>
            <a:off x="8676456" y="6453336"/>
            <a:ext cx="360040" cy="288032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51520" y="1484784"/>
            <a:ext cx="8640960" cy="673740"/>
            <a:chOff x="251520" y="2348880"/>
            <a:chExt cx="8712968" cy="67374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251520" y="2348880"/>
              <a:ext cx="8712968" cy="673740"/>
            </a:xfrm>
            <a:prstGeom prst="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323528" y="2348880"/>
              <a:ext cx="856895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7" y="2564905"/>
              <a:ext cx="8496945" cy="355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Группа 49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8" name="Группа 18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15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Параллелограммом называется четырёхугольник, у которого противоположные стороны попарно параллельны.</a:t>
                </a:r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2122588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Text Box 29"/>
            <p:cNvSpPr txBox="1">
              <a:spLocks noChangeArrowheads="1"/>
            </p:cNvSpPr>
            <p:nvPr/>
          </p:nvSpPr>
          <p:spPr bwMode="auto">
            <a:xfrm>
              <a:off x="2195736" y="594928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1" name="Text Box 31"/>
            <p:cNvSpPr txBox="1">
              <a:spLocks noChangeArrowheads="1"/>
            </p:cNvSpPr>
            <p:nvPr/>
          </p:nvSpPr>
          <p:spPr bwMode="auto">
            <a:xfrm>
              <a:off x="2627784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2" name="Text Box 40"/>
            <p:cNvSpPr txBox="1">
              <a:spLocks noChangeArrowheads="1"/>
            </p:cNvSpPr>
            <p:nvPr/>
          </p:nvSpPr>
          <p:spPr bwMode="auto">
            <a:xfrm>
              <a:off x="5220072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3" name="Параллелограмм 12"/>
            <p:cNvSpPr/>
            <p:nvPr/>
          </p:nvSpPr>
          <p:spPr>
            <a:xfrm>
              <a:off x="2555776" y="4869160"/>
              <a:ext cx="2664296" cy="1224136"/>
            </a:xfrm>
            <a:prstGeom prst="parallelogram">
              <a:avLst/>
            </a:prstGeom>
            <a:solidFill>
              <a:schemeClr val="bg1"/>
            </a:solidFill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 Box 29"/>
            <p:cNvSpPr txBox="1">
              <a:spLocks noChangeArrowheads="1"/>
            </p:cNvSpPr>
            <p:nvPr/>
          </p:nvSpPr>
          <p:spPr bwMode="auto">
            <a:xfrm>
              <a:off x="4860032" y="594928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8" name="Группа 50"/>
          <p:cNvGrpSpPr/>
          <p:nvPr/>
        </p:nvGrpSpPr>
        <p:grpSpPr>
          <a:xfrm>
            <a:off x="107504" y="2564904"/>
            <a:ext cx="7056784" cy="4176464"/>
            <a:chOff x="107504" y="2636912"/>
            <a:chExt cx="7056784" cy="4176464"/>
          </a:xfrm>
        </p:grpSpPr>
        <p:grpSp>
          <p:nvGrpSpPr>
            <p:cNvPr id="21" name="Группа 18"/>
            <p:cNvGrpSpPr/>
            <p:nvPr/>
          </p:nvGrpSpPr>
          <p:grpSpPr>
            <a:xfrm>
              <a:off x="107504" y="2636912"/>
              <a:ext cx="7056784" cy="4176464"/>
              <a:chOff x="1979712" y="2564904"/>
              <a:chExt cx="7056784" cy="4176464"/>
            </a:xfrm>
          </p:grpSpPr>
          <p:sp>
            <p:nvSpPr>
              <p:cNvPr id="29" name="Прямоугольник 3"/>
              <p:cNvSpPr/>
              <p:nvPr/>
            </p:nvSpPr>
            <p:spPr>
              <a:xfrm>
                <a:off x="1979712" y="2564904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Прямоугольником называется параллелограмм, у которого все углы прямые.</a:t>
                </a:r>
                <a:endPara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прямоугольнике диагонали равны и точкой пересечения делятся пополам</a:t>
                </a:r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>
              <a:off x="2122588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2195736" y="594928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2267744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25" name="Text Box 40"/>
            <p:cNvSpPr txBox="1">
              <a:spLocks noChangeArrowheads="1"/>
            </p:cNvSpPr>
            <p:nvPr/>
          </p:nvSpPr>
          <p:spPr bwMode="auto">
            <a:xfrm>
              <a:off x="4932040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26" name="Text Box 29"/>
            <p:cNvSpPr txBox="1">
              <a:spLocks noChangeArrowheads="1"/>
            </p:cNvSpPr>
            <p:nvPr/>
          </p:nvSpPr>
          <p:spPr bwMode="auto">
            <a:xfrm>
              <a:off x="5148064" y="594928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2555776" y="5805264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араллелограмм 27"/>
            <p:cNvSpPr/>
            <p:nvPr/>
          </p:nvSpPr>
          <p:spPr>
            <a:xfrm>
              <a:off x="2555776" y="4869160"/>
              <a:ext cx="2664296" cy="1224136"/>
            </a:xfrm>
            <a:prstGeom prst="parallelogram">
              <a:avLst>
                <a:gd name="adj" fmla="val 0"/>
              </a:avLst>
            </a:prstGeom>
            <a:solidFill>
              <a:schemeClr val="bg1">
                <a:alpha val="0"/>
              </a:schemeClr>
            </a:solidFill>
            <a:ln w="508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Управляющая кнопка: настраиваемая 30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rgbClr val="27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33" name="Группа 3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39" name="Группа 37"/>
              <p:cNvGrpSpPr/>
              <p:nvPr/>
            </p:nvGrpSpPr>
            <p:grpSpPr>
              <a:xfrm>
                <a:off x="107504" y="2564904"/>
                <a:ext cx="7056784" cy="4176464"/>
                <a:chOff x="1979712" y="2492896"/>
                <a:chExt cx="7056784" cy="4176464"/>
              </a:xfrm>
            </p:grpSpPr>
            <p:grpSp>
              <p:nvGrpSpPr>
                <p:cNvPr id="41" name="Группа 2"/>
                <p:cNvGrpSpPr/>
                <p:nvPr/>
              </p:nvGrpSpPr>
              <p:grpSpPr>
                <a:xfrm>
                  <a:off x="1979712" y="2492896"/>
                  <a:ext cx="7056784" cy="4176464"/>
                  <a:chOff x="1979712" y="2492896"/>
                  <a:chExt cx="7056784" cy="4176464"/>
                </a:xfrm>
              </p:grpSpPr>
              <p:sp>
                <p:nvSpPr>
                  <p:cNvPr id="47" name="Прямоугольник 3"/>
                  <p:cNvSpPr/>
                  <p:nvPr/>
                </p:nvSpPr>
                <p:spPr>
                  <a:xfrm>
                    <a:off x="1979712" y="2492896"/>
                    <a:ext cx="7056784" cy="41764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8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5652517" y="645413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>
                        <a:lumMod val="75000"/>
                      </a:schemeClr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2" name="Группа 102"/>
                <p:cNvGrpSpPr/>
                <p:nvPr/>
              </p:nvGrpSpPr>
              <p:grpSpPr>
                <a:xfrm>
                  <a:off x="2555776" y="2708920"/>
                  <a:ext cx="5870611" cy="1427216"/>
                  <a:chOff x="858980" y="1657784"/>
                  <a:chExt cx="7575844" cy="2134529"/>
                </a:xfrm>
              </p:grpSpPr>
              <p:sp>
                <p:nvSpPr>
                  <p:cNvPr id="44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8980" y="3273200"/>
                    <a:ext cx="420689" cy="519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800" b="1" i="1" dirty="0">
                        <a:latin typeface="Times New Roman" panose="02020603050405020304" pitchFamily="18" charset="0"/>
                      </a:rPr>
                      <a:t>А</a:t>
                    </a:r>
                    <a:endParaRPr lang="ru-RU" sz="28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83021" y="1657784"/>
                    <a:ext cx="420688" cy="519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800" b="1" i="1" dirty="0">
                        <a:latin typeface="Times New Roman" panose="02020603050405020304" pitchFamily="18" charset="0"/>
                      </a:rPr>
                      <a:t>В</a:t>
                    </a:r>
                    <a:endParaRPr lang="ru-RU" sz="28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6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14137" y="3273200"/>
                    <a:ext cx="420687" cy="5191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800" b="1" i="1" dirty="0">
                        <a:latin typeface="Times New Roman" panose="02020603050405020304" pitchFamily="18" charset="0"/>
                      </a:rPr>
                      <a:t>С</a:t>
                    </a:r>
                    <a:endParaRPr lang="ru-RU" sz="2800" b="1" i="1" dirty="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43" name="Rectangle 12"/>
                <p:cNvSpPr>
                  <a:spLocks noChangeArrowheads="1"/>
                </p:cNvSpPr>
                <p:nvPr/>
              </p:nvSpPr>
              <p:spPr bwMode="auto">
                <a:xfrm>
                  <a:off x="2411760" y="5517232"/>
                  <a:ext cx="6336705" cy="86518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ru-RU" sz="24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Times New Roman" panose="02020603050405020304" pitchFamily="18" charset="0"/>
                    </a:rPr>
                    <a:t>РОМБОМ</a:t>
                  </a:r>
                  <a:r>
                    <a:rPr lang="ru-RU" sz="24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anose="02020603050405020304" pitchFamily="18" charset="0"/>
                    </a:rPr>
                    <a:t> </a:t>
                  </a:r>
                  <a:r>
                    <a:rPr lang="ru-RU" sz="2400" b="1" dirty="0" smtClean="0">
                      <a:latin typeface="Times New Roman" panose="02020603050405020304" pitchFamily="18" charset="0"/>
                    </a:rPr>
                    <a:t> называют </a:t>
                  </a:r>
                  <a:endParaRPr lang="ru-RU" sz="2400" b="1" dirty="0" smtClean="0">
                    <a:latin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latin typeface="Times New Roman" panose="02020603050405020304" pitchFamily="18" charset="0"/>
                    </a:rPr>
                    <a:t>параллелограмм, у</a:t>
                  </a:r>
                  <a:r>
                    <a:rPr lang="ru-RU" sz="24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anose="02020603050405020304" pitchFamily="18" charset="0"/>
                    </a:rPr>
                    <a:t> </a:t>
                  </a:r>
                  <a:r>
                    <a:rPr lang="ru-RU" sz="2400" b="1" dirty="0" smtClean="0">
                      <a:latin typeface="Times New Roman" panose="02020603050405020304" pitchFamily="18" charset="0"/>
                    </a:rPr>
                    <a:t>которого все стороны равны</a:t>
                  </a:r>
                  <a:endParaRPr lang="ru-RU" sz="2400" b="1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0" name="Text Box 7"/>
              <p:cNvSpPr txBox="1">
                <a:spLocks noChangeArrowheads="1"/>
              </p:cNvSpPr>
              <p:nvPr/>
            </p:nvSpPr>
            <p:spPr bwMode="auto">
              <a:xfrm>
                <a:off x="3491880" y="4941168"/>
                <a:ext cx="444352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4" name="Ромб 33"/>
            <p:cNvSpPr/>
            <p:nvPr/>
          </p:nvSpPr>
          <p:spPr>
            <a:xfrm>
              <a:off x="1115616" y="3284984"/>
              <a:ext cx="5112568" cy="1656184"/>
            </a:xfrm>
            <a:prstGeom prst="diamond">
              <a:avLst/>
            </a:prstGeom>
            <a:noFill/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>
              <a:off x="2411760" y="3573016"/>
              <a:ext cx="288032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4644008" y="4509120"/>
              <a:ext cx="288032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4572000" y="3573016"/>
              <a:ext cx="351656" cy="803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2267744" y="4509120"/>
              <a:ext cx="351656" cy="803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Группа 48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50" name="Группа 49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55" name="Группа 3"/>
              <p:cNvGrpSpPr/>
              <p:nvPr/>
            </p:nvGrpSpPr>
            <p:grpSpPr>
              <a:xfrm>
                <a:off x="107504" y="2564904"/>
                <a:ext cx="7056784" cy="4176464"/>
                <a:chOff x="107504" y="2564904"/>
                <a:chExt cx="7056784" cy="4176464"/>
              </a:xfrm>
            </p:grpSpPr>
            <p:grpSp>
              <p:nvGrpSpPr>
                <p:cNvPr id="57" name="Группа 37"/>
                <p:cNvGrpSpPr/>
                <p:nvPr/>
              </p:nvGrpSpPr>
              <p:grpSpPr>
                <a:xfrm>
                  <a:off x="107504" y="2564904"/>
                  <a:ext cx="7056784" cy="4176464"/>
                  <a:chOff x="1979712" y="2492896"/>
                  <a:chExt cx="7056784" cy="4176464"/>
                </a:xfrm>
              </p:grpSpPr>
              <p:grpSp>
                <p:nvGrpSpPr>
                  <p:cNvPr id="59" name="Группа 2"/>
                  <p:cNvGrpSpPr/>
                  <p:nvPr/>
                </p:nvGrpSpPr>
                <p:grpSpPr>
                  <a:xfrm>
                    <a:off x="1979712" y="2492896"/>
                    <a:ext cx="7056784" cy="4176464"/>
                    <a:chOff x="1979712" y="2492896"/>
                    <a:chExt cx="7056784" cy="4176464"/>
                  </a:xfrm>
                </p:grpSpPr>
                <p:sp>
                  <p:nvSpPr>
                    <p:cNvPr id="65" name="Прямоугольник 3"/>
                    <p:cNvSpPr/>
                    <p:nvPr/>
                  </p:nvSpPr>
                  <p:spPr>
                    <a:xfrm>
                      <a:off x="1979712" y="2492896"/>
                      <a:ext cx="7056784" cy="417646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66" name="Line 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652517" y="6454130"/>
                      <a:ext cx="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accent2">
                          <a:lumMod val="75000"/>
                        </a:schemeClr>
                      </a:solidFill>
                      <a:rou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0" name="Группа 102"/>
                  <p:cNvGrpSpPr/>
                  <p:nvPr/>
                </p:nvGrpSpPr>
                <p:grpSpPr>
                  <a:xfrm>
                    <a:off x="3851920" y="2852936"/>
                    <a:ext cx="3278323" cy="2507335"/>
                    <a:chOff x="2531614" y="1873173"/>
                    <a:chExt cx="4230576" cy="3749944"/>
                  </a:xfrm>
                </p:grpSpPr>
                <p:sp>
                  <p:nvSpPr>
                    <p:cNvPr id="62" name="Text Box 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31614" y="5104005"/>
                      <a:ext cx="420689" cy="51911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ru-RU" sz="2800" b="1" i="1" dirty="0">
                          <a:latin typeface="Times New Roman" panose="02020603050405020304" pitchFamily="18" charset="0"/>
                        </a:rPr>
                        <a:t>А</a:t>
                      </a:r>
                      <a:endParaRPr lang="ru-RU" sz="2800" b="1" i="1" dirty="0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3" name="Text Box 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31614" y="1873173"/>
                      <a:ext cx="420688" cy="51911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ru-RU" sz="2800" b="1" i="1" dirty="0">
                          <a:latin typeface="Times New Roman" panose="02020603050405020304" pitchFamily="18" charset="0"/>
                        </a:rPr>
                        <a:t>В</a:t>
                      </a:r>
                      <a:endParaRPr lang="ru-RU" sz="2800" b="1" i="1" dirty="0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4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341503" y="1873173"/>
                      <a:ext cx="420687" cy="51911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ru-RU" sz="2800" b="1" i="1" dirty="0">
                          <a:latin typeface="Times New Roman" panose="02020603050405020304" pitchFamily="18" charset="0"/>
                        </a:rPr>
                        <a:t>С</a:t>
                      </a:r>
                      <a:endParaRPr lang="ru-RU" sz="2800" b="1" i="1" dirty="0"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61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2411760" y="5517232"/>
                    <a:ext cx="6336705" cy="86518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r>
                      <a:rPr lang="ru-RU" sz="24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</a:rPr>
                      <a:t>КВАДРАТОМ</a:t>
                    </a:r>
                    <a:r>
                      <a:rPr lang="ru-RU" sz="24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</a:rPr>
                      <a:t> </a:t>
                    </a:r>
                    <a:r>
                      <a:rPr lang="ru-RU" sz="2400" b="1" dirty="0" smtClean="0">
                        <a:latin typeface="Times New Roman" panose="02020603050405020304" pitchFamily="18" charset="0"/>
                      </a:rPr>
                      <a:t> </a:t>
                    </a:r>
                    <a:r>
                      <a:rPr lang="ru-RU" sz="2400" b="1" dirty="0" smtClean="0">
                        <a:latin typeface="Times New Roman" panose="02020603050405020304" pitchFamily="18" charset="0"/>
                      </a:rPr>
                      <a:t>называют </a:t>
                    </a:r>
                    <a:endParaRPr lang="ru-RU" sz="2400" b="1" dirty="0" smtClean="0">
                      <a:latin typeface="Times New Roman" panose="02020603050405020304" pitchFamily="18" charset="0"/>
                    </a:endParaRPr>
                  </a:p>
                  <a:p>
                    <a:pPr algn="ctr"/>
                    <a:r>
                      <a:rPr lang="ru-RU" sz="2400" b="1" dirty="0" smtClean="0">
                        <a:latin typeface="Times New Roman" panose="02020603050405020304" pitchFamily="18" charset="0"/>
                      </a:rPr>
                      <a:t>прямоугольник, </a:t>
                    </a:r>
                    <a:r>
                      <a:rPr lang="ru-RU" sz="2400" b="1" dirty="0" smtClean="0">
                        <a:latin typeface="Times New Roman" panose="02020603050405020304" pitchFamily="18" charset="0"/>
                      </a:rPr>
                      <a:t>у</a:t>
                    </a:r>
                    <a:r>
                      <a:rPr lang="ru-RU" sz="24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</a:rPr>
                      <a:t> </a:t>
                    </a:r>
                    <a:r>
                      <a:rPr lang="ru-RU" sz="2400" b="1" dirty="0" smtClean="0">
                        <a:latin typeface="Times New Roman" panose="02020603050405020304" pitchFamily="18" charset="0"/>
                      </a:rPr>
                      <a:t>которого все стороны равны</a:t>
                    </a:r>
                    <a:endParaRPr lang="ru-RU" sz="2400" b="1" dirty="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5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932040" y="5013176"/>
                  <a:ext cx="444352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800" b="1" i="1" dirty="0" smtClean="0">
                      <a:latin typeface="Times New Roman" panose="02020603050405020304" pitchFamily="18" charset="0"/>
                    </a:rPr>
                    <a:t>D</a:t>
                  </a:r>
                  <a:endParaRPr lang="ru-RU" sz="2800" b="1" i="1" dirty="0">
                    <a:latin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56" name="Прямая соединительная линия 55"/>
              <p:cNvCxnSpPr/>
              <p:nvPr/>
            </p:nvCxnSpPr>
            <p:spPr>
              <a:xfrm>
                <a:off x="2267744" y="4293096"/>
                <a:ext cx="28803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Прямоугольник 50"/>
            <p:cNvSpPr/>
            <p:nvPr/>
          </p:nvSpPr>
          <p:spPr>
            <a:xfrm>
              <a:off x="2411760" y="3068960"/>
              <a:ext cx="2541984" cy="2397968"/>
            </a:xfrm>
            <a:prstGeom prst="rect">
              <a:avLst/>
            </a:prstGeom>
            <a:noFill/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2" name="Прямая соединительная линия 51"/>
            <p:cNvCxnSpPr/>
            <p:nvPr/>
          </p:nvCxnSpPr>
          <p:spPr>
            <a:xfrm>
              <a:off x="4788024" y="4293096"/>
              <a:ext cx="28803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3707904" y="2924944"/>
              <a:ext cx="0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3707904" y="5301208"/>
              <a:ext cx="0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7" name="Picture 4" descr="https://avatanplus.com/files/resources/original/5919918154c6815c0be0614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40352" y="3428999"/>
            <a:ext cx="1300655" cy="3429001"/>
          </a:xfrm>
          <a:prstGeom prst="rect">
            <a:avLst/>
          </a:prstGeom>
          <a:noFill/>
        </p:spPr>
      </p:pic>
      <p:sp>
        <p:nvSpPr>
          <p:cNvPr id="68" name="Управляющая кнопка: далее 67">
            <a:hlinkClick r:id="" action="ppaction://hlinkshowjump?jump=nextslide" highlightClick="1"/>
          </p:cNvPr>
          <p:cNvSpPr/>
          <p:nvPr/>
        </p:nvSpPr>
        <p:spPr>
          <a:xfrm>
            <a:off x="7020272" y="6309320"/>
            <a:ext cx="648072" cy="360040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Управляющая кнопка: настраиваемая 68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Площадь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Теорема Пифагора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Тригонометрические функции углов.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1412776"/>
            <a:ext cx="8640960" cy="72088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5" name="Группа 49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6" name="Группа 18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13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75EA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Параллелограммом называется четырёхугольник, у которого противоположные стороны попарно параллельны.</a:t>
                </a:r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Line 13"/>
            <p:cNvSpPr>
              <a:spLocks noChangeShapeType="1"/>
            </p:cNvSpPr>
            <p:nvPr/>
          </p:nvSpPr>
          <p:spPr bwMode="auto">
            <a:xfrm>
              <a:off x="2122588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 Box 29"/>
            <p:cNvSpPr txBox="1">
              <a:spLocks noChangeArrowheads="1"/>
            </p:cNvSpPr>
            <p:nvPr/>
          </p:nvSpPr>
          <p:spPr bwMode="auto">
            <a:xfrm>
              <a:off x="2195736" y="594928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9" name="Text Box 31"/>
            <p:cNvSpPr txBox="1">
              <a:spLocks noChangeArrowheads="1"/>
            </p:cNvSpPr>
            <p:nvPr/>
          </p:nvSpPr>
          <p:spPr bwMode="auto">
            <a:xfrm>
              <a:off x="2627784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0" name="Text Box 40"/>
            <p:cNvSpPr txBox="1">
              <a:spLocks noChangeArrowheads="1"/>
            </p:cNvSpPr>
            <p:nvPr/>
          </p:nvSpPr>
          <p:spPr bwMode="auto">
            <a:xfrm>
              <a:off x="5220072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1" name="Параллелограмм 10"/>
            <p:cNvSpPr/>
            <p:nvPr/>
          </p:nvSpPr>
          <p:spPr>
            <a:xfrm>
              <a:off x="2555776" y="4869160"/>
              <a:ext cx="2664296" cy="1224136"/>
            </a:xfrm>
            <a:prstGeom prst="parallelogram">
              <a:avLst/>
            </a:prstGeom>
            <a:solidFill>
              <a:schemeClr val="bg1"/>
            </a:solidFill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 Box 29"/>
            <p:cNvSpPr txBox="1">
              <a:spLocks noChangeArrowheads="1"/>
            </p:cNvSpPr>
            <p:nvPr/>
          </p:nvSpPr>
          <p:spPr bwMode="auto">
            <a:xfrm>
              <a:off x="4860032" y="594928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rgbClr val="27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(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18" name="Группа 49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24" name="Группа 18"/>
              <p:cNvGrpSpPr/>
              <p:nvPr/>
            </p:nvGrpSpPr>
            <p:grpSpPr>
              <a:xfrm>
                <a:off x="107504" y="2564904"/>
                <a:ext cx="7056784" cy="4176464"/>
                <a:chOff x="1979712" y="2492896"/>
                <a:chExt cx="7056784" cy="4176464"/>
              </a:xfrm>
            </p:grpSpPr>
            <p:sp>
              <p:nvSpPr>
                <p:cNvPr id="31" name="Прямоугольник 3"/>
                <p:cNvSpPr/>
                <p:nvPr/>
              </p:nvSpPr>
              <p:spPr>
                <a:xfrm>
                  <a:off x="1979712" y="24928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275EA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Площадь параллелограмма равна произведению прилежащих сторон на синус угла между ними</a:t>
                  </a:r>
                  <a:endPara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5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Text Box 29"/>
              <p:cNvSpPr txBox="1">
                <a:spLocks noChangeArrowheads="1"/>
              </p:cNvSpPr>
              <p:nvPr/>
            </p:nvSpPr>
            <p:spPr bwMode="auto">
              <a:xfrm>
                <a:off x="899592" y="5733256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" name="Text Box 31"/>
              <p:cNvSpPr txBox="1">
                <a:spLocks noChangeArrowheads="1"/>
              </p:cNvSpPr>
              <p:nvPr/>
            </p:nvSpPr>
            <p:spPr bwMode="auto">
              <a:xfrm>
                <a:off x="1331640" y="4077072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" name="Text Box 40"/>
              <p:cNvSpPr txBox="1">
                <a:spLocks noChangeArrowheads="1"/>
              </p:cNvSpPr>
              <p:nvPr/>
            </p:nvSpPr>
            <p:spPr bwMode="auto">
              <a:xfrm>
                <a:off x="3779912" y="414908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" name="Параллелограмм 8"/>
              <p:cNvSpPr/>
              <p:nvPr/>
            </p:nvSpPr>
            <p:spPr>
              <a:xfrm>
                <a:off x="1187624" y="4509120"/>
                <a:ext cx="2664296" cy="1224136"/>
              </a:xfrm>
              <a:prstGeom prst="parallelogram">
                <a:avLst/>
              </a:prstGeom>
              <a:solidFill>
                <a:schemeClr val="bg1"/>
              </a:solidFill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Text Box 29"/>
              <p:cNvSpPr txBox="1">
                <a:spLocks noChangeArrowheads="1"/>
              </p:cNvSpPr>
              <p:nvPr/>
            </p:nvSpPr>
            <p:spPr bwMode="auto">
              <a:xfrm>
                <a:off x="3491880" y="5733256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9" name="Text Box 40"/>
            <p:cNvSpPr txBox="1">
              <a:spLocks noChangeArrowheads="1"/>
            </p:cNvSpPr>
            <p:nvPr/>
          </p:nvSpPr>
          <p:spPr bwMode="auto">
            <a:xfrm>
              <a:off x="2195736" y="5733256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20" name="Text Box 40"/>
            <p:cNvSpPr txBox="1">
              <a:spLocks noChangeArrowheads="1"/>
            </p:cNvSpPr>
            <p:nvPr/>
          </p:nvSpPr>
          <p:spPr bwMode="auto">
            <a:xfrm>
              <a:off x="971600" y="4725144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</a:rPr>
                <a:t>b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21" name="Месяц 20"/>
            <p:cNvSpPr/>
            <p:nvPr/>
          </p:nvSpPr>
          <p:spPr>
            <a:xfrm rot="8865914">
              <a:off x="1416636" y="5314426"/>
              <a:ext cx="154562" cy="363364"/>
            </a:xfrm>
            <a:prstGeom prst="moon">
              <a:avLst>
                <a:gd name="adj" fmla="val 928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2" name="Object 4"/>
            <p:cNvGraphicFramePr>
              <a:graphicFrameLocks noChangeAspect="1"/>
            </p:cNvGraphicFramePr>
            <p:nvPr/>
          </p:nvGraphicFramePr>
          <p:xfrm>
            <a:off x="1475656" y="5157192"/>
            <a:ext cx="335538" cy="306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7" name="Формула" r:id="rId2" imgW="3657600" imgH="3352800" progId="Equation.3">
                    <p:embed/>
                  </p:oleObj>
                </mc:Choice>
                <mc:Fallback>
                  <p:oleObj name="Формула" r:id="rId2" imgW="3657600" imgH="3352800" progId="Equation.3">
                    <p:embed/>
                    <p:pic>
                      <p:nvPicPr>
                        <p:cNvPr id="0" name="Изображение 1433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475656" y="5157192"/>
                          <a:ext cx="335538" cy="30604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6"/>
            <p:cNvGraphicFramePr>
              <a:graphicFrameLocks noChangeAspect="1"/>
            </p:cNvGraphicFramePr>
            <p:nvPr/>
          </p:nvGraphicFramePr>
          <p:xfrm>
            <a:off x="4012223" y="4869160"/>
            <a:ext cx="2941021" cy="6160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8" name="Формула" r:id="rId4" imgW="19812000" imgH="4267200" progId="Equation.3">
                    <p:embed/>
                  </p:oleObj>
                </mc:Choice>
                <mc:Fallback>
                  <p:oleObj name="Формула" r:id="rId4" imgW="19812000" imgH="4267200" progId="Equation.3">
                    <p:embed/>
                    <p:pic>
                      <p:nvPicPr>
                        <p:cNvPr id="0" name="Изображение 1433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012223" y="4869160"/>
                          <a:ext cx="2941021" cy="61607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Управляющая кнопка: настраиваемая 32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Площадь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Теорема Пифагора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Тригонометрические функции углов.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(3)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36" name="Группа 49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47" name="Группа 18"/>
              <p:cNvGrpSpPr/>
              <p:nvPr/>
            </p:nvGrpSpPr>
            <p:grpSpPr>
              <a:xfrm>
                <a:off x="107504" y="2564904"/>
                <a:ext cx="7056784" cy="4176464"/>
                <a:chOff x="1979712" y="2492896"/>
                <a:chExt cx="7056784" cy="4176464"/>
              </a:xfrm>
            </p:grpSpPr>
            <p:sp>
              <p:nvSpPr>
                <p:cNvPr id="54" name="Прямоугольник 3"/>
                <p:cNvSpPr/>
                <p:nvPr/>
              </p:nvSpPr>
              <p:spPr>
                <a:xfrm>
                  <a:off x="1979712" y="24928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275EA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8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Text Box 29"/>
              <p:cNvSpPr txBox="1">
                <a:spLocks noChangeArrowheads="1"/>
              </p:cNvSpPr>
              <p:nvPr/>
            </p:nvSpPr>
            <p:spPr bwMode="auto">
              <a:xfrm>
                <a:off x="3779912" y="414908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" name="Text Box 31"/>
              <p:cNvSpPr txBox="1">
                <a:spLocks noChangeArrowheads="1"/>
              </p:cNvSpPr>
              <p:nvPr/>
            </p:nvSpPr>
            <p:spPr bwMode="auto">
              <a:xfrm>
                <a:off x="4139952" y="2636912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" name="Text Box 40"/>
              <p:cNvSpPr txBox="1">
                <a:spLocks noChangeArrowheads="1"/>
              </p:cNvSpPr>
              <p:nvPr/>
            </p:nvSpPr>
            <p:spPr bwMode="auto">
              <a:xfrm>
                <a:off x="6732240" y="2636912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" name="Параллелограмм 51"/>
              <p:cNvSpPr/>
              <p:nvPr/>
            </p:nvSpPr>
            <p:spPr>
              <a:xfrm>
                <a:off x="4139952" y="2996952"/>
                <a:ext cx="2664296" cy="1224136"/>
              </a:xfrm>
              <a:prstGeom prst="parallelogram">
                <a:avLst/>
              </a:prstGeom>
              <a:solidFill>
                <a:schemeClr val="bg1"/>
              </a:solidFill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Text Box 29"/>
              <p:cNvSpPr txBox="1">
                <a:spLocks noChangeArrowheads="1"/>
              </p:cNvSpPr>
              <p:nvPr/>
            </p:nvSpPr>
            <p:spPr bwMode="auto">
              <a:xfrm>
                <a:off x="6444208" y="4149080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7" name="Text Box 40"/>
            <p:cNvSpPr txBox="1">
              <a:spLocks noChangeArrowheads="1"/>
            </p:cNvSpPr>
            <p:nvPr/>
          </p:nvSpPr>
          <p:spPr bwMode="auto">
            <a:xfrm>
              <a:off x="5148064" y="4149080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8" name="Text Box 40"/>
            <p:cNvSpPr txBox="1">
              <a:spLocks noChangeArrowheads="1"/>
            </p:cNvSpPr>
            <p:nvPr/>
          </p:nvSpPr>
          <p:spPr bwMode="auto">
            <a:xfrm>
              <a:off x="3923928" y="3212976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</a:rPr>
                <a:t>b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9" name="Месяц 38"/>
            <p:cNvSpPr/>
            <p:nvPr/>
          </p:nvSpPr>
          <p:spPr>
            <a:xfrm rot="8865914">
              <a:off x="4368963" y="3802257"/>
              <a:ext cx="154562" cy="363364"/>
            </a:xfrm>
            <a:prstGeom prst="moon">
              <a:avLst>
                <a:gd name="adj" fmla="val 928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0" name="Object 4"/>
            <p:cNvGraphicFramePr>
              <a:graphicFrameLocks noChangeAspect="1"/>
            </p:cNvGraphicFramePr>
            <p:nvPr/>
          </p:nvGraphicFramePr>
          <p:xfrm>
            <a:off x="4427984" y="3645024"/>
            <a:ext cx="335538" cy="306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9" name="Формула" r:id="rId6" imgW="3657600" imgH="3352800" progId="Equation.3">
                    <p:embed/>
                  </p:oleObj>
                </mc:Choice>
                <mc:Fallback>
                  <p:oleObj name="Формула" r:id="rId6" imgW="3657600" imgH="3352800" progId="Equation.3">
                    <p:embed/>
                    <p:pic>
                      <p:nvPicPr>
                        <p:cNvPr id="0" name="Изображение 1433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427984" y="3645024"/>
                          <a:ext cx="335538" cy="30604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4"/>
            <p:cNvGraphicFramePr>
              <a:graphicFrameLocks noChangeAspect="1"/>
            </p:cNvGraphicFramePr>
            <p:nvPr/>
          </p:nvGraphicFramePr>
          <p:xfrm>
            <a:off x="179512" y="2636912"/>
            <a:ext cx="3819525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0" name="Формула" r:id="rId7" imgW="39624000" imgH="4876800" progId="Equation.3">
                    <p:embed/>
                  </p:oleObj>
                </mc:Choice>
                <mc:Fallback>
                  <p:oleObj name="Формула" r:id="rId7" imgW="39624000" imgH="4876800" progId="Equation.3">
                    <p:embed/>
                    <p:pic>
                      <p:nvPicPr>
                        <p:cNvPr id="0" name="Изображение 1433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79512" y="2636912"/>
                          <a:ext cx="3819525" cy="4572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5"/>
            <p:cNvGraphicFramePr>
              <a:graphicFrameLocks noChangeAspect="1"/>
            </p:cNvGraphicFramePr>
            <p:nvPr/>
          </p:nvGraphicFramePr>
          <p:xfrm>
            <a:off x="238125" y="3068638"/>
            <a:ext cx="1498600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1" name="Формула" r:id="rId9" imgW="15544800" imgH="4267200" progId="Equation.3">
                    <p:embed/>
                  </p:oleObj>
                </mc:Choice>
                <mc:Fallback>
                  <p:oleObj name="Формула" r:id="rId9" imgW="15544800" imgH="4267200" progId="Equation.3">
                    <p:embed/>
                    <p:pic>
                      <p:nvPicPr>
                        <p:cNvPr id="0" name="Изображение 1434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38125" y="3068638"/>
                          <a:ext cx="1498600" cy="4000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5"/>
            <p:cNvGraphicFramePr>
              <a:graphicFrameLocks noChangeAspect="1"/>
            </p:cNvGraphicFramePr>
            <p:nvPr/>
          </p:nvGraphicFramePr>
          <p:xfrm>
            <a:off x="223838" y="3500438"/>
            <a:ext cx="1527175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2" name="Формула" r:id="rId11" imgW="15849600" imgH="4267200" progId="Equation.3">
                    <p:embed/>
                  </p:oleObj>
                </mc:Choice>
                <mc:Fallback>
                  <p:oleObj name="Формула" r:id="rId11" imgW="15849600" imgH="4267200" progId="Equation.3">
                    <p:embed/>
                    <p:pic>
                      <p:nvPicPr>
                        <p:cNvPr id="0" name="Изображение 1434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23838" y="3500438"/>
                          <a:ext cx="1527175" cy="4000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4" name="Прямая соединительная линия 43"/>
            <p:cNvCxnSpPr/>
            <p:nvPr/>
          </p:nvCxnSpPr>
          <p:spPr>
            <a:xfrm>
              <a:off x="251520" y="4365104"/>
              <a:ext cx="28083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5" name="Object 8"/>
            <p:cNvGraphicFramePr>
              <a:graphicFrameLocks noChangeAspect="1"/>
            </p:cNvGraphicFramePr>
            <p:nvPr/>
          </p:nvGraphicFramePr>
          <p:xfrm>
            <a:off x="755576" y="4365104"/>
            <a:ext cx="1350963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3" name="Формула" r:id="rId13" imgW="14020800" imgH="5486400" progId="Equation.3">
                    <p:embed/>
                  </p:oleObj>
                </mc:Choice>
                <mc:Fallback>
                  <p:oleObj name="Формула" r:id="rId13" imgW="14020800" imgH="5486400" progId="Equation.3">
                    <p:embed/>
                    <p:pic>
                      <p:nvPicPr>
                        <p:cNvPr id="0" name="Изображение 1434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755576" y="4365104"/>
                          <a:ext cx="1350963" cy="514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8"/>
            <p:cNvGraphicFramePr>
              <a:graphicFrameLocks noChangeAspect="1"/>
            </p:cNvGraphicFramePr>
            <p:nvPr/>
          </p:nvGraphicFramePr>
          <p:xfrm>
            <a:off x="395536" y="3861048"/>
            <a:ext cx="1146175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4" name="Формула" r:id="rId15" imgW="11887200" imgH="4876800" progId="Equation.3">
                    <p:embed/>
                  </p:oleObj>
                </mc:Choice>
                <mc:Fallback>
                  <p:oleObj name="Формула" r:id="rId15" imgW="11887200" imgH="4876800" progId="Equation.3">
                    <p:embed/>
                    <p:pic>
                      <p:nvPicPr>
                        <p:cNvPr id="0" name="Изображение 1434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95536" y="3861048"/>
                          <a:ext cx="1146175" cy="4572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6" name="Object 6"/>
          <p:cNvGraphicFramePr>
            <a:graphicFrameLocks noChangeAspect="1"/>
          </p:cNvGraphicFramePr>
          <p:nvPr/>
        </p:nvGraphicFramePr>
        <p:xfrm>
          <a:off x="2339752" y="4797152"/>
          <a:ext cx="2941021" cy="616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Формула" r:id="rId17" imgW="19812000" imgH="4267200" progId="Equation.3">
                  <p:embed/>
                </p:oleObj>
              </mc:Choice>
              <mc:Fallback>
                <p:oleObj name="Формула" r:id="rId17" imgW="19812000" imgH="4267200" progId="Equation.3">
                  <p:embed/>
                  <p:pic>
                    <p:nvPicPr>
                      <p:cNvPr id="0" name="Изображение 14344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39752" y="4797152"/>
                        <a:ext cx="2941021" cy="61607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9"/>
          <p:cNvGraphicFramePr>
            <a:graphicFrameLocks noChangeAspect="1"/>
          </p:cNvGraphicFramePr>
          <p:nvPr/>
        </p:nvGraphicFramePr>
        <p:xfrm>
          <a:off x="971600" y="5589240"/>
          <a:ext cx="565467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Формула" r:id="rId18" imgW="38100000" imgH="5486400" progId="Equation.3">
                  <p:embed/>
                </p:oleObj>
              </mc:Choice>
              <mc:Fallback>
                <p:oleObj name="Формула" r:id="rId18" imgW="38100000" imgH="5486400" progId="Equation.3">
                  <p:embed/>
                  <p:pic>
                    <p:nvPicPr>
                      <p:cNvPr id="0" name="Изображение 14345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71600" y="5589240"/>
                        <a:ext cx="5654675" cy="7921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Прямоугольник 57"/>
          <p:cNvSpPr/>
          <p:nvPr/>
        </p:nvSpPr>
        <p:spPr>
          <a:xfrm>
            <a:off x="4788024" y="5517232"/>
            <a:ext cx="1872208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" name="Picture 4" descr="https://avatanplus.com/files/resources/original/5919918154c6815c0be06143.png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7740352" y="3428999"/>
            <a:ext cx="1300655" cy="3429001"/>
          </a:xfrm>
          <a:prstGeom prst="rect">
            <a:avLst/>
          </a:prstGeom>
          <a:noFill/>
        </p:spPr>
      </p:pic>
      <p:sp>
        <p:nvSpPr>
          <p:cNvPr id="60" name="Управляющая кнопка: далее 59">
            <a:hlinkClick r:id="" action="ppaction://hlinkshowjump?jump=nextslide" highlightClick="1"/>
          </p:cNvPr>
          <p:cNvSpPr/>
          <p:nvPr/>
        </p:nvSpPr>
        <p:spPr>
          <a:xfrm>
            <a:off x="7020272" y="6309320"/>
            <a:ext cx="648072" cy="360040"/>
          </a:xfrm>
          <a:prstGeom prst="actionButtonForwardNext">
            <a:avLst/>
          </a:prstGeom>
          <a:solidFill>
            <a:srgbClr val="27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Управляющая кнопка: настраиваемая 77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rgbClr val="27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(2)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44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3" name="Группа 160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sp>
            <p:nvSpPr>
              <p:cNvPr id="83" name="Прямоугольник 82"/>
              <p:cNvSpPr/>
              <p:nvPr/>
            </p:nvSpPr>
            <p:spPr>
              <a:xfrm>
                <a:off x="1979712" y="2564904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Text Box 5"/>
              <p:cNvSpPr txBox="1">
                <a:spLocks noChangeArrowheads="1"/>
              </p:cNvSpPr>
              <p:nvPr/>
            </p:nvSpPr>
            <p:spPr bwMode="auto">
              <a:xfrm>
                <a:off x="2195736" y="2636912"/>
                <a:ext cx="38985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А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" name="Text Box 6"/>
              <p:cNvSpPr txBox="1">
                <a:spLocks noChangeArrowheads="1"/>
              </p:cNvSpPr>
              <p:nvPr/>
            </p:nvSpPr>
            <p:spPr bwMode="auto">
              <a:xfrm>
                <a:off x="4283968" y="4581128"/>
                <a:ext cx="38985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В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" name="Text Box 7"/>
              <p:cNvSpPr txBox="1">
                <a:spLocks noChangeArrowheads="1"/>
              </p:cNvSpPr>
              <p:nvPr/>
            </p:nvSpPr>
            <p:spPr bwMode="auto">
              <a:xfrm>
                <a:off x="2195736" y="4581128"/>
                <a:ext cx="38985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С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" name="Группа 152"/>
              <p:cNvGrpSpPr/>
              <p:nvPr/>
            </p:nvGrpSpPr>
            <p:grpSpPr>
              <a:xfrm>
                <a:off x="2555776" y="2852936"/>
                <a:ext cx="1697684" cy="1993968"/>
                <a:chOff x="6108655" y="2875192"/>
                <a:chExt cx="1097133" cy="1297273"/>
              </a:xfrm>
            </p:grpSpPr>
            <p:sp>
              <p:nvSpPr>
                <p:cNvPr id="89" name="Rectangle 8"/>
                <p:cNvSpPr>
                  <a:spLocks noChangeArrowheads="1"/>
                </p:cNvSpPr>
                <p:nvPr/>
              </p:nvSpPr>
              <p:spPr bwMode="auto">
                <a:xfrm>
                  <a:off x="6108656" y="4039995"/>
                  <a:ext cx="144544" cy="131886"/>
                </a:xfrm>
                <a:prstGeom prst="rect">
                  <a:avLst/>
                </a:prstGeom>
                <a:noFill/>
                <a:ln w="31750">
                  <a:solidFill>
                    <a:schemeClr val="accent3">
                      <a:lumMod val="50000"/>
                    </a:schemeClr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0" name="AutoShape 9"/>
                <p:cNvSpPr>
                  <a:spLocks noChangeArrowheads="1"/>
                </p:cNvSpPr>
                <p:nvPr/>
              </p:nvSpPr>
              <p:spPr bwMode="auto">
                <a:xfrm>
                  <a:off x="6108656" y="2875192"/>
                  <a:ext cx="1097132" cy="1297273"/>
                </a:xfrm>
                <a:prstGeom prst="rtTriangle">
                  <a:avLst/>
                </a:prstGeom>
                <a:noFill/>
                <a:ln w="57150">
                  <a:solidFill>
                    <a:schemeClr val="accent4">
                      <a:lumMod val="75000"/>
                    </a:schemeClr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1" name="AutoShape 24"/>
                <p:cNvSpPr>
                  <a:spLocks noChangeArrowheads="1"/>
                </p:cNvSpPr>
                <p:nvPr/>
              </p:nvSpPr>
              <p:spPr bwMode="auto">
                <a:xfrm rot="14989937">
                  <a:off x="6160055" y="3035628"/>
                  <a:ext cx="72946" cy="175745"/>
                </a:xfrm>
                <a:prstGeom prst="moon">
                  <a:avLst>
                    <a:gd name="adj" fmla="val 31736"/>
                  </a:avLst>
                </a:prstGeom>
                <a:solidFill>
                  <a:schemeClr val="tx1"/>
                </a:solidFill>
                <a:ln w="9525">
                  <a:solidFill>
                    <a:schemeClr val="accent3">
                      <a:lumMod val="50000"/>
                    </a:schemeClr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88" name="TextBox 87"/>
              <p:cNvSpPr txBox="1"/>
              <p:nvPr/>
            </p:nvSpPr>
            <p:spPr>
              <a:xfrm>
                <a:off x="3857365" y="2636912"/>
                <a:ext cx="5099601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ru-RU" sz="28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Прямоугольный треугольник</a:t>
                </a:r>
                <a:endParaRPr lang="ru-RU" sz="28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8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 это треугольник</a:t>
                </a:r>
                <a:r>
                  <a:rPr lang="ru-RU" sz="2800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lang="ru-RU" sz="28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8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котором один угол прямой </a:t>
                </a:r>
                <a:endParaRPr lang="ru-RU" sz="28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8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(т.е. составляет 90 градусов).</a:t>
                </a:r>
                <a:endParaRPr lang="ru-RU" sz="2800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81" name="Object 3"/>
            <p:cNvGraphicFramePr>
              <a:graphicFrameLocks noChangeAspect="1"/>
            </p:cNvGraphicFramePr>
            <p:nvPr/>
          </p:nvGraphicFramePr>
          <p:xfrm>
            <a:off x="4499992" y="5229200"/>
            <a:ext cx="3702050" cy="484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1" name="Формула" r:id="rId1" imgW="32308800" imgH="4267200" progId="Equation.3">
                    <p:embed/>
                  </p:oleObj>
                </mc:Choice>
                <mc:Fallback>
                  <p:oleObj name="Формула" r:id="rId1" imgW="32308800" imgH="4267200" progId="Equation.3">
                    <p:embed/>
                    <p:pic>
                      <p:nvPicPr>
                        <p:cNvPr id="0" name="Изображение 1536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4499992" y="5229200"/>
                          <a:ext cx="3702050" cy="48418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10"/>
            <p:cNvGraphicFramePr>
              <a:graphicFrameLocks noChangeAspect="1"/>
            </p:cNvGraphicFramePr>
            <p:nvPr/>
          </p:nvGraphicFramePr>
          <p:xfrm>
            <a:off x="4868863" y="5770563"/>
            <a:ext cx="3108325" cy="554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2" name="Формула" r:id="rId3" imgW="27127200" imgH="4876800" progId="Equation.3">
                    <p:embed/>
                  </p:oleObj>
                </mc:Choice>
                <mc:Fallback>
                  <p:oleObj name="Формула" r:id="rId3" imgW="27127200" imgH="4876800" progId="Equation.3">
                    <p:embed/>
                    <p:pic>
                      <p:nvPicPr>
                        <p:cNvPr id="0" name="Изображение 1536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868863" y="5770563"/>
                          <a:ext cx="3108325" cy="55403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Группа 45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6" name="Группа 193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grpSp>
            <p:nvGrpSpPr>
              <p:cNvPr id="7" name="Группа 160"/>
              <p:cNvGrpSpPr/>
              <p:nvPr/>
            </p:nvGrpSpPr>
            <p:grpSpPr>
              <a:xfrm>
                <a:off x="1979712" y="2564904"/>
                <a:ext cx="7056784" cy="4176464"/>
                <a:chOff x="1979712" y="2564904"/>
                <a:chExt cx="7056784" cy="4176464"/>
              </a:xfrm>
            </p:grpSpPr>
            <p:sp>
              <p:nvSpPr>
                <p:cNvPr id="101" name="Прямоугольник 100"/>
                <p:cNvSpPr/>
                <p:nvPr/>
              </p:nvSpPr>
              <p:spPr>
                <a:xfrm>
                  <a:off x="1979712" y="2564904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275EA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2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195736" y="2636912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А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3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283968" y="4581128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В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195736" y="4581128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С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8" name="Группа 152"/>
                <p:cNvGrpSpPr/>
                <p:nvPr/>
              </p:nvGrpSpPr>
              <p:grpSpPr>
                <a:xfrm>
                  <a:off x="2555776" y="2852936"/>
                  <a:ext cx="1697684" cy="1993968"/>
                  <a:chOff x="6108655" y="2875192"/>
                  <a:chExt cx="1097133" cy="1297273"/>
                </a:xfrm>
              </p:grpSpPr>
              <p:sp>
                <p:nvSpPr>
                  <p:cNvPr id="107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6108656" y="4039995"/>
                    <a:ext cx="144544" cy="131886"/>
                  </a:xfrm>
                  <a:prstGeom prst="rect">
                    <a:avLst/>
                  </a:prstGeom>
                  <a:noFill/>
                  <a:ln w="31750">
                    <a:solidFill>
                      <a:schemeClr val="accent3">
                        <a:lumMod val="50000"/>
                      </a:schemeClr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6108656" y="2875192"/>
                    <a:ext cx="1097132" cy="1297273"/>
                  </a:xfrm>
                  <a:prstGeom prst="rtTriangle">
                    <a:avLst/>
                  </a:prstGeom>
                  <a:noFill/>
                  <a:ln w="57150">
                    <a:solidFill>
                      <a:srgbClr val="275EA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9" name="AutoShape 24"/>
                  <p:cNvSpPr>
                    <a:spLocks noChangeArrowheads="1"/>
                  </p:cNvSpPr>
                  <p:nvPr/>
                </p:nvSpPr>
                <p:spPr bwMode="auto">
                  <a:xfrm rot="14989937">
                    <a:off x="6160055" y="3035628"/>
                    <a:ext cx="72946" cy="175745"/>
                  </a:xfrm>
                  <a:prstGeom prst="moon">
                    <a:avLst>
                      <a:gd name="adj" fmla="val 31736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accent3">
                        <a:lumMod val="50000"/>
                      </a:schemeClr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6" name="TextBox 105"/>
                <p:cNvSpPr txBox="1"/>
                <p:nvPr/>
              </p:nvSpPr>
              <p:spPr>
                <a:xfrm>
                  <a:off x="8772235" y="2636912"/>
                  <a:ext cx="18473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endParaRPr lang="ru-RU" sz="2800" b="1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0" name="TextBox 99"/>
              <p:cNvSpPr txBox="1"/>
              <p:nvPr/>
            </p:nvSpPr>
            <p:spPr>
              <a:xfrm>
                <a:off x="3625446" y="4941168"/>
                <a:ext cx="528228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Квадрат гипотенузы</a:t>
                </a:r>
                <a:endPara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равен сумме квадратов катетов</a:t>
                </a:r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94" name="Picture 2" descr="http://www.yenifelsefe.com/Content/UserFiles/ListItem/Big/pythagoras-ve-pythagorascilik_622_11-18-07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4008" y="2708920"/>
              <a:ext cx="4278090" cy="2118156"/>
            </a:xfrm>
            <a:prstGeom prst="rect">
              <a:avLst/>
            </a:prstGeom>
            <a:noFill/>
          </p:spPr>
        </p:pic>
        <p:sp>
          <p:nvSpPr>
            <p:cNvPr id="95" name="TextBox 94"/>
            <p:cNvSpPr txBox="1"/>
            <p:nvPr/>
          </p:nvSpPr>
          <p:spPr>
            <a:xfrm>
              <a:off x="2195736" y="371703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203848" y="479715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347864" y="3429000"/>
              <a:ext cx="343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8" name="Object 3"/>
            <p:cNvGraphicFramePr>
              <a:graphicFrameLocks noChangeAspect="1"/>
            </p:cNvGraphicFramePr>
            <p:nvPr/>
          </p:nvGraphicFramePr>
          <p:xfrm>
            <a:off x="4931027" y="5877272"/>
            <a:ext cx="2686055" cy="734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3" name="Формула" r:id="rId6" imgW="17678400" imgH="4876800" progId="Equation.3">
                    <p:embed/>
                  </p:oleObj>
                </mc:Choice>
                <mc:Fallback>
                  <p:oleObj name="Формула" r:id="rId6" imgW="17678400" imgH="4876800" progId="Equation.3">
                    <p:embed/>
                    <p:pic>
                      <p:nvPicPr>
                        <p:cNvPr id="0" name="Изображение 1536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931027" y="5877272"/>
                          <a:ext cx="2686055" cy="73466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412776"/>
            <a:ext cx="8712968" cy="72536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7" name="Picture 4" descr="https://avatanplus.com/files/resources/original/5919918154c6815c0be06143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740352" y="3428999"/>
            <a:ext cx="1300655" cy="3429001"/>
          </a:xfrm>
          <a:prstGeom prst="rect">
            <a:avLst/>
          </a:prstGeom>
          <a:noFill/>
        </p:spPr>
      </p:pic>
      <p:sp>
        <p:nvSpPr>
          <p:cNvPr id="92" name="Управляющая кнопка: настраиваемая 91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Площадь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Теорема Пифагора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Тригонометрические функции углов.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Управляющая кнопка: настраиваемая 92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rgbClr val="27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9" name="Группа 123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105" name="Группа 63"/>
            <p:cNvGrpSpPr/>
            <p:nvPr/>
          </p:nvGrpSpPr>
          <p:grpSpPr>
            <a:xfrm>
              <a:off x="107504" y="2564904"/>
              <a:ext cx="7056784" cy="4176464"/>
              <a:chOff x="1979712" y="2564904"/>
              <a:chExt cx="7056784" cy="4176464"/>
            </a:xfrm>
          </p:grpSpPr>
          <p:grpSp>
            <p:nvGrpSpPr>
              <p:cNvPr id="111" name="Группа 160"/>
              <p:cNvGrpSpPr/>
              <p:nvPr/>
            </p:nvGrpSpPr>
            <p:grpSpPr>
              <a:xfrm>
                <a:off x="1979712" y="2564904"/>
                <a:ext cx="7056784" cy="4176464"/>
                <a:chOff x="1979712" y="2564904"/>
                <a:chExt cx="7056784" cy="4176464"/>
              </a:xfrm>
            </p:grpSpPr>
            <p:sp>
              <p:nvSpPr>
                <p:cNvPr id="156" name="Прямоугольник 155"/>
                <p:cNvSpPr/>
                <p:nvPr/>
              </p:nvSpPr>
              <p:spPr>
                <a:xfrm>
                  <a:off x="1979712" y="2564904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195736" y="2636912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А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355976" y="4653136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В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123728" y="4581128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С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60" name="Группа 152"/>
                <p:cNvGrpSpPr/>
                <p:nvPr/>
              </p:nvGrpSpPr>
              <p:grpSpPr>
                <a:xfrm>
                  <a:off x="2555776" y="2852936"/>
                  <a:ext cx="1728195" cy="1993968"/>
                  <a:chOff x="6108656" y="2875192"/>
                  <a:chExt cx="1116851" cy="1297273"/>
                </a:xfrm>
              </p:grpSpPr>
              <p:sp>
                <p:nvSpPr>
                  <p:cNvPr id="162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6108656" y="4039995"/>
                    <a:ext cx="144544" cy="131886"/>
                  </a:xfrm>
                  <a:prstGeom prst="rect">
                    <a:avLst/>
                  </a:prstGeom>
                  <a:noFill/>
                  <a:ln w="31750">
                    <a:solidFill>
                      <a:schemeClr val="accent3">
                        <a:lumMod val="50000"/>
                      </a:schemeClr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3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6108656" y="2875192"/>
                    <a:ext cx="1116851" cy="1297273"/>
                  </a:xfrm>
                  <a:prstGeom prst="rtTriangle">
                    <a:avLst/>
                  </a:prstGeom>
                  <a:noFill/>
                  <a:ln w="57150">
                    <a:solidFill>
                      <a:schemeClr val="tx2">
                        <a:lumMod val="75000"/>
                      </a:schemeClr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61" name="TextBox 160"/>
                <p:cNvSpPr txBox="1"/>
                <p:nvPr/>
              </p:nvSpPr>
              <p:spPr>
                <a:xfrm>
                  <a:off x="8772235" y="2636912"/>
                  <a:ext cx="18473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endParaRPr lang="ru-RU" sz="2800" b="1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12" name="TextBox 111"/>
              <p:cNvSpPr txBox="1"/>
              <p:nvPr/>
            </p:nvSpPr>
            <p:spPr>
              <a:xfrm>
                <a:off x="2195736" y="3429000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3275856" y="4797152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3419872" y="3429000"/>
                <a:ext cx="3433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128" name="Object 3"/>
              <p:cNvGraphicFramePr>
                <a:graphicFrameLocks noChangeAspect="1"/>
              </p:cNvGraphicFramePr>
              <p:nvPr/>
            </p:nvGraphicFramePr>
            <p:xfrm>
              <a:off x="4788024" y="2636912"/>
              <a:ext cx="2736304" cy="4878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64" name="Формула" r:id="rId10" imgW="27127200" imgH="4876800" progId="Equation.3">
                      <p:embed/>
                    </p:oleObj>
                  </mc:Choice>
                  <mc:Fallback>
                    <p:oleObj name="Формула" r:id="rId10" imgW="27127200" imgH="4876800" progId="Equation.3">
                      <p:embed/>
                      <p:pic>
                        <p:nvPicPr>
                          <p:cNvPr id="0" name="Изображение 15363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4788024" y="2636912"/>
                            <a:ext cx="2736304" cy="487836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0" name="Object 4"/>
              <p:cNvGraphicFramePr>
                <a:graphicFrameLocks noChangeAspect="1"/>
              </p:cNvGraphicFramePr>
              <p:nvPr/>
            </p:nvGraphicFramePr>
            <p:xfrm>
              <a:off x="5501233" y="3068638"/>
              <a:ext cx="1447752" cy="5043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65" name="Формула" r:id="rId12" imgW="12192000" imgH="4267200" progId="Equation.3">
                      <p:embed/>
                    </p:oleObj>
                  </mc:Choice>
                  <mc:Fallback>
                    <p:oleObj name="Формула" r:id="rId12" imgW="12192000" imgH="4267200" progId="Equation.3">
                      <p:embed/>
                      <p:pic>
                        <p:nvPicPr>
                          <p:cNvPr id="0" name="Изображение 15364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5501233" y="3068638"/>
                            <a:ext cx="1447752" cy="504378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54" name="Прямая соединительная линия 153"/>
              <p:cNvCxnSpPr/>
              <p:nvPr/>
            </p:nvCxnSpPr>
            <p:spPr>
              <a:xfrm>
                <a:off x="4572000" y="4005064"/>
                <a:ext cx="324036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55" name="Object 5"/>
              <p:cNvGraphicFramePr>
                <a:graphicFrameLocks noChangeAspect="1"/>
              </p:cNvGraphicFramePr>
              <p:nvPr/>
            </p:nvGraphicFramePr>
            <p:xfrm>
              <a:off x="5508104" y="3479130"/>
              <a:ext cx="1433959" cy="49914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66" name="Формула" r:id="rId14" imgW="12192000" imgH="4267200" progId="Equation.3">
                      <p:embed/>
                    </p:oleObj>
                  </mc:Choice>
                  <mc:Fallback>
                    <p:oleObj name="Формула" r:id="rId14" imgW="12192000" imgH="4267200" progId="Equation.3">
                      <p:embed/>
                      <p:pic>
                        <p:nvPicPr>
                          <p:cNvPr id="0" name="Изображение 15365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5508104" y="3479130"/>
                            <a:ext cx="1433959" cy="49914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10" name="Object 5"/>
            <p:cNvGraphicFramePr>
              <a:graphicFrameLocks noChangeAspect="1"/>
            </p:cNvGraphicFramePr>
            <p:nvPr/>
          </p:nvGraphicFramePr>
          <p:xfrm>
            <a:off x="3951288" y="4005263"/>
            <a:ext cx="985837" cy="549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7" name="Формула" r:id="rId16" imgW="7620000" imgH="4267200" progId="Equation.3">
                    <p:embed/>
                  </p:oleObj>
                </mc:Choice>
                <mc:Fallback>
                  <p:oleObj name="Формула" r:id="rId16" imgW="7620000" imgH="4267200" progId="Equation.3">
                    <p:embed/>
                    <p:pic>
                      <p:nvPicPr>
                        <p:cNvPr id="0" name="Изображение 1536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3951288" y="4005263"/>
                          <a:ext cx="985837" cy="5492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4" name="Object 3"/>
          <p:cNvGraphicFramePr>
            <a:graphicFrameLocks noChangeAspect="1"/>
          </p:cNvGraphicFramePr>
          <p:nvPr/>
        </p:nvGraphicFramePr>
        <p:xfrm>
          <a:off x="3275856" y="5013176"/>
          <a:ext cx="20891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Формула" r:id="rId18" imgW="17678400" imgH="4876800" progId="Equation.3">
                  <p:embed/>
                </p:oleObj>
              </mc:Choice>
              <mc:Fallback>
                <p:oleObj name="Формула" r:id="rId18" imgW="17678400" imgH="4876800" progId="Equation.3">
                  <p:embed/>
                  <p:pic>
                    <p:nvPicPr>
                      <p:cNvPr id="0" name="Изображение 15367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275856" y="5013176"/>
                        <a:ext cx="2089150" cy="571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" name="Object 11"/>
          <p:cNvGraphicFramePr>
            <a:graphicFrameLocks noChangeAspect="1"/>
          </p:cNvGraphicFramePr>
          <p:nvPr/>
        </p:nvGraphicFramePr>
        <p:xfrm>
          <a:off x="3203848" y="4509120"/>
          <a:ext cx="20875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Формула" r:id="rId20" imgW="17678400" imgH="4876800" progId="Equation.3">
                  <p:embed/>
                </p:oleObj>
              </mc:Choice>
              <mc:Fallback>
                <p:oleObj name="Формула" r:id="rId20" imgW="17678400" imgH="4876800" progId="Equation.3">
                  <p:embed/>
                  <p:pic>
                    <p:nvPicPr>
                      <p:cNvPr id="0" name="Изображение 15368"/>
                      <p:cNvPicPr>
                        <a:picLocks noChangeAspect="1"/>
                      </p:cNvPicPr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203848" y="4509120"/>
                        <a:ext cx="2087563" cy="5715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" name="AutoShape 19"/>
          <p:cNvSpPr/>
          <p:nvPr/>
        </p:nvSpPr>
        <p:spPr bwMode="auto">
          <a:xfrm rot="10800000">
            <a:off x="5652120" y="4581128"/>
            <a:ext cx="269734" cy="1133503"/>
          </a:xfrm>
          <a:prstGeom prst="leftBrace">
            <a:avLst>
              <a:gd name="adj1" fmla="val 28298"/>
              <a:gd name="adj2" fmla="val 51389"/>
            </a:avLst>
          </a:prstGeom>
          <a:noFill/>
          <a:ln w="44450">
            <a:solidFill>
              <a:schemeClr val="tx2">
                <a:lumMod val="75000"/>
              </a:schemeClr>
            </a:solidFill>
            <a:rou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7" name="Стрелка вправо с вырезом 166"/>
          <p:cNvSpPr/>
          <p:nvPr/>
        </p:nvSpPr>
        <p:spPr>
          <a:xfrm>
            <a:off x="6012160" y="5013176"/>
            <a:ext cx="1080120" cy="288032"/>
          </a:xfrm>
          <a:prstGeom prst="notchedRightArrow">
            <a:avLst>
              <a:gd name="adj1" fmla="val 50000"/>
              <a:gd name="adj2" fmla="val 117055"/>
            </a:avLst>
          </a:prstGeom>
          <a:solidFill>
            <a:srgbClr val="275EA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Стрелка вправо с вырезом 167"/>
          <p:cNvSpPr/>
          <p:nvPr/>
        </p:nvSpPr>
        <p:spPr>
          <a:xfrm>
            <a:off x="539552" y="6165304"/>
            <a:ext cx="1080120" cy="288032"/>
          </a:xfrm>
          <a:prstGeom prst="notchedRightArrow">
            <a:avLst>
              <a:gd name="adj1" fmla="val 50000"/>
              <a:gd name="adj2" fmla="val 117055"/>
            </a:avLst>
          </a:prstGeom>
          <a:solidFill>
            <a:srgbClr val="275EA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9" name="Object 12"/>
          <p:cNvGraphicFramePr>
            <a:graphicFrameLocks noChangeAspect="1"/>
          </p:cNvGraphicFramePr>
          <p:nvPr/>
        </p:nvGraphicFramePr>
        <p:xfrm>
          <a:off x="1907704" y="5805264"/>
          <a:ext cx="4427537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Формула" r:id="rId22" imgW="35052000" imgH="6400800" progId="Equation.3">
                  <p:embed/>
                </p:oleObj>
              </mc:Choice>
              <mc:Fallback>
                <p:oleObj name="Формула" r:id="rId22" imgW="35052000" imgH="6400800" progId="Equation.3">
                  <p:embed/>
                  <p:pic>
                    <p:nvPicPr>
                      <p:cNvPr id="0" name="Изображение 15369"/>
                      <p:cNvPicPr>
                        <a:picLocks noChangeAspect="1"/>
                      </p:cNvPicPr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907704" y="5805264"/>
                        <a:ext cx="4427537" cy="8016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" name="Прямоугольник 169"/>
          <p:cNvSpPr/>
          <p:nvPr/>
        </p:nvSpPr>
        <p:spPr>
          <a:xfrm>
            <a:off x="4499992" y="5877272"/>
            <a:ext cx="1800200" cy="720080"/>
          </a:xfrm>
          <a:prstGeom prst="rect">
            <a:avLst/>
          </a:prstGeom>
          <a:solidFill>
            <a:schemeClr val="tx2">
              <a:lumMod val="75000"/>
              <a:alpha val="0"/>
            </a:schemeClr>
          </a:solidFill>
          <a:ln>
            <a:solidFill>
              <a:srgbClr val="275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Управляющая кнопка: далее 170">
            <a:hlinkClick r:id="" action="ppaction://hlinkshowjump?jump=nextslide" highlightClick="1"/>
          </p:cNvPr>
          <p:cNvSpPr/>
          <p:nvPr/>
        </p:nvSpPr>
        <p:spPr>
          <a:xfrm>
            <a:off x="7020272" y="6309320"/>
            <a:ext cx="648072" cy="360040"/>
          </a:xfrm>
          <a:prstGeom prst="actionButtonForwardNext">
            <a:avLst/>
          </a:prstGeom>
          <a:solidFill>
            <a:srgbClr val="27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166" grpId="0" animBg="1"/>
      <p:bldP spid="167" grpId="0" animBg="1"/>
      <p:bldP spid="168" grpId="0" animBg="1"/>
      <p:bldP spid="17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rgbClr val="27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Таблица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50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4" name="Группа 34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9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pic>
          <p:nvPicPr>
            <p:cNvPr id="49" name="Рисунок 48"/>
            <p:cNvPicPr/>
            <p:nvPr/>
          </p:nvPicPr>
          <p:blipFill>
            <a:blip r:embed="rId1" cstate="print"/>
            <a:srcRect l="70046" t="22169" r="14504" b="54650"/>
            <a:stretch>
              <a:fillRect/>
            </a:stretch>
          </p:blipFill>
          <p:spPr bwMode="auto">
            <a:xfrm>
              <a:off x="2123728" y="2708920"/>
              <a:ext cx="6768752" cy="3888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4" descr="https://avatanplus.com/files/resources/original/5919918154c6815c0be0614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40352" y="3428999"/>
            <a:ext cx="1300655" cy="3429001"/>
          </a:xfrm>
          <a:prstGeom prst="rect">
            <a:avLst/>
          </a:prstGeom>
          <a:noFill/>
        </p:spPr>
      </p:pic>
      <p:sp>
        <p:nvSpPr>
          <p:cNvPr id="16" name="Управляющая кнопка: домой 15">
            <a:hlinkClick r:id="rId3" action="ppaction://hlinksldjump" highlightClick="1"/>
          </p:cNvPr>
          <p:cNvSpPr/>
          <p:nvPr/>
        </p:nvSpPr>
        <p:spPr>
          <a:xfrm>
            <a:off x="7020272" y="6309320"/>
            <a:ext cx="610368" cy="432048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251520" y="1484784"/>
            <a:ext cx="8712968" cy="673740"/>
            <a:chOff x="251520" y="5085184"/>
            <a:chExt cx="8712968" cy="67374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5085184"/>
              <a:ext cx="8712968" cy="673740"/>
            </a:xfrm>
            <a:prstGeom prst="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19" name="Прямоугольник 18"/>
            <p:cNvSpPr/>
            <p:nvPr/>
          </p:nvSpPr>
          <p:spPr>
            <a:xfrm>
              <a:off x="323528" y="5085184"/>
              <a:ext cx="856895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520" y="5229200"/>
              <a:ext cx="7992888" cy="377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Площадь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Теорема Пифагора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Тригонометрические функции углов.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60032" y="4005064"/>
            <a:ext cx="576064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Управляющая кнопка: настраиваемая 12">
            <a:hlinkClick r:id="" action="ppaction://hlinkshowjump?jump=nextslide" highlightClick="1"/>
          </p:cNvPr>
          <p:cNvSpPr/>
          <p:nvPr/>
        </p:nvSpPr>
        <p:spPr>
          <a:xfrm>
            <a:off x="899592" y="6453336"/>
            <a:ext cx="2952328" cy="288032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Самопроверка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Управляющая кнопка: настраиваемая 13">
            <a:hlinkClick r:id="rId1" action="ppaction://hlinksldjump" highlightClick="1"/>
          </p:cNvPr>
          <p:cNvSpPr/>
          <p:nvPr/>
        </p:nvSpPr>
        <p:spPr>
          <a:xfrm>
            <a:off x="5292080" y="6453336"/>
            <a:ext cx="2952328" cy="288032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Подробные ответы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Управляющая кнопка: домой 19">
            <a:hlinkClick r:id="rId2" action="ppaction://hlinksldjump" highlightClick="1"/>
          </p:cNvPr>
          <p:cNvSpPr/>
          <p:nvPr/>
        </p:nvSpPr>
        <p:spPr>
          <a:xfrm>
            <a:off x="4283968" y="6309320"/>
            <a:ext cx="610368" cy="432048"/>
          </a:xfrm>
          <a:prstGeom prst="actionButtonHome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3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8712968" cy="683818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44627"/>
            <a:ext cx="8712968" cy="689035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63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429000"/>
            <a:ext cx="8712968" cy="72008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19" name="Группа 18"/>
          <p:cNvGrpSpPr/>
          <p:nvPr/>
        </p:nvGrpSpPr>
        <p:grpSpPr>
          <a:xfrm>
            <a:off x="251520" y="4293096"/>
            <a:ext cx="8712968" cy="725716"/>
            <a:chOff x="251520" y="4437112"/>
            <a:chExt cx="8712968" cy="725716"/>
          </a:xfrm>
        </p:grpSpPr>
        <p:pic>
          <p:nvPicPr>
            <p:cNvPr id="201732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520" y="4437112"/>
              <a:ext cx="8712968" cy="725716"/>
            </a:xfrm>
            <a:prstGeom prst="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17" name="Прямоугольник 16"/>
            <p:cNvSpPr/>
            <p:nvPr/>
          </p:nvSpPr>
          <p:spPr>
            <a:xfrm>
              <a:off x="323528" y="4509120"/>
              <a:ext cx="8568952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3172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1520" y="4581128"/>
              <a:ext cx="8208912" cy="385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317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5157192"/>
            <a:ext cx="8712968" cy="741624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29.  Подобие треугольников. Тригонометрические функции углов.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0.infourok.ru/images/doc/52/65160/hello_html_39f2f9fc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11560" y="3212976"/>
            <a:ext cx="3018724" cy="2160240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3779912" y="1484784"/>
            <a:ext cx="576064" cy="792088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3779912" y="2492896"/>
            <a:ext cx="576064" cy="792088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3779912" y="3501008"/>
            <a:ext cx="576064" cy="792088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3779912" y="4509120"/>
            <a:ext cx="576064" cy="792088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3779912" y="5517232"/>
            <a:ext cx="576064" cy="792088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2492896"/>
            <a:ext cx="32117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Самопроверка</a:t>
            </a:r>
            <a:endParaRPr lang="ru-RU" sz="36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7740352" y="6309320"/>
            <a:ext cx="970408" cy="360040"/>
          </a:xfrm>
          <a:prstGeom prst="actionButtonReturn">
            <a:avLst/>
          </a:prstGeom>
          <a:solidFill>
            <a:srgbClr val="836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427984" y="4437112"/>
            <a:ext cx="471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Пропорциональность сторон и угол м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ежду ними</a:t>
            </a:r>
            <a:endParaRPr lang="ru-RU" sz="28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3573016"/>
            <a:ext cx="1261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9,6 см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2636912"/>
            <a:ext cx="954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см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2145" name="Object 1"/>
          <p:cNvGraphicFramePr>
            <a:graphicFrameLocks noChangeAspect="1"/>
          </p:cNvGraphicFramePr>
          <p:nvPr/>
        </p:nvGraphicFramePr>
        <p:xfrm>
          <a:off x="4716016" y="5373216"/>
          <a:ext cx="477837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" name="Формула" r:id="rId2" imgW="3657600" imgH="9448800" progId="Equation.3">
                  <p:embed/>
                </p:oleObj>
              </mc:Choice>
              <mc:Fallback>
                <p:oleObj name="Формула" r:id="rId2" imgW="3657600" imgH="9448800" progId="Equation.3">
                  <p:embed/>
                  <p:pic>
                    <p:nvPicPr>
                      <p:cNvPr id="0" name="Изображение 1638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16016" y="5373216"/>
                        <a:ext cx="477837" cy="12239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572000" y="1700808"/>
            <a:ext cx="2483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Углы равны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29.  Подобие треугольников. Тригонометрические функции углов.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6"/>
          <p:cNvGrpSpPr/>
          <p:nvPr/>
        </p:nvGrpSpPr>
        <p:grpSpPr>
          <a:xfrm>
            <a:off x="107504" y="2564905"/>
            <a:ext cx="7056784" cy="4176464"/>
            <a:chOff x="1979712" y="2492896"/>
            <a:chExt cx="7056784" cy="4176464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1979712" y="2492896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Пары углов, образованные при пересечении</a:t>
              </a:r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прямых  секущей</a:t>
              </a:r>
              <a:endPara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Line 4"/>
            <p:cNvSpPr>
              <a:spLocks noChangeShapeType="1"/>
            </p:cNvSpPr>
            <p:nvPr/>
          </p:nvSpPr>
          <p:spPr bwMode="auto">
            <a:xfrm>
              <a:off x="5652517" y="645413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1258517" y="3356472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Times New Roman" panose="02020603050405020304" pitchFamily="18" charset="0"/>
              </a:rPr>
              <a:t>2</a:t>
            </a:r>
            <a:endParaRPr 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826717" y="3572372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Times New Roman" panose="02020603050405020304" pitchFamily="18" charset="0"/>
              </a:rPr>
              <a:t>1</a:t>
            </a:r>
            <a:endParaRPr 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1115642" y="3932735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Times New Roman" panose="02020603050405020304" pitchFamily="18" charset="0"/>
              </a:rPr>
              <a:t>4</a:t>
            </a:r>
            <a:endParaRPr 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>
            <a:off x="2122588" y="6094662"/>
            <a:ext cx="31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2482479" y="4724897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Times New Roman" panose="02020603050405020304" pitchFamily="18" charset="0"/>
              </a:rPr>
              <a:t>7</a:t>
            </a:r>
            <a:endParaRPr 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41" name="Text Box 24"/>
          <p:cNvSpPr txBox="1">
            <a:spLocks noChangeArrowheads="1"/>
          </p:cNvSpPr>
          <p:nvPr/>
        </p:nvSpPr>
        <p:spPr bwMode="auto">
          <a:xfrm>
            <a:off x="1618879" y="3716835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Times New Roman" panose="02020603050405020304" pitchFamily="18" charset="0"/>
              </a:rPr>
              <a:t>3</a:t>
            </a:r>
            <a:endParaRPr 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42" name="Text Box 25"/>
          <p:cNvSpPr txBox="1">
            <a:spLocks noChangeArrowheads="1"/>
          </p:cNvSpPr>
          <p:nvPr/>
        </p:nvSpPr>
        <p:spPr bwMode="auto">
          <a:xfrm>
            <a:off x="2050679" y="4940797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Times New Roman" panose="02020603050405020304" pitchFamily="18" charset="0"/>
              </a:rPr>
              <a:t>8</a:t>
            </a:r>
            <a:endParaRPr 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2195142" y="4364535"/>
            <a:ext cx="361950" cy="51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Times New Roman" panose="02020603050405020304" pitchFamily="18" charset="0"/>
              </a:rPr>
              <a:t>6</a:t>
            </a:r>
            <a:endParaRPr 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1763342" y="4508997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Times New Roman" panose="02020603050405020304" pitchFamily="18" charset="0"/>
              </a:rPr>
              <a:t>5</a:t>
            </a:r>
            <a:endParaRPr 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45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14923" y="5157218"/>
            <a:ext cx="4176713" cy="431800"/>
          </a:xfrm>
          <a:prstGeom prst="actionButtonBlank">
            <a:avLst/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>
                <a:latin typeface="Times New Roman" panose="02020603050405020304" pitchFamily="18" charset="0"/>
              </a:rPr>
              <a:t>Накрест лежащие углы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46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14923" y="5662043"/>
            <a:ext cx="4176713" cy="431800"/>
          </a:xfrm>
          <a:prstGeom prst="actionButtonBlank">
            <a:avLst/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>
                <a:latin typeface="Times New Roman" panose="02020603050405020304" pitchFamily="18" charset="0"/>
              </a:rPr>
              <a:t>Односторонние углы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47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14923" y="6165281"/>
            <a:ext cx="4176713" cy="431800"/>
          </a:xfrm>
          <a:prstGeom prst="actionButtonBlank">
            <a:avLst/>
          </a:prstGeom>
          <a:gradFill rotWithShape="1">
            <a:gsLst>
              <a:gs pos="0">
                <a:srgbClr val="C0C0C0">
                  <a:gamma/>
                  <a:tint val="0"/>
                  <a:invGamma/>
                </a:srgbClr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>
                <a:latin typeface="Times New Roman" panose="02020603050405020304" pitchFamily="18" charset="0"/>
              </a:rPr>
              <a:t>Соответственные углы</a:t>
            </a:r>
            <a:endParaRPr lang="ru-RU" sz="2800" b="1">
              <a:latin typeface="Times New Roman" panose="02020603050405020304" pitchFamily="18" charset="0"/>
            </a:endParaRPr>
          </a:p>
        </p:txBody>
      </p:sp>
      <p:sp>
        <p:nvSpPr>
          <p:cNvPr id="48" name="Freeform 33"/>
          <p:cNvSpPr/>
          <p:nvPr/>
        </p:nvSpPr>
        <p:spPr bwMode="auto">
          <a:xfrm>
            <a:off x="323528" y="3429001"/>
            <a:ext cx="2520281" cy="864096"/>
          </a:xfrm>
          <a:custGeom>
            <a:avLst/>
            <a:gdLst/>
            <a:ahLst/>
            <a:cxnLst>
              <a:cxn ang="0">
                <a:pos x="0" y="1268"/>
              </a:cxn>
              <a:cxn ang="0">
                <a:pos x="3531" y="0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chemeClr val="accent4">
                <a:lumMod val="75000"/>
              </a:schemeClr>
            </a:solidFill>
            <a:round/>
          </a:ln>
          <a:effectLst/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9" name="Text Box 34"/>
          <p:cNvSpPr txBox="1">
            <a:spLocks noChangeArrowheads="1"/>
          </p:cNvSpPr>
          <p:nvPr/>
        </p:nvSpPr>
        <p:spPr bwMode="auto">
          <a:xfrm>
            <a:off x="179513" y="3789041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i="1" dirty="0">
                <a:latin typeface="Times New Roman" panose="02020603050405020304" pitchFamily="18" charset="0"/>
              </a:rPr>
              <a:t>а</a:t>
            </a:r>
            <a:endParaRPr 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50" name="Text Box 35"/>
          <p:cNvSpPr txBox="1">
            <a:spLocks noChangeArrowheads="1"/>
          </p:cNvSpPr>
          <p:nvPr/>
        </p:nvSpPr>
        <p:spPr bwMode="auto">
          <a:xfrm>
            <a:off x="755577" y="4869161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dirty="0">
                <a:latin typeface="Times New Roman" panose="02020603050405020304" pitchFamily="18" charset="0"/>
              </a:rPr>
              <a:t>b</a:t>
            </a:r>
            <a:endParaRPr lang="ru-RU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51" name="Freeform 36"/>
          <p:cNvSpPr/>
          <p:nvPr/>
        </p:nvSpPr>
        <p:spPr bwMode="auto">
          <a:xfrm>
            <a:off x="971601" y="4509121"/>
            <a:ext cx="2520280" cy="864096"/>
          </a:xfrm>
          <a:custGeom>
            <a:avLst/>
            <a:gdLst/>
            <a:ahLst/>
            <a:cxnLst>
              <a:cxn ang="0">
                <a:pos x="0" y="1268"/>
              </a:cxn>
              <a:cxn ang="0">
                <a:pos x="3531" y="0"/>
              </a:cxn>
            </a:cxnLst>
            <a:rect l="0" t="0" r="r" b="b"/>
            <a:pathLst>
              <a:path w="3531" h="1268">
                <a:moveTo>
                  <a:pt x="0" y="1268"/>
                </a:moveTo>
                <a:lnTo>
                  <a:pt x="3531" y="0"/>
                </a:lnTo>
              </a:path>
            </a:pathLst>
          </a:custGeom>
          <a:noFill/>
          <a:ln w="57150">
            <a:solidFill>
              <a:schemeClr val="accent4">
                <a:lumMod val="75000"/>
              </a:schemeClr>
            </a:solidFill>
            <a:round/>
          </a:ln>
          <a:effectLst/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2" name="Freeform 37"/>
          <p:cNvSpPr/>
          <p:nvPr/>
        </p:nvSpPr>
        <p:spPr bwMode="auto">
          <a:xfrm>
            <a:off x="827584" y="3356993"/>
            <a:ext cx="2016225" cy="208823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80" y="1744"/>
              </a:cxn>
            </a:cxnLst>
            <a:rect l="0" t="0" r="r" b="b"/>
            <a:pathLst>
              <a:path w="1680" h="1744">
                <a:moveTo>
                  <a:pt x="0" y="0"/>
                </a:moveTo>
                <a:lnTo>
                  <a:pt x="1680" y="1744"/>
                </a:lnTo>
              </a:path>
            </a:pathLst>
          </a:custGeom>
          <a:noFill/>
          <a:ln w="57150">
            <a:solidFill>
              <a:srgbClr val="800000"/>
            </a:solidFill>
            <a:round/>
          </a:ln>
          <a:effectLst/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3" name="Line 9"/>
          <p:cNvSpPr>
            <a:spLocks noChangeShapeType="1"/>
          </p:cNvSpPr>
          <p:nvPr/>
        </p:nvSpPr>
        <p:spPr bwMode="auto">
          <a:xfrm>
            <a:off x="6227043" y="6670726"/>
            <a:ext cx="31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grpSp>
        <p:nvGrpSpPr>
          <p:cNvPr id="3" name="Группа 22"/>
          <p:cNvGrpSpPr/>
          <p:nvPr/>
        </p:nvGrpSpPr>
        <p:grpSpPr>
          <a:xfrm>
            <a:off x="107504" y="2564904"/>
            <a:ext cx="7056784" cy="4176464"/>
            <a:chOff x="1763688" y="4797152"/>
            <a:chExt cx="7056784" cy="4176464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1763688" y="4797152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Line 4"/>
            <p:cNvSpPr>
              <a:spLocks noChangeShapeType="1"/>
            </p:cNvSpPr>
            <p:nvPr/>
          </p:nvSpPr>
          <p:spPr bwMode="auto">
            <a:xfrm>
              <a:off x="5652517" y="6454130"/>
              <a:ext cx="0" cy="0"/>
            </a:xfrm>
            <a:prstGeom prst="line">
              <a:avLst/>
            </a:prstGeom>
            <a:noFill/>
            <a:ln w="9525">
              <a:solidFill>
                <a:schemeClr val="accent4">
                  <a:lumMod val="75000"/>
                </a:schemeClr>
              </a:solidFill>
              <a:round/>
            </a:ln>
            <a:effec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(2)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232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6" name="Группа 67"/>
            <p:cNvGrpSpPr/>
            <p:nvPr/>
          </p:nvGrpSpPr>
          <p:grpSpPr>
            <a:xfrm>
              <a:off x="1979712" y="2564904"/>
              <a:ext cx="7056784" cy="4176464"/>
              <a:chOff x="1763688" y="4797152"/>
              <a:chExt cx="7056784" cy="4176464"/>
            </a:xfrm>
          </p:grpSpPr>
          <p:sp>
            <p:nvSpPr>
              <p:cNvPr id="73" name="Прямоугольник 72"/>
              <p:cNvSpPr/>
              <p:nvPr/>
            </p:nvSpPr>
            <p:spPr>
              <a:xfrm>
                <a:off x="1763688" y="4797152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1" name="Прямоугольник 60"/>
            <p:cNvSpPr/>
            <p:nvPr/>
          </p:nvSpPr>
          <p:spPr>
            <a:xfrm>
              <a:off x="2195736" y="5373216"/>
              <a:ext cx="658822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При пересечении двух параллельных секущей, СООТВЕТСТВЕННЫЕ углы равны</a:t>
              </a:r>
              <a:endPara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" name="Группа 20"/>
            <p:cNvGrpSpPr/>
            <p:nvPr/>
          </p:nvGrpSpPr>
          <p:grpSpPr>
            <a:xfrm>
              <a:off x="3635896" y="3068960"/>
              <a:ext cx="4464496" cy="2061909"/>
              <a:chOff x="323529" y="2132856"/>
              <a:chExt cx="3960439" cy="1815257"/>
            </a:xfrm>
          </p:grpSpPr>
          <p:sp>
            <p:nvSpPr>
              <p:cNvPr id="63" name="Text Box 3"/>
              <p:cNvSpPr txBox="1">
                <a:spLocks noChangeArrowheads="1"/>
              </p:cNvSpPr>
              <p:nvPr/>
            </p:nvSpPr>
            <p:spPr bwMode="auto">
              <a:xfrm>
                <a:off x="2431505" y="2640009"/>
                <a:ext cx="300330" cy="4064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>
                    <a:latin typeface="Times New Roman" panose="02020603050405020304" pitchFamily="18" charset="0"/>
                  </a:rPr>
                  <a:t>2</a:t>
                </a:r>
                <a:endParaRPr lang="ru-RU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" name="Text Box 4"/>
              <p:cNvSpPr txBox="1">
                <a:spLocks noChangeArrowheads="1"/>
              </p:cNvSpPr>
              <p:nvPr/>
            </p:nvSpPr>
            <p:spPr bwMode="auto">
              <a:xfrm>
                <a:off x="1984358" y="2703404"/>
                <a:ext cx="338554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>
                    <a:latin typeface="Times New Roman" panose="02020603050405020304" pitchFamily="18" charset="0"/>
                  </a:rPr>
                  <a:t>1</a:t>
                </a:r>
                <a:endParaRPr lang="ru-RU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" name="Text Box 6"/>
              <p:cNvSpPr txBox="1">
                <a:spLocks noChangeArrowheads="1"/>
              </p:cNvSpPr>
              <p:nvPr/>
            </p:nvSpPr>
            <p:spPr bwMode="auto">
              <a:xfrm>
                <a:off x="2051720" y="2132856"/>
                <a:ext cx="341313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" name="Text Box 10"/>
              <p:cNvSpPr txBox="1">
                <a:spLocks noChangeArrowheads="1"/>
              </p:cNvSpPr>
              <p:nvPr/>
            </p:nvSpPr>
            <p:spPr bwMode="auto">
              <a:xfrm>
                <a:off x="2878651" y="3020374"/>
                <a:ext cx="300330" cy="4064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>
                    <a:latin typeface="Times New Roman" panose="02020603050405020304" pitchFamily="18" charset="0"/>
                  </a:rPr>
                  <a:t>3</a:t>
                </a:r>
                <a:endParaRPr lang="ru-RU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" name="Text Box 13"/>
              <p:cNvSpPr txBox="1">
                <a:spLocks noChangeArrowheads="1"/>
              </p:cNvSpPr>
              <p:nvPr/>
            </p:nvSpPr>
            <p:spPr bwMode="auto">
              <a:xfrm>
                <a:off x="2483768" y="3212976"/>
                <a:ext cx="300330" cy="4064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 smtClean="0">
                    <a:latin typeface="Times New Roman" panose="02020603050405020304" pitchFamily="18" charset="0"/>
                  </a:rPr>
                  <a:t>4</a:t>
                </a:r>
                <a:endParaRPr lang="ru-RU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8" name="Freeform 19"/>
              <p:cNvSpPr/>
              <p:nvPr/>
            </p:nvSpPr>
            <p:spPr bwMode="auto">
              <a:xfrm>
                <a:off x="323529" y="2636912"/>
                <a:ext cx="3312368" cy="1148532"/>
              </a:xfrm>
              <a:custGeom>
                <a:avLst/>
                <a:gdLst/>
                <a:ahLst/>
                <a:cxnLst>
                  <a:cxn ang="0">
                    <a:pos x="0" y="1268"/>
                  </a:cxn>
                  <a:cxn ang="0">
                    <a:pos x="3531" y="0"/>
                  </a:cxn>
                </a:cxnLst>
                <a:rect l="0" t="0" r="r" b="b"/>
                <a:pathLst>
                  <a:path w="3531" h="1268">
                    <a:moveTo>
                      <a:pt x="0" y="1268"/>
                    </a:moveTo>
                    <a:lnTo>
                      <a:pt x="3531" y="0"/>
                    </a:lnTo>
                  </a:path>
                </a:pathLst>
              </a:custGeom>
              <a:noFill/>
              <a:ln w="57150">
                <a:solidFill>
                  <a:schemeClr val="accent4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Text Box 20"/>
              <p:cNvSpPr txBox="1">
                <a:spLocks noChangeArrowheads="1"/>
              </p:cNvSpPr>
              <p:nvPr/>
            </p:nvSpPr>
            <p:spPr bwMode="auto">
              <a:xfrm>
                <a:off x="395288" y="3213100"/>
                <a:ext cx="361950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а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0" name="Text Box 21"/>
              <p:cNvSpPr txBox="1">
                <a:spLocks noChangeArrowheads="1"/>
              </p:cNvSpPr>
              <p:nvPr/>
            </p:nvSpPr>
            <p:spPr bwMode="auto">
              <a:xfrm>
                <a:off x="1475656" y="3429000"/>
                <a:ext cx="361950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>
                    <a:latin typeface="Times New Roman" panose="02020603050405020304" pitchFamily="18" charset="0"/>
                  </a:rPr>
                  <a:t>b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" name="Freeform 22"/>
              <p:cNvSpPr/>
              <p:nvPr/>
            </p:nvSpPr>
            <p:spPr bwMode="auto">
              <a:xfrm>
                <a:off x="1763689" y="2996952"/>
                <a:ext cx="2520279" cy="932508"/>
              </a:xfrm>
              <a:custGeom>
                <a:avLst/>
                <a:gdLst/>
                <a:ahLst/>
                <a:cxnLst>
                  <a:cxn ang="0">
                    <a:pos x="0" y="1268"/>
                  </a:cxn>
                  <a:cxn ang="0">
                    <a:pos x="3531" y="0"/>
                  </a:cxn>
                </a:cxnLst>
                <a:rect l="0" t="0" r="r" b="b"/>
                <a:pathLst>
                  <a:path w="3531" h="1268">
                    <a:moveTo>
                      <a:pt x="0" y="1268"/>
                    </a:moveTo>
                    <a:lnTo>
                      <a:pt x="3531" y="0"/>
                    </a:lnTo>
                  </a:path>
                </a:pathLst>
              </a:custGeom>
              <a:noFill/>
              <a:ln w="57150">
                <a:solidFill>
                  <a:schemeClr val="accent4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Freeform 23"/>
              <p:cNvSpPr/>
              <p:nvPr/>
            </p:nvSpPr>
            <p:spPr bwMode="auto">
              <a:xfrm>
                <a:off x="1979712" y="2492896"/>
                <a:ext cx="1296144" cy="1296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80" y="1744"/>
                  </a:cxn>
                </a:cxnLst>
                <a:rect l="0" t="0" r="r" b="b"/>
                <a:pathLst>
                  <a:path w="1680" h="1744">
                    <a:moveTo>
                      <a:pt x="0" y="0"/>
                    </a:moveTo>
                    <a:lnTo>
                      <a:pt x="1680" y="1744"/>
                    </a:lnTo>
                  </a:path>
                </a:pathLst>
              </a:custGeom>
              <a:noFill/>
              <a:ln w="57150">
                <a:solidFill>
                  <a:srgbClr val="800000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6" name="Управляющая кнопка: настраиваемая 85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 (3)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88"/>
          <p:cNvGrpSpPr/>
          <p:nvPr/>
        </p:nvGrpSpPr>
        <p:grpSpPr>
          <a:xfrm>
            <a:off x="107504" y="2564904"/>
            <a:ext cx="7056784" cy="4176465"/>
            <a:chOff x="1979712" y="2564903"/>
            <a:chExt cx="7056784" cy="4176465"/>
          </a:xfrm>
        </p:grpSpPr>
        <p:grpSp>
          <p:nvGrpSpPr>
            <p:cNvPr id="9" name="Группа 67"/>
            <p:cNvGrpSpPr/>
            <p:nvPr/>
          </p:nvGrpSpPr>
          <p:grpSpPr>
            <a:xfrm>
              <a:off x="1979712" y="2564904"/>
              <a:ext cx="7056784" cy="4176464"/>
              <a:chOff x="1763688" y="4797152"/>
              <a:chExt cx="7056784" cy="4176464"/>
            </a:xfrm>
          </p:grpSpPr>
          <p:sp>
            <p:nvSpPr>
              <p:cNvPr id="107" name="Прямоугольник 106"/>
              <p:cNvSpPr/>
              <p:nvPr/>
            </p:nvSpPr>
            <p:spPr>
              <a:xfrm>
                <a:off x="1763688" y="4797152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8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" name="Группа 20"/>
            <p:cNvGrpSpPr/>
            <p:nvPr/>
          </p:nvGrpSpPr>
          <p:grpSpPr>
            <a:xfrm>
              <a:off x="3779911" y="2564903"/>
              <a:ext cx="4392489" cy="2677882"/>
              <a:chOff x="451284" y="1689096"/>
              <a:chExt cx="3896562" cy="2357545"/>
            </a:xfrm>
          </p:grpSpPr>
          <p:sp>
            <p:nvSpPr>
              <p:cNvPr id="95" name="Text Box 3"/>
              <p:cNvSpPr txBox="1">
                <a:spLocks noChangeArrowheads="1"/>
              </p:cNvSpPr>
              <p:nvPr/>
            </p:nvSpPr>
            <p:spPr bwMode="auto">
              <a:xfrm>
                <a:off x="2175992" y="2323039"/>
                <a:ext cx="300330" cy="4064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>
                    <a:latin typeface="Times New Roman" panose="02020603050405020304" pitchFamily="18" charset="0"/>
                  </a:rPr>
                  <a:t>2</a:t>
                </a:r>
                <a:endParaRPr lang="ru-RU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" name="Text Box 4"/>
              <p:cNvSpPr txBox="1">
                <a:spLocks noChangeArrowheads="1"/>
              </p:cNvSpPr>
              <p:nvPr/>
            </p:nvSpPr>
            <p:spPr bwMode="auto">
              <a:xfrm>
                <a:off x="1728846" y="2449827"/>
                <a:ext cx="338554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>
                    <a:latin typeface="Times New Roman" panose="02020603050405020304" pitchFamily="18" charset="0"/>
                  </a:rPr>
                  <a:t>1</a:t>
                </a:r>
                <a:endParaRPr lang="ru-RU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9" name="Text Box 6"/>
              <p:cNvSpPr txBox="1">
                <a:spLocks noChangeArrowheads="1"/>
              </p:cNvSpPr>
              <p:nvPr/>
            </p:nvSpPr>
            <p:spPr bwMode="auto">
              <a:xfrm>
                <a:off x="1537212" y="1689096"/>
                <a:ext cx="341313" cy="51911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" name="Text Box 10"/>
              <p:cNvSpPr txBox="1">
                <a:spLocks noChangeArrowheads="1"/>
              </p:cNvSpPr>
              <p:nvPr/>
            </p:nvSpPr>
            <p:spPr bwMode="auto">
              <a:xfrm>
                <a:off x="2814773" y="3020374"/>
                <a:ext cx="383268" cy="4064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ru-RU" sz="2400" b="1" dirty="0">
                    <a:latin typeface="Times New Roman" panose="02020603050405020304" pitchFamily="18" charset="0"/>
                  </a:rPr>
                  <a:t>3</a:t>
                </a:r>
                <a:endParaRPr lang="ru-RU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1" name="Text Box 13"/>
              <p:cNvSpPr txBox="1">
                <a:spLocks noChangeArrowheads="1"/>
              </p:cNvSpPr>
              <p:nvPr/>
            </p:nvSpPr>
            <p:spPr bwMode="auto">
              <a:xfrm>
                <a:off x="2483768" y="3212976"/>
                <a:ext cx="300330" cy="4064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 smtClean="0">
                    <a:latin typeface="Times New Roman" panose="02020603050405020304" pitchFamily="18" charset="0"/>
                  </a:rPr>
                  <a:t>4</a:t>
                </a:r>
                <a:endParaRPr lang="ru-RU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" name="Freeform 19"/>
              <p:cNvSpPr/>
              <p:nvPr/>
            </p:nvSpPr>
            <p:spPr bwMode="auto">
              <a:xfrm>
                <a:off x="451284" y="2196251"/>
                <a:ext cx="3130025" cy="1267883"/>
              </a:xfrm>
              <a:custGeom>
                <a:avLst/>
                <a:gdLst/>
                <a:ahLst/>
                <a:cxnLst>
                  <a:cxn ang="0">
                    <a:pos x="0" y="1268"/>
                  </a:cxn>
                  <a:cxn ang="0">
                    <a:pos x="3531" y="0"/>
                  </a:cxn>
                </a:cxnLst>
                <a:rect l="0" t="0" r="r" b="b"/>
                <a:pathLst>
                  <a:path w="3531" h="1268">
                    <a:moveTo>
                      <a:pt x="0" y="1268"/>
                    </a:moveTo>
                    <a:lnTo>
                      <a:pt x="3531" y="0"/>
                    </a:lnTo>
                  </a:path>
                </a:pathLst>
              </a:custGeom>
              <a:noFill/>
              <a:ln w="57150">
                <a:solidFill>
                  <a:schemeClr val="accent4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" name="Text Box 20"/>
              <p:cNvSpPr txBox="1">
                <a:spLocks noChangeArrowheads="1"/>
              </p:cNvSpPr>
              <p:nvPr/>
            </p:nvSpPr>
            <p:spPr bwMode="auto">
              <a:xfrm>
                <a:off x="642919" y="2766798"/>
                <a:ext cx="361950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" name="Text Box 21"/>
              <p:cNvSpPr txBox="1">
                <a:spLocks noChangeArrowheads="1"/>
              </p:cNvSpPr>
              <p:nvPr/>
            </p:nvSpPr>
            <p:spPr bwMode="auto">
              <a:xfrm>
                <a:off x="1792724" y="3527528"/>
                <a:ext cx="361950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>
                    <a:latin typeface="Times New Roman" panose="02020603050405020304" pitchFamily="18" charset="0"/>
                  </a:rPr>
                  <a:t>b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" name="Freeform 22"/>
              <p:cNvSpPr/>
              <p:nvPr/>
            </p:nvSpPr>
            <p:spPr bwMode="auto">
              <a:xfrm>
                <a:off x="1792724" y="2956980"/>
                <a:ext cx="2555122" cy="1077701"/>
              </a:xfrm>
              <a:custGeom>
                <a:avLst/>
                <a:gdLst/>
                <a:ahLst/>
                <a:cxnLst>
                  <a:cxn ang="0">
                    <a:pos x="0" y="1268"/>
                  </a:cxn>
                  <a:cxn ang="0">
                    <a:pos x="3531" y="0"/>
                  </a:cxn>
                </a:cxnLst>
                <a:rect l="0" t="0" r="r" b="b"/>
                <a:pathLst>
                  <a:path w="3531" h="1268">
                    <a:moveTo>
                      <a:pt x="0" y="1268"/>
                    </a:moveTo>
                    <a:lnTo>
                      <a:pt x="3531" y="0"/>
                    </a:lnTo>
                  </a:path>
                </a:pathLst>
              </a:custGeom>
              <a:noFill/>
              <a:ln w="57150">
                <a:solidFill>
                  <a:schemeClr val="accent4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" name="Freeform 23"/>
              <p:cNvSpPr/>
              <p:nvPr/>
            </p:nvSpPr>
            <p:spPr bwMode="auto">
              <a:xfrm>
                <a:off x="1473334" y="1942673"/>
                <a:ext cx="1802522" cy="18463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80" y="1744"/>
                  </a:cxn>
                </a:cxnLst>
                <a:rect l="0" t="0" r="r" b="b"/>
                <a:pathLst>
                  <a:path w="1680" h="1744">
                    <a:moveTo>
                      <a:pt x="0" y="0"/>
                    </a:moveTo>
                    <a:lnTo>
                      <a:pt x="1680" y="1744"/>
                    </a:lnTo>
                  </a:path>
                </a:pathLst>
              </a:custGeom>
              <a:noFill/>
              <a:ln w="57150">
                <a:solidFill>
                  <a:srgbClr val="800000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aphicFrame>
        <p:nvGraphicFramePr>
          <p:cNvPr id="109" name="Object 10"/>
          <p:cNvGraphicFramePr>
            <a:graphicFrameLocks noChangeAspect="1"/>
          </p:cNvGraphicFramePr>
          <p:nvPr/>
        </p:nvGraphicFramePr>
        <p:xfrm>
          <a:off x="4499992" y="5301209"/>
          <a:ext cx="1745468" cy="486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Формула" r:id="rId1" imgW="13411200" imgH="3962400" progId="Equation.3">
                  <p:embed/>
                </p:oleObj>
              </mc:Choice>
              <mc:Fallback>
                <p:oleObj name="Формула" r:id="rId1" imgW="13411200" imgH="3962400" progId="Equation.3">
                  <p:embed/>
                  <p:pic>
                    <p:nvPicPr>
                      <p:cNvPr id="0" name="Изображение 1740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99992" y="5301209"/>
                        <a:ext cx="1745468" cy="48681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" name="Object 11"/>
          <p:cNvGraphicFramePr>
            <a:graphicFrameLocks noChangeAspect="1"/>
          </p:cNvGraphicFramePr>
          <p:nvPr/>
        </p:nvGraphicFramePr>
        <p:xfrm>
          <a:off x="4499992" y="5805265"/>
          <a:ext cx="20859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Формула" r:id="rId3" imgW="16764000" imgH="4267200" progId="Equation.3">
                  <p:embed/>
                </p:oleObj>
              </mc:Choice>
              <mc:Fallback>
                <p:oleObj name="Формула" r:id="rId3" imgW="16764000" imgH="4267200" progId="Equation.3">
                  <p:embed/>
                  <p:pic>
                    <p:nvPicPr>
                      <p:cNvPr id="0" name="Изображение 17409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9992" y="5805265"/>
                        <a:ext cx="2085975" cy="5016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484784"/>
            <a:ext cx="8712968" cy="683818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6" name="Управляющая кнопка: настраиваемая 75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29.  Подобие треугольников. Тригонометрические функции углов.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Picture 2" descr="http://gel-school-10.ru/wp-content/uploads/2014/10/ri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94619" y="4077072"/>
            <a:ext cx="2449381" cy="2780928"/>
          </a:xfrm>
          <a:prstGeom prst="rect">
            <a:avLst/>
          </a:prstGeom>
          <a:noFill/>
        </p:spPr>
      </p:pic>
      <p:sp>
        <p:nvSpPr>
          <p:cNvPr id="78" name="Управляющая кнопка: далее 77">
            <a:hlinkClick r:id="" action="ppaction://hlinkshowjump?jump=nextslide" highlightClick="1"/>
          </p:cNvPr>
          <p:cNvSpPr/>
          <p:nvPr/>
        </p:nvSpPr>
        <p:spPr>
          <a:xfrm>
            <a:off x="7092280" y="6381328"/>
            <a:ext cx="648072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2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5" dur="2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2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2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8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0" dur="2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9" dur="2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1" dur="2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2" dur="2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37" grpId="0"/>
      <p:bldP spid="38" grpId="0" build="allAtOnce"/>
      <p:bldP spid="40" grpId="0" build="allAtOnce"/>
      <p:bldP spid="41" grpId="0" build="allAtOnce"/>
      <p:bldP spid="42" grpId="0"/>
      <p:bldP spid="42" grpId="1"/>
      <p:bldP spid="43" grpId="0" build="allAtOnce"/>
      <p:bldP spid="44" grpId="0" build="allAtOnce"/>
      <p:bldP spid="44" grpId="1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1484784"/>
            <a:ext cx="8712968" cy="689035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(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9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6" name="Группа 18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13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8368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Параллелограммом называется четырёхугольник, у которого противоположные стороны попарно параллельны.</a:t>
                </a:r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Line 13"/>
            <p:cNvSpPr>
              <a:spLocks noChangeShapeType="1"/>
            </p:cNvSpPr>
            <p:nvPr/>
          </p:nvSpPr>
          <p:spPr bwMode="auto">
            <a:xfrm>
              <a:off x="2122588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 Box 29"/>
            <p:cNvSpPr txBox="1">
              <a:spLocks noChangeArrowheads="1"/>
            </p:cNvSpPr>
            <p:nvPr/>
          </p:nvSpPr>
          <p:spPr bwMode="auto">
            <a:xfrm>
              <a:off x="2195736" y="594928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9" name="Text Box 31"/>
            <p:cNvSpPr txBox="1">
              <a:spLocks noChangeArrowheads="1"/>
            </p:cNvSpPr>
            <p:nvPr/>
          </p:nvSpPr>
          <p:spPr bwMode="auto">
            <a:xfrm>
              <a:off x="2627784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0" name="Text Box 40"/>
            <p:cNvSpPr txBox="1">
              <a:spLocks noChangeArrowheads="1"/>
            </p:cNvSpPr>
            <p:nvPr/>
          </p:nvSpPr>
          <p:spPr bwMode="auto">
            <a:xfrm>
              <a:off x="5220072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1" name="Параллелограмм 10"/>
            <p:cNvSpPr/>
            <p:nvPr/>
          </p:nvSpPr>
          <p:spPr>
            <a:xfrm>
              <a:off x="2555776" y="4869160"/>
              <a:ext cx="2664296" cy="1224136"/>
            </a:xfrm>
            <a:prstGeom prst="parallelogram">
              <a:avLst/>
            </a:prstGeom>
            <a:solidFill>
              <a:schemeClr val="bg1"/>
            </a:solidFill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 Box 29"/>
            <p:cNvSpPr txBox="1">
              <a:spLocks noChangeArrowheads="1"/>
            </p:cNvSpPr>
            <p:nvPr/>
          </p:nvSpPr>
          <p:spPr bwMode="auto">
            <a:xfrm>
              <a:off x="4860032" y="594928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5" name="Группа 31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16" name="Группа 50"/>
            <p:cNvGrpSpPr/>
            <p:nvPr/>
          </p:nvGrpSpPr>
          <p:grpSpPr>
            <a:xfrm>
              <a:off x="1979712" y="2564904"/>
              <a:ext cx="7056784" cy="4176464"/>
              <a:chOff x="107504" y="2636912"/>
              <a:chExt cx="7056784" cy="4176464"/>
            </a:xfrm>
          </p:grpSpPr>
          <p:grpSp>
            <p:nvGrpSpPr>
              <p:cNvPr id="19" name="Группа 18"/>
              <p:cNvGrpSpPr/>
              <p:nvPr/>
            </p:nvGrpSpPr>
            <p:grpSpPr>
              <a:xfrm>
                <a:off x="107504" y="2636912"/>
                <a:ext cx="7056784" cy="4176464"/>
                <a:chOff x="1979712" y="2564904"/>
                <a:chExt cx="7056784" cy="4176464"/>
              </a:xfrm>
            </p:grpSpPr>
            <p:sp>
              <p:nvSpPr>
                <p:cNvPr id="27" name="Прямоугольник 3"/>
                <p:cNvSpPr/>
                <p:nvPr/>
              </p:nvSpPr>
              <p:spPr>
                <a:xfrm>
                  <a:off x="1979712" y="2564904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Прямоугольником называется параллелограмм, у которого все углы прямые.</a:t>
                  </a:r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В прямоугольнике диагонали равны и точкой пересечения делятся пополам</a:t>
                  </a:r>
                  <a:endPara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Text Box 29"/>
              <p:cNvSpPr txBox="1">
                <a:spLocks noChangeArrowheads="1"/>
              </p:cNvSpPr>
              <p:nvPr/>
            </p:nvSpPr>
            <p:spPr bwMode="auto">
              <a:xfrm>
                <a:off x="2195736" y="594928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" name="Text Box 31"/>
              <p:cNvSpPr txBox="1">
                <a:spLocks noChangeArrowheads="1"/>
              </p:cNvSpPr>
              <p:nvPr/>
            </p:nvSpPr>
            <p:spPr bwMode="auto">
              <a:xfrm>
                <a:off x="2267744" y="450912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" name="Text Box 40"/>
              <p:cNvSpPr txBox="1">
                <a:spLocks noChangeArrowheads="1"/>
              </p:cNvSpPr>
              <p:nvPr/>
            </p:nvSpPr>
            <p:spPr bwMode="auto">
              <a:xfrm>
                <a:off x="4932040" y="450912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" name="Text Box 29"/>
              <p:cNvSpPr txBox="1">
                <a:spLocks noChangeArrowheads="1"/>
              </p:cNvSpPr>
              <p:nvPr/>
            </p:nvSpPr>
            <p:spPr bwMode="auto">
              <a:xfrm>
                <a:off x="5148064" y="5949280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2555776" y="5805264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араллелограмм 25"/>
              <p:cNvSpPr/>
              <p:nvPr/>
            </p:nvSpPr>
            <p:spPr>
              <a:xfrm>
                <a:off x="2555776" y="4869160"/>
                <a:ext cx="2664296" cy="1224136"/>
              </a:xfrm>
              <a:prstGeom prst="parallelogram">
                <a:avLst>
                  <a:gd name="adj" fmla="val 0"/>
                </a:avLst>
              </a:prstGeom>
              <a:solidFill>
                <a:schemeClr val="bg1">
                  <a:alpha val="0"/>
                </a:schemeClr>
              </a:solidFill>
              <a:ln w="508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7" name="Прямая соединительная линия 16"/>
            <p:cNvCxnSpPr/>
            <p:nvPr/>
          </p:nvCxnSpPr>
          <p:spPr>
            <a:xfrm>
              <a:off x="4427984" y="4797152"/>
              <a:ext cx="2664296" cy="12241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4427984" y="4797152"/>
              <a:ext cx="2664296" cy="12241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Управляющая кнопка: настраиваемая 28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Группа 46"/>
          <p:cNvGrpSpPr/>
          <p:nvPr/>
        </p:nvGrpSpPr>
        <p:grpSpPr>
          <a:xfrm>
            <a:off x="107504" y="2564904"/>
            <a:ext cx="7067358" cy="4176464"/>
            <a:chOff x="1979712" y="2564904"/>
            <a:chExt cx="7067358" cy="4176464"/>
          </a:xfrm>
        </p:grpSpPr>
        <p:grpSp>
          <p:nvGrpSpPr>
            <p:cNvPr id="31" name="Группа 18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sp>
            <p:nvSpPr>
              <p:cNvPr id="47" name="Прямоугольник 3"/>
              <p:cNvSpPr/>
              <p:nvPr/>
            </p:nvSpPr>
            <p:spPr>
              <a:xfrm>
                <a:off x="1979712" y="2564904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2" name="Line 13"/>
            <p:cNvSpPr>
              <a:spLocks noChangeShapeType="1"/>
            </p:cNvSpPr>
            <p:nvPr/>
          </p:nvSpPr>
          <p:spPr bwMode="auto">
            <a:xfrm>
              <a:off x="5650980" y="4366469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Text Box 29"/>
            <p:cNvSpPr txBox="1">
              <a:spLocks noChangeArrowheads="1"/>
            </p:cNvSpPr>
            <p:nvPr/>
          </p:nvSpPr>
          <p:spPr bwMode="auto">
            <a:xfrm>
              <a:off x="5724128" y="4221088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>
              <a:off x="5796136" y="2780928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5" name="Text Box 40"/>
            <p:cNvSpPr txBox="1">
              <a:spLocks noChangeArrowheads="1"/>
            </p:cNvSpPr>
            <p:nvPr/>
          </p:nvSpPr>
          <p:spPr bwMode="auto">
            <a:xfrm>
              <a:off x="8460432" y="2780928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6" name="Text Box 29"/>
            <p:cNvSpPr txBox="1">
              <a:spLocks noChangeArrowheads="1"/>
            </p:cNvSpPr>
            <p:nvPr/>
          </p:nvSpPr>
          <p:spPr bwMode="auto">
            <a:xfrm>
              <a:off x="8676456" y="4221088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084168" y="4077072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араллелограмм 37"/>
            <p:cNvSpPr/>
            <p:nvPr/>
          </p:nvSpPr>
          <p:spPr>
            <a:xfrm>
              <a:off x="6084168" y="3140968"/>
              <a:ext cx="2664296" cy="1224136"/>
            </a:xfrm>
            <a:prstGeom prst="parallelogram">
              <a:avLst>
                <a:gd name="adj" fmla="val 0"/>
              </a:avLst>
            </a:prstGeom>
            <a:solidFill>
              <a:schemeClr val="bg1">
                <a:alpha val="0"/>
              </a:schemeClr>
            </a:solidFill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>
            <a:xfrm>
              <a:off x="6084168" y="3140968"/>
              <a:ext cx="2664296" cy="12241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6084168" y="3140968"/>
              <a:ext cx="2664296" cy="12241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1" name="Object 4"/>
            <p:cNvGraphicFramePr>
              <a:graphicFrameLocks noChangeAspect="1"/>
            </p:cNvGraphicFramePr>
            <p:nvPr/>
          </p:nvGraphicFramePr>
          <p:xfrm>
            <a:off x="2152650" y="2708275"/>
            <a:ext cx="3611563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3" name="Формула" r:id="rId2" imgW="37490400" imgH="4876800" progId="Equation.3">
                    <p:embed/>
                  </p:oleObj>
                </mc:Choice>
                <mc:Fallback>
                  <p:oleObj name="Формула" r:id="rId2" imgW="37490400" imgH="4876800" progId="Equation.3">
                    <p:embed/>
                    <p:pic>
                      <p:nvPicPr>
                        <p:cNvPr id="0" name="Изображение 1843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152650" y="2708275"/>
                          <a:ext cx="3611563" cy="4572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Text Box 29"/>
            <p:cNvSpPr txBox="1">
              <a:spLocks noChangeArrowheads="1"/>
            </p:cNvSpPr>
            <p:nvPr/>
          </p:nvSpPr>
          <p:spPr bwMode="auto">
            <a:xfrm>
              <a:off x="7236296" y="3356992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 smtClean="0">
                  <a:latin typeface="Times New Roman" panose="02020603050405020304" pitchFamily="18" charset="0"/>
                </a:rPr>
                <a:t>О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43" name="Object 2"/>
            <p:cNvGraphicFramePr>
              <a:graphicFrameLocks noChangeAspect="1"/>
            </p:cNvGraphicFramePr>
            <p:nvPr/>
          </p:nvGraphicFramePr>
          <p:xfrm>
            <a:off x="2123728" y="3140968"/>
            <a:ext cx="2408238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4" name="Формула" r:id="rId4" imgW="24993600" imgH="4267200" progId="Equation.3">
                    <p:embed/>
                  </p:oleObj>
                </mc:Choice>
                <mc:Fallback>
                  <p:oleObj name="Формула" r:id="rId4" imgW="24993600" imgH="4267200" progId="Equation.3">
                    <p:embed/>
                    <p:pic>
                      <p:nvPicPr>
                        <p:cNvPr id="0" name="Изображение 1843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123728" y="3140968"/>
                          <a:ext cx="2408238" cy="4000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3"/>
            <p:cNvGraphicFramePr>
              <a:graphicFrameLocks noChangeAspect="1"/>
            </p:cNvGraphicFramePr>
            <p:nvPr/>
          </p:nvGraphicFramePr>
          <p:xfrm>
            <a:off x="2209800" y="3573463"/>
            <a:ext cx="1498600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5" name="Формула" r:id="rId6" imgW="15544800" imgH="4267200" progId="Equation.3">
                    <p:embed/>
                  </p:oleObj>
                </mc:Choice>
                <mc:Fallback>
                  <p:oleObj name="Формула" r:id="rId6" imgW="15544800" imgH="4267200" progId="Equation.3">
                    <p:embed/>
                    <p:pic>
                      <p:nvPicPr>
                        <p:cNvPr id="0" name="Изображение 1843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209800" y="3573463"/>
                          <a:ext cx="1498600" cy="4000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5" name="Прямая соединительная линия 44"/>
            <p:cNvCxnSpPr/>
            <p:nvPr/>
          </p:nvCxnSpPr>
          <p:spPr>
            <a:xfrm>
              <a:off x="2123728" y="4005064"/>
              <a:ext cx="352839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6" name="Object 4"/>
            <p:cNvGraphicFramePr>
              <a:graphicFrameLocks noChangeAspect="1"/>
            </p:cNvGraphicFramePr>
            <p:nvPr/>
          </p:nvGraphicFramePr>
          <p:xfrm>
            <a:off x="2811463" y="4076700"/>
            <a:ext cx="1055687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6" name="Формула" r:id="rId8" imgW="10972800" imgH="4267200" progId="Equation.3">
                    <p:embed/>
                  </p:oleObj>
                </mc:Choice>
                <mc:Fallback>
                  <p:oleObj name="Формула" r:id="rId8" imgW="10972800" imgH="4267200" progId="Equation.3">
                    <p:embed/>
                    <p:pic>
                      <p:nvPicPr>
                        <p:cNvPr id="0" name="Изображение 1843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811463" y="4076700"/>
                          <a:ext cx="1055687" cy="4000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9" name="Object 8"/>
          <p:cNvGraphicFramePr>
            <a:graphicFrameLocks noChangeAspect="1"/>
          </p:cNvGraphicFramePr>
          <p:nvPr/>
        </p:nvGraphicFramePr>
        <p:xfrm>
          <a:off x="1836191" y="5301208"/>
          <a:ext cx="3806137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Формула" r:id="rId10" imgW="24384000" imgH="4267200" progId="Equation.3">
                  <p:embed/>
                </p:oleObj>
              </mc:Choice>
              <mc:Fallback>
                <p:oleObj name="Формула" r:id="rId10" imgW="24384000" imgH="4267200" progId="Equation.3">
                  <p:embed/>
                  <p:pic>
                    <p:nvPicPr>
                      <p:cNvPr id="0" name="Изображение 18436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36191" y="5301208"/>
                        <a:ext cx="3806137" cy="64807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Прямоугольник 49"/>
          <p:cNvSpPr/>
          <p:nvPr/>
        </p:nvSpPr>
        <p:spPr>
          <a:xfrm>
            <a:off x="4499992" y="5301208"/>
            <a:ext cx="1152128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2" descr="http://gel-school-10.ru/wp-content/uploads/2014/10/ri1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694619" y="4077072"/>
            <a:ext cx="2449381" cy="2780928"/>
          </a:xfrm>
          <a:prstGeom prst="rect">
            <a:avLst/>
          </a:prstGeom>
          <a:noFill/>
        </p:spPr>
      </p:pic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29.  Подобие треугольников. Тригонометрические функции углов.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Управляющая кнопка: далее 52">
            <a:hlinkClick r:id="" action="ppaction://hlinkshowjump?jump=nextslide" highlightClick="1"/>
          </p:cNvPr>
          <p:cNvSpPr/>
          <p:nvPr/>
        </p:nvSpPr>
        <p:spPr>
          <a:xfrm>
            <a:off x="7092280" y="6381328"/>
            <a:ext cx="648072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1484784"/>
            <a:ext cx="8712968" cy="72008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4" name="Группа 53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5" name="Группа 54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15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3347864" y="4869160"/>
              <a:ext cx="325997" cy="34709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latin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6732240" y="3068960"/>
              <a:ext cx="325995" cy="34709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latin typeface="Times New Roman" panose="02020603050405020304" pitchFamily="18" charset="0"/>
                </a:rPr>
                <a:t>С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2339752" y="5661248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</a:rPr>
                <a:t>Трапецией</a:t>
              </a:r>
              <a:r>
                <a:rPr lang="ru-RU" sz="2400" b="1" dirty="0" smtClean="0">
                  <a:latin typeface="Times New Roman" panose="02020603050405020304" pitchFamily="18" charset="0"/>
                </a:rPr>
                <a:t> называется четырёхугольник,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у которого две стороны параллельны,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а две другие не параллельны</a:t>
              </a:r>
              <a:endParaRPr lang="ru-RU" sz="2400" b="1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4572000" y="3429000"/>
              <a:ext cx="2160240" cy="0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3707904" y="5085184"/>
              <a:ext cx="3456384" cy="0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3726886" y="3429000"/>
              <a:ext cx="845114" cy="1624212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H="1" flipV="1">
              <a:off x="6732240" y="3429000"/>
              <a:ext cx="432048" cy="1656184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4211960" y="2996952"/>
              <a:ext cx="423514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В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7164288" y="4869160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</a:rPr>
                <a:t>D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(2)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Группа 67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19" name="Группа 3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33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3419872" y="4365104"/>
              <a:ext cx="325997" cy="34709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latin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6804248" y="2564904"/>
              <a:ext cx="325995" cy="34709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latin typeface="Times New Roman" panose="02020603050405020304" pitchFamily="18" charset="0"/>
                </a:rPr>
                <a:t>С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2195736" y="4869160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</a:rPr>
                <a:t>Площадь трапеции </a:t>
              </a:r>
              <a:r>
                <a:rPr lang="ru-RU" sz="2400" b="1" dirty="0" smtClean="0">
                  <a:latin typeface="Times New Roman" panose="02020603050405020304" pitchFamily="18" charset="0"/>
                </a:rPr>
                <a:t>равна произведению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err="1" smtClean="0">
                  <a:latin typeface="Times New Roman" panose="02020603050405020304" pitchFamily="18" charset="0"/>
                </a:rPr>
                <a:t>полусуммы</a:t>
              </a:r>
              <a:r>
                <a:rPr lang="ru-RU" sz="2400" b="1" dirty="0" smtClean="0">
                  <a:latin typeface="Times New Roman" panose="02020603050405020304" pitchFamily="18" charset="0"/>
                </a:rPr>
                <a:t> её оснований и высоты.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4644008" y="2924944"/>
              <a:ext cx="2160240" cy="0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H="1">
              <a:off x="3798894" y="2924944"/>
              <a:ext cx="845114" cy="1624212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 flipV="1">
              <a:off x="6804248" y="2924944"/>
              <a:ext cx="432048" cy="1656184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4211960" y="2564904"/>
              <a:ext cx="423514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В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7236296" y="4293096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</a:rPr>
                <a:t>D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8" name="Object 2"/>
            <p:cNvGraphicFramePr>
              <a:graphicFrameLocks noChangeAspect="1"/>
            </p:cNvGraphicFramePr>
            <p:nvPr/>
          </p:nvGraphicFramePr>
          <p:xfrm>
            <a:off x="4149725" y="5640388"/>
            <a:ext cx="3132138" cy="1028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7" name="Формула" r:id="rId2" imgW="28346400" imgH="9448800" progId="Equation.3">
                    <p:embed/>
                  </p:oleObj>
                </mc:Choice>
                <mc:Fallback>
                  <p:oleObj name="Формула" r:id="rId2" imgW="28346400" imgH="9448800" progId="Equation.3">
                    <p:embed/>
                    <p:pic>
                      <p:nvPicPr>
                        <p:cNvPr id="0" name="Изображение 1945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149725" y="5640388"/>
                          <a:ext cx="3132138" cy="10287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9" name="Прямая соединительная линия 28"/>
            <p:cNvCxnSpPr/>
            <p:nvPr/>
          </p:nvCxnSpPr>
          <p:spPr>
            <a:xfrm>
              <a:off x="4644008" y="2924944"/>
              <a:ext cx="0" cy="16561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4499992" y="4581128"/>
              <a:ext cx="463588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Н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644008" y="4293096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>
              <a:off x="3779912" y="4581128"/>
              <a:ext cx="3456384" cy="0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Группа 84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36" name="Группа 3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55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7" name="Группа 39"/>
            <p:cNvGrpSpPr/>
            <p:nvPr/>
          </p:nvGrpSpPr>
          <p:grpSpPr>
            <a:xfrm>
              <a:off x="5076056" y="2636912"/>
              <a:ext cx="3828728" cy="2395428"/>
              <a:chOff x="3419872" y="2564904"/>
              <a:chExt cx="4260776" cy="2539444"/>
            </a:xfrm>
          </p:grpSpPr>
          <p:sp>
            <p:nvSpPr>
              <p:cNvPr id="44" name="Text Box 5"/>
              <p:cNvSpPr txBox="1">
                <a:spLocks noChangeArrowheads="1"/>
              </p:cNvSpPr>
              <p:nvPr/>
            </p:nvSpPr>
            <p:spPr bwMode="auto">
              <a:xfrm>
                <a:off x="3419872" y="4365104"/>
                <a:ext cx="325997" cy="34709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" name="Text Box 7"/>
              <p:cNvSpPr txBox="1">
                <a:spLocks noChangeArrowheads="1"/>
              </p:cNvSpPr>
              <p:nvPr/>
            </p:nvSpPr>
            <p:spPr bwMode="auto">
              <a:xfrm>
                <a:off x="6804248" y="2564904"/>
                <a:ext cx="325995" cy="34709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46" name="Прямая соединительная линия 45"/>
              <p:cNvCxnSpPr/>
              <p:nvPr/>
            </p:nvCxnSpPr>
            <p:spPr>
              <a:xfrm>
                <a:off x="4644008" y="2924944"/>
                <a:ext cx="2160240" cy="0"/>
              </a:xfrm>
              <a:prstGeom prst="line">
                <a:avLst/>
              </a:prstGeom>
              <a:ln w="508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>
              <a:xfrm flipH="1">
                <a:off x="3798894" y="2924944"/>
                <a:ext cx="845114" cy="1624212"/>
              </a:xfrm>
              <a:prstGeom prst="line">
                <a:avLst/>
              </a:prstGeom>
              <a:ln w="508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 flipH="1" flipV="1">
                <a:off x="6804248" y="2924944"/>
                <a:ext cx="432048" cy="1656184"/>
              </a:xfrm>
              <a:prstGeom prst="line">
                <a:avLst/>
              </a:prstGeom>
              <a:ln w="508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 Box 7"/>
              <p:cNvSpPr txBox="1">
                <a:spLocks noChangeArrowheads="1"/>
              </p:cNvSpPr>
              <p:nvPr/>
            </p:nvSpPr>
            <p:spPr bwMode="auto">
              <a:xfrm>
                <a:off x="4211960" y="2564904"/>
                <a:ext cx="423514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 smtClean="0">
                    <a:latin typeface="Times New Roman" panose="02020603050405020304" pitchFamily="18" charset="0"/>
                  </a:rPr>
                  <a:t>В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" name="Text Box 7"/>
              <p:cNvSpPr txBox="1">
                <a:spLocks noChangeArrowheads="1"/>
              </p:cNvSpPr>
              <p:nvPr/>
            </p:nvSpPr>
            <p:spPr bwMode="auto">
              <a:xfrm>
                <a:off x="7236296" y="4293096"/>
                <a:ext cx="444352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51" name="Прямая соединительная линия 50"/>
              <p:cNvCxnSpPr/>
              <p:nvPr/>
            </p:nvCxnSpPr>
            <p:spPr>
              <a:xfrm>
                <a:off x="4644008" y="2924944"/>
                <a:ext cx="0" cy="165618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 Box 5"/>
              <p:cNvSpPr txBox="1">
                <a:spLocks noChangeArrowheads="1"/>
              </p:cNvSpPr>
              <p:nvPr/>
            </p:nvSpPr>
            <p:spPr bwMode="auto">
              <a:xfrm>
                <a:off x="4499992" y="4581128"/>
                <a:ext cx="463588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 smtClean="0">
                    <a:latin typeface="Times New Roman" panose="02020603050405020304" pitchFamily="18" charset="0"/>
                  </a:rPr>
                  <a:t>Н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4644008" y="4293096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4" name="Прямая соединительная линия 53"/>
              <p:cNvCxnSpPr/>
              <p:nvPr/>
            </p:nvCxnSpPr>
            <p:spPr>
              <a:xfrm>
                <a:off x="3779912" y="4581128"/>
                <a:ext cx="3456384" cy="0"/>
              </a:xfrm>
              <a:prstGeom prst="line">
                <a:avLst/>
              </a:prstGeom>
              <a:ln w="508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38" name="Object 4"/>
            <p:cNvGraphicFramePr>
              <a:graphicFrameLocks noChangeAspect="1"/>
            </p:cNvGraphicFramePr>
            <p:nvPr/>
          </p:nvGraphicFramePr>
          <p:xfrm>
            <a:off x="2195736" y="2708920"/>
            <a:ext cx="3263900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8" name="Формула" r:id="rId4" imgW="29565600" imgH="4876800" progId="Equation.3">
                    <p:embed/>
                  </p:oleObj>
                </mc:Choice>
                <mc:Fallback>
                  <p:oleObj name="Формула" r:id="rId4" imgW="29565600" imgH="4876800" progId="Equation.3">
                    <p:embed/>
                    <p:pic>
                      <p:nvPicPr>
                        <p:cNvPr id="0" name="Изображение 1945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195736" y="2708920"/>
                          <a:ext cx="3263900" cy="5302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5"/>
            <p:cNvGraphicFramePr>
              <a:graphicFrameLocks noChangeAspect="1"/>
            </p:cNvGraphicFramePr>
            <p:nvPr/>
          </p:nvGraphicFramePr>
          <p:xfrm>
            <a:off x="2195736" y="3140968"/>
            <a:ext cx="1751012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9" name="Формула" r:id="rId6" imgW="15849600" imgH="4267200" progId="Equation.3">
                    <p:embed/>
                  </p:oleObj>
                </mc:Choice>
                <mc:Fallback>
                  <p:oleObj name="Формула" r:id="rId6" imgW="15849600" imgH="4267200" progId="Equation.3">
                    <p:embed/>
                    <p:pic>
                      <p:nvPicPr>
                        <p:cNvPr id="0" name="Изображение 1945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195736" y="3140968"/>
                          <a:ext cx="1751012" cy="463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6"/>
            <p:cNvGraphicFramePr>
              <a:graphicFrameLocks noChangeAspect="1"/>
            </p:cNvGraphicFramePr>
            <p:nvPr/>
          </p:nvGraphicFramePr>
          <p:xfrm>
            <a:off x="2211388" y="3573463"/>
            <a:ext cx="1717675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0" name="Формула" r:id="rId8" imgW="15544800" imgH="4267200" progId="Equation.3">
                    <p:embed/>
                  </p:oleObj>
                </mc:Choice>
                <mc:Fallback>
                  <p:oleObj name="Формула" r:id="rId8" imgW="15544800" imgH="4267200" progId="Equation.3">
                    <p:embed/>
                    <p:pic>
                      <p:nvPicPr>
                        <p:cNvPr id="0" name="Изображение 1945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211388" y="3573463"/>
                          <a:ext cx="1717675" cy="463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7"/>
            <p:cNvGraphicFramePr>
              <a:graphicFrameLocks noChangeAspect="1"/>
            </p:cNvGraphicFramePr>
            <p:nvPr/>
          </p:nvGraphicFramePr>
          <p:xfrm>
            <a:off x="2195736" y="3933056"/>
            <a:ext cx="2390775" cy="628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1" name="Формула" r:id="rId10" imgW="21640800" imgH="5791200" progId="Equation.3">
                    <p:embed/>
                  </p:oleObj>
                </mc:Choice>
                <mc:Fallback>
                  <p:oleObj name="Формула" r:id="rId10" imgW="21640800" imgH="5791200" progId="Equation.3">
                    <p:embed/>
                    <p:pic>
                      <p:nvPicPr>
                        <p:cNvPr id="0" name="Изображение 1946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195736" y="3933056"/>
                          <a:ext cx="2390775" cy="6286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2" name="Прямая соединительная линия 41"/>
            <p:cNvCxnSpPr/>
            <p:nvPr/>
          </p:nvCxnSpPr>
          <p:spPr>
            <a:xfrm>
              <a:off x="2123728" y="4581128"/>
              <a:ext cx="237626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3" name="Object 8"/>
            <p:cNvGraphicFramePr>
              <a:graphicFrameLocks noChangeAspect="1"/>
            </p:cNvGraphicFramePr>
            <p:nvPr/>
          </p:nvGraphicFramePr>
          <p:xfrm>
            <a:off x="2578100" y="4581525"/>
            <a:ext cx="1366838" cy="509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2" name="Формула" r:id="rId12" imgW="11277600" imgH="4267200" progId="Equation.3">
                    <p:embed/>
                  </p:oleObj>
                </mc:Choice>
                <mc:Fallback>
                  <p:oleObj name="Формула" r:id="rId12" imgW="11277600" imgH="4267200" progId="Equation.3">
                    <p:embed/>
                    <p:pic>
                      <p:nvPicPr>
                        <p:cNvPr id="0" name="Изображение 1946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578100" y="4581525"/>
                          <a:ext cx="1366838" cy="5095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8" name="Object 2"/>
          <p:cNvGraphicFramePr>
            <a:graphicFrameLocks noChangeAspect="1"/>
          </p:cNvGraphicFramePr>
          <p:nvPr/>
        </p:nvGraphicFramePr>
        <p:xfrm>
          <a:off x="351880" y="5157788"/>
          <a:ext cx="26797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Формула" r:id="rId14" imgW="28346400" imgH="9448800" progId="Equation.3">
                  <p:embed/>
                </p:oleObj>
              </mc:Choice>
              <mc:Fallback>
                <p:oleObj name="Формула" r:id="rId14" imgW="28346400" imgH="9448800" progId="Equation.3">
                  <p:embed/>
                  <p:pic>
                    <p:nvPicPr>
                      <p:cNvPr id="0" name="Изображение 19462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51880" y="5157788"/>
                        <a:ext cx="2679700" cy="879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Прямоугольник 58"/>
          <p:cNvSpPr/>
          <p:nvPr/>
        </p:nvSpPr>
        <p:spPr>
          <a:xfrm>
            <a:off x="3563888" y="5949280"/>
            <a:ext cx="1440160" cy="720080"/>
          </a:xfrm>
          <a:prstGeom prst="rect">
            <a:avLst/>
          </a:prstGeom>
          <a:solidFill>
            <a:schemeClr val="accent2">
              <a:lumMod val="75000"/>
              <a:alpha val="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0" name="Object 10"/>
          <p:cNvGraphicFramePr>
            <a:graphicFrameLocks noChangeAspect="1"/>
          </p:cNvGraphicFramePr>
          <p:nvPr/>
        </p:nvGraphicFramePr>
        <p:xfrm>
          <a:off x="4355976" y="5157192"/>
          <a:ext cx="230505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Формула" r:id="rId16" imgW="24384000" imgH="9448800" progId="Equation.3">
                  <p:embed/>
                </p:oleObj>
              </mc:Choice>
              <mc:Fallback>
                <p:oleObj name="Формула" r:id="rId16" imgW="24384000" imgH="9448800" progId="Equation.3">
                  <p:embed/>
                  <p:pic>
                    <p:nvPicPr>
                      <p:cNvPr id="0" name="Изображение 19463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355976" y="5157192"/>
                        <a:ext cx="2305050" cy="879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Стрелка вправо с вырезом 60"/>
          <p:cNvSpPr/>
          <p:nvPr/>
        </p:nvSpPr>
        <p:spPr>
          <a:xfrm>
            <a:off x="3275856" y="5445224"/>
            <a:ext cx="1080120" cy="288032"/>
          </a:xfrm>
          <a:prstGeom prst="notchedRightArrow">
            <a:avLst>
              <a:gd name="adj1" fmla="val 50000"/>
              <a:gd name="adj2" fmla="val 117055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2" name="Object 11"/>
          <p:cNvGraphicFramePr>
            <a:graphicFrameLocks noChangeAspect="1"/>
          </p:cNvGraphicFramePr>
          <p:nvPr/>
        </p:nvGraphicFramePr>
        <p:xfrm>
          <a:off x="2565092" y="6021288"/>
          <a:ext cx="2314794" cy="598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Формула" r:id="rId18" imgW="18592800" imgH="4876800" progId="Equation.3">
                  <p:embed/>
                </p:oleObj>
              </mc:Choice>
              <mc:Fallback>
                <p:oleObj name="Формула" r:id="rId18" imgW="18592800" imgH="4876800" progId="Equation.3">
                  <p:embed/>
                  <p:pic>
                    <p:nvPicPr>
                      <p:cNvPr id="0" name="Изображение 19464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565092" y="6021288"/>
                        <a:ext cx="2314794" cy="59804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" name="Picture 2" descr="http://gel-school-10.ru/wp-content/uploads/2014/10/ri1.png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6694619" y="4077072"/>
            <a:ext cx="2449381" cy="2780928"/>
          </a:xfrm>
          <a:prstGeom prst="rect">
            <a:avLst/>
          </a:prstGeom>
          <a:noFill/>
        </p:spPr>
      </p:pic>
      <p:sp>
        <p:nvSpPr>
          <p:cNvPr id="64" name="Управляющая кнопка: далее 63">
            <a:hlinkClick r:id="" action="ppaction://hlinkshowjump?jump=nextslide" highlightClick="1"/>
          </p:cNvPr>
          <p:cNvSpPr/>
          <p:nvPr/>
        </p:nvSpPr>
        <p:spPr>
          <a:xfrm>
            <a:off x="7092280" y="6381328"/>
            <a:ext cx="648072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настраиваемая 64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29.  Подобие треугольников. Тригонометрические функции углов.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51520" y="1412776"/>
            <a:ext cx="8712968" cy="725716"/>
            <a:chOff x="251520" y="4437112"/>
            <a:chExt cx="8712968" cy="725716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251520" y="4437112"/>
              <a:ext cx="8712968" cy="725716"/>
            </a:xfrm>
            <a:prstGeom prst="rect">
              <a:avLst/>
            </a:prstGeom>
            <a:noFill/>
            <a:ln w="38100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323528" y="4509120"/>
              <a:ext cx="8568952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4581128"/>
              <a:ext cx="8208912" cy="385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" name="Группа 31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8" name="Группа 37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grpSp>
            <p:nvGrpSpPr>
              <p:cNvPr id="14" name="Группа 2"/>
              <p:cNvGrpSpPr/>
              <p:nvPr/>
            </p:nvGrpSpPr>
            <p:grpSpPr>
              <a:xfrm>
                <a:off x="1979712" y="2492896"/>
                <a:ext cx="7056784" cy="4176464"/>
                <a:chOff x="1979712" y="2492896"/>
                <a:chExt cx="7056784" cy="4176464"/>
              </a:xfrm>
            </p:grpSpPr>
            <p:sp>
              <p:nvSpPr>
                <p:cNvPr id="20" name="Прямоугольник 3"/>
                <p:cNvSpPr/>
                <p:nvPr/>
              </p:nvSpPr>
              <p:spPr>
                <a:xfrm>
                  <a:off x="1979712" y="24928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accent2">
                      <a:lumMod val="75000"/>
                    </a:schemeClr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5" name="Группа 102"/>
              <p:cNvGrpSpPr/>
              <p:nvPr/>
            </p:nvGrpSpPr>
            <p:grpSpPr>
              <a:xfrm>
                <a:off x="3563888" y="2708920"/>
                <a:ext cx="2486235" cy="2075288"/>
                <a:chOff x="2159918" y="1657785"/>
                <a:chExt cx="3208411" cy="3103777"/>
              </a:xfrm>
            </p:grpSpPr>
            <p:sp>
              <p:nvSpPr>
                <p:cNvPr id="1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159918" y="4242450"/>
                  <a:ext cx="420689" cy="5191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800" b="1" i="1" dirty="0">
                      <a:latin typeface="Times New Roman" panose="02020603050405020304" pitchFamily="18" charset="0"/>
                    </a:rPr>
                    <a:t>А</a:t>
                  </a:r>
                  <a:endParaRPr lang="ru-RU" sz="28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018401" y="1657785"/>
                  <a:ext cx="420688" cy="519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800" b="1" i="1" dirty="0">
                      <a:latin typeface="Times New Roman" panose="02020603050405020304" pitchFamily="18" charset="0"/>
                    </a:rPr>
                    <a:t>В</a:t>
                  </a:r>
                  <a:endParaRPr lang="ru-RU" sz="28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947642" y="4242449"/>
                  <a:ext cx="420687" cy="519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800" b="1" i="1" dirty="0">
                      <a:latin typeface="Times New Roman" panose="02020603050405020304" pitchFamily="18" charset="0"/>
                    </a:rPr>
                    <a:t>С</a:t>
                  </a:r>
                  <a:endParaRPr lang="ru-RU" sz="2800" b="1" i="1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2123728" y="5301208"/>
                <a:ext cx="6840760" cy="86518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ru-RU" sz="2400" b="1" dirty="0" smtClean="0">
                    <a:latin typeface="Times New Roman" panose="02020603050405020304" pitchFamily="18" charset="0"/>
                  </a:rPr>
                  <a:t>Если две стороны одного треугольника</a:t>
                </a:r>
                <a:endParaRPr lang="ru-RU" sz="2400" b="1" dirty="0" smtClean="0">
                  <a:latin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latin typeface="Times New Roman" panose="02020603050405020304" pitchFamily="18" charset="0"/>
                  </a:rPr>
                  <a:t>п</a:t>
                </a:r>
                <a:r>
                  <a:rPr lang="ru-RU" sz="2400" b="1" dirty="0" smtClean="0">
                    <a:latin typeface="Times New Roman" panose="02020603050405020304" pitchFamily="18" charset="0"/>
                  </a:rPr>
                  <a:t>ропорциональны двум сторонам другого </a:t>
                </a:r>
                <a:endParaRPr lang="ru-RU" sz="2400" b="1" dirty="0" smtClean="0">
                  <a:latin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latin typeface="Times New Roman" panose="02020603050405020304" pitchFamily="18" charset="0"/>
                  </a:rPr>
                  <a:t>т</a:t>
                </a:r>
                <a:r>
                  <a:rPr lang="ru-RU" sz="2400" b="1" dirty="0" smtClean="0">
                    <a:latin typeface="Times New Roman" panose="02020603050405020304" pitchFamily="18" charset="0"/>
                  </a:rPr>
                  <a:t>реугольника и углы, образованные этими</a:t>
                </a:r>
                <a:endParaRPr lang="ru-RU" sz="2400" b="1" dirty="0" smtClean="0">
                  <a:latin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latin typeface="Times New Roman" panose="02020603050405020304" pitchFamily="18" charset="0"/>
                  </a:rPr>
                  <a:t>с</a:t>
                </a:r>
                <a:r>
                  <a:rPr lang="ru-RU" sz="2400" b="1" dirty="0" smtClean="0">
                    <a:latin typeface="Times New Roman" panose="02020603050405020304" pitchFamily="18" charset="0"/>
                  </a:rPr>
                  <a:t>торонами равны, то такие треугольники</a:t>
                </a:r>
                <a:endParaRPr lang="ru-RU" sz="2400" b="1" dirty="0" smtClean="0">
                  <a:latin typeface="Times New Roman" panose="02020603050405020304" pitchFamily="18" charset="0"/>
                </a:endParaRPr>
              </a:p>
              <a:p>
                <a:pPr algn="ctr"/>
                <a:r>
                  <a: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                                              </a:t>
                </a:r>
                <a:r>
                  <a: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ПОДОБНЫ</a:t>
                </a:r>
                <a:r>
                  <a: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                                          </a:t>
                </a:r>
                <a:endParaRPr lang="ru-RU" sz="2400" b="1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4283968" y="4509120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К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>
              <a:off x="2123728" y="3284984"/>
              <a:ext cx="1800200" cy="1562472"/>
            </a:xfrm>
            <a:prstGeom prst="triangle">
              <a:avLst>
                <a:gd name="adj" fmla="val 69631"/>
              </a:avLst>
            </a:prstGeom>
            <a:noFill/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Равнобедренный треугольник 22"/>
            <p:cNvSpPr/>
            <p:nvPr/>
          </p:nvSpPr>
          <p:spPr>
            <a:xfrm>
              <a:off x="4644008" y="2852936"/>
              <a:ext cx="2376264" cy="1994520"/>
            </a:xfrm>
            <a:prstGeom prst="triangle">
              <a:avLst>
                <a:gd name="adj" fmla="val 69631"/>
              </a:avLst>
            </a:prstGeom>
            <a:noFill/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5796136" y="2564904"/>
              <a:ext cx="503664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М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6588224" y="4797152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</a:rPr>
                <a:t>N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27" name="Object 5"/>
            <p:cNvGraphicFramePr>
              <a:graphicFrameLocks noChangeAspect="1"/>
            </p:cNvGraphicFramePr>
            <p:nvPr/>
          </p:nvGraphicFramePr>
          <p:xfrm>
            <a:off x="467544" y="2708920"/>
            <a:ext cx="1721718" cy="915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1" name="Формула" r:id="rId3" imgW="17678400" imgH="9448800" progId="Equation.3">
                    <p:embed/>
                  </p:oleObj>
                </mc:Choice>
                <mc:Fallback>
                  <p:oleObj name="Формула" r:id="rId3" imgW="17678400" imgH="9448800" progId="Equation.3">
                    <p:embed/>
                    <p:pic>
                      <p:nvPicPr>
                        <p:cNvPr id="0" name="Изображение 2048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67544" y="2708920"/>
                          <a:ext cx="1721718" cy="91522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5635" name="Object 3"/>
            <p:cNvGraphicFramePr>
              <a:graphicFrameLocks noChangeAspect="1"/>
            </p:cNvGraphicFramePr>
            <p:nvPr/>
          </p:nvGraphicFramePr>
          <p:xfrm>
            <a:off x="539552" y="3717032"/>
            <a:ext cx="1484312" cy="384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2" name="Формула" r:id="rId5" imgW="15240000" imgH="3962400" progId="Equation.3">
                    <p:embed/>
                  </p:oleObj>
                </mc:Choice>
                <mc:Fallback>
                  <p:oleObj name="Формула" r:id="rId5" imgW="15240000" imgH="3962400" progId="Equation.3">
                    <p:embed/>
                    <p:pic>
                      <p:nvPicPr>
                        <p:cNvPr id="0" name="Изображение 2048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39552" y="3717032"/>
                          <a:ext cx="1484312" cy="3841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Месяц 29"/>
            <p:cNvSpPr/>
            <p:nvPr/>
          </p:nvSpPr>
          <p:spPr>
            <a:xfrm rot="9844102">
              <a:off x="2540938" y="4375189"/>
              <a:ext cx="134403" cy="435361"/>
            </a:xfrm>
            <a:prstGeom prst="moon">
              <a:avLst>
                <a:gd name="adj" fmla="val 103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Месяц 30"/>
            <p:cNvSpPr/>
            <p:nvPr/>
          </p:nvSpPr>
          <p:spPr>
            <a:xfrm rot="9844102">
              <a:off x="5133226" y="4375189"/>
              <a:ext cx="134403" cy="435361"/>
            </a:xfrm>
            <a:prstGeom prst="moon">
              <a:avLst>
                <a:gd name="adj" fmla="val 103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Управляющая кнопка: настраиваемая 32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Признак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Управляющая кнопка: настраиваемая 33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29.  Подобие треугольников. Тригонометрические функции углов.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2" descr="http://gel-school-10.ru/wp-content/uploads/2014/10/ri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94619" y="4077072"/>
            <a:ext cx="2449381" cy="2780928"/>
          </a:xfrm>
          <a:prstGeom prst="rect">
            <a:avLst/>
          </a:prstGeom>
          <a:noFill/>
        </p:spPr>
      </p:pic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7092280" y="6381328"/>
            <a:ext cx="648072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899592" y="6453336"/>
            <a:ext cx="2952328" cy="288032"/>
          </a:xfrm>
          <a:prstGeom prst="actionButtonBlank">
            <a:avLst/>
          </a:prstGeom>
          <a:solidFill>
            <a:srgbClr val="995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Самопроверка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Управляющая кнопка: настраиваемая 10">
            <a:hlinkClick r:id="rId1" action="ppaction://hlinksldjump" highlightClick="1"/>
          </p:cNvPr>
          <p:cNvSpPr/>
          <p:nvPr/>
        </p:nvSpPr>
        <p:spPr>
          <a:xfrm>
            <a:off x="5292080" y="6453336"/>
            <a:ext cx="2952328" cy="288032"/>
          </a:xfrm>
          <a:prstGeom prst="actionButtonBlank">
            <a:avLst/>
          </a:prstGeom>
          <a:solidFill>
            <a:srgbClr val="995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Подробные ответы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Управляющая кнопка: домой 11">
            <a:hlinkClick r:id="rId2" action="ppaction://hlinksldjump" highlightClick="1"/>
          </p:cNvPr>
          <p:cNvSpPr/>
          <p:nvPr/>
        </p:nvSpPr>
        <p:spPr>
          <a:xfrm>
            <a:off x="4283968" y="6309320"/>
            <a:ext cx="610368" cy="432048"/>
          </a:xfrm>
          <a:prstGeom prst="actionButtonHome">
            <a:avLst/>
          </a:prstGeom>
          <a:solidFill>
            <a:srgbClr val="995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8712968" cy="67646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492896"/>
            <a:ext cx="8712968" cy="669199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356992"/>
            <a:ext cx="8712969" cy="71230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221088"/>
            <a:ext cx="8712968" cy="719712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20" name="Группа 19"/>
          <p:cNvGrpSpPr/>
          <p:nvPr/>
        </p:nvGrpSpPr>
        <p:grpSpPr>
          <a:xfrm>
            <a:off x="251520" y="5157192"/>
            <a:ext cx="8712968" cy="700497"/>
            <a:chOff x="251520" y="5445224"/>
            <a:chExt cx="8712968" cy="700497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1520" y="5445224"/>
              <a:ext cx="8712968" cy="700497"/>
            </a:xfrm>
            <a:prstGeom prst="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8" name="Прямоугольник 17"/>
            <p:cNvSpPr/>
            <p:nvPr/>
          </p:nvSpPr>
          <p:spPr>
            <a:xfrm>
              <a:off x="323528" y="5445224"/>
              <a:ext cx="8496944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413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1520" y="5589240"/>
              <a:ext cx="8640960" cy="450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№26. Параллелограмм. Средняя линия. Площадь. Тригонометрические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ф-ции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1412776"/>
            <a:ext cx="8712968" cy="741624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4" name="Группа 3"/>
          <p:cNvGrpSpPr/>
          <p:nvPr/>
        </p:nvGrpSpPr>
        <p:grpSpPr>
          <a:xfrm>
            <a:off x="107504" y="2564904"/>
            <a:ext cx="7056784" cy="4176464"/>
            <a:chOff x="1979712" y="1822512"/>
            <a:chExt cx="7056784" cy="4176464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979712" y="1822512"/>
              <a:ext cx="7056784" cy="4176464"/>
              <a:chOff x="1979712" y="2564904"/>
              <a:chExt cx="7056784" cy="4176464"/>
            </a:xfrm>
          </p:grpSpPr>
          <p:grpSp>
            <p:nvGrpSpPr>
              <p:cNvPr id="7" name="Группа 29"/>
              <p:cNvGrpSpPr/>
              <p:nvPr/>
            </p:nvGrpSpPr>
            <p:grpSpPr>
              <a:xfrm>
                <a:off x="1979712" y="2564904"/>
                <a:ext cx="7056784" cy="4176464"/>
                <a:chOff x="1979712" y="2564904"/>
                <a:chExt cx="7056784" cy="4176464"/>
              </a:xfrm>
            </p:grpSpPr>
            <p:grpSp>
              <p:nvGrpSpPr>
                <p:cNvPr id="12" name="Группа 35"/>
                <p:cNvGrpSpPr/>
                <p:nvPr/>
              </p:nvGrpSpPr>
              <p:grpSpPr>
                <a:xfrm>
                  <a:off x="1979712" y="2564904"/>
                  <a:ext cx="7056784" cy="4176464"/>
                  <a:chOff x="1979712" y="2564904"/>
                  <a:chExt cx="7056784" cy="4176464"/>
                </a:xfrm>
              </p:grpSpPr>
              <p:sp>
                <p:nvSpPr>
                  <p:cNvPr id="14" name="Прямоугольник 13"/>
                  <p:cNvSpPr/>
                  <p:nvPr/>
                </p:nvSpPr>
                <p:spPr>
                  <a:xfrm>
                    <a:off x="1979712" y="2564904"/>
                    <a:ext cx="7056784" cy="41764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ru-RU"/>
                  </a:p>
                </p:txBody>
              </p:sp>
              <p:sp>
                <p:nvSpPr>
                  <p:cNvPr id="15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95736" y="2636912"/>
                    <a:ext cx="389850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sz="2400" b="1" i="1" dirty="0">
                        <a:latin typeface="Times New Roman" panose="02020603050405020304" pitchFamily="18" charset="0"/>
                      </a:rPr>
                      <a:t>А</a:t>
                    </a:r>
                    <a:endParaRPr lang="ru-RU" sz="24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83968" y="4581128"/>
                    <a:ext cx="389850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sz="2400" b="1" i="1" dirty="0">
                        <a:latin typeface="Times New Roman" panose="02020603050405020304" pitchFamily="18" charset="0"/>
                      </a:rPr>
                      <a:t>В</a:t>
                    </a:r>
                    <a:endParaRPr lang="ru-RU" sz="24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95736" y="4581128"/>
                    <a:ext cx="389850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ru-RU" sz="2400" b="1" i="1" dirty="0">
                        <a:latin typeface="Times New Roman" panose="02020603050405020304" pitchFamily="18" charset="0"/>
                      </a:rPr>
                      <a:t>С</a:t>
                    </a:r>
                    <a:endParaRPr lang="ru-RU" sz="2400" b="1" i="1" dirty="0">
                      <a:latin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8" name="Группа 41"/>
                  <p:cNvGrpSpPr/>
                  <p:nvPr/>
                </p:nvGrpSpPr>
                <p:grpSpPr>
                  <a:xfrm>
                    <a:off x="2555787" y="2852940"/>
                    <a:ext cx="1697686" cy="1993970"/>
                    <a:chOff x="6108655" y="2875192"/>
                    <a:chExt cx="1097133" cy="1297273"/>
                  </a:xfrm>
                </p:grpSpPr>
                <p:sp>
                  <p:nvSpPr>
                    <p:cNvPr id="20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08656" y="4039995"/>
                      <a:ext cx="144544" cy="131886"/>
                    </a:xfrm>
                    <a:prstGeom prst="rect">
                      <a:avLst/>
                    </a:prstGeom>
                    <a:noFill/>
                    <a:ln w="31750">
                      <a:solidFill>
                        <a:schemeClr val="accent3">
                          <a:lumMod val="50000"/>
                        </a:schemeClr>
                      </a:solidFill>
                      <a:miter lim="800000"/>
                    </a:ln>
                    <a:effectLst/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21" name="AutoShap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08656" y="2875192"/>
                      <a:ext cx="1097132" cy="1297273"/>
                    </a:xfrm>
                    <a:prstGeom prst="rtTriangle">
                      <a:avLst/>
                    </a:prstGeom>
                    <a:noFill/>
                    <a:ln w="57150">
                      <a:solidFill>
                        <a:schemeClr val="accent4">
                          <a:lumMod val="75000"/>
                        </a:schemeClr>
                      </a:solidFill>
                      <a:miter lim="800000"/>
                    </a:ln>
                    <a:effectLst/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22" name="AutoShape 24"/>
                    <p:cNvSpPr>
                      <a:spLocks noChangeArrowheads="1"/>
                    </p:cNvSpPr>
                    <p:nvPr/>
                  </p:nvSpPr>
                  <p:spPr bwMode="auto">
                    <a:xfrm rot="14989937">
                      <a:off x="6160055" y="3035628"/>
                      <a:ext cx="72946" cy="175745"/>
                    </a:xfrm>
                    <a:prstGeom prst="moon">
                      <a:avLst>
                        <a:gd name="adj" fmla="val 31736"/>
                      </a:avLst>
                    </a:prstGeom>
                    <a:solidFill>
                      <a:schemeClr val="tx1"/>
                    </a:solidFill>
                    <a:ln w="9525">
                      <a:solidFill>
                        <a:schemeClr val="accent3">
                          <a:lumMod val="50000"/>
                        </a:schemeClr>
                      </a:solidFill>
                      <a:miter lim="800000"/>
                    </a:ln>
                    <a:effectLst/>
                  </p:spPr>
                  <p:txBody>
                    <a:bodyPr wrap="none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</p:grpSp>
              <p:sp>
                <p:nvSpPr>
                  <p:cNvPr id="19" name="TextBox 58"/>
                  <p:cNvSpPr txBox="1"/>
                  <p:nvPr/>
                </p:nvSpPr>
                <p:spPr>
                  <a:xfrm>
                    <a:off x="8772235" y="2636912"/>
                    <a:ext cx="18473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/>
                    <a:endParaRPr lang="ru-RU" sz="2800" b="1" dirty="0">
                      <a:solidFill>
                        <a:schemeClr val="accent3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3" name="TextBox 52"/>
                <p:cNvSpPr txBox="1"/>
                <p:nvPr/>
              </p:nvSpPr>
              <p:spPr>
                <a:xfrm>
                  <a:off x="3790297" y="2780928"/>
                  <a:ext cx="5127879" cy="22467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/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Тангенсом </a:t>
                  </a:r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острого угла</a:t>
                  </a:r>
                  <a:endPara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прямоугольного треугольника</a:t>
                  </a:r>
                  <a:endPara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называют отношение</a:t>
                  </a:r>
                  <a:endPara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противолежащего </a:t>
                  </a:r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катета</a:t>
                  </a:r>
                  <a:endPara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r"/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к </a:t>
                  </a:r>
                  <a:r>
                    <a:rPr lang="ru-RU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прилежащему</a:t>
                  </a:r>
                  <a:endParaRPr lang="ru-RU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" name="TextBox 47"/>
              <p:cNvSpPr txBox="1"/>
              <p:nvPr/>
            </p:nvSpPr>
            <p:spPr>
              <a:xfrm>
                <a:off x="2195736" y="3717032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Box 48"/>
              <p:cNvSpPr txBox="1"/>
              <p:nvPr/>
            </p:nvSpPr>
            <p:spPr>
              <a:xfrm>
                <a:off x="3203848" y="4797152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49"/>
              <p:cNvSpPr txBox="1"/>
              <p:nvPr/>
            </p:nvSpPr>
            <p:spPr>
              <a:xfrm>
                <a:off x="3347864" y="3429000"/>
                <a:ext cx="3433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1" name="Object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627313" y="3284538"/>
                <a:ext cx="287337" cy="261937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5124996" y="4437621"/>
            <a:ext cx="1720850" cy="1295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5" name="Формула" r:id="rId3" imgW="12192000" imgH="9448800" progId="Equation.3">
                    <p:embed/>
                  </p:oleObj>
                </mc:Choice>
                <mc:Fallback>
                  <p:oleObj name="Формула" r:id="rId3" imgW="12192000" imgH="9448800" progId="Equation.3">
                    <p:embed/>
                    <p:pic>
                      <p:nvPicPr>
                        <p:cNvPr id="0" name="Изображение 2150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124996" y="4437621"/>
                          <a:ext cx="1720850" cy="12954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Группа 76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26" name="Группа 63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grpSp>
            <p:nvGrpSpPr>
              <p:cNvPr id="28" name="Группа 160"/>
              <p:cNvGrpSpPr/>
              <p:nvPr/>
            </p:nvGrpSpPr>
            <p:grpSpPr>
              <a:xfrm>
                <a:off x="1979712" y="2564904"/>
                <a:ext cx="7056784" cy="4176464"/>
                <a:chOff x="1979712" y="2564904"/>
                <a:chExt cx="7056784" cy="4176464"/>
              </a:xfrm>
            </p:grpSpPr>
            <p:sp>
              <p:nvSpPr>
                <p:cNvPr id="35" name="Прямоугольник 34"/>
                <p:cNvSpPr/>
                <p:nvPr/>
              </p:nvSpPr>
              <p:spPr>
                <a:xfrm>
                  <a:off x="1979712" y="2564904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195736" y="2636912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А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7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283968" y="4581128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В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195736" y="4581128"/>
                  <a:ext cx="38985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400" b="1" i="1" dirty="0">
                      <a:latin typeface="Times New Roman" panose="02020603050405020304" pitchFamily="18" charset="0"/>
                    </a:rPr>
                    <a:t>С</a:t>
                  </a:r>
                  <a:endParaRPr lang="ru-RU" sz="2400" b="1" i="1" dirty="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39" name="Группа 152"/>
                <p:cNvGrpSpPr/>
                <p:nvPr/>
              </p:nvGrpSpPr>
              <p:grpSpPr>
                <a:xfrm>
                  <a:off x="2555776" y="2852936"/>
                  <a:ext cx="1697684" cy="1993968"/>
                  <a:chOff x="6108655" y="2875192"/>
                  <a:chExt cx="1097133" cy="1297273"/>
                </a:xfrm>
              </p:grpSpPr>
              <p:sp>
                <p:nvSpPr>
                  <p:cNvPr id="41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6108656" y="4039995"/>
                    <a:ext cx="144544" cy="131886"/>
                  </a:xfrm>
                  <a:prstGeom prst="rect">
                    <a:avLst/>
                  </a:prstGeom>
                  <a:noFill/>
                  <a:ln w="31750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2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6108656" y="2875192"/>
                    <a:ext cx="1097132" cy="1297273"/>
                  </a:xfrm>
                  <a:prstGeom prst="rtTriangle">
                    <a:avLst/>
                  </a:prstGeom>
                  <a:noFill/>
                  <a:ln w="57150">
                    <a:solidFill>
                      <a:schemeClr val="accent4">
                        <a:lumMod val="75000"/>
                      </a:schemeClr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3" name="AutoShape 24"/>
                  <p:cNvSpPr>
                    <a:spLocks noChangeArrowheads="1"/>
                  </p:cNvSpPr>
                  <p:nvPr/>
                </p:nvSpPr>
                <p:spPr bwMode="auto">
                  <a:xfrm rot="14989937">
                    <a:off x="6160055" y="3035628"/>
                    <a:ext cx="72946" cy="175745"/>
                  </a:xfrm>
                  <a:prstGeom prst="moon">
                    <a:avLst>
                      <a:gd name="adj" fmla="val 31736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accent3">
                        <a:lumMod val="50000"/>
                      </a:schemeClr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40" name="TextBox 39"/>
                <p:cNvSpPr txBox="1"/>
                <p:nvPr/>
              </p:nvSpPr>
              <p:spPr>
                <a:xfrm>
                  <a:off x="8772235" y="2636912"/>
                  <a:ext cx="18473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endParaRPr lang="ru-RU" sz="2800" b="1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2195736" y="3717032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203848" y="4797152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347864" y="3429000"/>
                <a:ext cx="3433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32" name="Object 3"/>
              <p:cNvGraphicFramePr>
                <a:graphicFrameLocks noChangeAspect="1"/>
              </p:cNvGraphicFramePr>
              <p:nvPr/>
            </p:nvGraphicFramePr>
            <p:xfrm>
              <a:off x="4788024" y="2636912"/>
              <a:ext cx="2736304" cy="4878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06" name="Формула" r:id="rId5" imgW="27127200" imgH="4876800" progId="Equation.3">
                      <p:embed/>
                    </p:oleObj>
                  </mc:Choice>
                  <mc:Fallback>
                    <p:oleObj name="Формула" r:id="rId5" imgW="27127200" imgH="4876800" progId="Equation.3">
                      <p:embed/>
                      <p:pic>
                        <p:nvPicPr>
                          <p:cNvPr id="0" name="Изображение 21505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4788024" y="2636912"/>
                            <a:ext cx="2736304" cy="487836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" name="Object 4"/>
              <p:cNvGraphicFramePr>
                <a:graphicFrameLocks noChangeAspect="1"/>
              </p:cNvGraphicFramePr>
              <p:nvPr/>
            </p:nvGraphicFramePr>
            <p:xfrm>
              <a:off x="4350321" y="3141663"/>
              <a:ext cx="4154487" cy="488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07" name="Формула" r:id="rId7" imgW="41148000" imgH="4876800" progId="Equation.3">
                      <p:embed/>
                    </p:oleObj>
                  </mc:Choice>
                  <mc:Fallback>
                    <p:oleObj name="Формула" r:id="rId7" imgW="41148000" imgH="4876800" progId="Equation.3">
                      <p:embed/>
                      <p:pic>
                        <p:nvPicPr>
                          <p:cNvPr id="0" name="Изображение 21506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4350321" y="3141663"/>
                            <a:ext cx="4154487" cy="48895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4" name="Прямая соединительная линия 33"/>
              <p:cNvCxnSpPr/>
              <p:nvPr/>
            </p:nvCxnSpPr>
            <p:spPr>
              <a:xfrm>
                <a:off x="4572000" y="3717032"/>
                <a:ext cx="324036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27" name="Object 3"/>
            <p:cNvGraphicFramePr>
              <a:graphicFrameLocks noChangeAspect="1"/>
            </p:cNvGraphicFramePr>
            <p:nvPr/>
          </p:nvGraphicFramePr>
          <p:xfrm>
            <a:off x="5725096" y="3781425"/>
            <a:ext cx="1377950" cy="623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8" name="Формула" r:id="rId9" imgW="10668000" imgH="4876800" progId="Equation.3">
                    <p:embed/>
                  </p:oleObj>
                </mc:Choice>
                <mc:Fallback>
                  <p:oleObj name="Формула" r:id="rId9" imgW="10668000" imgH="4876800" progId="Equation.3">
                    <p:embed/>
                    <p:pic>
                      <p:nvPicPr>
                        <p:cNvPr id="0" name="Изображение 2150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725096" y="3781425"/>
                          <a:ext cx="1377950" cy="62388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4" name="Object 3"/>
          <p:cNvGraphicFramePr>
            <a:graphicFrameLocks noChangeAspect="1"/>
          </p:cNvGraphicFramePr>
          <p:nvPr/>
        </p:nvGraphicFramePr>
        <p:xfrm>
          <a:off x="2699792" y="4941168"/>
          <a:ext cx="3429000" cy="142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Формула" r:id="rId11" imgW="22555200" imgH="9448800" progId="Equation.3">
                  <p:embed/>
                </p:oleObj>
              </mc:Choice>
              <mc:Fallback>
                <p:oleObj name="Формула" r:id="rId11" imgW="22555200" imgH="9448800" progId="Equation.3">
                  <p:embed/>
                  <p:pic>
                    <p:nvPicPr>
                      <p:cNvPr id="0" name="Изображение 21508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99792" y="4941168"/>
                        <a:ext cx="3429000" cy="14239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5364088" y="4941168"/>
            <a:ext cx="936104" cy="144016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Picture 2" descr="http://gel-school-10.ru/wp-content/uploads/2014/10/ri1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694619" y="4077072"/>
            <a:ext cx="2449381" cy="2780928"/>
          </a:xfrm>
          <a:prstGeom prst="rect">
            <a:avLst/>
          </a:prstGeom>
          <a:noFill/>
        </p:spPr>
      </p:pic>
      <p:sp>
        <p:nvSpPr>
          <p:cNvPr id="47" name="Управляющая кнопка: домой 46">
            <a:hlinkClick r:id="rId14" action="ppaction://hlinksldjump" highlightClick="1"/>
          </p:cNvPr>
          <p:cNvSpPr/>
          <p:nvPr/>
        </p:nvSpPr>
        <p:spPr>
          <a:xfrm>
            <a:off x="7020272" y="6309320"/>
            <a:ext cx="610368" cy="432048"/>
          </a:xfrm>
          <a:prstGeom prst="actionButtonHom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настраиваемая 47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29.  Подобие треугольников. Тригонометрические функции углов.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899592" y="6453336"/>
            <a:ext cx="2952328" cy="288032"/>
          </a:xfrm>
          <a:prstGeom prst="actionButtonBlank">
            <a:avLst/>
          </a:prstGeom>
          <a:solidFill>
            <a:srgbClr val="B2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Самопроверка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Управляющая кнопка: настраиваемая 10">
            <a:hlinkClick r:id="rId1" action="ppaction://hlinksldjump" highlightClick="1"/>
          </p:cNvPr>
          <p:cNvSpPr/>
          <p:nvPr/>
        </p:nvSpPr>
        <p:spPr>
          <a:xfrm>
            <a:off x="5292080" y="6453336"/>
            <a:ext cx="2952328" cy="288032"/>
          </a:xfrm>
          <a:prstGeom prst="actionButtonBlank">
            <a:avLst/>
          </a:prstGeom>
          <a:solidFill>
            <a:srgbClr val="B2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Подробные ответы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Управляющая кнопка: домой 11">
            <a:hlinkClick r:id="rId2" action="ppaction://hlinksldjump" highlightClick="1"/>
          </p:cNvPr>
          <p:cNvSpPr/>
          <p:nvPr/>
        </p:nvSpPr>
        <p:spPr>
          <a:xfrm>
            <a:off x="4283968" y="6309320"/>
            <a:ext cx="610368" cy="432048"/>
          </a:xfrm>
          <a:prstGeom prst="actionButtonHome">
            <a:avLst/>
          </a:prstGeom>
          <a:solidFill>
            <a:srgbClr val="B2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8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8712968" cy="70150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348880"/>
            <a:ext cx="8712969" cy="75051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682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284984"/>
            <a:ext cx="8712968" cy="108012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6829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509120"/>
            <a:ext cx="8712968" cy="7378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21" name="Группа 20"/>
          <p:cNvGrpSpPr/>
          <p:nvPr/>
        </p:nvGrpSpPr>
        <p:grpSpPr>
          <a:xfrm>
            <a:off x="251520" y="5445224"/>
            <a:ext cx="8712968" cy="701505"/>
            <a:chOff x="251520" y="5445224"/>
            <a:chExt cx="8712968" cy="701505"/>
          </a:xfrm>
        </p:grpSpPr>
        <p:pic>
          <p:nvPicPr>
            <p:cNvPr id="18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5445224"/>
              <a:ext cx="8712968" cy="70150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20" name="Прямоугольник 19"/>
            <p:cNvSpPr/>
            <p:nvPr/>
          </p:nvSpPr>
          <p:spPr>
            <a:xfrm>
              <a:off x="323528" y="5445224"/>
              <a:ext cx="8568952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8293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3528" y="5589240"/>
              <a:ext cx="5786445" cy="414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Площади. Тригонометрические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функции острого угла. 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0.infourok.ru/images/doc/52/65160/hello_html_39f2f9fc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39552" y="3140968"/>
            <a:ext cx="3018724" cy="2160240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3995936" y="1412776"/>
            <a:ext cx="576064" cy="792088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3995936" y="2492896"/>
            <a:ext cx="576064" cy="792088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3995936" y="3501008"/>
            <a:ext cx="576064" cy="792088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3995936" y="4509120"/>
            <a:ext cx="576064" cy="792088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3995936" y="5517232"/>
            <a:ext cx="576064" cy="792088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8024" y="2348880"/>
            <a:ext cx="1847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b="1" dirty="0" smtClean="0">
              <a:solidFill>
                <a:srgbClr val="A425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solidFill>
                <a:srgbClr val="A425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2420888"/>
            <a:ext cx="32117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B3190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Самопроверка</a:t>
            </a:r>
            <a:endParaRPr lang="ru-RU" sz="3600" b="1" cap="none" spc="50" dirty="0">
              <a:ln w="11430"/>
              <a:solidFill>
                <a:srgbClr val="B3190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7740352" y="6093296"/>
            <a:ext cx="970408" cy="360040"/>
          </a:xfrm>
          <a:prstGeom prst="actionButtonReturn">
            <a:avLst/>
          </a:prstGeom>
          <a:solidFill>
            <a:srgbClr val="B2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004048" y="3645024"/>
            <a:ext cx="2893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A425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двум углам</a:t>
            </a:r>
            <a:endParaRPr lang="ru-RU" sz="3200" b="1" dirty="0">
              <a:solidFill>
                <a:srgbClr val="A425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4048" y="1484784"/>
            <a:ext cx="1939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A425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3200" b="1" dirty="0" err="1" smtClean="0">
                <a:solidFill>
                  <a:srgbClr val="A425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оседних</a:t>
            </a:r>
            <a:endParaRPr lang="ru-RU" sz="3200" b="1" dirty="0">
              <a:solidFill>
                <a:srgbClr val="A425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9816" name="Object 8"/>
          <p:cNvGraphicFramePr>
            <a:graphicFrameLocks noChangeAspect="1"/>
          </p:cNvGraphicFramePr>
          <p:nvPr/>
        </p:nvGraphicFramePr>
        <p:xfrm>
          <a:off x="5004048" y="4581128"/>
          <a:ext cx="90011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" name="Формула" r:id="rId2" imgW="7620000" imgH="5181600" progId="Equation.3">
                  <p:embed/>
                </p:oleObj>
              </mc:Choice>
              <mc:Fallback>
                <p:oleObj name="Формула" r:id="rId2" imgW="7620000" imgH="5181600" progId="Equation.3">
                  <p:embed/>
                  <p:pic>
                    <p:nvPicPr>
                      <p:cNvPr id="0" name="Изображение 22528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04048" y="4581128"/>
                        <a:ext cx="900113" cy="6064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7" name="Object 9"/>
          <p:cNvGraphicFramePr>
            <a:graphicFrameLocks noChangeAspect="1"/>
          </p:cNvGraphicFramePr>
          <p:nvPr/>
        </p:nvGraphicFramePr>
        <p:xfrm>
          <a:off x="4932040" y="5517232"/>
          <a:ext cx="739155" cy="731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Формула" r:id="rId4" imgW="5486400" imgH="5486400" progId="Equation.3">
                  <p:embed/>
                </p:oleObj>
              </mc:Choice>
              <mc:Fallback>
                <p:oleObj name="Формула" r:id="rId4" imgW="5486400" imgH="5486400" progId="Equation.3">
                  <p:embed/>
                  <p:pic>
                    <p:nvPicPr>
                      <p:cNvPr id="0" name="Изображение 22529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32040" y="5517232"/>
                        <a:ext cx="739155" cy="73192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Площади. Тригонометрические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функции острого угла. 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076056" y="2564904"/>
            <a:ext cx="2917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B31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30º</a:t>
            </a:r>
            <a:r>
              <a:rPr lang="ru-RU" sz="3200" b="1" dirty="0" smtClean="0">
                <a:solidFill>
                  <a:srgbClr val="B31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150</a:t>
            </a:r>
            <a:r>
              <a:rPr lang="en-US" sz="3200" b="1" dirty="0" smtClean="0">
                <a:solidFill>
                  <a:srgbClr val="B31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3200" b="1" dirty="0" smtClean="0">
                <a:solidFill>
                  <a:srgbClr val="B31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150</a:t>
            </a:r>
            <a:r>
              <a:rPr lang="en-US" sz="3200" b="1" dirty="0" smtClean="0">
                <a:solidFill>
                  <a:srgbClr val="B319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rgbClr val="B319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(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2" name="Группа 49"/>
            <p:cNvGrpSpPr/>
            <p:nvPr/>
          </p:nvGrpSpPr>
          <p:grpSpPr>
            <a:xfrm>
              <a:off x="1979712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4" name="Группа 18"/>
              <p:cNvGrpSpPr/>
              <p:nvPr/>
            </p:nvGrpSpPr>
            <p:grpSpPr>
              <a:xfrm>
                <a:off x="107504" y="2564904"/>
                <a:ext cx="7056784" cy="4176464"/>
                <a:chOff x="1979712" y="2492896"/>
                <a:chExt cx="7056784" cy="4176464"/>
              </a:xfrm>
            </p:grpSpPr>
            <p:sp>
              <p:nvSpPr>
                <p:cNvPr id="12" name="Прямоугольник 3"/>
                <p:cNvSpPr/>
                <p:nvPr/>
              </p:nvSpPr>
              <p:spPr>
                <a:xfrm>
                  <a:off x="1979712" y="24928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Параллелограммом называется четырёхугольник, у которого противоположные стороны попарно параллельны</a:t>
                  </a:r>
                  <a:r>
                    <a:rPr lang="ru-RU" sz="2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Противоположные стороны </a:t>
                  </a:r>
                  <a:endParaRPr lang="ru-RU" sz="2400" b="1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</a:t>
                  </a:r>
                  <a:r>
                    <a:rPr lang="ru-RU" sz="2400" b="1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араллелограмма равны</a:t>
                  </a:r>
                  <a:endParaRPr lang="ru-RU" sz="2400" b="1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" name="Text Box 29"/>
              <p:cNvSpPr txBox="1">
                <a:spLocks noChangeArrowheads="1"/>
              </p:cNvSpPr>
              <p:nvPr/>
            </p:nvSpPr>
            <p:spPr bwMode="auto">
              <a:xfrm>
                <a:off x="2195736" y="594928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" name="Text Box 31"/>
              <p:cNvSpPr txBox="1">
                <a:spLocks noChangeArrowheads="1"/>
              </p:cNvSpPr>
              <p:nvPr/>
            </p:nvSpPr>
            <p:spPr bwMode="auto">
              <a:xfrm>
                <a:off x="2627784" y="450912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Text Box 40"/>
              <p:cNvSpPr txBox="1">
                <a:spLocks noChangeArrowheads="1"/>
              </p:cNvSpPr>
              <p:nvPr/>
            </p:nvSpPr>
            <p:spPr bwMode="auto">
              <a:xfrm>
                <a:off x="5220072" y="450912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Параллелограмм 9"/>
              <p:cNvSpPr/>
              <p:nvPr/>
            </p:nvSpPr>
            <p:spPr>
              <a:xfrm>
                <a:off x="2555776" y="4869160"/>
                <a:ext cx="2664296" cy="1224136"/>
              </a:xfrm>
              <a:prstGeom prst="parallelogram">
                <a:avLst/>
              </a:prstGeom>
              <a:solidFill>
                <a:schemeClr val="bg1"/>
              </a:solidFill>
              <a:ln w="508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Text Box 29"/>
              <p:cNvSpPr txBox="1">
                <a:spLocks noChangeArrowheads="1"/>
              </p:cNvSpPr>
              <p:nvPr/>
            </p:nvSpPr>
            <p:spPr bwMode="auto">
              <a:xfrm>
                <a:off x="4860032" y="5949280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</p:grpSp>
        <p:cxnSp>
          <p:nvCxnSpPr>
            <p:cNvPr id="60" name="Прямая соединительная линия 59"/>
            <p:cNvCxnSpPr/>
            <p:nvPr/>
          </p:nvCxnSpPr>
          <p:spPr>
            <a:xfrm>
              <a:off x="2555776" y="3789040"/>
              <a:ext cx="583264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Группа 63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65" name="Группа 16"/>
            <p:cNvGrpSpPr/>
            <p:nvPr/>
          </p:nvGrpSpPr>
          <p:grpSpPr>
            <a:xfrm>
              <a:off x="1979712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69" name="Группа 49"/>
              <p:cNvGrpSpPr/>
              <p:nvPr/>
            </p:nvGrpSpPr>
            <p:grpSpPr>
              <a:xfrm>
                <a:off x="107504" y="2564904"/>
                <a:ext cx="7056784" cy="4176464"/>
                <a:chOff x="107504" y="2564904"/>
                <a:chExt cx="7056784" cy="4176464"/>
              </a:xfrm>
            </p:grpSpPr>
            <p:grpSp>
              <p:nvGrpSpPr>
                <p:cNvPr id="72" name="Группа 18"/>
                <p:cNvGrpSpPr/>
                <p:nvPr/>
              </p:nvGrpSpPr>
              <p:grpSpPr>
                <a:xfrm>
                  <a:off x="107504" y="2564904"/>
                  <a:ext cx="7056784" cy="4176464"/>
                  <a:chOff x="1979712" y="2492896"/>
                  <a:chExt cx="7056784" cy="4176464"/>
                </a:xfrm>
              </p:grpSpPr>
              <p:sp>
                <p:nvSpPr>
                  <p:cNvPr id="79" name="Прямоугольник 3"/>
                  <p:cNvSpPr/>
                  <p:nvPr/>
                </p:nvSpPr>
                <p:spPr>
                  <a:xfrm>
                    <a:off x="1979712" y="2492896"/>
                    <a:ext cx="7056784" cy="41764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24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en-US" sz="24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r>
                      <a:rPr lang="ru-RU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Периметр – сумма длин всех сторон</a:t>
                    </a:r>
                    <a:endParaRPr lang="ru-RU" sz="2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0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5652517" y="645413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73" name="Line 13"/>
                <p:cNvSpPr>
                  <a:spLocks noChangeShapeType="1"/>
                </p:cNvSpPr>
                <p:nvPr/>
              </p:nvSpPr>
              <p:spPr bwMode="auto">
                <a:xfrm>
                  <a:off x="2122588" y="6094661"/>
                  <a:ext cx="3175" cy="158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4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611560" y="5229200"/>
                  <a:ext cx="35618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i="1" dirty="0">
                      <a:latin typeface="Times New Roman" panose="02020603050405020304" pitchFamily="18" charset="0"/>
                    </a:rPr>
                    <a:t>А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5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043608" y="3789040"/>
                  <a:ext cx="35618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i="1" dirty="0">
                      <a:latin typeface="Times New Roman" panose="02020603050405020304" pitchFamily="18" charset="0"/>
                    </a:rPr>
                    <a:t>В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3635896" y="3789040"/>
                  <a:ext cx="35618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i="1" dirty="0">
                      <a:latin typeface="Times New Roman" panose="02020603050405020304" pitchFamily="18" charset="0"/>
                    </a:rPr>
                    <a:t>С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7" name="Параллелограмм 8"/>
                <p:cNvSpPr/>
                <p:nvPr/>
              </p:nvSpPr>
              <p:spPr>
                <a:xfrm>
                  <a:off x="971600" y="4149080"/>
                  <a:ext cx="2664296" cy="1224136"/>
                </a:xfrm>
                <a:prstGeom prst="parallelogram">
                  <a:avLst/>
                </a:prstGeom>
                <a:solidFill>
                  <a:schemeClr val="bg1"/>
                </a:solidFill>
                <a:ln w="508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8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347864" y="5445224"/>
                  <a:ext cx="370614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i="1" dirty="0" smtClean="0">
                      <a:latin typeface="Times New Roman" panose="02020603050405020304" pitchFamily="18" charset="0"/>
                    </a:rPr>
                    <a:t>D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0" name="Text Box 40"/>
              <p:cNvSpPr txBox="1">
                <a:spLocks noChangeArrowheads="1"/>
              </p:cNvSpPr>
              <p:nvPr/>
            </p:nvSpPr>
            <p:spPr bwMode="auto">
              <a:xfrm>
                <a:off x="2051720" y="5301208"/>
                <a:ext cx="364202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 smtClean="0">
                    <a:latin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graphicFrame>
            <p:nvGraphicFramePr>
              <p:cNvPr id="71" name="Object 6"/>
              <p:cNvGraphicFramePr>
                <a:graphicFrameLocks noChangeAspect="1"/>
              </p:cNvGraphicFramePr>
              <p:nvPr/>
            </p:nvGraphicFramePr>
            <p:xfrm>
              <a:off x="4355976" y="3789040"/>
              <a:ext cx="2171700" cy="615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553" name="Формула" r:id="rId1" imgW="14630400" imgH="4267200" progId="Equation.3">
                      <p:embed/>
                    </p:oleObj>
                  </mc:Choice>
                  <mc:Fallback>
                    <p:oleObj name="Формула" r:id="rId1" imgW="14630400" imgH="4267200" progId="Equation.3">
                      <p:embed/>
                      <p:pic>
                        <p:nvPicPr>
                          <p:cNvPr id="0" name="Изображение 23552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/>
                          <a:stretch>
                            <a:fillRect/>
                          </a:stretch>
                        </p:blipFill>
                        <p:spPr>
                          <a:xfrm>
                            <a:off x="4355976" y="3789040"/>
                            <a:ext cx="2171700" cy="61595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6" name="Text Box 40"/>
            <p:cNvSpPr txBox="1">
              <a:spLocks noChangeArrowheads="1"/>
            </p:cNvSpPr>
            <p:nvPr/>
          </p:nvSpPr>
          <p:spPr bwMode="auto">
            <a:xfrm>
              <a:off x="2627784" y="4365104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</a:rPr>
                <a:t>b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67" name="Object 6"/>
            <p:cNvGraphicFramePr>
              <a:graphicFrameLocks noChangeAspect="1"/>
            </p:cNvGraphicFramePr>
            <p:nvPr/>
          </p:nvGraphicFramePr>
          <p:xfrm>
            <a:off x="6205538" y="4508500"/>
            <a:ext cx="2216150" cy="615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4" name="Формула" r:id="rId3" imgW="14935200" imgH="4267200" progId="Equation.3">
                    <p:embed/>
                  </p:oleObj>
                </mc:Choice>
                <mc:Fallback>
                  <p:oleObj name="Формула" r:id="rId3" imgW="14935200" imgH="4267200" progId="Equation.3">
                    <p:embed/>
                    <p:pic>
                      <p:nvPicPr>
                        <p:cNvPr id="0" name="Изображение 2355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205538" y="4508500"/>
                          <a:ext cx="2216150" cy="6159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6"/>
            <p:cNvGraphicFramePr>
              <a:graphicFrameLocks noChangeAspect="1"/>
            </p:cNvGraphicFramePr>
            <p:nvPr/>
          </p:nvGraphicFramePr>
          <p:xfrm>
            <a:off x="5220072" y="5877272"/>
            <a:ext cx="3619500" cy="747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5" name="Формула" r:id="rId5" imgW="24384000" imgH="5181600" progId="Equation.3">
                    <p:embed/>
                  </p:oleObj>
                </mc:Choice>
                <mc:Fallback>
                  <p:oleObj name="Формула" r:id="rId5" imgW="24384000" imgH="5181600" progId="Equation.3">
                    <p:embed/>
                    <p:pic>
                      <p:nvPicPr>
                        <p:cNvPr id="0" name="Изображение 2355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220072" y="5877272"/>
                          <a:ext cx="3619500" cy="74771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1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484784"/>
            <a:ext cx="8712968" cy="70150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2" name="Управляющая кнопка: настраиваемая 81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Площади. Тригонометрические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функции острого угла. </a:t>
            </a:r>
            <a:endParaRPr lang="ru-RU" dirty="0"/>
          </a:p>
        </p:txBody>
      </p:sp>
      <p:pic>
        <p:nvPicPr>
          <p:cNvPr id="83" name="Picture 6" descr="https://st2.depositphotos.com/5606164/8697/v/950/depositphotos_86972384-stock-illustration-teacher-on-a-white-background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416442"/>
            <a:ext cx="1800200" cy="3441558"/>
          </a:xfrm>
          <a:prstGeom prst="rect">
            <a:avLst/>
          </a:prstGeom>
          <a:noFill/>
        </p:spPr>
      </p:pic>
      <p:sp>
        <p:nvSpPr>
          <p:cNvPr id="84" name="Управляющая кнопка: далее 83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1412776"/>
            <a:ext cx="8712969" cy="75051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4" name="Группа 31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5" name="Группа 3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11" name="Группа 37"/>
              <p:cNvGrpSpPr/>
              <p:nvPr/>
            </p:nvGrpSpPr>
            <p:grpSpPr>
              <a:xfrm>
                <a:off x="107504" y="2564904"/>
                <a:ext cx="7056784" cy="4176464"/>
                <a:chOff x="1979712" y="2492896"/>
                <a:chExt cx="7056784" cy="4176464"/>
              </a:xfrm>
            </p:grpSpPr>
            <p:grpSp>
              <p:nvGrpSpPr>
                <p:cNvPr id="13" name="Группа 2"/>
                <p:cNvGrpSpPr/>
                <p:nvPr/>
              </p:nvGrpSpPr>
              <p:grpSpPr>
                <a:xfrm>
                  <a:off x="1979712" y="2492896"/>
                  <a:ext cx="7056784" cy="4176464"/>
                  <a:chOff x="1979712" y="2492896"/>
                  <a:chExt cx="7056784" cy="4176464"/>
                </a:xfrm>
              </p:grpSpPr>
              <p:sp>
                <p:nvSpPr>
                  <p:cNvPr id="19" name="Прямоугольник 3"/>
                  <p:cNvSpPr/>
                  <p:nvPr/>
                </p:nvSpPr>
                <p:spPr>
                  <a:xfrm>
                    <a:off x="1979712" y="2492896"/>
                    <a:ext cx="7056784" cy="41764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5652517" y="645413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accent2">
                        <a:lumMod val="75000"/>
                      </a:schemeClr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" name="Группа 102"/>
                <p:cNvGrpSpPr/>
                <p:nvPr/>
              </p:nvGrpSpPr>
              <p:grpSpPr>
                <a:xfrm>
                  <a:off x="2555776" y="2708920"/>
                  <a:ext cx="5870611" cy="1427216"/>
                  <a:chOff x="858980" y="1657784"/>
                  <a:chExt cx="7575844" cy="2134529"/>
                </a:xfrm>
              </p:grpSpPr>
              <p:sp>
                <p:nvSpPr>
                  <p:cNvPr id="16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8980" y="3273200"/>
                    <a:ext cx="420689" cy="519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800" b="1" i="1" dirty="0">
                        <a:latin typeface="Times New Roman" panose="02020603050405020304" pitchFamily="18" charset="0"/>
                      </a:rPr>
                      <a:t>А</a:t>
                    </a:r>
                    <a:endParaRPr lang="ru-RU" sz="28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83021" y="1657784"/>
                    <a:ext cx="420688" cy="5191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800" b="1" i="1" dirty="0">
                        <a:latin typeface="Times New Roman" panose="02020603050405020304" pitchFamily="18" charset="0"/>
                      </a:rPr>
                      <a:t>В</a:t>
                    </a:r>
                    <a:endParaRPr lang="ru-RU" sz="2800" b="1" i="1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14137" y="3273200"/>
                    <a:ext cx="420687" cy="5191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2800" b="1" i="1" dirty="0">
                        <a:latin typeface="Times New Roman" panose="02020603050405020304" pitchFamily="18" charset="0"/>
                      </a:rPr>
                      <a:t>С</a:t>
                    </a:r>
                    <a:endParaRPr lang="ru-RU" sz="2800" b="1" i="1" dirty="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5" name="Rectangle 12"/>
                <p:cNvSpPr>
                  <a:spLocks noChangeArrowheads="1"/>
                </p:cNvSpPr>
                <p:nvPr/>
              </p:nvSpPr>
              <p:spPr bwMode="auto">
                <a:xfrm>
                  <a:off x="2411760" y="5517232"/>
                  <a:ext cx="6336705" cy="86518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ru-RU" sz="2400" b="1" dirty="0" smtClean="0">
                      <a:solidFill>
                        <a:srgbClr val="C00000"/>
                      </a:solidFill>
                      <a:latin typeface="Times New Roman" panose="02020603050405020304" pitchFamily="18" charset="0"/>
                    </a:rPr>
                    <a:t>РОМБОМ </a:t>
                  </a:r>
                  <a:r>
                    <a:rPr lang="ru-RU" sz="2400" b="1" dirty="0" smtClean="0">
                      <a:latin typeface="Times New Roman" panose="02020603050405020304" pitchFamily="18" charset="0"/>
                    </a:rPr>
                    <a:t> называют </a:t>
                  </a:r>
                  <a:endParaRPr lang="ru-RU" sz="2400" b="1" dirty="0" smtClean="0">
                    <a:latin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latin typeface="Times New Roman" panose="02020603050405020304" pitchFamily="18" charset="0"/>
                    </a:rPr>
                    <a:t>параллелограмм, у</a:t>
                  </a:r>
                  <a:r>
                    <a:rPr lang="ru-RU" sz="24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anose="02020603050405020304" pitchFamily="18" charset="0"/>
                    </a:rPr>
                    <a:t> </a:t>
                  </a:r>
                  <a:r>
                    <a:rPr lang="ru-RU" sz="2400" b="1" dirty="0" smtClean="0">
                      <a:latin typeface="Times New Roman" panose="02020603050405020304" pitchFamily="18" charset="0"/>
                    </a:rPr>
                    <a:t>которого все стороны равны</a:t>
                  </a:r>
                  <a:endParaRPr lang="ru-RU" sz="2400" b="1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2" name="Text Box 7"/>
              <p:cNvSpPr txBox="1">
                <a:spLocks noChangeArrowheads="1"/>
              </p:cNvSpPr>
              <p:nvPr/>
            </p:nvSpPr>
            <p:spPr bwMode="auto">
              <a:xfrm>
                <a:off x="3491880" y="4941168"/>
                <a:ext cx="444352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" name="Ромб 5"/>
            <p:cNvSpPr/>
            <p:nvPr/>
          </p:nvSpPr>
          <p:spPr>
            <a:xfrm>
              <a:off x="1115616" y="3284984"/>
              <a:ext cx="5112568" cy="1656184"/>
            </a:xfrm>
            <a:prstGeom prst="diamond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2411760" y="3573016"/>
              <a:ext cx="288032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4644008" y="4509120"/>
              <a:ext cx="288032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4572000" y="3573016"/>
              <a:ext cx="351656" cy="803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2267744" y="4509120"/>
              <a:ext cx="351656" cy="803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(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23" name="Группа 31"/>
            <p:cNvGrpSpPr/>
            <p:nvPr/>
          </p:nvGrpSpPr>
          <p:grpSpPr>
            <a:xfrm>
              <a:off x="1979712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27" name="Группа 3"/>
              <p:cNvGrpSpPr/>
              <p:nvPr/>
            </p:nvGrpSpPr>
            <p:grpSpPr>
              <a:xfrm>
                <a:off x="107504" y="2564904"/>
                <a:ext cx="7056784" cy="4176464"/>
                <a:chOff x="107504" y="2564904"/>
                <a:chExt cx="7056784" cy="4176464"/>
              </a:xfrm>
            </p:grpSpPr>
            <p:grpSp>
              <p:nvGrpSpPr>
                <p:cNvPr id="33" name="Группа 37"/>
                <p:cNvGrpSpPr/>
                <p:nvPr/>
              </p:nvGrpSpPr>
              <p:grpSpPr>
                <a:xfrm>
                  <a:off x="107504" y="2564904"/>
                  <a:ext cx="7056784" cy="4176464"/>
                  <a:chOff x="1979712" y="2492896"/>
                  <a:chExt cx="7056784" cy="4176464"/>
                </a:xfrm>
              </p:grpSpPr>
              <p:grpSp>
                <p:nvGrpSpPr>
                  <p:cNvPr id="35" name="Группа 2"/>
                  <p:cNvGrpSpPr/>
                  <p:nvPr/>
                </p:nvGrpSpPr>
                <p:grpSpPr>
                  <a:xfrm>
                    <a:off x="1979712" y="2492896"/>
                    <a:ext cx="7056784" cy="4176464"/>
                    <a:chOff x="1979712" y="2492896"/>
                    <a:chExt cx="7056784" cy="4176464"/>
                  </a:xfrm>
                </p:grpSpPr>
                <p:sp>
                  <p:nvSpPr>
                    <p:cNvPr id="41" name="Прямоугольник 3"/>
                    <p:cNvSpPr/>
                    <p:nvPr/>
                  </p:nvSpPr>
                  <p:spPr>
                    <a:xfrm>
                      <a:off x="1979712" y="2492896"/>
                      <a:ext cx="7056784" cy="417646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2" name="Line 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652517" y="6454130"/>
                      <a:ext cx="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accent2">
                          <a:lumMod val="75000"/>
                        </a:schemeClr>
                      </a:solidFill>
                      <a:rou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6" name="Группа 102"/>
                  <p:cNvGrpSpPr/>
                  <p:nvPr/>
                </p:nvGrpSpPr>
                <p:grpSpPr>
                  <a:xfrm>
                    <a:off x="2555776" y="2708920"/>
                    <a:ext cx="5870611" cy="1427216"/>
                    <a:chOff x="858980" y="1657784"/>
                    <a:chExt cx="7575844" cy="2134529"/>
                  </a:xfrm>
                </p:grpSpPr>
                <p:sp>
                  <p:nvSpPr>
                    <p:cNvPr id="38" name="Text Box 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8980" y="3273200"/>
                      <a:ext cx="420689" cy="519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ru-RU" sz="2800" b="1" i="1" dirty="0">
                          <a:latin typeface="Times New Roman" panose="02020603050405020304" pitchFamily="18" charset="0"/>
                        </a:rPr>
                        <a:t>А</a:t>
                      </a:r>
                      <a:endParaRPr lang="ru-RU" sz="2800" b="1" i="1" dirty="0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9" name="Text Box 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83021" y="1657784"/>
                      <a:ext cx="420688" cy="51911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ru-RU" sz="2800" b="1" i="1" dirty="0">
                          <a:latin typeface="Times New Roman" panose="02020603050405020304" pitchFamily="18" charset="0"/>
                        </a:rPr>
                        <a:t>В</a:t>
                      </a:r>
                      <a:endParaRPr lang="ru-RU" sz="2800" b="1" i="1" dirty="0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0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014137" y="3273200"/>
                      <a:ext cx="420687" cy="51911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ru-RU" sz="2800" b="1" i="1" dirty="0">
                          <a:latin typeface="Times New Roman" panose="02020603050405020304" pitchFamily="18" charset="0"/>
                        </a:rPr>
                        <a:t>С</a:t>
                      </a:r>
                      <a:endParaRPr lang="ru-RU" sz="2800" b="1" i="1" dirty="0"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37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2411760" y="5517232"/>
                    <a:ext cx="6336705" cy="86518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r>
                      <a:rPr lang="ru-RU" sz="24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</a:rPr>
                      <a:t>ДИАГОНАЛИ </a:t>
                    </a:r>
                    <a:r>
                      <a:rPr lang="ru-RU" sz="2400" b="1" dirty="0" smtClean="0">
                        <a:latin typeface="Times New Roman" panose="02020603050405020304" pitchFamily="18" charset="0"/>
                      </a:rPr>
                      <a:t>ромба перпендикулярны</a:t>
                    </a:r>
                    <a:endParaRPr lang="ru-RU" sz="2400" b="1" dirty="0" smtClean="0">
                      <a:latin typeface="Times New Roman" panose="02020603050405020304" pitchFamily="18" charset="0"/>
                    </a:endParaRPr>
                  </a:p>
                  <a:p>
                    <a:pPr algn="ctr"/>
                    <a:r>
                      <a:rPr lang="ru-RU" sz="2400" b="1" dirty="0" smtClean="0">
                        <a:latin typeface="Times New Roman" panose="02020603050405020304" pitchFamily="18" charset="0"/>
                      </a:rPr>
                      <a:t>и</a:t>
                    </a:r>
                    <a:r>
                      <a:rPr lang="ru-RU" sz="2400" b="1" dirty="0" smtClean="0">
                        <a:latin typeface="Times New Roman" panose="02020603050405020304" pitchFamily="18" charset="0"/>
                      </a:rPr>
                      <a:t> являются биссектрисами его углов</a:t>
                    </a:r>
                    <a:endParaRPr lang="ru-RU" sz="2400" b="1" dirty="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3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491880" y="4941168"/>
                  <a:ext cx="444352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800" b="1" i="1" dirty="0" smtClean="0">
                      <a:latin typeface="Times New Roman" panose="02020603050405020304" pitchFamily="18" charset="0"/>
                    </a:rPr>
                    <a:t>D</a:t>
                  </a:r>
                  <a:endParaRPr lang="ru-RU" sz="2800" b="1" i="1" dirty="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8" name="Ромб 27"/>
              <p:cNvSpPr/>
              <p:nvPr/>
            </p:nvSpPr>
            <p:spPr>
              <a:xfrm>
                <a:off x="1115616" y="3284984"/>
                <a:ext cx="5112568" cy="1656184"/>
              </a:xfrm>
              <a:prstGeom prst="diamond">
                <a:avLst/>
              </a:prstGeom>
              <a:noFill/>
              <a:ln w="508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2411760" y="3573016"/>
                <a:ext cx="288032" cy="1440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4644008" y="4509120"/>
                <a:ext cx="288032" cy="1440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 flipV="1">
                <a:off x="4572000" y="3573016"/>
                <a:ext cx="351656" cy="8039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 flipV="1">
                <a:off x="2267744" y="4509120"/>
                <a:ext cx="351656" cy="8039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Прямая соединительная линия 23"/>
            <p:cNvCxnSpPr>
              <a:stCxn id="28" idx="0"/>
              <a:endCxn id="28" idx="2"/>
            </p:cNvCxnSpPr>
            <p:nvPr/>
          </p:nvCxnSpPr>
          <p:spPr>
            <a:xfrm>
              <a:off x="5544108" y="3284984"/>
              <a:ext cx="0" cy="16561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>
              <a:stCxn id="28" idx="1"/>
              <a:endCxn id="28" idx="3"/>
            </p:cNvCxnSpPr>
            <p:nvPr/>
          </p:nvCxnSpPr>
          <p:spPr>
            <a:xfrm>
              <a:off x="2987824" y="4113076"/>
              <a:ext cx="511256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Месяц 25"/>
            <p:cNvSpPr/>
            <p:nvPr/>
          </p:nvSpPr>
          <p:spPr>
            <a:xfrm rot="16200000">
              <a:off x="5436096" y="3212976"/>
              <a:ext cx="216024" cy="792088"/>
            </a:xfrm>
            <a:prstGeom prst="moon">
              <a:avLst>
                <a:gd name="adj" fmla="val 247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44" name="Группа 93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grpSp>
            <p:nvGrpSpPr>
              <p:cNvPr id="46" name="Группа 31"/>
              <p:cNvGrpSpPr/>
              <p:nvPr/>
            </p:nvGrpSpPr>
            <p:grpSpPr>
              <a:xfrm>
                <a:off x="1979712" y="2564904"/>
                <a:ext cx="7056784" cy="4176464"/>
                <a:chOff x="107504" y="2564904"/>
                <a:chExt cx="7056784" cy="4176464"/>
              </a:xfrm>
            </p:grpSpPr>
            <p:grpSp>
              <p:nvGrpSpPr>
                <p:cNvPr id="49" name="Группа 3"/>
                <p:cNvGrpSpPr/>
                <p:nvPr/>
              </p:nvGrpSpPr>
              <p:grpSpPr>
                <a:xfrm>
                  <a:off x="107504" y="2564904"/>
                  <a:ext cx="7056784" cy="4176464"/>
                  <a:chOff x="107504" y="2564904"/>
                  <a:chExt cx="7056784" cy="4176464"/>
                </a:xfrm>
              </p:grpSpPr>
              <p:grpSp>
                <p:nvGrpSpPr>
                  <p:cNvPr id="55" name="Группа 37"/>
                  <p:cNvGrpSpPr/>
                  <p:nvPr/>
                </p:nvGrpSpPr>
                <p:grpSpPr>
                  <a:xfrm>
                    <a:off x="107504" y="2564904"/>
                    <a:ext cx="7056784" cy="4176464"/>
                    <a:chOff x="1979712" y="2492896"/>
                    <a:chExt cx="7056784" cy="4176464"/>
                  </a:xfrm>
                </p:grpSpPr>
                <p:grpSp>
                  <p:nvGrpSpPr>
                    <p:cNvPr id="57" name="Группа 2"/>
                    <p:cNvGrpSpPr/>
                    <p:nvPr/>
                  </p:nvGrpSpPr>
                  <p:grpSpPr>
                    <a:xfrm>
                      <a:off x="1979712" y="2492896"/>
                      <a:ext cx="7056784" cy="4176464"/>
                      <a:chOff x="1979712" y="2492896"/>
                      <a:chExt cx="7056784" cy="4176464"/>
                    </a:xfrm>
                  </p:grpSpPr>
                  <p:sp>
                    <p:nvSpPr>
                      <p:cNvPr id="62" name="Прямоугольник 3"/>
                      <p:cNvSpPr/>
                      <p:nvPr/>
                    </p:nvSpPr>
                    <p:spPr>
                      <a:xfrm>
                        <a:off x="1979712" y="2492896"/>
                        <a:ext cx="7056784" cy="417646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63" name="Line 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652517" y="6454130"/>
                        <a:ext cx="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accent2">
                            <a:lumMod val="75000"/>
                          </a:schemeClr>
                        </a:solidFill>
                        <a:round/>
                      </a:ln>
                      <a:effectLst/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58" name="Группа 102"/>
                    <p:cNvGrpSpPr/>
                    <p:nvPr/>
                  </p:nvGrpSpPr>
                  <p:grpSpPr>
                    <a:xfrm>
                      <a:off x="3923928" y="2780928"/>
                      <a:ext cx="5006514" cy="1355207"/>
                      <a:chOff x="2624539" y="1765480"/>
                      <a:chExt cx="6460754" cy="2026835"/>
                    </a:xfrm>
                  </p:grpSpPr>
                  <p:sp>
                    <p:nvSpPr>
                      <p:cNvPr id="59" name="Text Box 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624539" y="3273203"/>
                        <a:ext cx="420689" cy="5191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ru-RU" sz="2800" b="1" i="1" dirty="0">
                            <a:latin typeface="Times New Roman" panose="02020603050405020304" pitchFamily="18" charset="0"/>
                          </a:rPr>
                          <a:t>А</a:t>
                        </a:r>
                        <a:endParaRPr lang="ru-RU" sz="2800" b="1" i="1" dirty="0"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60" name="Text Box 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783959" y="1765480"/>
                        <a:ext cx="420688" cy="5191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ru-RU" sz="2800" b="1" i="1" dirty="0">
                            <a:latin typeface="Times New Roman" panose="02020603050405020304" pitchFamily="18" charset="0"/>
                          </a:rPr>
                          <a:t>В</a:t>
                        </a:r>
                        <a:endParaRPr lang="ru-RU" sz="2800" b="1" i="1" dirty="0"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61" name="Text Box 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664606" y="3273200"/>
                        <a:ext cx="420687" cy="5191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ru-RU" sz="2800" b="1" i="1" dirty="0">
                            <a:latin typeface="Times New Roman" panose="02020603050405020304" pitchFamily="18" charset="0"/>
                          </a:rPr>
                          <a:t>С</a:t>
                        </a:r>
                        <a:endParaRPr lang="ru-RU" sz="2800" b="1" i="1" dirty="0">
                          <a:latin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  <p:sp>
                <p:nvSpPr>
                  <p:cNvPr id="56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55976" y="4941168"/>
                    <a:ext cx="444352" cy="5232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800" b="1" i="1" dirty="0" smtClean="0">
                        <a:latin typeface="Times New Roman" panose="02020603050405020304" pitchFamily="18" charset="0"/>
                      </a:rPr>
                      <a:t>D</a:t>
                    </a:r>
                    <a:endParaRPr lang="ru-RU" sz="2800" b="1" i="1" dirty="0"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50" name="Ромб 49"/>
                <p:cNvSpPr/>
                <p:nvPr/>
              </p:nvSpPr>
              <p:spPr>
                <a:xfrm>
                  <a:off x="2411760" y="3284984"/>
                  <a:ext cx="4320480" cy="1656184"/>
                </a:xfrm>
                <a:prstGeom prst="diamond">
                  <a:avLst/>
                </a:prstGeom>
                <a:noFill/>
                <a:ln w="508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51" name="Прямая соединительная линия 50"/>
                <p:cNvCxnSpPr/>
                <p:nvPr/>
              </p:nvCxnSpPr>
              <p:spPr>
                <a:xfrm>
                  <a:off x="3419872" y="3573016"/>
                  <a:ext cx="288032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единительная линия 51"/>
                <p:cNvCxnSpPr/>
                <p:nvPr/>
              </p:nvCxnSpPr>
              <p:spPr>
                <a:xfrm>
                  <a:off x="5292080" y="4509120"/>
                  <a:ext cx="288032" cy="1440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Прямая соединительная линия 52"/>
                <p:cNvCxnSpPr/>
                <p:nvPr/>
              </p:nvCxnSpPr>
              <p:spPr>
                <a:xfrm flipV="1">
                  <a:off x="5292080" y="3573016"/>
                  <a:ext cx="351656" cy="8039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>
                <a:xfrm flipV="1">
                  <a:off x="3275856" y="4509120"/>
                  <a:ext cx="351656" cy="8039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Прямая соединительная линия 46"/>
              <p:cNvCxnSpPr>
                <a:stCxn id="50" idx="0"/>
                <a:endCxn id="50" idx="2"/>
              </p:cNvCxnSpPr>
              <p:nvPr/>
            </p:nvCxnSpPr>
            <p:spPr>
              <a:xfrm>
                <a:off x="6444208" y="3284984"/>
                <a:ext cx="0" cy="165618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>
                <a:stCxn id="50" idx="1"/>
                <a:endCxn id="50" idx="3"/>
              </p:cNvCxnSpPr>
              <p:nvPr/>
            </p:nvCxnSpPr>
            <p:spPr>
              <a:xfrm>
                <a:off x="4283968" y="4113076"/>
                <a:ext cx="432048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45" name="Object 4"/>
            <p:cNvGraphicFramePr>
              <a:graphicFrameLocks noChangeAspect="1"/>
            </p:cNvGraphicFramePr>
            <p:nvPr/>
          </p:nvGraphicFramePr>
          <p:xfrm>
            <a:off x="2051720" y="2780928"/>
            <a:ext cx="4032448" cy="4536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7" name="Формула" r:id="rId2" imgW="42062400" imgH="4876800" progId="Equation.3">
                    <p:embed/>
                  </p:oleObj>
                </mc:Choice>
                <mc:Fallback>
                  <p:oleObj name="Формула" r:id="rId2" imgW="42062400" imgH="4876800" progId="Equation.3">
                    <p:embed/>
                    <p:pic>
                      <p:nvPicPr>
                        <p:cNvPr id="0" name="Изображение 2457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051720" y="2780928"/>
                          <a:ext cx="4032448" cy="45363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4" name="Управляющая кнопка: настраиваемая 63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5" name="Object 6"/>
          <p:cNvGraphicFramePr>
            <a:graphicFrameLocks noChangeAspect="1"/>
          </p:cNvGraphicFramePr>
          <p:nvPr/>
        </p:nvGraphicFramePr>
        <p:xfrm>
          <a:off x="2195736" y="5373216"/>
          <a:ext cx="3096344" cy="569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Формула" r:id="rId4" imgW="28956000" imgH="5486400" progId="Equation.3">
                  <p:embed/>
                </p:oleObj>
              </mc:Choice>
              <mc:Fallback>
                <p:oleObj name="Формула" r:id="rId4" imgW="28956000" imgH="5486400" progId="Equation.3">
                  <p:embed/>
                  <p:pic>
                    <p:nvPicPr>
                      <p:cNvPr id="0" name="Изображение 24577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95736" y="5373216"/>
                        <a:ext cx="3096344" cy="56941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3"/>
          <p:cNvGraphicFramePr>
            <a:graphicFrameLocks noChangeAspect="1"/>
          </p:cNvGraphicFramePr>
          <p:nvPr/>
        </p:nvGraphicFramePr>
        <p:xfrm>
          <a:off x="5364088" y="5418820"/>
          <a:ext cx="1512168" cy="478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Формула" r:id="rId6" imgW="14935200" imgH="4876800" progId="Equation.3">
                  <p:embed/>
                </p:oleObj>
              </mc:Choice>
              <mc:Fallback>
                <p:oleObj name="Формула" r:id="rId6" imgW="14935200" imgH="4876800" progId="Equation.3">
                  <p:embed/>
                  <p:pic>
                    <p:nvPicPr>
                      <p:cNvPr id="0" name="Изображение 24578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64088" y="5418820"/>
                        <a:ext cx="1512168" cy="47885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5"/>
          <p:cNvGraphicFramePr>
            <a:graphicFrameLocks noChangeAspect="1"/>
          </p:cNvGraphicFramePr>
          <p:nvPr/>
        </p:nvGraphicFramePr>
        <p:xfrm>
          <a:off x="4283968" y="6021288"/>
          <a:ext cx="27066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Формула" r:id="rId8" imgW="25298400" imgH="4876800" progId="Equation.3">
                  <p:embed/>
                </p:oleObj>
              </mc:Choice>
              <mc:Fallback>
                <p:oleObj name="Формула" r:id="rId8" imgW="25298400" imgH="4876800" progId="Equation.3">
                  <p:embed/>
                  <p:pic>
                    <p:nvPicPr>
                      <p:cNvPr id="0" name="Изображение 24579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83968" y="6021288"/>
                        <a:ext cx="2706687" cy="5048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Прямоугольник 67"/>
          <p:cNvSpPr/>
          <p:nvPr/>
        </p:nvSpPr>
        <p:spPr>
          <a:xfrm>
            <a:off x="5364088" y="5445224"/>
            <a:ext cx="1584176" cy="432048"/>
          </a:xfrm>
          <a:prstGeom prst="rect">
            <a:avLst/>
          </a:prstGeom>
          <a:solidFill>
            <a:schemeClr val="accent2">
              <a:lumMod val="75000"/>
              <a:alpha val="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5220072" y="6093296"/>
            <a:ext cx="1800200" cy="432048"/>
          </a:xfrm>
          <a:prstGeom prst="rect">
            <a:avLst/>
          </a:prstGeom>
          <a:solidFill>
            <a:schemeClr val="accent2">
              <a:lumMod val="75000"/>
              <a:alpha val="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Управляющая кнопка: настраиваемая 69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Площади. Тригонометрические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функции острого угла. </a:t>
            </a:r>
            <a:endParaRPr lang="ru-RU" dirty="0"/>
          </a:p>
        </p:txBody>
      </p:sp>
      <p:pic>
        <p:nvPicPr>
          <p:cNvPr id="71" name="Picture 6" descr="https://st2.depositphotos.com/5606164/8697/v/950/depositphotos_86972384-stock-illustration-teacher-on-a-white-background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416442"/>
            <a:ext cx="1800200" cy="3441558"/>
          </a:xfrm>
          <a:prstGeom prst="rect">
            <a:avLst/>
          </a:prstGeom>
          <a:noFill/>
        </p:spPr>
      </p:pic>
      <p:sp>
        <p:nvSpPr>
          <p:cNvPr id="72" name="Управляющая кнопка: далее 71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1124744"/>
            <a:ext cx="8712968" cy="108012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rgbClr val="B31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4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6" name="Группа 56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B22C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3851920" y="2852936"/>
              <a:ext cx="35466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Площадь треугольника.</a:t>
              </a:r>
              <a:endPara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" name="Object 3"/>
            <p:cNvGraphicFramePr>
              <a:graphicFrameLocks noChangeAspect="1"/>
            </p:cNvGraphicFramePr>
            <p:nvPr/>
          </p:nvGraphicFramePr>
          <p:xfrm>
            <a:off x="3635896" y="5661248"/>
            <a:ext cx="388937" cy="379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1" name="Формула" r:id="rId2" imgW="3048000" imgH="3352800" progId="Equation.3">
                    <p:embed/>
                  </p:oleObj>
                </mc:Choice>
                <mc:Fallback>
                  <p:oleObj name="Формула" r:id="rId2" imgW="3048000" imgH="3352800" progId="Equation.3">
                    <p:embed/>
                    <p:pic>
                      <p:nvPicPr>
                        <p:cNvPr id="0" name="Изображение 2560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635896" y="5661248"/>
                          <a:ext cx="388937" cy="3794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15"/>
            <p:cNvGraphicFramePr>
              <a:graphicFrameLocks noChangeAspect="1"/>
            </p:cNvGraphicFramePr>
            <p:nvPr/>
          </p:nvGraphicFramePr>
          <p:xfrm>
            <a:off x="4355976" y="4149080"/>
            <a:ext cx="388938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2" name="Формула" r:id="rId4" imgW="3048000" imgH="4267200" progId="Equation.3">
                    <p:embed/>
                  </p:oleObj>
                </mc:Choice>
                <mc:Fallback>
                  <p:oleObj name="Формула" r:id="rId4" imgW="3048000" imgH="4267200" progId="Equation.3">
                    <p:embed/>
                    <p:pic>
                      <p:nvPicPr>
                        <p:cNvPr id="0" name="Изображение 2560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355976" y="4149080"/>
                          <a:ext cx="388938" cy="482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16"/>
            <p:cNvGraphicFramePr>
              <a:graphicFrameLocks noChangeAspect="1"/>
            </p:cNvGraphicFramePr>
            <p:nvPr/>
          </p:nvGraphicFramePr>
          <p:xfrm>
            <a:off x="2627784" y="4581128"/>
            <a:ext cx="350838" cy="379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3" name="Формула" r:id="rId6" imgW="2743200" imgH="3352800" progId="Equation.3">
                    <p:embed/>
                  </p:oleObj>
                </mc:Choice>
                <mc:Fallback>
                  <p:oleObj name="Формула" r:id="rId6" imgW="2743200" imgH="3352800" progId="Equation.3">
                    <p:embed/>
                    <p:pic>
                      <p:nvPicPr>
                        <p:cNvPr id="0" name="Изображение 2560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627784" y="4581128"/>
                          <a:ext cx="350838" cy="3794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7"/>
            <p:cNvGraphicFramePr>
              <a:graphicFrameLocks noChangeAspect="1"/>
            </p:cNvGraphicFramePr>
            <p:nvPr/>
          </p:nvGraphicFramePr>
          <p:xfrm>
            <a:off x="3563888" y="4725144"/>
            <a:ext cx="388938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4" name="Формула" r:id="rId8" imgW="3048000" imgH="4267200" progId="Equation.3">
                    <p:embed/>
                  </p:oleObj>
                </mc:Choice>
                <mc:Fallback>
                  <p:oleObj name="Формула" r:id="rId8" imgW="3048000" imgH="4267200" progId="Equation.3">
                    <p:embed/>
                    <p:pic>
                      <p:nvPicPr>
                        <p:cNvPr id="0" name="Изображение 2560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563888" y="4725144"/>
                          <a:ext cx="388938" cy="482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Прямоугольник 11"/>
            <p:cNvSpPr/>
            <p:nvPr/>
          </p:nvSpPr>
          <p:spPr>
            <a:xfrm>
              <a:off x="3491880" y="5301208"/>
              <a:ext cx="216024" cy="288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>
              <a:stCxn id="14" idx="0"/>
              <a:endCxn id="14" idx="3"/>
            </p:cNvCxnSpPr>
            <p:nvPr/>
          </p:nvCxnSpPr>
          <p:spPr>
            <a:xfrm>
              <a:off x="3499553" y="3573016"/>
              <a:ext cx="0" cy="201622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Равнобедренный треугольник 13"/>
            <p:cNvSpPr/>
            <p:nvPr/>
          </p:nvSpPr>
          <p:spPr>
            <a:xfrm>
              <a:off x="2843808" y="3573016"/>
              <a:ext cx="2304256" cy="2016224"/>
            </a:xfrm>
            <a:prstGeom prst="triangle">
              <a:avLst>
                <a:gd name="adj" fmla="val 28458"/>
              </a:avLst>
            </a:prstGeom>
            <a:solidFill>
              <a:schemeClr val="bg1">
                <a:alpha val="0"/>
              </a:schemeClr>
            </a:solidFill>
            <a:ln w="50800">
              <a:solidFill>
                <a:srgbClr val="B22C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5" name="Object 3"/>
            <p:cNvGraphicFramePr>
              <a:graphicFrameLocks noChangeAspect="1"/>
            </p:cNvGraphicFramePr>
            <p:nvPr/>
          </p:nvGraphicFramePr>
          <p:xfrm>
            <a:off x="5868144" y="4437112"/>
            <a:ext cx="1976437" cy="1068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5" name="Формула" r:id="rId10" imgW="15544800" imgH="9448800" progId="Equation.3">
                    <p:embed/>
                  </p:oleObj>
                </mc:Choice>
                <mc:Fallback>
                  <p:oleObj name="Формула" r:id="rId10" imgW="15544800" imgH="9448800" progId="Equation.3">
                    <p:embed/>
                    <p:pic>
                      <p:nvPicPr>
                        <p:cNvPr id="0" name="Изображение 2560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868144" y="4437112"/>
                          <a:ext cx="1976437" cy="106838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" name="Группа 31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33" name="Группа 72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grpSp>
            <p:nvGrpSpPr>
              <p:cNvPr id="35" name="Группа 59"/>
              <p:cNvGrpSpPr/>
              <p:nvPr/>
            </p:nvGrpSpPr>
            <p:grpSpPr>
              <a:xfrm>
                <a:off x="1979712" y="2564904"/>
                <a:ext cx="7056784" cy="4176464"/>
                <a:chOff x="1979712" y="2564904"/>
                <a:chExt cx="7056784" cy="4176464"/>
              </a:xfrm>
            </p:grpSpPr>
            <p:grpSp>
              <p:nvGrpSpPr>
                <p:cNvPr id="39" name="Группа 58"/>
                <p:cNvGrpSpPr/>
                <p:nvPr/>
              </p:nvGrpSpPr>
              <p:grpSpPr>
                <a:xfrm>
                  <a:off x="1979712" y="2564904"/>
                  <a:ext cx="7056784" cy="4176464"/>
                  <a:chOff x="1979712" y="2564904"/>
                  <a:chExt cx="7056784" cy="4176464"/>
                </a:xfrm>
              </p:grpSpPr>
              <p:sp>
                <p:nvSpPr>
                  <p:cNvPr id="44" name="Прямоугольник 43"/>
                  <p:cNvSpPr/>
                  <p:nvPr/>
                </p:nvSpPr>
                <p:spPr>
                  <a:xfrm>
                    <a:off x="1979712" y="2564904"/>
                    <a:ext cx="7056784" cy="41764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rgbClr val="B22C2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5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5804917" y="6678538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40" name="TextBox 39"/>
                <p:cNvSpPr txBox="1"/>
                <p:nvPr/>
              </p:nvSpPr>
              <p:spPr>
                <a:xfrm>
                  <a:off x="3851920" y="2852936"/>
                  <a:ext cx="354667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ru-RU" sz="2400" b="1" dirty="0" smtClean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Площадь треугольника.</a:t>
                  </a:r>
                  <a:endParaRPr lang="ru-RU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41" name="Object 3"/>
                <p:cNvGraphicFramePr>
                  <a:graphicFrameLocks noChangeAspect="1"/>
                </p:cNvGraphicFramePr>
                <p:nvPr/>
              </p:nvGraphicFramePr>
              <p:xfrm>
                <a:off x="3635896" y="5661248"/>
                <a:ext cx="388937" cy="3794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5606" name="Формула" r:id="rId12" imgW="3048000" imgH="3352800" progId="Equation.3">
                        <p:embed/>
                      </p:oleObj>
                    </mc:Choice>
                    <mc:Fallback>
                      <p:oleObj name="Формула" r:id="rId12" imgW="3048000" imgH="3352800" progId="Equation.3">
                        <p:embed/>
                        <p:pic>
                          <p:nvPicPr>
                            <p:cNvPr id="0" name="Изображение 25605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635896" y="5661248"/>
                              <a:ext cx="388937" cy="37941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2" name="Object 15"/>
                <p:cNvGraphicFramePr>
                  <a:graphicFrameLocks noChangeAspect="1"/>
                </p:cNvGraphicFramePr>
                <p:nvPr/>
              </p:nvGraphicFramePr>
              <p:xfrm>
                <a:off x="4355976" y="4149080"/>
                <a:ext cx="388938" cy="4826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5607" name="Формула" r:id="rId13" imgW="3048000" imgH="4267200" progId="Equation.3">
                        <p:embed/>
                      </p:oleObj>
                    </mc:Choice>
                    <mc:Fallback>
                      <p:oleObj name="Формула" r:id="rId13" imgW="3048000" imgH="4267200" progId="Equation.3">
                        <p:embed/>
                        <p:pic>
                          <p:nvPicPr>
                            <p:cNvPr id="0" name="Изображение 25606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355976" y="4149080"/>
                              <a:ext cx="388938" cy="48260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3" name="Object 16"/>
                <p:cNvGraphicFramePr>
                  <a:graphicFrameLocks noChangeAspect="1"/>
                </p:cNvGraphicFramePr>
                <p:nvPr/>
              </p:nvGraphicFramePr>
              <p:xfrm>
                <a:off x="2627784" y="4581128"/>
                <a:ext cx="350838" cy="3794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5608" name="Формула" r:id="rId14" imgW="2743200" imgH="3352800" progId="Equation.3">
                        <p:embed/>
                      </p:oleObj>
                    </mc:Choice>
                    <mc:Fallback>
                      <p:oleObj name="Формула" r:id="rId14" imgW="2743200" imgH="3352800" progId="Equation.3">
                        <p:embed/>
                        <p:pic>
                          <p:nvPicPr>
                            <p:cNvPr id="0" name="Изображение 25607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627784" y="4581128"/>
                              <a:ext cx="350838" cy="379413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36" name="Равнобедренный треугольник 35"/>
              <p:cNvSpPr/>
              <p:nvPr/>
            </p:nvSpPr>
            <p:spPr>
              <a:xfrm>
                <a:off x="2843808" y="3573016"/>
                <a:ext cx="2232248" cy="2016224"/>
              </a:xfrm>
              <a:prstGeom prst="triangle">
                <a:avLst>
                  <a:gd name="adj" fmla="val 29272"/>
                </a:avLst>
              </a:prstGeom>
              <a:noFill/>
              <a:ln w="508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Месяц 36"/>
              <p:cNvSpPr/>
              <p:nvPr/>
            </p:nvSpPr>
            <p:spPr>
              <a:xfrm rot="1823238">
                <a:off x="4457433" y="5106315"/>
                <a:ext cx="207815" cy="457579"/>
              </a:xfrm>
              <a:prstGeom prst="moon">
                <a:avLst>
                  <a:gd name="adj" fmla="val 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aphicFrame>
            <p:nvGraphicFramePr>
              <p:cNvPr id="38" name="Object 15"/>
              <p:cNvGraphicFramePr>
                <a:graphicFrameLocks noChangeAspect="1"/>
              </p:cNvGraphicFramePr>
              <p:nvPr/>
            </p:nvGraphicFramePr>
            <p:xfrm>
              <a:off x="4067944" y="5013176"/>
              <a:ext cx="466725" cy="3794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09" name="Формула" r:id="rId15" imgW="3657600" imgH="3352800" progId="Equation.3">
                      <p:embed/>
                    </p:oleObj>
                  </mc:Choice>
                  <mc:Fallback>
                    <p:oleObj name="Формула" r:id="rId15" imgW="3657600" imgH="3352800" progId="Equation.3">
                      <p:embed/>
                      <p:pic>
                        <p:nvPicPr>
                          <p:cNvPr id="0" name="Изображение 25608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4067944" y="5013176"/>
                            <a:ext cx="466725" cy="379412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4" name="Object 3"/>
            <p:cNvGraphicFramePr>
              <a:graphicFrameLocks noChangeAspect="1"/>
            </p:cNvGraphicFramePr>
            <p:nvPr/>
          </p:nvGraphicFramePr>
          <p:xfrm>
            <a:off x="5227638" y="3789363"/>
            <a:ext cx="2941637" cy="1012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0" name="Формула" r:id="rId17" imgW="24384000" imgH="9448800" progId="Equation.3">
                    <p:embed/>
                  </p:oleObj>
                </mc:Choice>
                <mc:Fallback>
                  <p:oleObj name="Формула" r:id="rId17" imgW="24384000" imgH="9448800" progId="Equation.3">
                    <p:embed/>
                    <p:pic>
                      <p:nvPicPr>
                        <p:cNvPr id="0" name="Изображение 2560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5227638" y="3789363"/>
                          <a:ext cx="2941637" cy="10128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6" name="Picture 6" descr="https://st2.depositphotos.com/5606164/8697/v/950/depositphotos_86972384-stock-illustration-teacher-on-a-white-background.jpg"/>
          <p:cNvPicPr>
            <a:picLocks noChangeAspect="1" noChangeArrowheads="1"/>
          </p:cNvPicPr>
          <p:nvPr/>
        </p:nvPicPr>
        <p:blipFill>
          <a:blip r:embed="rId1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416442"/>
            <a:ext cx="1800200" cy="3441558"/>
          </a:xfrm>
          <a:prstGeom prst="rect">
            <a:avLst/>
          </a:prstGeom>
          <a:noFill/>
        </p:spPr>
      </p:pic>
      <p:grpSp>
        <p:nvGrpSpPr>
          <p:cNvPr id="47" name="Группа 46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48" name="Группа 59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grpSp>
            <p:nvGrpSpPr>
              <p:cNvPr id="51" name="Группа 58"/>
              <p:cNvGrpSpPr/>
              <p:nvPr/>
            </p:nvGrpSpPr>
            <p:grpSpPr>
              <a:xfrm>
                <a:off x="1979712" y="2564904"/>
                <a:ext cx="7056784" cy="4176464"/>
                <a:chOff x="1979712" y="2564904"/>
                <a:chExt cx="7056784" cy="4176464"/>
              </a:xfrm>
            </p:grpSpPr>
            <p:sp>
              <p:nvSpPr>
                <p:cNvPr id="55" name="Прямоугольник 54"/>
                <p:cNvSpPr/>
                <p:nvPr/>
              </p:nvSpPr>
              <p:spPr>
                <a:xfrm>
                  <a:off x="1979712" y="2564904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" name="Line 4"/>
                <p:cNvSpPr>
                  <a:spLocks noChangeShapeType="1"/>
                </p:cNvSpPr>
                <p:nvPr/>
              </p:nvSpPr>
              <p:spPr bwMode="auto">
                <a:xfrm>
                  <a:off x="5804917" y="6678538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aphicFrame>
            <p:nvGraphicFramePr>
              <p:cNvPr id="52" name="Object 3"/>
              <p:cNvGraphicFramePr>
                <a:graphicFrameLocks noChangeAspect="1"/>
              </p:cNvGraphicFramePr>
              <p:nvPr/>
            </p:nvGraphicFramePr>
            <p:xfrm>
              <a:off x="2339752" y="5517232"/>
              <a:ext cx="466725" cy="4492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11" name="Формула" r:id="rId20" imgW="3657600" imgH="3962400" progId="Equation.3">
                      <p:embed/>
                    </p:oleObj>
                  </mc:Choice>
                  <mc:Fallback>
                    <p:oleObj name="Формула" r:id="rId20" imgW="3657600" imgH="3962400" progId="Equation.3">
                      <p:embed/>
                      <p:pic>
                        <p:nvPicPr>
                          <p:cNvPr id="0" name="Изображение 25610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1"/>
                          <a:stretch>
                            <a:fillRect/>
                          </a:stretch>
                        </p:blipFill>
                        <p:spPr>
                          <a:xfrm>
                            <a:off x="2339752" y="5517232"/>
                            <a:ext cx="466725" cy="44926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3" name="Object 15"/>
              <p:cNvGraphicFramePr>
                <a:graphicFrameLocks noChangeAspect="1"/>
              </p:cNvGraphicFramePr>
              <p:nvPr/>
            </p:nvGraphicFramePr>
            <p:xfrm>
              <a:off x="5076056" y="5445224"/>
              <a:ext cx="466725" cy="4492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12" name="Формула" r:id="rId22" imgW="3657600" imgH="3962400" progId="Equation.3">
                      <p:embed/>
                    </p:oleObj>
                  </mc:Choice>
                  <mc:Fallback>
                    <p:oleObj name="Формула" r:id="rId22" imgW="3657600" imgH="3962400" progId="Equation.3">
                      <p:embed/>
                      <p:pic>
                        <p:nvPicPr>
                          <p:cNvPr id="0" name="Изображение 25611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3"/>
                          <a:stretch>
                            <a:fillRect/>
                          </a:stretch>
                        </p:blipFill>
                        <p:spPr>
                          <a:xfrm>
                            <a:off x="5076056" y="5445224"/>
                            <a:ext cx="466725" cy="449262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4" name="Object 16"/>
              <p:cNvGraphicFramePr>
                <a:graphicFrameLocks noChangeAspect="1"/>
              </p:cNvGraphicFramePr>
              <p:nvPr/>
            </p:nvGraphicFramePr>
            <p:xfrm>
              <a:off x="3275856" y="3068960"/>
              <a:ext cx="466725" cy="482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13" name="Формула" r:id="rId24" imgW="3657600" imgH="4267200" progId="Equation.3">
                      <p:embed/>
                    </p:oleObj>
                  </mc:Choice>
                  <mc:Fallback>
                    <p:oleObj name="Формула" r:id="rId24" imgW="3657600" imgH="4267200" progId="Equation.3">
                      <p:embed/>
                      <p:pic>
                        <p:nvPicPr>
                          <p:cNvPr id="0" name="Изображение 25612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5"/>
                          <a:stretch>
                            <a:fillRect/>
                          </a:stretch>
                        </p:blipFill>
                        <p:spPr>
                          <a:xfrm>
                            <a:off x="3275856" y="3068960"/>
                            <a:ext cx="466725" cy="48260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9" name="Равнобедренный треугольник 48"/>
            <p:cNvSpPr/>
            <p:nvPr/>
          </p:nvSpPr>
          <p:spPr>
            <a:xfrm>
              <a:off x="2843808" y="3573016"/>
              <a:ext cx="2232248" cy="2016224"/>
            </a:xfrm>
            <a:prstGeom prst="triangle">
              <a:avLst>
                <a:gd name="adj" fmla="val 29272"/>
              </a:avLst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Месяц 49"/>
            <p:cNvSpPr/>
            <p:nvPr/>
          </p:nvSpPr>
          <p:spPr>
            <a:xfrm rot="1823238">
              <a:off x="4457433" y="5106315"/>
              <a:ext cx="207815" cy="457579"/>
            </a:xfrm>
            <a:prstGeom prst="moon">
              <a:avLst>
                <a:gd name="adj" fmla="val 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8" name="Object 3"/>
          <p:cNvGraphicFramePr>
            <a:graphicFrameLocks noChangeAspect="1"/>
          </p:cNvGraphicFramePr>
          <p:nvPr/>
        </p:nvGraphicFramePr>
        <p:xfrm>
          <a:off x="4283968" y="2852936"/>
          <a:ext cx="4397375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Формула" r:id="rId26" imgW="30480000" imgH="9448800" progId="Equation.3">
                  <p:embed/>
                </p:oleObj>
              </mc:Choice>
              <mc:Fallback>
                <p:oleObj name="Формула" r:id="rId26" imgW="30480000" imgH="9448800" progId="Equation.3">
                  <p:embed/>
                  <p:pic>
                    <p:nvPicPr>
                      <p:cNvPr id="0" name="Изображение 25613"/>
                      <p:cNvPicPr>
                        <a:picLocks noChangeAspect="1"/>
                      </p:cNvPicPr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283968" y="2852936"/>
                        <a:ext cx="4397375" cy="12112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Управляющая кнопка: далее 58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настраиваемая 59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Площади. Тригонометрические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функции острого угла.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1412776"/>
            <a:ext cx="8712968" cy="7378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4" name="Группа 49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5" name="Группа 18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12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Параллелограммом называется четырёхугольник, у которого противоположные стороны попарно параллельны.</a:t>
                </a:r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Line 13"/>
            <p:cNvSpPr>
              <a:spLocks noChangeShapeType="1"/>
            </p:cNvSpPr>
            <p:nvPr/>
          </p:nvSpPr>
          <p:spPr bwMode="auto">
            <a:xfrm>
              <a:off x="2122588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Text Box 29"/>
            <p:cNvSpPr txBox="1">
              <a:spLocks noChangeArrowheads="1"/>
            </p:cNvSpPr>
            <p:nvPr/>
          </p:nvSpPr>
          <p:spPr bwMode="auto">
            <a:xfrm>
              <a:off x="2195736" y="594928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8" name="Text Box 31"/>
            <p:cNvSpPr txBox="1">
              <a:spLocks noChangeArrowheads="1"/>
            </p:cNvSpPr>
            <p:nvPr/>
          </p:nvSpPr>
          <p:spPr bwMode="auto">
            <a:xfrm>
              <a:off x="2627784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9" name="Text Box 40"/>
            <p:cNvSpPr txBox="1">
              <a:spLocks noChangeArrowheads="1"/>
            </p:cNvSpPr>
            <p:nvPr/>
          </p:nvSpPr>
          <p:spPr bwMode="auto">
            <a:xfrm>
              <a:off x="5220072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0" name="Параллелограмм 9"/>
            <p:cNvSpPr/>
            <p:nvPr/>
          </p:nvSpPr>
          <p:spPr>
            <a:xfrm>
              <a:off x="2555776" y="4869160"/>
              <a:ext cx="2664296" cy="1224136"/>
            </a:xfrm>
            <a:prstGeom prst="parallelogram">
              <a:avLst/>
            </a:prstGeom>
            <a:solidFill>
              <a:schemeClr val="bg1"/>
            </a:solidFill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 Box 29"/>
            <p:cNvSpPr txBox="1">
              <a:spLocks noChangeArrowheads="1"/>
            </p:cNvSpPr>
            <p:nvPr/>
          </p:nvSpPr>
          <p:spPr bwMode="auto">
            <a:xfrm>
              <a:off x="4860032" y="594928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(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Группа 16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16" name="Группа 49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22" name="Группа 18"/>
              <p:cNvGrpSpPr/>
              <p:nvPr/>
            </p:nvGrpSpPr>
            <p:grpSpPr>
              <a:xfrm>
                <a:off x="107504" y="2564904"/>
                <a:ext cx="7056784" cy="4176464"/>
                <a:chOff x="1979712" y="2492896"/>
                <a:chExt cx="7056784" cy="4176464"/>
              </a:xfrm>
            </p:grpSpPr>
            <p:sp>
              <p:nvSpPr>
                <p:cNvPr id="29" name="Прямоугольник 3"/>
                <p:cNvSpPr/>
                <p:nvPr/>
              </p:nvSpPr>
              <p:spPr>
                <a:xfrm>
                  <a:off x="1979712" y="24928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Площадь параллелограмма равна произведению прилежащих сторон на синус угла между ними</a:t>
                  </a:r>
                  <a:endPara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Text Box 29"/>
              <p:cNvSpPr txBox="1">
                <a:spLocks noChangeArrowheads="1"/>
              </p:cNvSpPr>
              <p:nvPr/>
            </p:nvSpPr>
            <p:spPr bwMode="auto">
              <a:xfrm>
                <a:off x="899592" y="5733256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" name="Text Box 31"/>
              <p:cNvSpPr txBox="1">
                <a:spLocks noChangeArrowheads="1"/>
              </p:cNvSpPr>
              <p:nvPr/>
            </p:nvSpPr>
            <p:spPr bwMode="auto">
              <a:xfrm>
                <a:off x="1331640" y="4077072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" name="Text Box 40"/>
              <p:cNvSpPr txBox="1">
                <a:spLocks noChangeArrowheads="1"/>
              </p:cNvSpPr>
              <p:nvPr/>
            </p:nvSpPr>
            <p:spPr bwMode="auto">
              <a:xfrm>
                <a:off x="3779912" y="414908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" name="Параллелограмм 8"/>
              <p:cNvSpPr/>
              <p:nvPr/>
            </p:nvSpPr>
            <p:spPr>
              <a:xfrm>
                <a:off x="1187624" y="4509120"/>
                <a:ext cx="2664296" cy="1224136"/>
              </a:xfrm>
              <a:prstGeom prst="parallelogram">
                <a:avLst/>
              </a:prstGeom>
              <a:solidFill>
                <a:schemeClr val="bg1"/>
              </a:solidFill>
              <a:ln w="508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Text Box 29"/>
              <p:cNvSpPr txBox="1">
                <a:spLocks noChangeArrowheads="1"/>
              </p:cNvSpPr>
              <p:nvPr/>
            </p:nvSpPr>
            <p:spPr bwMode="auto">
              <a:xfrm>
                <a:off x="3491880" y="5733256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7" name="Text Box 40"/>
            <p:cNvSpPr txBox="1">
              <a:spLocks noChangeArrowheads="1"/>
            </p:cNvSpPr>
            <p:nvPr/>
          </p:nvSpPr>
          <p:spPr bwMode="auto">
            <a:xfrm>
              <a:off x="2195736" y="5733256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8" name="Text Box 40"/>
            <p:cNvSpPr txBox="1">
              <a:spLocks noChangeArrowheads="1"/>
            </p:cNvSpPr>
            <p:nvPr/>
          </p:nvSpPr>
          <p:spPr bwMode="auto">
            <a:xfrm>
              <a:off x="971600" y="4725144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</a:rPr>
                <a:t>b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9" name="Месяц 18"/>
            <p:cNvSpPr/>
            <p:nvPr/>
          </p:nvSpPr>
          <p:spPr>
            <a:xfrm rot="8865914">
              <a:off x="1416636" y="5314426"/>
              <a:ext cx="154562" cy="363364"/>
            </a:xfrm>
            <a:prstGeom prst="moon">
              <a:avLst>
                <a:gd name="adj" fmla="val 928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0" name="Object 4"/>
            <p:cNvGraphicFramePr>
              <a:graphicFrameLocks noChangeAspect="1"/>
            </p:cNvGraphicFramePr>
            <p:nvPr/>
          </p:nvGraphicFramePr>
          <p:xfrm>
            <a:off x="1475656" y="5157192"/>
            <a:ext cx="335538" cy="306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5" name="Формула" r:id="rId2" imgW="3657600" imgH="3352800" progId="Equation.3">
                    <p:embed/>
                  </p:oleObj>
                </mc:Choice>
                <mc:Fallback>
                  <p:oleObj name="Формула" r:id="rId2" imgW="3657600" imgH="3352800" progId="Equation.3">
                    <p:embed/>
                    <p:pic>
                      <p:nvPicPr>
                        <p:cNvPr id="0" name="Изображение 266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475656" y="5157192"/>
                          <a:ext cx="335538" cy="30604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6"/>
            <p:cNvGraphicFramePr>
              <a:graphicFrameLocks noChangeAspect="1"/>
            </p:cNvGraphicFramePr>
            <p:nvPr/>
          </p:nvGraphicFramePr>
          <p:xfrm>
            <a:off x="4012223" y="4869160"/>
            <a:ext cx="2941021" cy="6160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6" name="Формула" r:id="rId4" imgW="19812000" imgH="4267200" progId="Equation.3">
                    <p:embed/>
                  </p:oleObj>
                </mc:Choice>
                <mc:Fallback>
                  <p:oleObj name="Формула" r:id="rId4" imgW="19812000" imgH="4267200" progId="Equation.3">
                    <p:embed/>
                    <p:pic>
                      <p:nvPicPr>
                        <p:cNvPr id="0" name="Изображение 266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012223" y="4869160"/>
                          <a:ext cx="2941021" cy="61607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Управляющая кнопка: настраиваемая 30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(3)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Группа 34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33" name="Группа 49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44" name="Группа 18"/>
              <p:cNvGrpSpPr/>
              <p:nvPr/>
            </p:nvGrpSpPr>
            <p:grpSpPr>
              <a:xfrm>
                <a:off x="107504" y="2564904"/>
                <a:ext cx="7056784" cy="4176464"/>
                <a:chOff x="1979712" y="2492896"/>
                <a:chExt cx="7056784" cy="4176464"/>
              </a:xfrm>
            </p:grpSpPr>
            <p:sp>
              <p:nvSpPr>
                <p:cNvPr id="51" name="Прямоугольник 3"/>
                <p:cNvSpPr/>
                <p:nvPr/>
              </p:nvSpPr>
              <p:spPr>
                <a:xfrm>
                  <a:off x="1979712" y="24928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B3190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5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Text Box 29"/>
              <p:cNvSpPr txBox="1">
                <a:spLocks noChangeArrowheads="1"/>
              </p:cNvSpPr>
              <p:nvPr/>
            </p:nvSpPr>
            <p:spPr bwMode="auto">
              <a:xfrm>
                <a:off x="3779912" y="414908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7" name="Text Box 31"/>
              <p:cNvSpPr txBox="1">
                <a:spLocks noChangeArrowheads="1"/>
              </p:cNvSpPr>
              <p:nvPr/>
            </p:nvSpPr>
            <p:spPr bwMode="auto">
              <a:xfrm>
                <a:off x="4139952" y="2636912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" name="Text Box 40"/>
              <p:cNvSpPr txBox="1">
                <a:spLocks noChangeArrowheads="1"/>
              </p:cNvSpPr>
              <p:nvPr/>
            </p:nvSpPr>
            <p:spPr bwMode="auto">
              <a:xfrm>
                <a:off x="6732240" y="2636912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" name="Параллелограмм 48"/>
              <p:cNvSpPr/>
              <p:nvPr/>
            </p:nvSpPr>
            <p:spPr>
              <a:xfrm>
                <a:off x="4139952" y="2996952"/>
                <a:ext cx="2664296" cy="1224136"/>
              </a:xfrm>
              <a:prstGeom prst="parallelogram">
                <a:avLst/>
              </a:prstGeom>
              <a:solidFill>
                <a:schemeClr val="bg1"/>
              </a:solidFill>
              <a:ln w="508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Text Box 29"/>
              <p:cNvSpPr txBox="1">
                <a:spLocks noChangeArrowheads="1"/>
              </p:cNvSpPr>
              <p:nvPr/>
            </p:nvSpPr>
            <p:spPr bwMode="auto">
              <a:xfrm>
                <a:off x="6444208" y="4149080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4" name="Text Box 40"/>
            <p:cNvSpPr txBox="1">
              <a:spLocks noChangeArrowheads="1"/>
            </p:cNvSpPr>
            <p:nvPr/>
          </p:nvSpPr>
          <p:spPr bwMode="auto">
            <a:xfrm>
              <a:off x="5148064" y="4149080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5" name="Text Box 40"/>
            <p:cNvSpPr txBox="1">
              <a:spLocks noChangeArrowheads="1"/>
            </p:cNvSpPr>
            <p:nvPr/>
          </p:nvSpPr>
          <p:spPr bwMode="auto">
            <a:xfrm>
              <a:off x="3923928" y="3212976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</a:rPr>
                <a:t>b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6" name="Месяц 35"/>
            <p:cNvSpPr/>
            <p:nvPr/>
          </p:nvSpPr>
          <p:spPr>
            <a:xfrm rot="8865914">
              <a:off x="4368963" y="3802257"/>
              <a:ext cx="154562" cy="363364"/>
            </a:xfrm>
            <a:prstGeom prst="moon">
              <a:avLst>
                <a:gd name="adj" fmla="val 928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7" name="Object 4"/>
            <p:cNvGraphicFramePr>
              <a:graphicFrameLocks noChangeAspect="1"/>
            </p:cNvGraphicFramePr>
            <p:nvPr/>
          </p:nvGraphicFramePr>
          <p:xfrm>
            <a:off x="4427984" y="3645024"/>
            <a:ext cx="335538" cy="306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7" name="Формула" r:id="rId6" imgW="3657600" imgH="3352800" progId="Equation.3">
                    <p:embed/>
                  </p:oleObj>
                </mc:Choice>
                <mc:Fallback>
                  <p:oleObj name="Формула" r:id="rId6" imgW="3657600" imgH="3352800" progId="Equation.3">
                    <p:embed/>
                    <p:pic>
                      <p:nvPicPr>
                        <p:cNvPr id="0" name="Изображение 2662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427984" y="3645024"/>
                          <a:ext cx="335538" cy="30604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4"/>
            <p:cNvGraphicFramePr>
              <a:graphicFrameLocks noChangeAspect="1"/>
            </p:cNvGraphicFramePr>
            <p:nvPr/>
          </p:nvGraphicFramePr>
          <p:xfrm>
            <a:off x="179512" y="2636912"/>
            <a:ext cx="3819525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8" name="Формула" r:id="rId7" imgW="39624000" imgH="4876800" progId="Equation.3">
                    <p:embed/>
                  </p:oleObj>
                </mc:Choice>
                <mc:Fallback>
                  <p:oleObj name="Формула" r:id="rId7" imgW="39624000" imgH="4876800" progId="Equation.3">
                    <p:embed/>
                    <p:pic>
                      <p:nvPicPr>
                        <p:cNvPr id="0" name="Изображение 2662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79512" y="2636912"/>
                          <a:ext cx="3819525" cy="4572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5"/>
            <p:cNvGraphicFramePr>
              <a:graphicFrameLocks noChangeAspect="1"/>
            </p:cNvGraphicFramePr>
            <p:nvPr/>
          </p:nvGraphicFramePr>
          <p:xfrm>
            <a:off x="252413" y="3068638"/>
            <a:ext cx="1470025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9" name="Формула" r:id="rId9" imgW="15240000" imgH="4267200" progId="Equation.3">
                    <p:embed/>
                  </p:oleObj>
                </mc:Choice>
                <mc:Fallback>
                  <p:oleObj name="Формула" r:id="rId9" imgW="15240000" imgH="4267200" progId="Equation.3">
                    <p:embed/>
                    <p:pic>
                      <p:nvPicPr>
                        <p:cNvPr id="0" name="Изображение 2662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52413" y="3068638"/>
                          <a:ext cx="1470025" cy="4000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5"/>
            <p:cNvGraphicFramePr>
              <a:graphicFrameLocks noChangeAspect="1"/>
            </p:cNvGraphicFramePr>
            <p:nvPr/>
          </p:nvGraphicFramePr>
          <p:xfrm>
            <a:off x="223838" y="3500438"/>
            <a:ext cx="1527175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0" name="Формула" r:id="rId11" imgW="15849600" imgH="4267200" progId="Equation.3">
                    <p:embed/>
                  </p:oleObj>
                </mc:Choice>
                <mc:Fallback>
                  <p:oleObj name="Формула" r:id="rId11" imgW="15849600" imgH="4267200" progId="Equation.3">
                    <p:embed/>
                    <p:pic>
                      <p:nvPicPr>
                        <p:cNvPr id="0" name="Изображение 2662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23838" y="3500438"/>
                          <a:ext cx="1527175" cy="4000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1" name="Прямая соединительная линия 40"/>
            <p:cNvCxnSpPr/>
            <p:nvPr/>
          </p:nvCxnSpPr>
          <p:spPr>
            <a:xfrm>
              <a:off x="251520" y="4365104"/>
              <a:ext cx="28083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2" name="Object 8"/>
            <p:cNvGraphicFramePr>
              <a:graphicFrameLocks noChangeAspect="1"/>
            </p:cNvGraphicFramePr>
            <p:nvPr/>
          </p:nvGraphicFramePr>
          <p:xfrm>
            <a:off x="755576" y="4365104"/>
            <a:ext cx="1350963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1" name="Формула" r:id="rId13" imgW="14020800" imgH="5486400" progId="Equation.3">
                    <p:embed/>
                  </p:oleObj>
                </mc:Choice>
                <mc:Fallback>
                  <p:oleObj name="Формула" r:id="rId13" imgW="14020800" imgH="5486400" progId="Equation.3">
                    <p:embed/>
                    <p:pic>
                      <p:nvPicPr>
                        <p:cNvPr id="0" name="Изображение 2663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755576" y="4365104"/>
                          <a:ext cx="1350963" cy="5143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8"/>
            <p:cNvGraphicFramePr>
              <a:graphicFrameLocks noChangeAspect="1"/>
            </p:cNvGraphicFramePr>
            <p:nvPr/>
          </p:nvGraphicFramePr>
          <p:xfrm>
            <a:off x="395536" y="3861048"/>
            <a:ext cx="1146175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2" name="Формула" r:id="rId15" imgW="11887200" imgH="4876800" progId="Equation.3">
                    <p:embed/>
                  </p:oleObj>
                </mc:Choice>
                <mc:Fallback>
                  <p:oleObj name="Формула" r:id="rId15" imgW="11887200" imgH="4876800" progId="Equation.3">
                    <p:embed/>
                    <p:pic>
                      <p:nvPicPr>
                        <p:cNvPr id="0" name="Изображение 2663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95536" y="3861048"/>
                          <a:ext cx="1146175" cy="4572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3" name="Object 6"/>
          <p:cNvGraphicFramePr>
            <a:graphicFrameLocks noChangeAspect="1"/>
          </p:cNvGraphicFramePr>
          <p:nvPr/>
        </p:nvGraphicFramePr>
        <p:xfrm>
          <a:off x="4211960" y="4797152"/>
          <a:ext cx="2941021" cy="616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Формула" r:id="rId17" imgW="19812000" imgH="4267200" progId="Equation.3">
                  <p:embed/>
                </p:oleObj>
              </mc:Choice>
              <mc:Fallback>
                <p:oleObj name="Формула" r:id="rId17" imgW="19812000" imgH="4267200" progId="Equation.3">
                  <p:embed/>
                  <p:pic>
                    <p:nvPicPr>
                      <p:cNvPr id="0" name="Изображение 26632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11960" y="4797152"/>
                        <a:ext cx="2941021" cy="61607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9"/>
          <p:cNvGraphicFramePr>
            <a:graphicFrameLocks noChangeAspect="1"/>
          </p:cNvGraphicFramePr>
          <p:nvPr/>
        </p:nvGraphicFramePr>
        <p:xfrm>
          <a:off x="2618333" y="5568950"/>
          <a:ext cx="6107113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Формула" r:id="rId18" imgW="41148000" imgH="5791200" progId="Equation.3">
                  <p:embed/>
                </p:oleObj>
              </mc:Choice>
              <mc:Fallback>
                <p:oleObj name="Формула" r:id="rId18" imgW="41148000" imgH="5791200" progId="Equation.3">
                  <p:embed/>
                  <p:pic>
                    <p:nvPicPr>
                      <p:cNvPr id="0" name="Изображение 26633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618333" y="5568950"/>
                        <a:ext cx="6107113" cy="8350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Прямоугольник 54"/>
          <p:cNvSpPr/>
          <p:nvPr/>
        </p:nvSpPr>
        <p:spPr>
          <a:xfrm>
            <a:off x="6516216" y="5517232"/>
            <a:ext cx="2232248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B319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Picture 6" descr="https://st2.depositphotos.com/5606164/8697/v/950/depositphotos_86972384-stock-illustration-teacher-on-a-white-background.jpg"/>
          <p:cNvPicPr>
            <a:picLocks noChangeAspect="1" noChangeArrowheads="1"/>
          </p:cNvPicPr>
          <p:nvPr/>
        </p:nvPicPr>
        <p:blipFill>
          <a:blip r:embed="rId2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416442"/>
            <a:ext cx="1800200" cy="3441558"/>
          </a:xfrm>
          <a:prstGeom prst="rect">
            <a:avLst/>
          </a:prstGeom>
          <a:noFill/>
        </p:spPr>
      </p:pic>
      <p:sp>
        <p:nvSpPr>
          <p:cNvPr id="57" name="Управляющая кнопка: далее 56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Площади. Тригонометрические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функции острого угла.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Таблица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50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4" name="Группа 34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9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pic>
          <p:nvPicPr>
            <p:cNvPr id="49" name="Рисунок 48"/>
            <p:cNvPicPr/>
            <p:nvPr/>
          </p:nvPicPr>
          <p:blipFill>
            <a:blip r:embed="rId1" cstate="print"/>
            <a:srcRect l="70046" t="22169" r="14504" b="54650"/>
            <a:stretch>
              <a:fillRect/>
            </a:stretch>
          </p:blipFill>
          <p:spPr bwMode="auto">
            <a:xfrm>
              <a:off x="2123728" y="2708920"/>
              <a:ext cx="6768752" cy="3888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6" descr="https://st2.depositphotos.com/5606164/8697/v/950/depositphotos_86972384-stock-illustration-teacher-on-a-white-background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416442"/>
            <a:ext cx="1800200" cy="3441558"/>
          </a:xfrm>
          <a:prstGeom prst="rect">
            <a:avLst/>
          </a:prstGeom>
          <a:noFill/>
        </p:spPr>
      </p:pic>
      <p:sp>
        <p:nvSpPr>
          <p:cNvPr id="16" name="Управляющая кнопка: домой 15">
            <a:hlinkClick r:id="rId3" action="ppaction://hlinksldjump" highlightClick="1"/>
          </p:cNvPr>
          <p:cNvSpPr/>
          <p:nvPr/>
        </p:nvSpPr>
        <p:spPr>
          <a:xfrm>
            <a:off x="1403648" y="6309320"/>
            <a:ext cx="610368" cy="432048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Площади. Тригонометрические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функции острого угла. </a:t>
            </a:r>
            <a:endParaRPr lang="ru-RU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251520" y="1484784"/>
            <a:ext cx="8712968" cy="701505"/>
            <a:chOff x="251520" y="5445224"/>
            <a:chExt cx="8712968" cy="701505"/>
          </a:xfrm>
        </p:grpSpPr>
        <p:pic>
          <p:nvPicPr>
            <p:cNvPr id="19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5445224"/>
              <a:ext cx="8712968" cy="70150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20" name="Прямоугольник 19"/>
            <p:cNvSpPr/>
            <p:nvPr/>
          </p:nvSpPr>
          <p:spPr>
            <a:xfrm>
              <a:off x="323528" y="5445224"/>
              <a:ext cx="8568952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3528" y="5589240"/>
              <a:ext cx="5786445" cy="414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Прямоугольник 21"/>
          <p:cNvSpPr/>
          <p:nvPr/>
        </p:nvSpPr>
        <p:spPr>
          <a:xfrm>
            <a:off x="7956376" y="5013176"/>
            <a:ext cx="576064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996952"/>
            <a:ext cx="2736304" cy="2952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"/>
              </a:rPr>
              <a:t>Карандаш – титул</a:t>
            </a:r>
            <a:endParaRPr lang="ru-RU" dirty="0" smtClean="0"/>
          </a:p>
          <a:p>
            <a:pPr algn="ctr"/>
            <a:r>
              <a:rPr lang="ru-RU" dirty="0" smtClean="0">
                <a:hlinkClick r:id="rId2"/>
              </a:rPr>
              <a:t>Самопроверка</a:t>
            </a:r>
            <a:endParaRPr lang="en-US" dirty="0" smtClean="0"/>
          </a:p>
          <a:p>
            <a:pPr algn="ctr"/>
            <a:r>
              <a:rPr lang="ru-RU" dirty="0" smtClean="0">
                <a:hlinkClick r:id="rId3"/>
              </a:rPr>
              <a:t>Учительница – 1</a:t>
            </a:r>
            <a:endParaRPr lang="ru-RU" dirty="0" smtClean="0"/>
          </a:p>
          <a:p>
            <a:pPr algn="ctr"/>
            <a:r>
              <a:rPr lang="ru-RU" dirty="0" smtClean="0">
                <a:hlinkClick r:id="rId4"/>
              </a:rPr>
              <a:t>Учительница – 2</a:t>
            </a:r>
            <a:endParaRPr lang="ru-RU" dirty="0" smtClean="0"/>
          </a:p>
          <a:p>
            <a:pPr algn="ctr"/>
            <a:r>
              <a:rPr lang="ru-RU" dirty="0" smtClean="0">
                <a:hlinkClick r:id="rId5"/>
              </a:rPr>
              <a:t>Учительница – 3</a:t>
            </a:r>
            <a:endParaRPr lang="ru-RU" dirty="0" smtClean="0"/>
          </a:p>
          <a:p>
            <a:pPr algn="ctr"/>
            <a:r>
              <a:rPr lang="ru-RU" dirty="0" smtClean="0">
                <a:hlinkClick r:id="rId5"/>
              </a:rPr>
              <a:t> </a:t>
            </a:r>
            <a:endParaRPr lang="ru-RU" dirty="0" smtClean="0"/>
          </a:p>
          <a:p>
            <a:pPr algn="ctr"/>
            <a:r>
              <a:rPr lang="ru-RU" dirty="0" smtClean="0">
                <a:hlinkClick r:id="rId5"/>
              </a:rPr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4869160"/>
            <a:ext cx="1836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/>
              </a:rPr>
              <a:t>Учительница – 4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03648" y="5157192"/>
            <a:ext cx="1836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7"/>
              </a:rPr>
              <a:t>Учительница – 5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3933056"/>
            <a:ext cx="4248472" cy="20162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  </a:t>
            </a:r>
            <a:r>
              <a:rPr lang="ru-RU" sz="2400" b="1" dirty="0" err="1" smtClean="0">
                <a:solidFill>
                  <a:schemeClr val="tx2"/>
                </a:solidFill>
              </a:rPr>
              <a:t>Левитас</a:t>
            </a:r>
            <a:r>
              <a:rPr lang="ru-RU" sz="2400" b="1" dirty="0" smtClean="0">
                <a:solidFill>
                  <a:schemeClr val="tx2"/>
                </a:solidFill>
              </a:rPr>
              <a:t> Г.Г.</a:t>
            </a:r>
            <a:endParaRPr lang="ru-RU" sz="2400" b="1" dirty="0" smtClean="0">
              <a:solidFill>
                <a:schemeClr val="tx2"/>
              </a:solidFill>
            </a:endParaRPr>
          </a:p>
          <a:p>
            <a:r>
              <a:rPr lang="ru-RU" sz="2400" b="1" dirty="0" smtClean="0">
                <a:solidFill>
                  <a:schemeClr val="tx2"/>
                </a:solidFill>
              </a:rPr>
              <a:t>Математические диктанты. Геометрия. 7-11 классы. Дидактические материалы. – М,: ИЛЕКСА, 2016 – 72 с.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546109">
            <a:off x="6126657" y="675746"/>
            <a:ext cx="2378898" cy="357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99592" y="1268760"/>
            <a:ext cx="30937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Источники</a:t>
            </a:r>
            <a:endParaRPr lang="ru-RU" sz="4800" b="1" cap="none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Управляющая кнопка: домой 8">
            <a:hlinkClick r:id="rId9" action="ppaction://hlinksldjump" highlightClick="1"/>
          </p:cNvPr>
          <p:cNvSpPr/>
          <p:nvPr/>
        </p:nvSpPr>
        <p:spPr>
          <a:xfrm>
            <a:off x="7668344" y="6093296"/>
            <a:ext cx="610368" cy="432048"/>
          </a:xfrm>
          <a:prstGeom prst="actionButtonHom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63688" y="5445224"/>
            <a:ext cx="1030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0"/>
              </a:rPr>
              <a:t>Пифагор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0.infourok.ru/images/doc/52/65160/hello_html_39f2f9fc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95536" y="3212976"/>
            <a:ext cx="3018724" cy="2160240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3923928" y="1484784"/>
            <a:ext cx="5760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3923928" y="2492896"/>
            <a:ext cx="5760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3923928" y="3501008"/>
            <a:ext cx="5760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3923928" y="4509120"/>
            <a:ext cx="5760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3923928" y="5517232"/>
            <a:ext cx="5760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2420888"/>
            <a:ext cx="32117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Самопроверка</a:t>
            </a:r>
            <a:endParaRPr lang="ru-RU" sz="3600" b="1" cap="none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7740352" y="6093296"/>
            <a:ext cx="970408" cy="360040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932040" y="4581128"/>
            <a:ext cx="954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16016" y="148478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88024" y="2564904"/>
            <a:ext cx="4210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теоремы Фалеса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32040" y="3573016"/>
            <a:ext cx="954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см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4932040" y="5301208"/>
          <a:ext cx="458787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Формула" r:id="rId2" imgW="3657600" imgH="9448800" progId="Equation.3">
                  <p:embed/>
                </p:oleObj>
              </mc:Choice>
              <mc:Fallback>
                <p:oleObj name="Формула" r:id="rId2" imgW="3657600" imgH="9448800" progId="Equation.3">
                  <p:embed/>
                  <p:pic>
                    <p:nvPicPr>
                      <p:cNvPr id="0" name="Изображение 102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32040" y="5301208"/>
                        <a:ext cx="458787" cy="1168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№26. Параллелограмм. Средняя линия. Площадь. Тригонометрические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ф-ции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 descr="https://ds04.infourok.ru/uploads/ex/12d5/00052f6c-bad08894/hello_html_m4fc74ae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7504" y="3905672"/>
            <a:ext cx="1879522" cy="2952328"/>
          </a:xfrm>
          <a:prstGeom prst="rect">
            <a:avLst/>
          </a:prstGeom>
          <a:noFill/>
        </p:spPr>
      </p:pic>
      <p:sp>
        <p:nvSpPr>
          <p:cNvPr id="130" name="Line 4"/>
          <p:cNvSpPr>
            <a:spLocks noChangeShapeType="1"/>
          </p:cNvSpPr>
          <p:nvPr/>
        </p:nvSpPr>
        <p:spPr bwMode="auto">
          <a:xfrm>
            <a:off x="7668741" y="2061642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" name="Line 4"/>
          <p:cNvSpPr>
            <a:spLocks noChangeShapeType="1"/>
          </p:cNvSpPr>
          <p:nvPr/>
        </p:nvSpPr>
        <p:spPr bwMode="auto">
          <a:xfrm>
            <a:off x="7668741" y="2061642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712968" cy="67646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3" name="Управляющая кнопка: настраиваемая 42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№26. Параллелограмм. Средняя линия. Площадь. Тригонометрические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ф-ции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2" name="Группа 49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83" name="Группа 18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90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Параллелограммом называется четырёхугольник, у которого противоположные стороны попарно параллельны.</a:t>
                </a:r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4" name="Line 13"/>
            <p:cNvSpPr>
              <a:spLocks noChangeShapeType="1"/>
            </p:cNvSpPr>
            <p:nvPr/>
          </p:nvSpPr>
          <p:spPr bwMode="auto">
            <a:xfrm>
              <a:off x="2122588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Text Box 29"/>
            <p:cNvSpPr txBox="1">
              <a:spLocks noChangeArrowheads="1"/>
            </p:cNvSpPr>
            <p:nvPr/>
          </p:nvSpPr>
          <p:spPr bwMode="auto">
            <a:xfrm>
              <a:off x="2195736" y="594928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86" name="Text Box 31"/>
            <p:cNvSpPr txBox="1">
              <a:spLocks noChangeArrowheads="1"/>
            </p:cNvSpPr>
            <p:nvPr/>
          </p:nvSpPr>
          <p:spPr bwMode="auto">
            <a:xfrm>
              <a:off x="2627784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87" name="Text Box 40"/>
            <p:cNvSpPr txBox="1">
              <a:spLocks noChangeArrowheads="1"/>
            </p:cNvSpPr>
            <p:nvPr/>
          </p:nvSpPr>
          <p:spPr bwMode="auto">
            <a:xfrm>
              <a:off x="5220072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88" name="Параллелограмм 87"/>
            <p:cNvSpPr/>
            <p:nvPr/>
          </p:nvSpPr>
          <p:spPr>
            <a:xfrm>
              <a:off x="2555776" y="4869160"/>
              <a:ext cx="2664296" cy="1224136"/>
            </a:xfrm>
            <a:prstGeom prst="parallelogram">
              <a:avLst/>
            </a:prstGeom>
            <a:solidFill>
              <a:schemeClr val="bg1"/>
            </a:solidFill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Text Box 29"/>
            <p:cNvSpPr txBox="1">
              <a:spLocks noChangeArrowheads="1"/>
            </p:cNvSpPr>
            <p:nvPr/>
          </p:nvSpPr>
          <p:spPr bwMode="auto">
            <a:xfrm>
              <a:off x="4860032" y="594928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2" name="Группа 66"/>
          <p:cNvGrpSpPr/>
          <p:nvPr/>
        </p:nvGrpSpPr>
        <p:grpSpPr>
          <a:xfrm>
            <a:off x="1979712" y="2564904"/>
            <a:ext cx="7056784" cy="4176464"/>
            <a:chOff x="1619672" y="2564904"/>
            <a:chExt cx="7056784" cy="4176464"/>
          </a:xfrm>
        </p:grpSpPr>
        <p:grpSp>
          <p:nvGrpSpPr>
            <p:cNvPr id="93" name="Группа 50"/>
            <p:cNvGrpSpPr/>
            <p:nvPr/>
          </p:nvGrpSpPr>
          <p:grpSpPr>
            <a:xfrm>
              <a:off x="1619672" y="2564904"/>
              <a:ext cx="7056784" cy="4176464"/>
              <a:chOff x="1619672" y="2636912"/>
              <a:chExt cx="7056784" cy="4176464"/>
            </a:xfrm>
          </p:grpSpPr>
          <p:grpSp>
            <p:nvGrpSpPr>
              <p:cNvPr id="95" name="Группа 18"/>
              <p:cNvGrpSpPr/>
              <p:nvPr/>
            </p:nvGrpSpPr>
            <p:grpSpPr>
              <a:xfrm>
                <a:off x="1619672" y="2636912"/>
                <a:ext cx="7056784" cy="4176464"/>
                <a:chOff x="3491880" y="2564904"/>
                <a:chExt cx="7056784" cy="4176464"/>
              </a:xfrm>
            </p:grpSpPr>
            <p:sp>
              <p:nvSpPr>
                <p:cNvPr id="103" name="Прямоугольник 3"/>
                <p:cNvSpPr/>
                <p:nvPr/>
              </p:nvSpPr>
              <p:spPr>
                <a:xfrm>
                  <a:off x="3491880" y="2564904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Прямоугольником называется параллелограмм, у которого все углы прямые.</a:t>
                  </a:r>
                  <a:endPara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4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6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" name="Text Box 29"/>
              <p:cNvSpPr txBox="1">
                <a:spLocks noChangeArrowheads="1"/>
              </p:cNvSpPr>
              <p:nvPr/>
            </p:nvSpPr>
            <p:spPr bwMode="auto">
              <a:xfrm>
                <a:off x="2123728" y="5373216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" name="Text Box 31"/>
              <p:cNvSpPr txBox="1">
                <a:spLocks noChangeArrowheads="1"/>
              </p:cNvSpPr>
              <p:nvPr/>
            </p:nvSpPr>
            <p:spPr bwMode="auto">
              <a:xfrm>
                <a:off x="2267744" y="3933056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9" name="Text Box 40"/>
              <p:cNvSpPr txBox="1">
                <a:spLocks noChangeArrowheads="1"/>
              </p:cNvSpPr>
              <p:nvPr/>
            </p:nvSpPr>
            <p:spPr bwMode="auto">
              <a:xfrm>
                <a:off x="4932040" y="3933056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" name="Text Box 29"/>
              <p:cNvSpPr txBox="1">
                <a:spLocks noChangeArrowheads="1"/>
              </p:cNvSpPr>
              <p:nvPr/>
            </p:nvSpPr>
            <p:spPr bwMode="auto">
              <a:xfrm>
                <a:off x="5148064" y="5373216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2483768" y="5301208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Параллелограмм 101"/>
              <p:cNvSpPr/>
              <p:nvPr/>
            </p:nvSpPr>
            <p:spPr>
              <a:xfrm>
                <a:off x="2483768" y="4365104"/>
                <a:ext cx="2664296" cy="1224136"/>
              </a:xfrm>
              <a:prstGeom prst="parallelogram">
                <a:avLst>
                  <a:gd name="adj" fmla="val 0"/>
                </a:avLst>
              </a:prstGeom>
              <a:solidFill>
                <a:schemeClr val="bg1">
                  <a:alpha val="0"/>
                </a:schemeClr>
              </a:solidFill>
              <a:ln w="508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4" name="TextBox 93"/>
            <p:cNvSpPr txBox="1"/>
            <p:nvPr/>
          </p:nvSpPr>
          <p:spPr>
            <a:xfrm>
              <a:off x="2771800" y="5805264"/>
              <a:ext cx="506151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Противоположные стороны равны</a:t>
              </a:r>
              <a:endPara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05" name="Группа 146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106" name="Группа 50"/>
            <p:cNvGrpSpPr/>
            <p:nvPr/>
          </p:nvGrpSpPr>
          <p:grpSpPr>
            <a:xfrm>
              <a:off x="107504" y="2564904"/>
              <a:ext cx="7056784" cy="4176464"/>
              <a:chOff x="107504" y="2636912"/>
              <a:chExt cx="7056784" cy="4176464"/>
            </a:xfrm>
          </p:grpSpPr>
          <p:grpSp>
            <p:nvGrpSpPr>
              <p:cNvPr id="108" name="Группа 18"/>
              <p:cNvGrpSpPr/>
              <p:nvPr/>
            </p:nvGrpSpPr>
            <p:grpSpPr>
              <a:xfrm>
                <a:off x="107504" y="2636912"/>
                <a:ext cx="7056784" cy="4176464"/>
                <a:chOff x="1979712" y="2564904"/>
                <a:chExt cx="7056784" cy="4176464"/>
              </a:xfrm>
            </p:grpSpPr>
            <p:sp>
              <p:nvSpPr>
                <p:cNvPr id="116" name="Прямоугольник 3"/>
                <p:cNvSpPr/>
                <p:nvPr/>
              </p:nvSpPr>
              <p:spPr>
                <a:xfrm>
                  <a:off x="1979712" y="2564904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Периметр прямоугольника.</a:t>
                  </a:r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7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9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" name="Text Box 29"/>
              <p:cNvSpPr txBox="1">
                <a:spLocks noChangeArrowheads="1"/>
              </p:cNvSpPr>
              <p:nvPr/>
            </p:nvSpPr>
            <p:spPr bwMode="auto">
              <a:xfrm>
                <a:off x="2195736" y="594928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" name="Text Box 31"/>
              <p:cNvSpPr txBox="1">
                <a:spLocks noChangeArrowheads="1"/>
              </p:cNvSpPr>
              <p:nvPr/>
            </p:nvSpPr>
            <p:spPr bwMode="auto">
              <a:xfrm>
                <a:off x="2267744" y="450912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" name="Text Box 40"/>
              <p:cNvSpPr txBox="1">
                <a:spLocks noChangeArrowheads="1"/>
              </p:cNvSpPr>
              <p:nvPr/>
            </p:nvSpPr>
            <p:spPr bwMode="auto">
              <a:xfrm>
                <a:off x="4932040" y="450912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3" name="Text Box 29"/>
              <p:cNvSpPr txBox="1">
                <a:spLocks noChangeArrowheads="1"/>
              </p:cNvSpPr>
              <p:nvPr/>
            </p:nvSpPr>
            <p:spPr bwMode="auto">
              <a:xfrm>
                <a:off x="5148064" y="5949280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4" name="Прямоугольник 113"/>
              <p:cNvSpPr/>
              <p:nvPr/>
            </p:nvSpPr>
            <p:spPr>
              <a:xfrm>
                <a:off x="2555776" y="5805264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5" name="Параллелограмм 114"/>
              <p:cNvSpPr/>
              <p:nvPr/>
            </p:nvSpPr>
            <p:spPr>
              <a:xfrm>
                <a:off x="2555776" y="4869160"/>
                <a:ext cx="2664296" cy="1224136"/>
              </a:xfrm>
              <a:prstGeom prst="parallelogram">
                <a:avLst>
                  <a:gd name="adj" fmla="val 0"/>
                </a:avLst>
              </a:prstGeom>
              <a:solidFill>
                <a:schemeClr val="bg1">
                  <a:alpha val="0"/>
                </a:schemeClr>
              </a:solidFill>
              <a:ln w="508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aphicFrame>
          <p:nvGraphicFramePr>
            <p:cNvPr id="107" name="Object 3"/>
            <p:cNvGraphicFramePr>
              <a:graphicFrameLocks noChangeAspect="1"/>
            </p:cNvGraphicFramePr>
            <p:nvPr/>
          </p:nvGraphicFramePr>
          <p:xfrm>
            <a:off x="2339752" y="3789040"/>
            <a:ext cx="2794000" cy="588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" name="Формула" r:id="rId3" imgW="24384000" imgH="5181600" progId="Equation.3">
                    <p:embed/>
                  </p:oleObj>
                </mc:Choice>
                <mc:Fallback>
                  <p:oleObj name="Формула" r:id="rId3" imgW="24384000" imgH="5181600" progId="Equation.3">
                    <p:embed/>
                    <p:pic>
                      <p:nvPicPr>
                        <p:cNvPr id="0" name="Изображение 20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339752" y="3789040"/>
                          <a:ext cx="2794000" cy="58896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8" name="Управляющая кнопка: настраиваемая 117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(3)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9" name="Группа 121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120" name="Группа 50"/>
            <p:cNvGrpSpPr/>
            <p:nvPr/>
          </p:nvGrpSpPr>
          <p:grpSpPr>
            <a:xfrm>
              <a:off x="107504" y="2564904"/>
              <a:ext cx="7056784" cy="4176464"/>
              <a:chOff x="107504" y="2636912"/>
              <a:chExt cx="7056784" cy="4176464"/>
            </a:xfrm>
          </p:grpSpPr>
          <p:grpSp>
            <p:nvGrpSpPr>
              <p:cNvPr id="126" name="Группа 18"/>
              <p:cNvGrpSpPr/>
              <p:nvPr/>
            </p:nvGrpSpPr>
            <p:grpSpPr>
              <a:xfrm>
                <a:off x="107504" y="2636912"/>
                <a:ext cx="7056784" cy="4176464"/>
                <a:chOff x="1979712" y="2564904"/>
                <a:chExt cx="7056784" cy="4176464"/>
              </a:xfrm>
            </p:grpSpPr>
            <p:sp>
              <p:nvSpPr>
                <p:cNvPr id="148" name="Прямоугольник 3"/>
                <p:cNvSpPr/>
                <p:nvPr/>
              </p:nvSpPr>
              <p:spPr>
                <a:xfrm>
                  <a:off x="1979712" y="2564904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9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27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Text Box 29"/>
              <p:cNvSpPr txBox="1">
                <a:spLocks noChangeArrowheads="1"/>
              </p:cNvSpPr>
              <p:nvPr/>
            </p:nvSpPr>
            <p:spPr bwMode="auto">
              <a:xfrm>
                <a:off x="4139952" y="450912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1" name="Text Box 31"/>
              <p:cNvSpPr txBox="1">
                <a:spLocks noChangeArrowheads="1"/>
              </p:cNvSpPr>
              <p:nvPr/>
            </p:nvSpPr>
            <p:spPr bwMode="auto">
              <a:xfrm>
                <a:off x="4067944" y="2852936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" name="Text Box 40"/>
              <p:cNvSpPr txBox="1">
                <a:spLocks noChangeArrowheads="1"/>
              </p:cNvSpPr>
              <p:nvPr/>
            </p:nvSpPr>
            <p:spPr bwMode="auto">
              <a:xfrm>
                <a:off x="6660232" y="2852936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6" name="Text Box 29"/>
              <p:cNvSpPr txBox="1">
                <a:spLocks noChangeArrowheads="1"/>
              </p:cNvSpPr>
              <p:nvPr/>
            </p:nvSpPr>
            <p:spPr bwMode="auto">
              <a:xfrm>
                <a:off x="6588224" y="4509120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7" name="Прямоугольник 136"/>
              <p:cNvSpPr/>
              <p:nvPr/>
            </p:nvSpPr>
            <p:spPr>
              <a:xfrm>
                <a:off x="4211960" y="4221088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7" name="Параллелограмм 146"/>
              <p:cNvSpPr/>
              <p:nvPr/>
            </p:nvSpPr>
            <p:spPr>
              <a:xfrm>
                <a:off x="4211960" y="3284984"/>
                <a:ext cx="2664296" cy="1224136"/>
              </a:xfrm>
              <a:prstGeom prst="parallelogram">
                <a:avLst>
                  <a:gd name="adj" fmla="val 0"/>
                </a:avLst>
              </a:prstGeom>
              <a:solidFill>
                <a:schemeClr val="bg1">
                  <a:alpha val="0"/>
                </a:schemeClr>
              </a:solidFill>
              <a:ln w="508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aphicFrame>
          <p:nvGraphicFramePr>
            <p:cNvPr id="121" name="Object 4"/>
            <p:cNvGraphicFramePr>
              <a:graphicFrameLocks noChangeAspect="1"/>
            </p:cNvGraphicFramePr>
            <p:nvPr/>
          </p:nvGraphicFramePr>
          <p:xfrm>
            <a:off x="179512" y="2636912"/>
            <a:ext cx="361315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Формула" r:id="rId5" imgW="37490400" imgH="4876800" progId="Equation.3">
                    <p:embed/>
                  </p:oleObj>
                </mc:Choice>
                <mc:Fallback>
                  <p:oleObj name="Формула" r:id="rId5" imgW="37490400" imgH="4876800" progId="Equation.3">
                    <p:embed/>
                    <p:pic>
                      <p:nvPicPr>
                        <p:cNvPr id="0" name="Изображение 204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79512" y="2636912"/>
                          <a:ext cx="3613150" cy="4572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" name="Object 4"/>
            <p:cNvGraphicFramePr>
              <a:graphicFrameLocks noChangeAspect="1"/>
            </p:cNvGraphicFramePr>
            <p:nvPr/>
          </p:nvGraphicFramePr>
          <p:xfrm>
            <a:off x="485775" y="3125788"/>
            <a:ext cx="1498600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Формула" r:id="rId7" imgW="15544800" imgH="4267200" progId="Equation.3">
                    <p:embed/>
                  </p:oleObj>
                </mc:Choice>
                <mc:Fallback>
                  <p:oleObj name="Формула" r:id="rId7" imgW="15544800" imgH="4267200" progId="Equation.3">
                    <p:embed/>
                    <p:pic>
                      <p:nvPicPr>
                        <p:cNvPr id="0" name="Изображение 205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85775" y="3125788"/>
                          <a:ext cx="1498600" cy="4000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" name="Object 5"/>
            <p:cNvGraphicFramePr>
              <a:graphicFrameLocks noChangeAspect="1"/>
            </p:cNvGraphicFramePr>
            <p:nvPr/>
          </p:nvGraphicFramePr>
          <p:xfrm>
            <a:off x="467544" y="3573016"/>
            <a:ext cx="1468437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Формула" r:id="rId9" imgW="15240000" imgH="4267200" progId="Equation.3">
                    <p:embed/>
                  </p:oleObj>
                </mc:Choice>
                <mc:Fallback>
                  <p:oleObj name="Формула" r:id="rId9" imgW="15240000" imgH="4267200" progId="Equation.3">
                    <p:embed/>
                    <p:pic>
                      <p:nvPicPr>
                        <p:cNvPr id="0" name="Изображение 205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67544" y="3573016"/>
                          <a:ext cx="1468437" cy="4000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4" name="Прямая соединительная линия 123"/>
            <p:cNvCxnSpPr/>
            <p:nvPr/>
          </p:nvCxnSpPr>
          <p:spPr>
            <a:xfrm>
              <a:off x="251520" y="4005064"/>
              <a:ext cx="309634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25" name="Object 6"/>
            <p:cNvGraphicFramePr>
              <a:graphicFrameLocks noChangeAspect="1"/>
            </p:cNvGraphicFramePr>
            <p:nvPr/>
          </p:nvGraphicFramePr>
          <p:xfrm>
            <a:off x="827584" y="4077072"/>
            <a:ext cx="1468438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Формула" r:id="rId11" imgW="15240000" imgH="5486400" progId="Equation.3">
                    <p:embed/>
                  </p:oleObj>
                </mc:Choice>
                <mc:Fallback>
                  <p:oleObj name="Формула" r:id="rId11" imgW="15240000" imgH="5486400" progId="Equation.3">
                    <p:embed/>
                    <p:pic>
                      <p:nvPicPr>
                        <p:cNvPr id="0" name="Изображение 205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827584" y="4077072"/>
                          <a:ext cx="1468438" cy="5143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0" name="Управляющая кнопка: настраиваемая 159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(3)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1" name="Object 3"/>
          <p:cNvGraphicFramePr>
            <a:graphicFrameLocks noChangeAspect="1"/>
          </p:cNvGraphicFramePr>
          <p:nvPr/>
        </p:nvGraphicFramePr>
        <p:xfrm>
          <a:off x="3347864" y="5157192"/>
          <a:ext cx="279400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Формула" r:id="rId13" imgW="24384000" imgH="5181600" progId="Equation.3">
                  <p:embed/>
                </p:oleObj>
              </mc:Choice>
              <mc:Fallback>
                <p:oleObj name="Формула" r:id="rId13" imgW="24384000" imgH="5181600" progId="Equation.3">
                  <p:embed/>
                  <p:pic>
                    <p:nvPicPr>
                      <p:cNvPr id="0" name="Изображение 2053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47864" y="5157192"/>
                        <a:ext cx="2794000" cy="5889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" name="Object 7"/>
          <p:cNvGraphicFramePr>
            <a:graphicFrameLocks noChangeAspect="1"/>
          </p:cNvGraphicFramePr>
          <p:nvPr/>
        </p:nvGraphicFramePr>
        <p:xfrm>
          <a:off x="3275856" y="5949280"/>
          <a:ext cx="42957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Формула" r:id="rId14" imgW="37490400" imgH="5486400" progId="Equation.3">
                  <p:embed/>
                </p:oleObj>
              </mc:Choice>
              <mc:Fallback>
                <p:oleObj name="Формула" r:id="rId14" imgW="37490400" imgH="5486400" progId="Equation.3">
                  <p:embed/>
                  <p:pic>
                    <p:nvPicPr>
                      <p:cNvPr id="0" name="Изображение 2054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275856" y="5949280"/>
                        <a:ext cx="4295775" cy="6223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" name="Прямоугольник 162"/>
          <p:cNvSpPr/>
          <p:nvPr/>
        </p:nvSpPr>
        <p:spPr>
          <a:xfrm>
            <a:off x="6228184" y="5949280"/>
            <a:ext cx="1296144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Управляющая кнопка: далее 65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</p:childTnLst>
        </p:cTn>
      </p:par>
    </p:tnLst>
    <p:bldLst>
      <p:bldP spid="1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s://ds04.infourok.ru/uploads/ex/12d5/00052f6c-bad08894/hello_html_m4fc74ae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7504" y="3905672"/>
            <a:ext cx="1879522" cy="2952328"/>
          </a:xfrm>
          <a:prstGeom prst="rect">
            <a:avLst/>
          </a:prstGeom>
          <a:noFill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712968" cy="669199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34" name="Группа 4"/>
          <p:cNvGrpSpPr/>
          <p:nvPr/>
        </p:nvGrpSpPr>
        <p:grpSpPr>
          <a:xfrm>
            <a:off x="1799184" y="2564904"/>
            <a:ext cx="7344816" cy="4176464"/>
            <a:chOff x="1799184" y="2564904"/>
            <a:chExt cx="7344816" cy="4176464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39" name="Прямоугольник 38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40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pic>
          <p:nvPicPr>
            <p:cNvPr id="36" name="Picture 29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99792" y="4005064"/>
              <a:ext cx="5904656" cy="1801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xtBox 49"/>
            <p:cNvSpPr txBox="1"/>
            <p:nvPr/>
          </p:nvSpPr>
          <p:spPr>
            <a:xfrm>
              <a:off x="2336078" y="2564904"/>
              <a:ext cx="6515951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Если параллельные прямые, пересекающие </a:t>
              </a:r>
              <a:endPara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стороны угла, отсекают на одной его стороне </a:t>
              </a:r>
              <a:endPara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равные отрезки, то они отсекают равные </a:t>
              </a:r>
              <a:endPara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отрезки на другой его стороне (рис. а).</a:t>
              </a:r>
              <a:endPara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1799184" y="5805264"/>
              <a:ext cx="734481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Теорему Фалеса можно применять для деления отрезка на </a:t>
              </a:r>
              <a:r>
                <a:rPr lang="en-US" sz="2400" b="1" i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равных частей (рис. б). </a:t>
              </a:r>
              <a:endPara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1979712" y="2564904"/>
            <a:ext cx="7056784" cy="4176464"/>
            <a:chOff x="72008" y="2564904"/>
            <a:chExt cx="7056784" cy="4176464"/>
          </a:xfrm>
        </p:grpSpPr>
        <p:grpSp>
          <p:nvGrpSpPr>
            <p:cNvPr id="43" name="Группа 34"/>
            <p:cNvGrpSpPr/>
            <p:nvPr/>
          </p:nvGrpSpPr>
          <p:grpSpPr>
            <a:xfrm>
              <a:off x="72008" y="2564904"/>
              <a:ext cx="7056784" cy="4176464"/>
              <a:chOff x="1827312" y="2340496"/>
              <a:chExt cx="7056784" cy="4176464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48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pic>
          <p:nvPicPr>
            <p:cNvPr id="44" name="Picture 29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7178" r="-1626" b="3647"/>
            <a:stretch>
              <a:fillRect/>
            </a:stretch>
          </p:blipFill>
          <p:spPr bwMode="auto">
            <a:xfrm>
              <a:off x="3347864" y="2564904"/>
              <a:ext cx="3680409" cy="216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Овал 44"/>
            <p:cNvSpPr/>
            <p:nvPr/>
          </p:nvSpPr>
          <p:spPr>
            <a:xfrm>
              <a:off x="5004048" y="4437112"/>
              <a:ext cx="432048" cy="5543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6516216" y="4365104"/>
              <a:ext cx="43204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(4)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0" name="Object 5"/>
          <p:cNvGraphicFramePr>
            <a:graphicFrameLocks noChangeAspect="1"/>
          </p:cNvGraphicFramePr>
          <p:nvPr/>
        </p:nvGraphicFramePr>
        <p:xfrm>
          <a:off x="2375248" y="4509120"/>
          <a:ext cx="3913188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Формула" r:id="rId4" imgW="33528000" imgH="5486400" progId="Equation.3">
                  <p:embed/>
                </p:oleObj>
              </mc:Choice>
              <mc:Fallback>
                <p:oleObj name="Формула" r:id="rId4" imgW="33528000" imgH="5486400" progId="Equation.3">
                  <p:embed/>
                  <p:pic>
                    <p:nvPicPr>
                      <p:cNvPr id="0" name="Изображение 3072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75248" y="4509120"/>
                        <a:ext cx="3913188" cy="6397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3"/>
          <p:cNvGraphicFramePr>
            <a:graphicFrameLocks noChangeAspect="1"/>
          </p:cNvGraphicFramePr>
          <p:nvPr/>
        </p:nvGraphicFramePr>
        <p:xfrm>
          <a:off x="2375248" y="5157192"/>
          <a:ext cx="36639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Формула" r:id="rId6" imgW="31394400" imgH="5486400" progId="Equation.3">
                  <p:embed/>
                </p:oleObj>
              </mc:Choice>
              <mc:Fallback>
                <p:oleObj name="Формула" r:id="rId6" imgW="31394400" imgH="5486400" progId="Equation.3">
                  <p:embed/>
                  <p:pic>
                    <p:nvPicPr>
                      <p:cNvPr id="0" name="Изображение 3073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75248" y="5157192"/>
                        <a:ext cx="3663950" cy="6381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AutoShape 19"/>
          <p:cNvSpPr/>
          <p:nvPr/>
        </p:nvSpPr>
        <p:spPr bwMode="auto">
          <a:xfrm rot="10800000">
            <a:off x="6407696" y="4581128"/>
            <a:ext cx="269734" cy="1133503"/>
          </a:xfrm>
          <a:prstGeom prst="leftBrace">
            <a:avLst>
              <a:gd name="adj1" fmla="val 28298"/>
              <a:gd name="adj2" fmla="val 51389"/>
            </a:avLst>
          </a:prstGeom>
          <a:noFill/>
          <a:ln w="44450">
            <a:solidFill>
              <a:schemeClr val="accent6">
                <a:lumMod val="50000"/>
              </a:schemeClr>
            </a:solidFill>
            <a:rou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" name="Стрелка вправо с вырезом 52"/>
          <p:cNvSpPr/>
          <p:nvPr/>
        </p:nvSpPr>
        <p:spPr>
          <a:xfrm>
            <a:off x="6839744" y="5013176"/>
            <a:ext cx="978408" cy="288032"/>
          </a:xfrm>
          <a:prstGeom prst="notchedRightArrow">
            <a:avLst>
              <a:gd name="adj1" fmla="val 50000"/>
              <a:gd name="adj2" fmla="val 131724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4" name="Object 4"/>
          <p:cNvGraphicFramePr>
            <a:graphicFrameLocks noChangeAspect="1"/>
          </p:cNvGraphicFramePr>
          <p:nvPr/>
        </p:nvGraphicFramePr>
        <p:xfrm>
          <a:off x="4319464" y="5949280"/>
          <a:ext cx="39497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Формула" r:id="rId8" imgW="33832800" imgH="5486400" progId="Equation.3">
                  <p:embed/>
                </p:oleObj>
              </mc:Choice>
              <mc:Fallback>
                <p:oleObj name="Формула" r:id="rId8" imgW="33832800" imgH="5486400" progId="Equation.3">
                  <p:embed/>
                  <p:pic>
                    <p:nvPicPr>
                      <p:cNvPr id="0" name="Изображение 3074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19464" y="5949280"/>
                        <a:ext cx="3949700" cy="6381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Стрелка вправо с вырезом 54"/>
          <p:cNvSpPr/>
          <p:nvPr/>
        </p:nvSpPr>
        <p:spPr>
          <a:xfrm>
            <a:off x="2807296" y="6165304"/>
            <a:ext cx="978408" cy="288032"/>
          </a:xfrm>
          <a:prstGeom prst="notchedRightArrow">
            <a:avLst>
              <a:gd name="adj1" fmla="val 50000"/>
              <a:gd name="adj2" fmla="val 131724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далее 55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№26. Параллелограмм. Средняя линия. Площадь. Тригонометрические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ф-ции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1412776"/>
            <a:ext cx="8712969" cy="71230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93" name="Управляющая кнопка: настраиваемая 92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5" name="Группа 20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sp>
          <p:nvSpPr>
            <p:cNvPr id="97" name="Прямоугольник 3"/>
            <p:cNvSpPr/>
            <p:nvPr/>
          </p:nvSpPr>
          <p:spPr>
            <a:xfrm>
              <a:off x="107504" y="2564904"/>
              <a:ext cx="7056784" cy="4176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Параллелограммом называется четырёхугольник, у которого противоположные стороны попарно параллельны</a:t>
              </a:r>
              <a:r>
                <a:rPr lang="ru-RU" sz="24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Параллелограмм 97"/>
            <p:cNvSpPr/>
            <p:nvPr/>
          </p:nvSpPr>
          <p:spPr>
            <a:xfrm>
              <a:off x="1115616" y="4653136"/>
              <a:ext cx="3096344" cy="1440160"/>
            </a:xfrm>
            <a:prstGeom prst="parallelogram">
              <a:avLst/>
            </a:prstGeom>
            <a:no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Text Box 29"/>
            <p:cNvSpPr txBox="1">
              <a:spLocks noChangeArrowheads="1"/>
            </p:cNvSpPr>
            <p:nvPr/>
          </p:nvSpPr>
          <p:spPr bwMode="auto">
            <a:xfrm>
              <a:off x="755576" y="594928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00" name="Text Box 29"/>
            <p:cNvSpPr txBox="1">
              <a:spLocks noChangeArrowheads="1"/>
            </p:cNvSpPr>
            <p:nvPr/>
          </p:nvSpPr>
          <p:spPr bwMode="auto">
            <a:xfrm>
              <a:off x="1187624" y="4293096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 smtClean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01" name="Text Box 29"/>
            <p:cNvSpPr txBox="1">
              <a:spLocks noChangeArrowheads="1"/>
            </p:cNvSpPr>
            <p:nvPr/>
          </p:nvSpPr>
          <p:spPr bwMode="auto">
            <a:xfrm>
              <a:off x="4139952" y="4293096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 smtClean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02" name="Text Box 29"/>
            <p:cNvSpPr txBox="1">
              <a:spLocks noChangeArrowheads="1"/>
            </p:cNvSpPr>
            <p:nvPr/>
          </p:nvSpPr>
          <p:spPr bwMode="auto">
            <a:xfrm>
              <a:off x="3851920" y="5877272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03" name="Object 2"/>
            <p:cNvGraphicFramePr>
              <a:graphicFrameLocks noChangeAspect="1"/>
            </p:cNvGraphicFramePr>
            <p:nvPr/>
          </p:nvGraphicFramePr>
          <p:xfrm>
            <a:off x="4788024" y="4941168"/>
            <a:ext cx="1778000" cy="1133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" name="Формула" r:id="rId2" imgW="15240000" imgH="9753600" progId="Equation.3">
                    <p:embed/>
                  </p:oleObj>
                </mc:Choice>
                <mc:Fallback>
                  <p:oleObj name="Формула" r:id="rId2" imgW="15240000" imgH="9753600" progId="Equation.3">
                    <p:embed/>
                    <p:pic>
                      <p:nvPicPr>
                        <p:cNvPr id="0" name="Изображение 40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788024" y="4941168"/>
                          <a:ext cx="1778000" cy="11334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4" name="Группа 28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105" name="Группа 49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110" name="Группа 18"/>
              <p:cNvGrpSpPr/>
              <p:nvPr/>
            </p:nvGrpSpPr>
            <p:grpSpPr>
              <a:xfrm>
                <a:off x="107504" y="2564904"/>
                <a:ext cx="7056784" cy="4176464"/>
                <a:chOff x="1979712" y="2492896"/>
                <a:chExt cx="7056784" cy="4176464"/>
              </a:xfrm>
            </p:grpSpPr>
            <p:sp>
              <p:nvSpPr>
                <p:cNvPr id="146" name="Прямоугольник 3"/>
                <p:cNvSpPr/>
                <p:nvPr/>
              </p:nvSpPr>
              <p:spPr>
                <a:xfrm>
                  <a:off x="1979712" y="24928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Высотой параллелограмма называют перпендикуляр, опущенный из любой точки</a:t>
                  </a:r>
                  <a:endPara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прямой, содержащей сторону параллелограмма,</a:t>
                  </a:r>
                  <a:endPara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на прямую, содержащую противоположную</a:t>
                  </a:r>
                  <a:endPara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сторону.</a:t>
                  </a:r>
                  <a:endPara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2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" name="Text Box 29"/>
              <p:cNvSpPr txBox="1">
                <a:spLocks noChangeArrowheads="1"/>
              </p:cNvSpPr>
              <p:nvPr/>
            </p:nvSpPr>
            <p:spPr bwMode="auto">
              <a:xfrm>
                <a:off x="2195736" y="594928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" name="Text Box 31"/>
              <p:cNvSpPr txBox="1">
                <a:spLocks noChangeArrowheads="1"/>
              </p:cNvSpPr>
              <p:nvPr/>
            </p:nvSpPr>
            <p:spPr bwMode="auto">
              <a:xfrm>
                <a:off x="2627784" y="450912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2" name="Text Box 40"/>
              <p:cNvSpPr txBox="1">
                <a:spLocks noChangeArrowheads="1"/>
              </p:cNvSpPr>
              <p:nvPr/>
            </p:nvSpPr>
            <p:spPr bwMode="auto">
              <a:xfrm>
                <a:off x="5220072" y="450912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" name="Text Box 29"/>
              <p:cNvSpPr txBox="1">
                <a:spLocks noChangeArrowheads="1"/>
              </p:cNvSpPr>
              <p:nvPr/>
            </p:nvSpPr>
            <p:spPr bwMode="auto">
              <a:xfrm>
                <a:off x="4860032" y="5949280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9" name="Параллелограмм 128"/>
              <p:cNvSpPr/>
              <p:nvPr/>
            </p:nvSpPr>
            <p:spPr>
              <a:xfrm>
                <a:off x="2555776" y="4869160"/>
                <a:ext cx="2664296" cy="1224136"/>
              </a:xfrm>
              <a:prstGeom prst="parallelogram">
                <a:avLst>
                  <a:gd name="adj" fmla="val 27846"/>
                </a:avLst>
              </a:prstGeom>
              <a:solidFill>
                <a:schemeClr val="bg1"/>
              </a:solidFill>
              <a:ln w="508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06" name="Прямая соединительная линия 105"/>
            <p:cNvCxnSpPr/>
            <p:nvPr/>
          </p:nvCxnSpPr>
          <p:spPr>
            <a:xfrm>
              <a:off x="2915816" y="4869160"/>
              <a:ext cx="0" cy="12241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>
            <a:xfrm>
              <a:off x="4572000" y="4869160"/>
              <a:ext cx="0" cy="12241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Прямоугольник 107"/>
            <p:cNvSpPr/>
            <p:nvPr/>
          </p:nvSpPr>
          <p:spPr>
            <a:xfrm>
              <a:off x="4355976" y="5877272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Прямоугольник 108"/>
            <p:cNvSpPr/>
            <p:nvPr/>
          </p:nvSpPr>
          <p:spPr>
            <a:xfrm>
              <a:off x="2915816" y="5877272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8" name="Группа 109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150" name="Группа 49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166" name="Группа 18"/>
              <p:cNvGrpSpPr/>
              <p:nvPr/>
            </p:nvGrpSpPr>
            <p:grpSpPr>
              <a:xfrm>
                <a:off x="107504" y="2564904"/>
                <a:ext cx="7056784" cy="4176464"/>
                <a:chOff x="1979712" y="2492896"/>
                <a:chExt cx="7056784" cy="4176464"/>
              </a:xfrm>
            </p:grpSpPr>
            <p:sp>
              <p:nvSpPr>
                <p:cNvPr id="173" name="Прямоугольник 3"/>
                <p:cNvSpPr/>
                <p:nvPr/>
              </p:nvSpPr>
              <p:spPr>
                <a:xfrm>
                  <a:off x="1979712" y="24928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Площадь параллелограмма</a:t>
                  </a:r>
                  <a:r>
                    <a:rPr lang="en-US" sz="2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sz="2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равна</a:t>
                  </a:r>
                  <a:endPara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произведению его стороны и высоты,</a:t>
                  </a:r>
                  <a:endPara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проведённой к этой стороне.</a:t>
                  </a:r>
                  <a:endPara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4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67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" name="Text Box 29"/>
              <p:cNvSpPr txBox="1">
                <a:spLocks noChangeArrowheads="1"/>
              </p:cNvSpPr>
              <p:nvPr/>
            </p:nvSpPr>
            <p:spPr bwMode="auto">
              <a:xfrm>
                <a:off x="2267744" y="5301208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9" name="Text Box 31"/>
              <p:cNvSpPr txBox="1">
                <a:spLocks noChangeArrowheads="1"/>
              </p:cNvSpPr>
              <p:nvPr/>
            </p:nvSpPr>
            <p:spPr bwMode="auto">
              <a:xfrm>
                <a:off x="2555776" y="414908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0" name="Text Box 40"/>
              <p:cNvSpPr txBox="1">
                <a:spLocks noChangeArrowheads="1"/>
              </p:cNvSpPr>
              <p:nvPr/>
            </p:nvSpPr>
            <p:spPr bwMode="auto">
              <a:xfrm>
                <a:off x="5292080" y="4221088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1" name="Text Box 29"/>
              <p:cNvSpPr txBox="1">
                <a:spLocks noChangeArrowheads="1"/>
              </p:cNvSpPr>
              <p:nvPr/>
            </p:nvSpPr>
            <p:spPr bwMode="auto">
              <a:xfrm>
                <a:off x="5004048" y="5301208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2" name="Параллелограмм 171"/>
              <p:cNvSpPr/>
              <p:nvPr/>
            </p:nvSpPr>
            <p:spPr>
              <a:xfrm>
                <a:off x="2627784" y="4365104"/>
                <a:ext cx="2664296" cy="1224136"/>
              </a:xfrm>
              <a:prstGeom prst="parallelogram">
                <a:avLst>
                  <a:gd name="adj" fmla="val 27846"/>
                </a:avLst>
              </a:prstGeom>
              <a:solidFill>
                <a:schemeClr val="bg1"/>
              </a:solidFill>
              <a:ln w="508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60" name="Прямая соединительная линия 159"/>
            <p:cNvCxnSpPr/>
            <p:nvPr/>
          </p:nvCxnSpPr>
          <p:spPr>
            <a:xfrm>
              <a:off x="2987824" y="4365104"/>
              <a:ext cx="0" cy="12241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Прямая соединительная линия 160"/>
            <p:cNvCxnSpPr/>
            <p:nvPr/>
          </p:nvCxnSpPr>
          <p:spPr>
            <a:xfrm>
              <a:off x="4572000" y="4365104"/>
              <a:ext cx="0" cy="12241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Прямоугольник 161"/>
            <p:cNvSpPr/>
            <p:nvPr/>
          </p:nvSpPr>
          <p:spPr>
            <a:xfrm>
              <a:off x="4355976" y="5373216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Прямоугольник 162"/>
            <p:cNvSpPr/>
            <p:nvPr/>
          </p:nvSpPr>
          <p:spPr>
            <a:xfrm>
              <a:off x="2987824" y="5373216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Text Box 31"/>
            <p:cNvSpPr txBox="1">
              <a:spLocks noChangeArrowheads="1"/>
            </p:cNvSpPr>
            <p:nvPr/>
          </p:nvSpPr>
          <p:spPr bwMode="auto">
            <a:xfrm>
              <a:off x="2771800" y="5517232"/>
              <a:ext cx="38343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 smtClean="0">
                  <a:latin typeface="Times New Roman" panose="02020603050405020304" pitchFamily="18" charset="0"/>
                </a:rPr>
                <a:t>Н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65" name="Object 2"/>
            <p:cNvGraphicFramePr>
              <a:graphicFrameLocks noChangeAspect="1"/>
            </p:cNvGraphicFramePr>
            <p:nvPr/>
          </p:nvGraphicFramePr>
          <p:xfrm>
            <a:off x="2483768" y="5949280"/>
            <a:ext cx="2481262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name="Формула" r:id="rId4" imgW="19507200" imgH="4267200" progId="Equation.3">
                    <p:embed/>
                  </p:oleObj>
                </mc:Choice>
                <mc:Fallback>
                  <p:oleObj name="Формула" r:id="rId4" imgW="19507200" imgH="4267200" progId="Equation.3">
                    <p:embed/>
                    <p:pic>
                      <p:nvPicPr>
                        <p:cNvPr id="0" name="Изображение 409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483768" y="5949280"/>
                          <a:ext cx="2481262" cy="482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5" name="Управляющая кнопка: настраиваемая 174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№26. Параллелограмм. Средняя линия. Площадь. Тригонометрические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ф-ции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6" name="Picture 2" descr="https://ds04.infourok.ru/uploads/ex/12d5/00052f6c-bad08894/hello_html_m4fc74ae6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504" y="3905672"/>
            <a:ext cx="1879522" cy="2952328"/>
          </a:xfrm>
          <a:prstGeom prst="rect">
            <a:avLst/>
          </a:prstGeom>
          <a:noFill/>
        </p:spPr>
      </p:pic>
      <p:sp>
        <p:nvSpPr>
          <p:cNvPr id="177" name="Управляющая кнопка: настраиваемая 176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(3)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8" name="Группа 127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179" name="Группа 49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189" name="Группа 18"/>
              <p:cNvGrpSpPr/>
              <p:nvPr/>
            </p:nvGrpSpPr>
            <p:grpSpPr>
              <a:xfrm>
                <a:off x="107504" y="2564904"/>
                <a:ext cx="7056784" cy="4176464"/>
                <a:chOff x="1979712" y="2492896"/>
                <a:chExt cx="7056784" cy="4176464"/>
              </a:xfrm>
            </p:grpSpPr>
            <p:sp>
              <p:nvSpPr>
                <p:cNvPr id="196" name="Прямоугольник 3"/>
                <p:cNvSpPr/>
                <p:nvPr/>
              </p:nvSpPr>
              <p:spPr>
                <a:xfrm>
                  <a:off x="1979712" y="24928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7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90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1" name="Text Box 29"/>
              <p:cNvSpPr txBox="1">
                <a:spLocks noChangeArrowheads="1"/>
              </p:cNvSpPr>
              <p:nvPr/>
            </p:nvSpPr>
            <p:spPr bwMode="auto">
              <a:xfrm>
                <a:off x="4427984" y="2636912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2" name="Text Box 31"/>
              <p:cNvSpPr txBox="1">
                <a:spLocks noChangeArrowheads="1"/>
              </p:cNvSpPr>
              <p:nvPr/>
            </p:nvSpPr>
            <p:spPr bwMode="auto">
              <a:xfrm>
                <a:off x="6588224" y="2636912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3" name="Text Box 40"/>
              <p:cNvSpPr txBox="1">
                <a:spLocks noChangeArrowheads="1"/>
              </p:cNvSpPr>
              <p:nvPr/>
            </p:nvSpPr>
            <p:spPr bwMode="auto">
              <a:xfrm>
                <a:off x="6300192" y="414908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4" name="Text Box 29"/>
              <p:cNvSpPr txBox="1">
                <a:spLocks noChangeArrowheads="1"/>
              </p:cNvSpPr>
              <p:nvPr/>
            </p:nvSpPr>
            <p:spPr bwMode="auto">
              <a:xfrm>
                <a:off x="4067944" y="4221088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" name="Параллелограмм 194"/>
              <p:cNvSpPr/>
              <p:nvPr/>
            </p:nvSpPr>
            <p:spPr>
              <a:xfrm>
                <a:off x="4355976" y="2996952"/>
                <a:ext cx="2304256" cy="1296144"/>
              </a:xfrm>
              <a:prstGeom prst="parallelogram">
                <a:avLst>
                  <a:gd name="adj" fmla="val 34831"/>
                </a:avLst>
              </a:prstGeom>
              <a:solidFill>
                <a:schemeClr val="bg1"/>
              </a:solidFill>
              <a:ln w="508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80" name="Прямая соединительная линия 179"/>
            <p:cNvCxnSpPr/>
            <p:nvPr/>
          </p:nvCxnSpPr>
          <p:spPr>
            <a:xfrm>
              <a:off x="4788024" y="2996952"/>
              <a:ext cx="0" cy="12961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Text Box 31"/>
            <p:cNvSpPr txBox="1">
              <a:spLocks noChangeArrowheads="1"/>
            </p:cNvSpPr>
            <p:nvPr/>
          </p:nvSpPr>
          <p:spPr bwMode="auto">
            <a:xfrm>
              <a:off x="6516216" y="3284984"/>
              <a:ext cx="38343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 smtClean="0">
                  <a:latin typeface="Times New Roman" panose="02020603050405020304" pitchFamily="18" charset="0"/>
                </a:rPr>
                <a:t>Н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82" name="Object 4"/>
            <p:cNvGraphicFramePr>
              <a:graphicFrameLocks noChangeAspect="1"/>
            </p:cNvGraphicFramePr>
            <p:nvPr/>
          </p:nvGraphicFramePr>
          <p:xfrm>
            <a:off x="179512" y="2636912"/>
            <a:ext cx="3819525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" name="Формула" r:id="rId7" imgW="39624000" imgH="4876800" progId="Equation.3">
                    <p:embed/>
                  </p:oleObj>
                </mc:Choice>
                <mc:Fallback>
                  <p:oleObj name="Формула" r:id="rId7" imgW="39624000" imgH="4876800" progId="Equation.3">
                    <p:embed/>
                    <p:pic>
                      <p:nvPicPr>
                        <p:cNvPr id="0" name="Изображение 409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79512" y="2636912"/>
                          <a:ext cx="3819525" cy="4572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3" name="Text Box 31"/>
            <p:cNvSpPr txBox="1">
              <a:spLocks noChangeArrowheads="1"/>
            </p:cNvSpPr>
            <p:nvPr/>
          </p:nvSpPr>
          <p:spPr bwMode="auto">
            <a:xfrm>
              <a:off x="4644008" y="4293096"/>
              <a:ext cx="35939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 smtClean="0">
                  <a:latin typeface="Times New Roman" panose="02020603050405020304" pitchFamily="18" charset="0"/>
                </a:rPr>
                <a:t>К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84" name="Object 4"/>
            <p:cNvGraphicFramePr>
              <a:graphicFrameLocks noChangeAspect="1"/>
            </p:cNvGraphicFramePr>
            <p:nvPr/>
          </p:nvGraphicFramePr>
          <p:xfrm>
            <a:off x="179512" y="3068960"/>
            <a:ext cx="2116138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0" name="Формула" r:id="rId9" imgW="21945600" imgH="4267200" progId="Equation.3">
                    <p:embed/>
                  </p:oleObj>
                </mc:Choice>
                <mc:Fallback>
                  <p:oleObj name="Формула" r:id="rId9" imgW="21945600" imgH="4267200" progId="Equation.3">
                    <p:embed/>
                    <p:pic>
                      <p:nvPicPr>
                        <p:cNvPr id="0" name="Изображение 409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79512" y="3068960"/>
                          <a:ext cx="2116138" cy="4000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5" name="Object 5"/>
            <p:cNvGraphicFramePr>
              <a:graphicFrameLocks noChangeAspect="1"/>
            </p:cNvGraphicFramePr>
            <p:nvPr/>
          </p:nvGraphicFramePr>
          <p:xfrm>
            <a:off x="223838" y="3500438"/>
            <a:ext cx="1527175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" name="Формула" r:id="rId11" imgW="15849600" imgH="4267200" progId="Equation.3">
                    <p:embed/>
                  </p:oleObj>
                </mc:Choice>
                <mc:Fallback>
                  <p:oleObj name="Формула" r:id="rId11" imgW="15849600" imgH="4267200" progId="Equation.3">
                    <p:embed/>
                    <p:pic>
                      <p:nvPicPr>
                        <p:cNvPr id="0" name="Изображение 410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23838" y="3500438"/>
                          <a:ext cx="1527175" cy="4000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6" name="Object 6"/>
            <p:cNvGraphicFramePr>
              <a:graphicFrameLocks noChangeAspect="1"/>
            </p:cNvGraphicFramePr>
            <p:nvPr/>
          </p:nvGraphicFramePr>
          <p:xfrm>
            <a:off x="236538" y="3860800"/>
            <a:ext cx="2117725" cy="542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" name="Формула" r:id="rId13" imgW="21945600" imgH="5791200" progId="Equation.3">
                    <p:embed/>
                  </p:oleObj>
                </mc:Choice>
                <mc:Fallback>
                  <p:oleObj name="Формула" r:id="rId13" imgW="21945600" imgH="5791200" progId="Equation.3">
                    <p:embed/>
                    <p:pic>
                      <p:nvPicPr>
                        <p:cNvPr id="0" name="Изображение 410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36538" y="3860800"/>
                          <a:ext cx="2117725" cy="5429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7" name="Прямая соединительная линия 186"/>
            <p:cNvCxnSpPr/>
            <p:nvPr/>
          </p:nvCxnSpPr>
          <p:spPr>
            <a:xfrm>
              <a:off x="251520" y="4437112"/>
              <a:ext cx="28083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8" name="Object 8"/>
            <p:cNvGraphicFramePr>
              <a:graphicFrameLocks noChangeAspect="1"/>
            </p:cNvGraphicFramePr>
            <p:nvPr/>
          </p:nvGraphicFramePr>
          <p:xfrm>
            <a:off x="611560" y="4509120"/>
            <a:ext cx="1087438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" name="Формула" r:id="rId15" imgW="11277600" imgH="4267200" progId="Equation.3">
                    <p:embed/>
                  </p:oleObj>
                </mc:Choice>
                <mc:Fallback>
                  <p:oleObj name="Формула" r:id="rId15" imgW="11277600" imgH="4267200" progId="Equation.3">
                    <p:embed/>
                    <p:pic>
                      <p:nvPicPr>
                        <p:cNvPr id="0" name="Изображение 410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11560" y="4509120"/>
                          <a:ext cx="1087438" cy="4000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8" name="Object 2"/>
          <p:cNvGraphicFramePr>
            <a:graphicFrameLocks noChangeAspect="1"/>
          </p:cNvGraphicFramePr>
          <p:nvPr/>
        </p:nvGraphicFramePr>
        <p:xfrm>
          <a:off x="2411760" y="5013176"/>
          <a:ext cx="325755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Формула" r:id="rId17" imgW="25603200" imgH="5486400" progId="Equation.3">
                  <p:embed/>
                </p:oleObj>
              </mc:Choice>
              <mc:Fallback>
                <p:oleObj name="Формула" r:id="rId17" imgW="25603200" imgH="5486400" progId="Equation.3">
                  <p:embed/>
                  <p:pic>
                    <p:nvPicPr>
                      <p:cNvPr id="0" name="Изображение 4103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411760" y="5013176"/>
                        <a:ext cx="3257550" cy="6207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" name="Прямоугольник 198"/>
          <p:cNvSpPr/>
          <p:nvPr/>
        </p:nvSpPr>
        <p:spPr>
          <a:xfrm>
            <a:off x="6516216" y="5661248"/>
            <a:ext cx="1584176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0" name="Object 11"/>
          <p:cNvGraphicFramePr>
            <a:graphicFrameLocks noChangeAspect="1"/>
          </p:cNvGraphicFramePr>
          <p:nvPr/>
        </p:nvGraphicFramePr>
        <p:xfrm>
          <a:off x="3995936" y="5517232"/>
          <a:ext cx="3954462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Формула" r:id="rId19" imgW="31089600" imgH="9448800" progId="Equation.3">
                  <p:embed/>
                </p:oleObj>
              </mc:Choice>
              <mc:Fallback>
                <p:oleObj name="Формула" r:id="rId19" imgW="31089600" imgH="9448800" progId="Equation.3">
                  <p:embed/>
                  <p:pic>
                    <p:nvPicPr>
                      <p:cNvPr id="0" name="Изображение 4104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995936" y="5517232"/>
                        <a:ext cx="3954462" cy="10683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" name="Управляющая кнопка: далее 200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</p:childTnLst>
        </p:cTn>
      </p:par>
    </p:tnLst>
    <p:bldLst>
      <p:bldP spid="1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Группа 157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72" name="Группа 34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74" name="Прямоугольник 73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75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76" name="Равнобедренный треугольник 75"/>
            <p:cNvSpPr/>
            <p:nvPr/>
          </p:nvSpPr>
          <p:spPr>
            <a:xfrm>
              <a:off x="5508104" y="2924944"/>
              <a:ext cx="3168352" cy="1944216"/>
            </a:xfrm>
            <a:prstGeom prst="triangle">
              <a:avLst>
                <a:gd name="adj" fmla="val 65267"/>
              </a:avLst>
            </a:prstGeom>
            <a:noFill/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Равнобедренный треугольник 76"/>
            <p:cNvSpPr/>
            <p:nvPr/>
          </p:nvSpPr>
          <p:spPr>
            <a:xfrm rot="10800000">
              <a:off x="6516216" y="3933056"/>
              <a:ext cx="1584176" cy="936104"/>
            </a:xfrm>
            <a:prstGeom prst="triangle">
              <a:avLst>
                <a:gd name="adj" fmla="val 6526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Text Box 29"/>
            <p:cNvSpPr txBox="1">
              <a:spLocks noChangeArrowheads="1"/>
            </p:cNvSpPr>
            <p:nvPr/>
          </p:nvSpPr>
          <p:spPr bwMode="auto">
            <a:xfrm>
              <a:off x="5148064" y="4581128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79" name="Text Box 29"/>
            <p:cNvSpPr txBox="1">
              <a:spLocks noChangeArrowheads="1"/>
            </p:cNvSpPr>
            <p:nvPr/>
          </p:nvSpPr>
          <p:spPr bwMode="auto">
            <a:xfrm>
              <a:off x="7164288" y="2636912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 smtClean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80" name="Text Box 29"/>
            <p:cNvSpPr txBox="1">
              <a:spLocks noChangeArrowheads="1"/>
            </p:cNvSpPr>
            <p:nvPr/>
          </p:nvSpPr>
          <p:spPr bwMode="auto">
            <a:xfrm>
              <a:off x="8676456" y="4581128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 smtClean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81" name="Text Box 29"/>
            <p:cNvSpPr txBox="1">
              <a:spLocks noChangeArrowheads="1"/>
            </p:cNvSpPr>
            <p:nvPr/>
          </p:nvSpPr>
          <p:spPr bwMode="auto">
            <a:xfrm>
              <a:off x="6228184" y="3501008"/>
              <a:ext cx="412292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 smtClean="0">
                  <a:latin typeface="Times New Roman" panose="02020603050405020304" pitchFamily="18" charset="0"/>
                </a:rPr>
                <a:t>М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82" name="Text Box 29"/>
            <p:cNvSpPr txBox="1">
              <a:spLocks noChangeArrowheads="1"/>
            </p:cNvSpPr>
            <p:nvPr/>
          </p:nvSpPr>
          <p:spPr bwMode="auto">
            <a:xfrm>
              <a:off x="8100392" y="3501008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N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83" name="Text Box 29"/>
            <p:cNvSpPr txBox="1">
              <a:spLocks noChangeArrowheads="1"/>
            </p:cNvSpPr>
            <p:nvPr/>
          </p:nvSpPr>
          <p:spPr bwMode="auto">
            <a:xfrm>
              <a:off x="7020272" y="486916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K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cxnSp>
          <p:nvCxnSpPr>
            <p:cNvPr id="87" name="Прямая соединительная линия 86"/>
            <p:cNvCxnSpPr/>
            <p:nvPr/>
          </p:nvCxnSpPr>
          <p:spPr>
            <a:xfrm>
              <a:off x="5940152" y="4221088"/>
              <a:ext cx="216024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>
            <a:xfrm>
              <a:off x="6012160" y="4149080"/>
              <a:ext cx="216024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>
              <a:off x="7020272" y="3212976"/>
              <a:ext cx="216024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>
              <a:off x="6948264" y="3284984"/>
              <a:ext cx="216024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>
              <a:off x="6228184" y="4725144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/>
            <p:cNvCxnSpPr/>
            <p:nvPr/>
          </p:nvCxnSpPr>
          <p:spPr>
            <a:xfrm>
              <a:off x="6300192" y="4725144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Прямая соединительная линия 127"/>
            <p:cNvCxnSpPr/>
            <p:nvPr/>
          </p:nvCxnSpPr>
          <p:spPr>
            <a:xfrm>
              <a:off x="8028384" y="4725144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я соединительная линия 128"/>
            <p:cNvCxnSpPr/>
            <p:nvPr/>
          </p:nvCxnSpPr>
          <p:spPr>
            <a:xfrm>
              <a:off x="7884368" y="4725144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Прямая соединительная линия 140"/>
            <p:cNvCxnSpPr/>
            <p:nvPr/>
          </p:nvCxnSpPr>
          <p:spPr>
            <a:xfrm>
              <a:off x="7956376" y="4725144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Прямая соединительная линия 151"/>
            <p:cNvCxnSpPr/>
            <p:nvPr/>
          </p:nvCxnSpPr>
          <p:spPr>
            <a:xfrm>
              <a:off x="6372200" y="4725144"/>
              <a:ext cx="0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Прямая соединительная линия 153"/>
            <p:cNvCxnSpPr/>
            <p:nvPr/>
          </p:nvCxnSpPr>
          <p:spPr>
            <a:xfrm flipV="1">
              <a:off x="7740352" y="3356992"/>
              <a:ext cx="216024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Прямая соединительная линия 154"/>
            <p:cNvCxnSpPr/>
            <p:nvPr/>
          </p:nvCxnSpPr>
          <p:spPr>
            <a:xfrm flipV="1">
              <a:off x="8244408" y="4293096"/>
              <a:ext cx="216024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TextBox 155"/>
            <p:cNvSpPr txBox="1"/>
            <p:nvPr/>
          </p:nvSpPr>
          <p:spPr>
            <a:xfrm>
              <a:off x="2051720" y="2636912"/>
              <a:ext cx="444352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Средней линией треугольника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называют отрезок,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соединяющий середины</a:t>
              </a:r>
              <a:endPara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двух его сторон.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411760" y="5373216"/>
              <a:ext cx="638553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Средняя линия треугольника, соединяющая</a:t>
              </a:r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середины двух его сторон, параллельна</a:t>
              </a:r>
              <a:endPara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третьей стороне и равна её половине.</a:t>
              </a:r>
              <a:endPara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82636" name="Object 12"/>
            <p:cNvGraphicFramePr>
              <a:graphicFrameLocks noChangeAspect="1"/>
            </p:cNvGraphicFramePr>
            <p:nvPr/>
          </p:nvGraphicFramePr>
          <p:xfrm>
            <a:off x="2267744" y="4149080"/>
            <a:ext cx="2016224" cy="896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1" name="Формула" r:id="rId1" imgW="18897600" imgH="9448800" progId="Equation.3">
                    <p:embed/>
                  </p:oleObj>
                </mc:Choice>
                <mc:Fallback>
                  <p:oleObj name="Формула" r:id="rId1" imgW="18897600" imgH="9448800" progId="Equation.3">
                    <p:embed/>
                    <p:pic>
                      <p:nvPicPr>
                        <p:cNvPr id="0" name="Изображение 51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267744" y="4149080"/>
                          <a:ext cx="2016224" cy="8969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2637" name="Object 13"/>
            <p:cNvGraphicFramePr>
              <a:graphicFrameLocks noChangeAspect="1"/>
            </p:cNvGraphicFramePr>
            <p:nvPr/>
          </p:nvGraphicFramePr>
          <p:xfrm>
            <a:off x="2267744" y="5013176"/>
            <a:ext cx="1724025" cy="404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" name="Формула" r:id="rId3" imgW="16154400" imgH="4267200" progId="Equation.3">
                    <p:embed/>
                  </p:oleObj>
                </mc:Choice>
                <mc:Fallback>
                  <p:oleObj name="Формула" r:id="rId3" imgW="16154400" imgH="4267200" progId="Equation.3">
                    <p:embed/>
                    <p:pic>
                      <p:nvPicPr>
                        <p:cNvPr id="0" name="Изображение 512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267744" y="5013176"/>
                          <a:ext cx="1724025" cy="4048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9" name="Управляющая кнопка: настраиваемая 158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412776"/>
            <a:ext cx="8712968" cy="719712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61" name="Picture 2" descr="https://ds04.infourok.ru/uploads/ex/12d5/00052f6c-bad08894/hello_html_m4fc74ae6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504" y="3905672"/>
            <a:ext cx="1879522" cy="2952328"/>
          </a:xfrm>
          <a:prstGeom prst="rect">
            <a:avLst/>
          </a:prstGeom>
          <a:noFill/>
        </p:spPr>
      </p:pic>
      <p:grpSp>
        <p:nvGrpSpPr>
          <p:cNvPr id="162" name="Группа 161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163" name="Группа 162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grpSp>
            <p:nvGrpSpPr>
              <p:cNvPr id="165" name="Группа 34"/>
              <p:cNvGrpSpPr/>
              <p:nvPr/>
            </p:nvGrpSpPr>
            <p:grpSpPr>
              <a:xfrm>
                <a:off x="1979712" y="2564904"/>
                <a:ext cx="7056784" cy="4176464"/>
                <a:chOff x="1827312" y="2340496"/>
                <a:chExt cx="7056784" cy="4176464"/>
              </a:xfrm>
            </p:grpSpPr>
            <p:sp>
              <p:nvSpPr>
                <p:cNvPr id="188" name="Прямоугольник 187"/>
                <p:cNvSpPr/>
                <p:nvPr/>
              </p:nvSpPr>
              <p:spPr>
                <a:xfrm>
                  <a:off x="1827312" y="23404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/>
                </a:p>
              </p:txBody>
            </p:sp>
            <p:sp>
              <p:nvSpPr>
                <p:cNvPr id="189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</p:grpSp>
          <p:sp>
            <p:nvSpPr>
              <p:cNvPr id="166" name="Равнобедренный треугольник 4"/>
              <p:cNvSpPr/>
              <p:nvPr/>
            </p:nvSpPr>
            <p:spPr>
              <a:xfrm>
                <a:off x="5508104" y="2924944"/>
                <a:ext cx="3168352" cy="1944216"/>
              </a:xfrm>
              <a:prstGeom prst="triangle">
                <a:avLst>
                  <a:gd name="adj" fmla="val 65267"/>
                </a:avLst>
              </a:prstGeom>
              <a:noFill/>
              <a:ln w="508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7" name="Равнобедренный треугольник 166"/>
              <p:cNvSpPr/>
              <p:nvPr/>
            </p:nvSpPr>
            <p:spPr>
              <a:xfrm rot="10800000">
                <a:off x="6516216" y="3933056"/>
                <a:ext cx="1584176" cy="936104"/>
              </a:xfrm>
              <a:prstGeom prst="triangle">
                <a:avLst>
                  <a:gd name="adj" fmla="val 65267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8" name="Text Box 29"/>
              <p:cNvSpPr txBox="1">
                <a:spLocks noChangeArrowheads="1"/>
              </p:cNvSpPr>
              <p:nvPr/>
            </p:nvSpPr>
            <p:spPr bwMode="auto">
              <a:xfrm>
                <a:off x="5148064" y="4581128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9" name="Text Box 29"/>
              <p:cNvSpPr txBox="1">
                <a:spLocks noChangeArrowheads="1"/>
              </p:cNvSpPr>
              <p:nvPr/>
            </p:nvSpPr>
            <p:spPr bwMode="auto">
              <a:xfrm>
                <a:off x="7164288" y="2636912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 smtClean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0" name="Text Box 29"/>
              <p:cNvSpPr txBox="1">
                <a:spLocks noChangeArrowheads="1"/>
              </p:cNvSpPr>
              <p:nvPr/>
            </p:nvSpPr>
            <p:spPr bwMode="auto">
              <a:xfrm>
                <a:off x="8676456" y="4581128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 smtClean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1" name="Text Box 29"/>
              <p:cNvSpPr txBox="1">
                <a:spLocks noChangeArrowheads="1"/>
              </p:cNvSpPr>
              <p:nvPr/>
            </p:nvSpPr>
            <p:spPr bwMode="auto">
              <a:xfrm>
                <a:off x="6228184" y="3501008"/>
                <a:ext cx="412292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 smtClean="0">
                    <a:latin typeface="Times New Roman" panose="02020603050405020304" pitchFamily="18" charset="0"/>
                  </a:rPr>
                  <a:t>М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2" name="Text Box 29"/>
              <p:cNvSpPr txBox="1">
                <a:spLocks noChangeArrowheads="1"/>
              </p:cNvSpPr>
              <p:nvPr/>
            </p:nvSpPr>
            <p:spPr bwMode="auto">
              <a:xfrm>
                <a:off x="8100392" y="3501008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N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3" name="Text Box 29"/>
              <p:cNvSpPr txBox="1">
                <a:spLocks noChangeArrowheads="1"/>
              </p:cNvSpPr>
              <p:nvPr/>
            </p:nvSpPr>
            <p:spPr bwMode="auto">
              <a:xfrm>
                <a:off x="7020272" y="486916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K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174" name="Прямая соединительная линия 173"/>
              <p:cNvCxnSpPr/>
              <p:nvPr/>
            </p:nvCxnSpPr>
            <p:spPr>
              <a:xfrm>
                <a:off x="5940152" y="4221088"/>
                <a:ext cx="216024" cy="21602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Прямая соединительная линия 174"/>
              <p:cNvCxnSpPr/>
              <p:nvPr/>
            </p:nvCxnSpPr>
            <p:spPr>
              <a:xfrm>
                <a:off x="6012160" y="4149080"/>
                <a:ext cx="216024" cy="21602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Прямая соединительная линия 175"/>
              <p:cNvCxnSpPr/>
              <p:nvPr/>
            </p:nvCxnSpPr>
            <p:spPr>
              <a:xfrm>
                <a:off x="7020272" y="3212976"/>
                <a:ext cx="216024" cy="21602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Прямая соединительная линия 176"/>
              <p:cNvCxnSpPr/>
              <p:nvPr/>
            </p:nvCxnSpPr>
            <p:spPr>
              <a:xfrm>
                <a:off x="6948264" y="3284984"/>
                <a:ext cx="216024" cy="21602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Прямая соединительная линия 177"/>
              <p:cNvCxnSpPr/>
              <p:nvPr/>
            </p:nvCxnSpPr>
            <p:spPr>
              <a:xfrm>
                <a:off x="6228184" y="4725144"/>
                <a:ext cx="0" cy="21602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Прямая соединительная линия 178"/>
              <p:cNvCxnSpPr/>
              <p:nvPr/>
            </p:nvCxnSpPr>
            <p:spPr>
              <a:xfrm>
                <a:off x="6300192" y="4725144"/>
                <a:ext cx="0" cy="21602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Прямая соединительная линия 179"/>
              <p:cNvCxnSpPr/>
              <p:nvPr/>
            </p:nvCxnSpPr>
            <p:spPr>
              <a:xfrm>
                <a:off x="8028384" y="4725144"/>
                <a:ext cx="0" cy="21602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Прямая соединительная линия 180"/>
              <p:cNvCxnSpPr/>
              <p:nvPr/>
            </p:nvCxnSpPr>
            <p:spPr>
              <a:xfrm>
                <a:off x="7884368" y="4725144"/>
                <a:ext cx="0" cy="21602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Прямая соединительная линия 181"/>
              <p:cNvCxnSpPr/>
              <p:nvPr/>
            </p:nvCxnSpPr>
            <p:spPr>
              <a:xfrm>
                <a:off x="7956376" y="4725144"/>
                <a:ext cx="0" cy="21602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Прямая соединительная линия 182"/>
              <p:cNvCxnSpPr/>
              <p:nvPr/>
            </p:nvCxnSpPr>
            <p:spPr>
              <a:xfrm>
                <a:off x="6372200" y="4725144"/>
                <a:ext cx="0" cy="21602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Прямая соединительная линия 183"/>
              <p:cNvCxnSpPr/>
              <p:nvPr/>
            </p:nvCxnSpPr>
            <p:spPr>
              <a:xfrm flipV="1">
                <a:off x="7740352" y="3356992"/>
                <a:ext cx="216024" cy="1440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Прямая соединительная линия 184"/>
              <p:cNvCxnSpPr/>
              <p:nvPr/>
            </p:nvCxnSpPr>
            <p:spPr>
              <a:xfrm flipV="1">
                <a:off x="8244408" y="4293096"/>
                <a:ext cx="216024" cy="1440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86" name="Object 12"/>
              <p:cNvGraphicFramePr>
                <a:graphicFrameLocks noChangeAspect="1"/>
              </p:cNvGraphicFramePr>
              <p:nvPr/>
            </p:nvGraphicFramePr>
            <p:xfrm>
              <a:off x="2123728" y="2564904"/>
              <a:ext cx="1104900" cy="406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23" name="Формула" r:id="rId7" imgW="10363200" imgH="4267200" progId="Equation.3">
                      <p:embed/>
                    </p:oleObj>
                  </mc:Choice>
                  <mc:Fallback>
                    <p:oleObj name="Формула" r:id="rId7" imgW="10363200" imgH="4267200" progId="Equation.3">
                      <p:embed/>
                      <p:pic>
                        <p:nvPicPr>
                          <p:cNvPr id="0" name="Изображение 5122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2123728" y="2564904"/>
                            <a:ext cx="1104900" cy="40640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7" name="Object 13"/>
              <p:cNvGraphicFramePr>
                <a:graphicFrameLocks noChangeAspect="1"/>
              </p:cNvGraphicFramePr>
              <p:nvPr/>
            </p:nvGraphicFramePr>
            <p:xfrm>
              <a:off x="1979712" y="3789040"/>
              <a:ext cx="3121025" cy="984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24" name="Формула" r:id="rId9" imgW="31394400" imgH="10363200" progId="Equation.3">
                      <p:embed/>
                    </p:oleObj>
                  </mc:Choice>
                  <mc:Fallback>
                    <p:oleObj name="Формула" r:id="rId9" imgW="31394400" imgH="10363200" progId="Equation.3">
                      <p:embed/>
                      <p:pic>
                        <p:nvPicPr>
                          <p:cNvPr id="0" name="Изображение 5123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1979712" y="3789040"/>
                            <a:ext cx="3121025" cy="98425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64" name="Object 12"/>
            <p:cNvGraphicFramePr>
              <a:graphicFrameLocks noChangeAspect="1"/>
            </p:cNvGraphicFramePr>
            <p:nvPr/>
          </p:nvGraphicFramePr>
          <p:xfrm>
            <a:off x="2123728" y="2924944"/>
            <a:ext cx="3541713" cy="864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5" name="Формула" r:id="rId11" imgW="33223200" imgH="9753600" progId="Equation.3">
                    <p:embed/>
                  </p:oleObj>
                </mc:Choice>
                <mc:Fallback>
                  <p:oleObj name="Формула" r:id="rId11" imgW="33223200" imgH="9753600" progId="Equation.3">
                    <p:embed/>
                    <p:pic>
                      <p:nvPicPr>
                        <p:cNvPr id="0" name="Изображение 51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123728" y="2924944"/>
                          <a:ext cx="3541713" cy="86409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0" name="Object 12"/>
          <p:cNvGraphicFramePr>
            <a:graphicFrameLocks noChangeAspect="1"/>
          </p:cNvGraphicFramePr>
          <p:nvPr/>
        </p:nvGraphicFramePr>
        <p:xfrm>
          <a:off x="5665788" y="5300663"/>
          <a:ext cx="3252787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Формула" r:id="rId13" imgW="30480000" imgH="9448800" progId="Equation.3">
                  <p:embed/>
                </p:oleObj>
              </mc:Choice>
              <mc:Fallback>
                <p:oleObj name="Формула" r:id="rId13" imgW="30480000" imgH="9448800" progId="Equation.3">
                  <p:embed/>
                  <p:pic>
                    <p:nvPicPr>
                      <p:cNvPr id="0" name="Изображение 5125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665788" y="5300663"/>
                        <a:ext cx="3252787" cy="8969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" name="Управляющая кнопка: настраиваемая 190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(4)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2" name="Object 9"/>
          <p:cNvGraphicFramePr>
            <a:graphicFrameLocks noChangeAspect="1"/>
          </p:cNvGraphicFramePr>
          <p:nvPr/>
        </p:nvGraphicFramePr>
        <p:xfrm>
          <a:off x="2065338" y="4724400"/>
          <a:ext cx="318770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Формула" r:id="rId15" imgW="29870400" imgH="9448800" progId="Equation.3">
                  <p:embed/>
                </p:oleObj>
              </mc:Choice>
              <mc:Fallback>
                <p:oleObj name="Формула" r:id="rId15" imgW="29870400" imgH="9448800" progId="Equation.3">
                  <p:embed/>
                  <p:pic>
                    <p:nvPicPr>
                      <p:cNvPr id="0" name="Изображение 5126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065338" y="4724400"/>
                        <a:ext cx="3187700" cy="896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" name="Object 10"/>
          <p:cNvGraphicFramePr>
            <a:graphicFrameLocks noChangeAspect="1"/>
          </p:cNvGraphicFramePr>
          <p:nvPr/>
        </p:nvGraphicFramePr>
        <p:xfrm>
          <a:off x="1993900" y="5661025"/>
          <a:ext cx="3546475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Формула" r:id="rId17" imgW="33223200" imgH="9448800" progId="Equation.3">
                  <p:embed/>
                </p:oleObj>
              </mc:Choice>
              <mc:Fallback>
                <p:oleObj name="Формула" r:id="rId17" imgW="33223200" imgH="9448800" progId="Equation.3">
                  <p:embed/>
                  <p:pic>
                    <p:nvPicPr>
                      <p:cNvPr id="0" name="Изображение 5127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993900" y="5661025"/>
                        <a:ext cx="3546475" cy="8969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" name="Прямоугольник 193"/>
          <p:cNvSpPr/>
          <p:nvPr/>
        </p:nvSpPr>
        <p:spPr>
          <a:xfrm>
            <a:off x="7884368" y="5445224"/>
            <a:ext cx="1008112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5" name="Управляющая кнопка: настраиваемая 194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№26. Параллелограмм. Средняя линия. Площадь. Тригонометрические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ф-ции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Управляющая кнопка: далее 66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</p:childTnLst>
        </p:cTn>
      </p:par>
    </p:tnLst>
    <p:bldLst>
      <p:bldP spid="19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Таблица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51520" y="1412776"/>
            <a:ext cx="8712968" cy="700497"/>
            <a:chOff x="251520" y="5445224"/>
            <a:chExt cx="8712968" cy="700497"/>
          </a:xfrm>
        </p:grpSpPr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251520" y="5445224"/>
              <a:ext cx="8712968" cy="700497"/>
            </a:xfrm>
            <a:prstGeom prst="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30" name="Прямоугольник 29"/>
            <p:cNvSpPr/>
            <p:nvPr/>
          </p:nvSpPr>
          <p:spPr>
            <a:xfrm>
              <a:off x="323528" y="5445224"/>
              <a:ext cx="8496944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5589240"/>
              <a:ext cx="8640960" cy="450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1" name="Группа 50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4" name="Группа 34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9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pic>
          <p:nvPicPr>
            <p:cNvPr id="49" name="Рисунок 48"/>
            <p:cNvPicPr/>
            <p:nvPr/>
          </p:nvPicPr>
          <p:blipFill>
            <a:blip r:embed="rId3" cstate="print"/>
            <a:srcRect l="70046" t="22169" r="14504" b="54650"/>
            <a:stretch>
              <a:fillRect/>
            </a:stretch>
          </p:blipFill>
          <p:spPr bwMode="auto">
            <a:xfrm>
              <a:off x="2123728" y="2708920"/>
              <a:ext cx="6768752" cy="3888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" name="Управляющая кнопка: настраиваемая 51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№26. Параллелограмм. Средняя линия. Площадь. Тригонометрические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ф-ции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2" descr="https://ds04.infourok.ru/uploads/ex/12d5/00052f6c-bad08894/hello_html_m4fc74ae6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3905672"/>
            <a:ext cx="1879522" cy="2952328"/>
          </a:xfrm>
          <a:prstGeom prst="rect">
            <a:avLst/>
          </a:prstGeom>
          <a:noFill/>
        </p:spPr>
      </p:pic>
      <p:sp>
        <p:nvSpPr>
          <p:cNvPr id="54" name="Управляющая кнопка: домой 53">
            <a:hlinkClick r:id="rId5" action="ppaction://hlinksldjump" highlightClick="1"/>
          </p:cNvPr>
          <p:cNvSpPr/>
          <p:nvPr/>
        </p:nvSpPr>
        <p:spPr>
          <a:xfrm>
            <a:off x="1691680" y="6309320"/>
            <a:ext cx="610368" cy="432048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508104" y="3140968"/>
            <a:ext cx="576064" cy="8640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7947</Words>
  <Application>WPS Presentation</Application>
  <PresentationFormat>Экран (4:3)</PresentationFormat>
  <Paragraphs>1390</Paragraphs>
  <Slides>38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153</vt:i4>
      </vt:variant>
      <vt:variant>
        <vt:lpstr>幻灯片标题</vt:lpstr>
      </vt:variant>
      <vt:variant>
        <vt:i4>38</vt:i4>
      </vt:variant>
    </vt:vector>
  </HeadingPairs>
  <TitlesOfParts>
    <vt:vector size="199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talic</cp:lastModifiedBy>
  <cp:revision>537</cp:revision>
  <dcterms:created xsi:type="dcterms:W3CDTF">2018-07-30T12:06:00Z</dcterms:created>
  <dcterms:modified xsi:type="dcterms:W3CDTF">2025-02-16T15:34:03Z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105F6A421C7C44139A83CF6443B4CFFC_12</vt:lpwstr>
  </property>
  <property fmtid="{D5CDD505-2E9C-101B-9397-08002B2CF9AE}" pid="3" name="KSOProductBuildVer">
    <vt:lpwstr>1049-12.2.0.19805</vt:lpwstr>
  </property>
</Properties>
</file>