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6" r:id="rId5"/>
    <p:sldId id="257" r:id="rId6"/>
    <p:sldId id="260" r:id="rId7"/>
    <p:sldId id="270" r:id="rId8"/>
    <p:sldId id="274" r:id="rId9"/>
    <p:sldId id="267" r:id="rId10"/>
    <p:sldId id="262" r:id="rId11"/>
    <p:sldId id="268" r:id="rId12"/>
    <p:sldId id="259" r:id="rId13"/>
    <p:sldId id="269" r:id="rId14"/>
    <p:sldId id="263" r:id="rId15"/>
    <p:sldId id="264" r:id="rId16"/>
    <p:sldId id="277" r:id="rId17"/>
    <p:sldId id="266" r:id="rId18"/>
    <p:sldId id="265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D0EE"/>
    <a:srgbClr val="666633"/>
    <a:srgbClr val="C9C892"/>
    <a:srgbClr val="006600"/>
    <a:srgbClr val="B5FDD6"/>
    <a:srgbClr val="2E6851"/>
    <a:srgbClr val="065280"/>
    <a:srgbClr val="7D280D"/>
    <a:srgbClr val="990000"/>
    <a:srgbClr val="FF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690" autoAdjust="0"/>
  </p:normalViewPr>
  <p:slideViewPr>
    <p:cSldViewPr>
      <p:cViewPr>
        <p:scale>
          <a:sx n="100" d="100"/>
          <a:sy n="100" d="100"/>
        </p:scale>
        <p:origin x="-13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7" Type="http://schemas.openxmlformats.org/officeDocument/2006/relationships/image" Target="../media/image41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13345-8067-4661-9CB0-963AF497046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DCDA1-F1AF-43EF-B2D2-725CC492FF6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CDA1-F1AF-43EF-B2D2-725CC492FF6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Устно</a:t>
            </a:r>
            <a:endParaRPr lang="ru-RU" dirty="0" smtClean="0"/>
          </a:p>
          <a:p>
            <a:r>
              <a:rPr lang="ru-RU" dirty="0" smtClean="0"/>
              <a:t>В каждом блоке по 6 примеров, далее вопрос. Что общего у этих примеров?</a:t>
            </a:r>
            <a:endParaRPr lang="ru-RU" dirty="0" smtClean="0"/>
          </a:p>
          <a:p>
            <a:r>
              <a:rPr lang="ru-RU" dirty="0" smtClean="0"/>
              <a:t>Для последовательной визуализации примеров необходимо нажимать на иллюминаторы (картинки)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CDA1-F1AF-43EF-B2D2-725CC492FF6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При демонстрации данного слайда проговариваем познавательную информацию (текст ниже)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В 1922 г. в Риме решением I Генеральной ассамблеи Международного астрономического союза (МАС) были определены на всём небе 88 созвездий. На нашей широте (56°) из них можно увидеть 54.</a:t>
            </a:r>
            <a:endParaRPr lang="ru-RU" dirty="0" smtClean="0"/>
          </a:p>
          <a:p>
            <a:r>
              <a:rPr lang="ru-RU" dirty="0" smtClean="0"/>
              <a:t>В древности созвездиями назывались характерные фигуры, образуемые яркими звёздами.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Созвездия – в современной астрономии – участки, на которые разделено звёздное небо для удобства ориентирования.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отличие от звёзд, созвездия не являются физическими объектами. Фигура созвездия лишь проецируется на небосвод, так как звёзды находятся на самых разных от нас расстояниях.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CDA1-F1AF-43EF-B2D2-725CC492FF6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</a:t>
            </a:r>
            <a:r>
              <a:rPr lang="ru-RU" baseline="0" dirty="0" smtClean="0"/>
              <a:t> на координатной плоскости. На слайде – координаты. После построения точек просим учащихся соединить точки в последовательности их построения (для экономии времени работу можно предложить по вариантам)</a:t>
            </a:r>
            <a:endParaRPr lang="ru-RU" baseline="0" dirty="0" smtClean="0"/>
          </a:p>
          <a:p>
            <a:r>
              <a:rPr lang="ru-RU" baseline="0" dirty="0" smtClean="0"/>
              <a:t>Щелчком мышки – визуализация правильного построения точек и далее – название созвездий</a:t>
            </a:r>
            <a:endParaRPr lang="ru-RU" baseline="0" dirty="0" smtClean="0"/>
          </a:p>
          <a:p>
            <a:r>
              <a:rPr lang="ru-RU" baseline="0" dirty="0" smtClean="0"/>
              <a:t>Переход на следующий слайд – по «ракете»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CDA1-F1AF-43EF-B2D2-725CC492FF6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Познавательно. </a:t>
            </a:r>
            <a:endParaRPr lang="ru-RU" dirty="0" smtClean="0"/>
          </a:p>
          <a:p>
            <a:r>
              <a:rPr lang="ru-RU" dirty="0" smtClean="0"/>
              <a:t>ЛЕГЕНДА</a:t>
            </a:r>
            <a:endParaRPr lang="ru-RU" dirty="0" smtClean="0"/>
          </a:p>
          <a:p>
            <a:r>
              <a:rPr lang="ru-RU" dirty="0" smtClean="0"/>
              <a:t>В древней Греции существовала легенда о девушке </a:t>
            </a:r>
            <a:r>
              <a:rPr lang="ru-RU" dirty="0" err="1" smtClean="0"/>
              <a:t>Каллисто</a:t>
            </a:r>
            <a:r>
              <a:rPr lang="ru-RU" dirty="0" smtClean="0"/>
              <a:t>, которую из зависти к её красоте превратили в безобразную медведицу. Бог Зевс, оберегая зверя от убийства, поместил её на небо. А когда он закидывал животное, держался за хвост, оттого он и растянулся. Ведь вообще-то у медведей хвостик маленький. А в Малую Медведицу превратили собаку </a:t>
            </a:r>
            <a:r>
              <a:rPr lang="ru-RU" dirty="0" err="1" smtClean="0"/>
              <a:t>Каллисто</a:t>
            </a:r>
            <a:r>
              <a:rPr lang="ru-RU" dirty="0" smtClean="0"/>
              <a:t>, так они и остались на звёздном небе.</a:t>
            </a:r>
            <a:endParaRPr lang="ru-RU" dirty="0" smtClean="0"/>
          </a:p>
          <a:p>
            <a:r>
              <a:rPr lang="ru-RU" dirty="0" smtClean="0"/>
              <a:t>У каждой из семи звёзд </a:t>
            </a:r>
            <a:r>
              <a:rPr lang="ru-RU" b="1" dirty="0" smtClean="0"/>
              <a:t>Большой Медведицы</a:t>
            </a:r>
            <a:r>
              <a:rPr lang="ru-RU" dirty="0" smtClean="0"/>
              <a:t> есть своё название, хотя обычно в созвездиях называют 2-3 звезды, остальные обозначаются одной буквой, в зависимости от их яркости. При помощи самой тусклой из звезд Большой Медведицы раньше проверяли остроту зрения. В охрану египетских Фараонов принимали только тех, кто мог различить эту звезду. Только вот поскольку медведей в Египте не водится, созвездие называли Гиппопотамом. Были и другие названия. На севере России его именовали Лосем, Повозкой или Телегой.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CDA1-F1AF-43EF-B2D2-725CC492FF6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Узнаем название Самой яркой звезды в созвездии Малой Медведицы выполнив следующие задания (переход на следующий слайд)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CDA1-F1AF-43EF-B2D2-725CC492FF6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уравнений.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CDA1-F1AF-43EF-B2D2-725CC492FF6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У </a:t>
            </a:r>
            <a:r>
              <a:rPr lang="ru-RU" b="1" dirty="0" smtClean="0"/>
              <a:t>Малой Медведицы</a:t>
            </a:r>
            <a:r>
              <a:rPr lang="ru-RU" dirty="0" smtClean="0"/>
              <a:t> самая знаменитая звезда – </a:t>
            </a:r>
            <a:r>
              <a:rPr lang="ru-RU" b="1" dirty="0" smtClean="0"/>
              <a:t>Полярная</a:t>
            </a:r>
            <a:r>
              <a:rPr lang="ru-RU" dirty="0" smtClean="0"/>
              <a:t>. Она находится прямо над Северным полюсом и указывает путь на Север. Многие года она служит морякам и странникам путеводителем. Но так было не всегда. Ведь все звёзды очень медленно движутся. Тысячи лет назад картинка ночного неба была немного другой. И в далёком будущем люди увидят созвездия уже в их новой форме.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CDA1-F1AF-43EF-B2D2-725CC492FF6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!.  Теоретические вопросы</a:t>
            </a:r>
            <a:endParaRPr lang="ru-RU" dirty="0" smtClean="0"/>
          </a:p>
          <a:p>
            <a:r>
              <a:rPr lang="ru-RU" dirty="0" smtClean="0"/>
              <a:t>2.  Задания на сравнение </a:t>
            </a:r>
            <a:endParaRPr lang="ru-RU" dirty="0" smtClean="0"/>
          </a:p>
          <a:p>
            <a:r>
              <a:rPr lang="ru-RU" dirty="0" smtClean="0"/>
              <a:t>3.  Определение</a:t>
            </a:r>
            <a:r>
              <a:rPr lang="ru-RU" baseline="0" dirty="0" smtClean="0"/>
              <a:t> знака действия. Решение примеров</a:t>
            </a:r>
            <a:endParaRPr lang="ru-RU" dirty="0" smtClean="0"/>
          </a:p>
          <a:p>
            <a:r>
              <a:rPr lang="ru-RU" dirty="0" smtClean="0"/>
              <a:t>4.  Работа на координатной плоскости</a:t>
            </a:r>
            <a:endParaRPr lang="ru-RU" dirty="0" smtClean="0"/>
          </a:p>
          <a:p>
            <a:pPr marL="228600" indent="-228600">
              <a:buAutoNum type="arabicPeriod" startAt="5"/>
            </a:pPr>
            <a:r>
              <a:rPr lang="ru-RU" dirty="0" smtClean="0"/>
              <a:t>Решение уравнений</a:t>
            </a:r>
            <a:endParaRPr lang="ru-RU" dirty="0" smtClean="0"/>
          </a:p>
          <a:p>
            <a:pPr marL="228600" indent="-228600">
              <a:buAutoNum type="arabicPeriod" startAt="5"/>
            </a:pPr>
            <a:r>
              <a:rPr lang="ru-RU" dirty="0" smtClean="0"/>
              <a:t>Присутствуют гиперссылки</a:t>
            </a:r>
            <a:endParaRPr lang="ru-RU" dirty="0" smtClean="0"/>
          </a:p>
          <a:p>
            <a:r>
              <a:rPr lang="ru-RU" dirty="0" smtClean="0"/>
              <a:t>При нажатии на звёзды происходит переход к заданиям</a:t>
            </a:r>
            <a:endParaRPr lang="ru-RU" dirty="0" smtClean="0"/>
          </a:p>
          <a:p>
            <a:r>
              <a:rPr lang="ru-RU" dirty="0" smtClean="0"/>
              <a:t>При нажатии</a:t>
            </a:r>
            <a:r>
              <a:rPr lang="ru-RU" baseline="0" dirty="0" smtClean="0"/>
              <a:t> на «летающую тарелку» – переход к слайду с указанием </a:t>
            </a:r>
            <a:r>
              <a:rPr lang="ru-RU" baseline="0" smtClean="0"/>
              <a:t>источников материалов</a:t>
            </a:r>
            <a:endParaRPr lang="ru-RU" dirty="0" smtClean="0"/>
          </a:p>
          <a:p>
            <a:r>
              <a:rPr lang="ru-RU" dirty="0" smtClean="0"/>
              <a:t>ИТОГ (заключение):</a:t>
            </a:r>
            <a:endParaRPr lang="ru-RU" dirty="0" smtClean="0"/>
          </a:p>
          <a:p>
            <a:r>
              <a:rPr lang="ru-RU" dirty="0" smtClean="0"/>
              <a:t>все в мире меняется и скоро на небе возможно</a:t>
            </a:r>
            <a:r>
              <a:rPr lang="ru-RU" baseline="0" dirty="0" smtClean="0"/>
              <a:t> </a:t>
            </a:r>
            <a:r>
              <a:rPr lang="ru-RU" dirty="0" smtClean="0"/>
              <a:t> появятся новые звезды, которые также объединят в созвездия и их назовут уже нашими именами, т.к. именно мы увидим их, и захотим увековечить для своих потомков.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CDA1-F1AF-43EF-B2D2-725CC492FF6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Вопросы – ответы.</a:t>
            </a:r>
            <a:endParaRPr lang="ru-RU" dirty="0" smtClean="0"/>
          </a:p>
          <a:p>
            <a:r>
              <a:rPr lang="ru-RU" dirty="0" smtClean="0"/>
              <a:t>Используется приём «Анимированная </a:t>
            </a:r>
            <a:r>
              <a:rPr lang="ru-RU" dirty="0" err="1" smtClean="0"/>
              <a:t>сорбонка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CDA1-F1AF-43EF-B2D2-725CC492FF6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Вопросы – ответы.</a:t>
            </a:r>
            <a:endParaRPr lang="ru-RU" dirty="0" smtClean="0"/>
          </a:p>
          <a:p>
            <a:r>
              <a:rPr lang="ru-RU" dirty="0" smtClean="0"/>
              <a:t>Используется приём «Анимированная </a:t>
            </a:r>
            <a:r>
              <a:rPr lang="ru-RU" dirty="0" err="1" smtClean="0"/>
              <a:t>сорбонка</a:t>
            </a:r>
            <a:r>
              <a:rPr lang="ru-RU" dirty="0" smtClean="0"/>
              <a:t>»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CDA1-F1AF-43EF-B2D2-725CC492FF6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Прокладываем маршрут движения корабля</a:t>
            </a:r>
            <a:endParaRPr lang="ru-RU" dirty="0" smtClean="0"/>
          </a:p>
          <a:p>
            <a:r>
              <a:rPr lang="ru-RU" dirty="0" smtClean="0"/>
              <a:t>Определить расположение точки В на координатной прямой относительно других точек</a:t>
            </a:r>
            <a:endParaRPr lang="ru-RU" dirty="0" smtClean="0"/>
          </a:p>
          <a:p>
            <a:r>
              <a:rPr lang="ru-RU" dirty="0" smtClean="0"/>
              <a:t>Сравнить</a:t>
            </a:r>
            <a:r>
              <a:rPr lang="ru-RU" baseline="0" dirty="0" smtClean="0"/>
              <a:t> координаты точек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ru-RU" baseline="0" dirty="0" smtClean="0"/>
              <a:t>На слайде все действия по щелчку мышки. Результаты сравнения – настроен триггер – необходимо нажать на овал с заданием.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CDA1-F1AF-43EF-B2D2-725CC492FF6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err="1" smtClean="0"/>
              <a:t>Зна́ки</a:t>
            </a:r>
            <a:r>
              <a:rPr lang="ru-RU" b="0" dirty="0" smtClean="0"/>
              <a:t> </a:t>
            </a:r>
            <a:r>
              <a:rPr lang="ru-RU" b="0" dirty="0" err="1" smtClean="0"/>
              <a:t>зодиа́ка</a:t>
            </a:r>
            <a:r>
              <a:rPr lang="ru-RU" b="0" dirty="0" smtClean="0"/>
              <a:t> — 12 секторов по 30°, на которые в астрологии разделён зодиакальный пояс, каждому из этих участков приписываются определённые метафизические свойства, играющие роль при анализе гороскопов.</a:t>
            </a:r>
            <a:endParaRPr lang="ru-RU" b="0" dirty="0" smtClean="0"/>
          </a:p>
          <a:p>
            <a:r>
              <a:rPr lang="ru-RU" b="0" dirty="0" smtClean="0"/>
              <a:t>слово зодиак происходит от латинского слова </a:t>
            </a:r>
            <a:r>
              <a:rPr lang="ru-RU" b="0" dirty="0" err="1" smtClean="0"/>
              <a:t>zōdiacus</a:t>
            </a:r>
            <a:r>
              <a:rPr lang="ru-RU" b="0" dirty="0" smtClean="0"/>
              <a:t>, что означает «круг из животных». Это связано с тем, что половина знаков в классическом греческом зодиаке представлены в виде животных (помимо мифологических существ).</a:t>
            </a:r>
            <a:endParaRPr lang="ru-RU" b="0" dirty="0" smtClean="0"/>
          </a:p>
          <a:p>
            <a:r>
              <a:rPr lang="ru-RU" b="0" dirty="0" smtClean="0"/>
              <a:t>В астрономии — пояс на небесной сфере вдоль эклиптики, по которому проходят видимые пути Солнца, Луны и планет.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CDA1-F1AF-43EF-B2D2-725CC492FF6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Слайд</a:t>
            </a:r>
            <a:r>
              <a:rPr lang="ru-RU" baseline="0" dirty="0" smtClean="0"/>
              <a:t> содержит задания на сравнение</a:t>
            </a:r>
            <a:endParaRPr lang="ru-RU" baseline="0" dirty="0" smtClean="0"/>
          </a:p>
          <a:p>
            <a:r>
              <a:rPr lang="ru-RU" baseline="0" dirty="0" smtClean="0"/>
              <a:t>Выполнены настройки триггера. На каждую картинку необходимо нажимать 3 раза. Последовательность произвольная.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Возможно не все примеры будут использованы на уроке. Учитель может обыграть слайд. Фронтальная работа – отвечают ученики на вопросы своего знака зодиака.</a:t>
            </a:r>
            <a:endParaRPr lang="ru-RU" baseline="0" dirty="0" smtClean="0"/>
          </a:p>
          <a:p>
            <a:r>
              <a:rPr lang="ru-RU" baseline="0" dirty="0" smtClean="0"/>
              <a:t>1 – визуализация задания</a:t>
            </a:r>
            <a:endParaRPr lang="ru-RU" baseline="0" dirty="0" smtClean="0"/>
          </a:p>
          <a:p>
            <a:r>
              <a:rPr lang="ru-RU" baseline="0" dirty="0" smtClean="0"/>
              <a:t>2 – визуализация правильного ответа</a:t>
            </a:r>
            <a:endParaRPr lang="ru-RU" baseline="0" dirty="0" smtClean="0"/>
          </a:p>
          <a:p>
            <a:r>
              <a:rPr lang="ru-RU" baseline="0" dirty="0" smtClean="0"/>
              <a:t>3 – убираем пример</a:t>
            </a:r>
            <a:endParaRPr lang="ru-RU" baseline="0" dirty="0" smtClean="0"/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CDA1-F1AF-43EF-B2D2-725CC492FF6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Определить знак арифметического действия.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Используется приём «Анимированная </a:t>
            </a:r>
            <a:r>
              <a:rPr lang="ru-RU" dirty="0" err="1" smtClean="0"/>
              <a:t>сорбонка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На последнем вопросе открываем надпись «Чёрная дыра» (т.к. на данный вопрос может быть два</a:t>
            </a:r>
            <a:r>
              <a:rPr lang="ru-RU" baseline="0" dirty="0" smtClean="0"/>
              <a:t> ответа)</a:t>
            </a:r>
            <a:r>
              <a:rPr lang="ru-RU" dirty="0" smtClean="0"/>
              <a:t> – переходим (по ракете) на следующий слайд, который содержит познавательную информацию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CDA1-F1AF-43EF-B2D2-725CC492FF6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Чёрные дыры – это то, что случается, когда Вселенная делит на ноль. Они возникают, когда реальность выдаёт критическую ошибку: слишком много вещества в одном месте силой собственной гравитации портит и само вещество, и место, в котором оно находится.</a:t>
            </a: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Это самые яркие объекты в небе</a:t>
            </a:r>
            <a:endParaRPr lang="ru-RU" dirty="0" smtClean="0"/>
          </a:p>
          <a:p>
            <a:pPr marL="228600" indent="-228600">
              <a:buAutoNum type="arabicPeriod" startAt="2"/>
            </a:pPr>
            <a:r>
              <a:rPr lang="ru-RU" dirty="0" smtClean="0"/>
              <a:t>Они устраивают взрывы галактического размаха</a:t>
            </a:r>
            <a:endParaRPr lang="ru-RU" dirty="0" smtClean="0"/>
          </a:p>
          <a:p>
            <a:pPr marL="228600" indent="-228600">
              <a:buAutoNum type="arabicPeriod" startAt="2"/>
            </a:pPr>
            <a:r>
              <a:rPr lang="ru-RU" dirty="0" smtClean="0"/>
              <a:t>Их миллионы</a:t>
            </a:r>
            <a:endParaRPr lang="ru-RU" dirty="0" smtClean="0"/>
          </a:p>
          <a:p>
            <a:pPr marL="228600" indent="-228600">
              <a:buAutoNum type="arabicPeriod" startAt="2"/>
            </a:pPr>
            <a:r>
              <a:rPr lang="ru-RU" dirty="0" smtClean="0"/>
              <a:t>Они постоянно производят </a:t>
            </a:r>
            <a:r>
              <a:rPr lang="ru-RU" dirty="0" err="1" smtClean="0"/>
              <a:t>антиматерию</a:t>
            </a:r>
            <a:endParaRPr lang="ru-RU" dirty="0" smtClean="0"/>
          </a:p>
          <a:p>
            <a:pPr marL="228600" indent="-228600">
              <a:buAutoNum type="arabicPeriod" startAt="2"/>
            </a:pPr>
            <a:r>
              <a:rPr lang="ru-RU" dirty="0" smtClean="0"/>
              <a:t>Они могут взрываться</a:t>
            </a:r>
            <a:endParaRPr lang="ru-RU" dirty="0" smtClean="0"/>
          </a:p>
          <a:p>
            <a:pPr marL="228600" indent="-228600">
              <a:buAutoNum type="arabicPeriod" startAt="2"/>
            </a:pPr>
            <a:r>
              <a:rPr lang="ru-RU" dirty="0" smtClean="0"/>
              <a:t>Они стреляют «лучами смерти»</a:t>
            </a:r>
            <a:endParaRPr lang="ru-RU" dirty="0" smtClean="0"/>
          </a:p>
          <a:p>
            <a:pPr marL="228600" indent="-228600">
              <a:buAutoNum type="arabicPeriod" startAt="2"/>
            </a:pPr>
            <a:endParaRPr lang="ru-RU" dirty="0" smtClean="0"/>
          </a:p>
          <a:p>
            <a:pPr marL="228600" indent="-228600">
              <a:buNone/>
            </a:pPr>
            <a:r>
              <a:rPr lang="ru-RU" dirty="0" smtClean="0"/>
              <a:t>В процессе рассказа смена</a:t>
            </a:r>
            <a:r>
              <a:rPr lang="ru-RU" baseline="0" dirty="0" smtClean="0"/>
              <a:t> иллюстраций на слайде настроена автоматически.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CDA1-F1AF-43EF-B2D2-725CC492FF6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F45B-A830-4ACA-81C6-BCCD274172C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CB08-7F4D-4460-8FC6-6CEF499FBADD}" type="slidenum">
              <a:rPr lang="ru-RU" smtClean="0"/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51520" y="260648"/>
            <a:ext cx="8712968" cy="6408712"/>
          </a:xfrm>
          <a:prstGeom prst="roundRect">
            <a:avLst/>
          </a:prstGeom>
          <a:solidFill>
            <a:srgbClr val="E1F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F45B-A830-4ACA-81C6-BCCD274172C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CB08-7F4D-4460-8FC6-6CEF499FBADD}" type="slidenum">
              <a:rPr lang="ru-RU" smtClean="0"/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251520" y="260648"/>
            <a:ext cx="8712968" cy="6408712"/>
          </a:xfrm>
          <a:prstGeom prst="roundRect">
            <a:avLst/>
          </a:prstGeom>
          <a:solidFill>
            <a:srgbClr val="E1F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7B2C4-9EB8-4627-9FD8-2F4D3DF80772}" type="slidenum">
              <a:rPr lang="ru-RU"/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9F45B-A830-4ACA-81C6-BCCD274172C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7CB08-7F4D-4460-8FC6-6CEF499FBADD}" type="slidenum">
              <a:rPr lang="ru-RU" smtClean="0"/>
            </a:fld>
            <a:endParaRPr lang="ru-RU"/>
          </a:p>
        </p:txBody>
      </p:sp>
      <p:pic>
        <p:nvPicPr>
          <p:cNvPr id="7" name="Picture 2" descr="http://1.bp.blogspot.com/_gB_KQOlDbHI/ScbKEw_Vn-I/AAAAAAAAEng/YxXa3RtHhaY/s400/twinkling_stars.gif"/>
          <p:cNvPicPr>
            <a:picLocks noChangeAspect="1" noChangeArrowheads="1" noCrop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82478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38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6.wmf"/><Relationship Id="rId3" Type="http://schemas.openxmlformats.org/officeDocument/2006/relationships/oleObject" Target="../embeddings/oleObject2.bin"/><Relationship Id="rId20" Type="http://schemas.openxmlformats.org/officeDocument/2006/relationships/notesSlide" Target="../notesSlides/notesSlide15.xml"/><Relationship Id="rId2" Type="http://schemas.openxmlformats.org/officeDocument/2006/relationships/image" Target="../media/image35.wmf"/><Relationship Id="rId19" Type="http://schemas.openxmlformats.org/officeDocument/2006/relationships/vmlDrawing" Target="../drawings/vmlDrawing1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6.png"/><Relationship Id="rId16" Type="http://schemas.openxmlformats.org/officeDocument/2006/relationships/image" Target="../media/image42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41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40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39.wmf"/><Relationship Id="rId1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image" Target="../media/image43.GI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hyperlink" Target="http://texproc.ru/prefix/948021.jpeg" TargetMode="External"/><Relationship Id="rId8" Type="http://schemas.openxmlformats.org/officeDocument/2006/relationships/hyperlink" Target="http://www.shockingscience.com/wp-content/uploads/sites/879/2015/06/dreamstime_xs_48328869.jpg" TargetMode="External"/><Relationship Id="rId7" Type="http://schemas.openxmlformats.org/officeDocument/2006/relationships/hyperlink" Target="http://ostrnum.com/wp-content/uploads/2016/05/9b3e17573dfb83046da67f239db0daca.jpg" TargetMode="External"/><Relationship Id="rId6" Type="http://schemas.openxmlformats.org/officeDocument/2006/relationships/hyperlink" Target="https://3.404content.com/resize/730x-/1/69/5F/1154275365757388692/fullsize.jpg" TargetMode="External"/><Relationship Id="rId5" Type="http://schemas.openxmlformats.org/officeDocument/2006/relationships/hyperlink" Target="http://www.scri8e.com/stars/bars/1_ani/sb04.gif" TargetMode="External"/><Relationship Id="rId4" Type="http://schemas.openxmlformats.org/officeDocument/2006/relationships/hyperlink" Target="http://densegodnya.ru/d/814355/d/chernyye_dyry_v_kosmose.jpg" TargetMode="External"/><Relationship Id="rId3" Type="http://schemas.openxmlformats.org/officeDocument/2006/relationships/hyperlink" Target="http://i172.photobucket.com/albums/w31/graphichv/bg/space/moobackgrounds-space2.gif" TargetMode="External"/><Relationship Id="rId20" Type="http://schemas.openxmlformats.org/officeDocument/2006/relationships/slideLayout" Target="../slideLayouts/slideLayout3.xml"/><Relationship Id="rId2" Type="http://schemas.openxmlformats.org/officeDocument/2006/relationships/hyperlink" Target="http://cosmosblog.ru/wp-content/uploads/2013/04/5cf1ade84bf4ed0b0d9f98d0280.jpg" TargetMode="External"/><Relationship Id="rId19" Type="http://schemas.openxmlformats.org/officeDocument/2006/relationships/hyperlink" Target="http://itd3.mycdn.me/image?id=848854843119&amp;t=20&amp;plc=WEB&amp;tkn=*Yij4fRw5xNzRjGOBWtLlmj25CPM" TargetMode="External"/><Relationship Id="rId18" Type="http://schemas.openxmlformats.org/officeDocument/2006/relationships/hyperlink" Target="http://feniks933.ru/upload/images/apparent(1).jpg" TargetMode="External"/><Relationship Id="rId17" Type="http://schemas.openxmlformats.org/officeDocument/2006/relationships/hyperlink" Target="http://www.galactic.name/library/img/frederik_de_wit_celeste_map_500.jpg" TargetMode="External"/><Relationship Id="rId16" Type="http://schemas.openxmlformats.org/officeDocument/2006/relationships/hyperlink" Target="http://moimozg.ru/wp-content/uploads/2017/03/17-13.jpg" TargetMode="External"/><Relationship Id="rId15" Type="http://schemas.openxmlformats.org/officeDocument/2006/relationships/hyperlink" Target="http://shop.telescopchik.ru/wa-data/public/shop/products/61/13/1361/images/1053/1053.750x0.jpg" TargetMode="External"/><Relationship Id="rId14" Type="http://schemas.openxmlformats.org/officeDocument/2006/relationships/hyperlink" Target="https://www.wallpaperink.com/gallery/shutterstock/disney-wallpaper/kids_8.jpg" TargetMode="External"/><Relationship Id="rId13" Type="http://schemas.openxmlformats.org/officeDocument/2006/relationships/hyperlink" Target="http://www.filipoc.ru/attaches/posts/interesting/2013-04-04/sozvezdiya/c33d12f6b8748c4650804acfb399a533.jpg" TargetMode="External"/><Relationship Id="rId12" Type="http://schemas.openxmlformats.org/officeDocument/2006/relationships/hyperlink" Target="https://im0-tub-ru.yandex.net/i?id=bef05ecdfb756ed033b0d64df188d07d&amp;n=13" TargetMode="External"/><Relationship Id="rId11" Type="http://schemas.openxmlformats.org/officeDocument/2006/relationships/hyperlink" Target="http://simplifiers.co.in/images/rocket.png" TargetMode="External"/><Relationship Id="rId10" Type="http://schemas.openxmlformats.org/officeDocument/2006/relationships/hyperlink" Target="http://a5.mzstatic.com/us/r1000/116/Purple/v4/96/70/34/9670340f-9dc2-3f54-c10f-133aa8b4131f/Remotix.512x512-75.png" TargetMode="External"/><Relationship Id="rId1" Type="http://schemas.openxmlformats.org/officeDocument/2006/relationships/hyperlink" Target="http://s7.rimg.info/1f0445c7de488242ca15dac2b23752e1.gif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8.xml"/><Relationship Id="rId8" Type="http://schemas.openxmlformats.org/officeDocument/2006/relationships/slide" Target="slide11.xml"/><Relationship Id="rId7" Type="http://schemas.openxmlformats.org/officeDocument/2006/relationships/slide" Target="slide5.xml"/><Relationship Id="rId6" Type="http://schemas.openxmlformats.org/officeDocument/2006/relationships/slide" Target="slide3.xml"/><Relationship Id="rId5" Type="http://schemas.openxmlformats.org/officeDocument/2006/relationships/image" Target="../media/image4.jpeg"/><Relationship Id="rId4" Type="http://schemas.openxmlformats.org/officeDocument/2006/relationships/slide" Target="slide17.xml"/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.xml"/><Relationship Id="rId10" Type="http://schemas.openxmlformats.org/officeDocument/2006/relationships/slide" Target="slide14.xml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image" Target="../media/image19.jpeg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8.png"/><Relationship Id="rId13" Type="http://schemas.openxmlformats.org/officeDocument/2006/relationships/slide" Target="slide2.xml"/><Relationship Id="rId12" Type="http://schemas.openxmlformats.org/officeDocument/2006/relationships/image" Target="../media/image23.jpeg"/><Relationship Id="rId11" Type="http://schemas.openxmlformats.org/officeDocument/2006/relationships/image" Target="../media/image22.jpeg"/><Relationship Id="rId10" Type="http://schemas.openxmlformats.org/officeDocument/2006/relationships/image" Target="../media/image21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_gB_KQOlDbHI/ScbKEw_Vn-I/AAAAAAAAEng/YxXa3RtHhaY/s400/twinkling_stars.gif"/>
          <p:cNvPicPr>
            <a:picLocks noChangeAspect="1" noChangeArrowheads="1" noCrop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82478" cy="6858000"/>
          </a:xfrm>
          <a:prstGeom prst="rect">
            <a:avLst/>
          </a:prstGeom>
          <a:noFill/>
        </p:spPr>
      </p:pic>
      <p:pic>
        <p:nvPicPr>
          <p:cNvPr id="4" name="Picture 2" descr="http://www.scri8e.com/stars/bars/1_ani/sb04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048224">
            <a:off x="3912098" y="4415225"/>
            <a:ext cx="5476593" cy="1590675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971600" y="548680"/>
            <a:ext cx="72008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повторения. Урок №3</a:t>
            </a:r>
            <a:endParaRPr lang="ru-RU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71600" y="1988840"/>
            <a:ext cx="7200800" cy="1008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Зажги звезду</a:t>
            </a:r>
            <a:endParaRPr lang="ru-RU" sz="5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71600" y="3284984"/>
            <a:ext cx="7200800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Рациональные числа</a:t>
            </a:r>
            <a:endParaRPr lang="ru-RU" sz="5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 descr="http://s7.rimg.info/1f0445c7de488242ca15dac2b23752e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304" y="1484784"/>
            <a:ext cx="947986" cy="1111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2-конечная звезда 7"/>
          <p:cNvSpPr/>
          <p:nvPr/>
        </p:nvSpPr>
        <p:spPr>
          <a:xfrm>
            <a:off x="251520" y="476672"/>
            <a:ext cx="8712968" cy="1080120"/>
          </a:xfrm>
          <a:prstGeom prst="star32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), если │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│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&gt;│+│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32-конечная звезда 6"/>
          <p:cNvSpPr/>
          <p:nvPr/>
        </p:nvSpPr>
        <p:spPr>
          <a:xfrm>
            <a:off x="251520" y="476672"/>
            <a:ext cx="8712968" cy="1080120"/>
          </a:xfrm>
          <a:prstGeom prst="star32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+ ), если │+│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&gt;│-│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32-конечная звезда 5"/>
          <p:cNvSpPr/>
          <p:nvPr/>
        </p:nvSpPr>
        <p:spPr>
          <a:xfrm>
            <a:off x="251520" y="476672"/>
            <a:ext cx="8712968" cy="1080120"/>
          </a:xfrm>
          <a:prstGeom prst="star32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- ) + ( + 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032" y="548680"/>
            <a:ext cx="8712968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 descr="http://a5.mzstatic.com/us/r1000/116/Purple/v4/96/70/34/9670340f-9dc2-3f54-c10f-133aa8b4131f/Remotix.512x512-7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644008" y="1916832"/>
            <a:ext cx="4300736" cy="4300737"/>
          </a:xfrm>
          <a:prstGeom prst="rect">
            <a:avLst/>
          </a:prstGeom>
          <a:noFill/>
        </p:spPr>
      </p:pic>
      <p:pic>
        <p:nvPicPr>
          <p:cNvPr id="9222" name="Picture 6" descr="http://thumb10.shutterstock.com/thumb_large/650200/100660807/stock-vector-space-ship-window-porthole-with-dark-blue-sky-planet-and-stars-vector-100660807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799"/>
          <a:stretch>
            <a:fillRect/>
          </a:stretch>
        </p:blipFill>
        <p:spPr bwMode="auto">
          <a:xfrm>
            <a:off x="129106" y="1852404"/>
            <a:ext cx="4442894" cy="460093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755576" y="3284984"/>
            <a:ext cx="331236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 + 5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55576" y="3284984"/>
            <a:ext cx="331236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+ (-2)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55576" y="3284984"/>
            <a:ext cx="331236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-1,7 + 4 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55576" y="3284984"/>
            <a:ext cx="331236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 + (-0,3)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55576" y="3284984"/>
            <a:ext cx="331236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-8,6 + 12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55576" y="3284984"/>
            <a:ext cx="331236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 + (-2,5)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55576" y="3284984"/>
            <a:ext cx="331236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148064" y="3284984"/>
            <a:ext cx="3312368" cy="1440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 + 5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148064" y="3284984"/>
            <a:ext cx="3312368" cy="1440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(-15)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148064" y="3284984"/>
            <a:ext cx="3312368" cy="1440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-0,9 + 0,23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148064" y="3284984"/>
            <a:ext cx="3312368" cy="1440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-17 + 5,6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148064" y="3284984"/>
            <a:ext cx="3312368" cy="1440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 + (-5,11)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148064" y="3284984"/>
            <a:ext cx="3312368" cy="1440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– 45,6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148064" y="3284984"/>
            <a:ext cx="3312368" cy="1440160"/>
            <a:chOff x="5148064" y="3284984"/>
            <a:chExt cx="3312368" cy="1440160"/>
          </a:xfrm>
        </p:grpSpPr>
        <p:sp>
          <p:nvSpPr>
            <p:cNvPr id="26" name="Овал 25"/>
            <p:cNvSpPr/>
            <p:nvPr/>
          </p:nvSpPr>
          <p:spPr>
            <a:xfrm>
              <a:off x="5148064" y="3284984"/>
              <a:ext cx="3312368" cy="144016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444208" y="4077072"/>
              <a:ext cx="720080" cy="0"/>
            </a:xfrm>
            <a:prstGeom prst="line">
              <a:avLst/>
            </a:prstGeom>
            <a:ln w="1143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2" descr="http://simplifiers.co.in/images/rocke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991871" y="5808478"/>
            <a:ext cx="1152129" cy="1049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6" grpId="0" animBg="1"/>
      <p:bldP spid="6" grpId="1" animBg="1"/>
      <p:bldP spid="6" grpId="2" animBg="1"/>
      <p:bldP spid="6" grpId="3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hop.telescopchik.ru/wa-data/public/shop/products/61/13/1361/images/1053/1053.750x0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88640"/>
            <a:ext cx="9130610" cy="6525344"/>
          </a:xfrm>
          <a:prstGeom prst="rect">
            <a:avLst/>
          </a:prstGeom>
          <a:noFill/>
        </p:spPr>
      </p:pic>
      <p:pic>
        <p:nvPicPr>
          <p:cNvPr id="25604" name="Picture 4" descr="http://www.galactic.name/library/img/frederik_de_wit_celeste_map_5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153" y="404664"/>
            <a:ext cx="9041235" cy="6238454"/>
          </a:xfrm>
          <a:prstGeom prst="rect">
            <a:avLst/>
          </a:prstGeom>
          <a:noFill/>
        </p:spPr>
      </p:pic>
      <p:pic>
        <p:nvPicPr>
          <p:cNvPr id="5" name="Picture 2" descr="http://simplifiers.co.in/images/rocke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 flipV="1">
            <a:off x="8086288" y="5661248"/>
            <a:ext cx="1057712" cy="1052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0648"/>
            <a:ext cx="82089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Созвездие </a:t>
            </a:r>
            <a:b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Малой и Большой Медведицы»</a:t>
            </a:r>
            <a:endParaRPr lang="ru-RU" sz="4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7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0825" y="1706563"/>
            <a:ext cx="3313113" cy="45307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sz="2800" dirty="0"/>
              <a:t>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«БМ»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«ММ»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(-15; -7)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(9; 8)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(-10; -5)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(6; 9)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(-3; -6)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(3; 9,5)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(6; -6)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(0; 7,5)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(5; -10)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(-2; 9)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(-1; -10)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(-5;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(-3; -6)           (-3; 5)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(0; 7,5)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6743" name="Picture 7" descr="Безымянный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716338" y="1989138"/>
            <a:ext cx="5248275" cy="3797300"/>
          </a:xfrm>
          <a:prstGeom prst="rect">
            <a:avLst/>
          </a:prstGeom>
          <a:noFill/>
        </p:spPr>
      </p:pic>
      <p:pic>
        <p:nvPicPr>
          <p:cNvPr id="6" name="Picture 2" descr="http://simplifiers.co.in/images/rocke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8086288" y="5661248"/>
            <a:ext cx="1057712" cy="10527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67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implifiers.co.in/images/rocket.pn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991871" y="5808478"/>
            <a:ext cx="1152129" cy="1049522"/>
          </a:xfrm>
          <a:prstGeom prst="rect">
            <a:avLst/>
          </a:prstGeom>
          <a:noFill/>
        </p:spPr>
      </p:pic>
      <p:pic>
        <p:nvPicPr>
          <p:cNvPr id="3074" name="Picture 2" descr="http://www.filipoc.ru/attaches/posts/interesting/2013-04-04/sozvezdiya/c33d12f6b8748c4650804acfb399a5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908720"/>
            <a:ext cx="657225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d1.endata.cx/data/games/27244/%D0%90%D0%902jldjrdvr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19672" y="3140968"/>
            <a:ext cx="6198650" cy="3073427"/>
          </a:xfrm>
          <a:prstGeom prst="rect">
            <a:avLst/>
          </a:prstGeom>
          <a:noFill/>
        </p:spPr>
      </p:pic>
      <p:sp>
        <p:nvSpPr>
          <p:cNvPr id="4" name="32-конечная звезда 3"/>
          <p:cNvSpPr/>
          <p:nvPr/>
        </p:nvSpPr>
        <p:spPr>
          <a:xfrm>
            <a:off x="179512" y="980728"/>
            <a:ext cx="8856984" cy="1080120"/>
          </a:xfrm>
          <a:prstGeom prst="star32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Медведица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835696" y="3429000"/>
            <a:ext cx="914400" cy="914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828108">
            <a:off x="1313111" y="2659142"/>
            <a:ext cx="379937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implifiers.co.in/images/rocke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8086288" y="5661248"/>
            <a:ext cx="1057712" cy="1052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8" grpId="2" animBg="1"/>
      <p:bldP spid="8" grpId="3" animBg="1"/>
      <p:bldP spid="8" grpId="4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ятно 2 30"/>
          <p:cNvSpPr/>
          <p:nvPr/>
        </p:nvSpPr>
        <p:spPr>
          <a:xfrm rot="20234989">
            <a:off x="5626078" y="5065410"/>
            <a:ext cx="2193520" cy="14238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ятно 2 27"/>
          <p:cNvSpPr/>
          <p:nvPr/>
        </p:nvSpPr>
        <p:spPr>
          <a:xfrm flipH="1">
            <a:off x="4211960" y="5373216"/>
            <a:ext cx="1800200" cy="1296144"/>
          </a:xfrm>
          <a:prstGeom prst="irregularSeal2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ятно 2 23"/>
          <p:cNvSpPr/>
          <p:nvPr/>
        </p:nvSpPr>
        <p:spPr>
          <a:xfrm rot="21002599">
            <a:off x="359541" y="4239396"/>
            <a:ext cx="2001651" cy="14238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ятно 2 22"/>
          <p:cNvSpPr/>
          <p:nvPr/>
        </p:nvSpPr>
        <p:spPr>
          <a:xfrm rot="2619215">
            <a:off x="95890" y="2868702"/>
            <a:ext cx="2076352" cy="1423846"/>
          </a:xfrm>
          <a:prstGeom prst="irregularSeal2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но 2 4"/>
          <p:cNvSpPr/>
          <p:nvPr/>
        </p:nvSpPr>
        <p:spPr>
          <a:xfrm rot="1854275">
            <a:off x="1239814" y="-124090"/>
            <a:ext cx="6987900" cy="5499674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688208" y="2339082"/>
          <a:ext cx="3467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1" imgW="18592800" imgH="4876800" progId="Equation.3">
                  <p:embed/>
                </p:oleObj>
              </mc:Choice>
              <mc:Fallback>
                <p:oleObj name="Формула" r:id="rId1" imgW="18592800" imgH="48768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88208" y="2339082"/>
                        <a:ext cx="3467100" cy="901700"/>
                      </a:xfrm>
                      <a:prstGeom prst="rect">
                        <a:avLst/>
                      </a:prstGeom>
                      <a:solidFill>
                        <a:srgbClr val="C9DBED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627784" y="2276872"/>
          <a:ext cx="35814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3" imgW="19202400" imgH="4876800" progId="Equation.3">
                  <p:embed/>
                </p:oleObj>
              </mc:Choice>
              <mc:Fallback>
                <p:oleObj name="Формула" r:id="rId3" imgW="19202400" imgH="4876800" progId="Equation.3">
                  <p:embed/>
                  <p:pic>
                    <p:nvPicPr>
                      <p:cNvPr id="0" name="Изображение 102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84" y="2276872"/>
                        <a:ext cx="3581400" cy="903287"/>
                      </a:xfrm>
                      <a:prstGeom prst="rect">
                        <a:avLst/>
                      </a:prstGeom>
                      <a:solidFill>
                        <a:srgbClr val="C9DBED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699792" y="2204864"/>
          <a:ext cx="335438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5" imgW="17983200" imgH="4876800" progId="Equation.3">
                  <p:embed/>
                </p:oleObj>
              </mc:Choice>
              <mc:Fallback>
                <p:oleObj name="Формула" r:id="rId5" imgW="17983200" imgH="4876800" progId="Equation.3">
                  <p:embed/>
                  <p:pic>
                    <p:nvPicPr>
                      <p:cNvPr id="0" name="Изображение 102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9792" y="2204864"/>
                        <a:ext cx="3354387" cy="903288"/>
                      </a:xfrm>
                      <a:prstGeom prst="rect">
                        <a:avLst/>
                      </a:prstGeom>
                      <a:solidFill>
                        <a:srgbClr val="C9DBED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123728" y="2204864"/>
          <a:ext cx="437832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7" imgW="23469600" imgH="4876800" progId="Equation.3">
                  <p:embed/>
                </p:oleObj>
              </mc:Choice>
              <mc:Fallback>
                <p:oleObj name="Формула" r:id="rId7" imgW="23469600" imgH="4876800" progId="Equation.3">
                  <p:embed/>
                  <p:pic>
                    <p:nvPicPr>
                      <p:cNvPr id="0" name="Изображение 102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3728" y="2204864"/>
                        <a:ext cx="4378325" cy="903288"/>
                      </a:xfrm>
                      <a:prstGeom prst="rect">
                        <a:avLst/>
                      </a:prstGeom>
                      <a:solidFill>
                        <a:srgbClr val="C9DBED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411760" y="2204864"/>
          <a:ext cx="386715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9" imgW="20726400" imgH="4876800" progId="Equation.3">
                  <p:embed/>
                </p:oleObj>
              </mc:Choice>
              <mc:Fallback>
                <p:oleObj name="Формула" r:id="rId9" imgW="20726400" imgH="4876800" progId="Equation.3">
                  <p:embed/>
                  <p:pic>
                    <p:nvPicPr>
                      <p:cNvPr id="0" name="Изображение 103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11760" y="2204864"/>
                        <a:ext cx="3867150" cy="903287"/>
                      </a:xfrm>
                      <a:prstGeom prst="rect">
                        <a:avLst/>
                      </a:prstGeom>
                      <a:solidFill>
                        <a:srgbClr val="C9DBED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123728" y="2204864"/>
          <a:ext cx="443547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Формула" r:id="rId11" imgW="23774400" imgH="4876800" progId="Equation.3">
                  <p:embed/>
                </p:oleObj>
              </mc:Choice>
              <mc:Fallback>
                <p:oleObj name="Формула" r:id="rId11" imgW="23774400" imgH="4876800" progId="Equation.3">
                  <p:embed/>
                  <p:pic>
                    <p:nvPicPr>
                      <p:cNvPr id="0" name="Изображение 103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3728" y="2204864"/>
                        <a:ext cx="4435475" cy="903288"/>
                      </a:xfrm>
                      <a:prstGeom prst="rect">
                        <a:avLst/>
                      </a:prstGeom>
                      <a:solidFill>
                        <a:srgbClr val="C9DBED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2267744" y="2204864"/>
          <a:ext cx="40386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Формула" r:id="rId13" imgW="21640800" imgH="4876800" progId="Equation.3">
                  <p:embed/>
                </p:oleObj>
              </mc:Choice>
              <mc:Fallback>
                <p:oleObj name="Формула" r:id="rId13" imgW="21640800" imgH="4876800" progId="Equation.3">
                  <p:embed/>
                  <p:pic>
                    <p:nvPicPr>
                      <p:cNvPr id="0" name="Изображение 103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67744" y="2204864"/>
                        <a:ext cx="4038600" cy="903288"/>
                      </a:xfrm>
                      <a:prstGeom prst="rect">
                        <a:avLst/>
                      </a:prstGeom>
                      <a:solidFill>
                        <a:srgbClr val="C9DBED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2627784" y="2204864"/>
          <a:ext cx="3697288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Формула" r:id="rId15" imgW="19812000" imgH="4876800" progId="Equation.3">
                  <p:embed/>
                </p:oleObj>
              </mc:Choice>
              <mc:Fallback>
                <p:oleObj name="Формула" r:id="rId15" imgW="19812000" imgH="4876800" progId="Equation.3">
                  <p:embed/>
                  <p:pic>
                    <p:nvPicPr>
                      <p:cNvPr id="0" name="Изображение 1033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27784" y="2204864"/>
                        <a:ext cx="3697288" cy="903288"/>
                      </a:xfrm>
                      <a:prstGeom prst="rect">
                        <a:avLst/>
                      </a:prstGeom>
                      <a:solidFill>
                        <a:srgbClr val="C9DBED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51720" y="1268760"/>
            <a:ext cx="4824536" cy="23762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2 14"/>
          <p:cNvSpPr/>
          <p:nvPr/>
        </p:nvSpPr>
        <p:spPr>
          <a:xfrm rot="2619215">
            <a:off x="9457" y="2834085"/>
            <a:ext cx="2176650" cy="1423846"/>
          </a:xfrm>
          <a:prstGeom prst="irregularSeal2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-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1,35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ятно 2 15"/>
          <p:cNvSpPr/>
          <p:nvPr/>
        </p:nvSpPr>
        <p:spPr>
          <a:xfrm rot="21002599">
            <a:off x="377019" y="4249163"/>
            <a:ext cx="2001651" cy="14238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- 1,8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ятно 2 16"/>
          <p:cNvSpPr/>
          <p:nvPr/>
        </p:nvSpPr>
        <p:spPr>
          <a:xfrm rot="1147424">
            <a:off x="1403131" y="5135032"/>
            <a:ext cx="1832476" cy="1368787"/>
          </a:xfrm>
          <a:prstGeom prst="irregularSeal2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ятно 2 17"/>
          <p:cNvSpPr/>
          <p:nvPr/>
        </p:nvSpPr>
        <p:spPr>
          <a:xfrm rot="20865726">
            <a:off x="3044335" y="5209414"/>
            <a:ext cx="1549700" cy="1423846"/>
          </a:xfrm>
          <a:prstGeom prst="irregularSeal2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10800000" lon="0" rev="0"/>
              </a:camera>
              <a:lightRig rig="threePt" dir="t"/>
            </a:scene3d>
            <a:flatTx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ятно 2 18"/>
          <p:cNvSpPr/>
          <p:nvPr/>
        </p:nvSpPr>
        <p:spPr>
          <a:xfrm flipH="1">
            <a:off x="4211960" y="5373216"/>
            <a:ext cx="1800200" cy="1296144"/>
          </a:xfrm>
          <a:prstGeom prst="irregularSeal2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-8,9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ятно 2 19"/>
          <p:cNvSpPr/>
          <p:nvPr/>
        </p:nvSpPr>
        <p:spPr>
          <a:xfrm rot="20234989">
            <a:off x="5626078" y="5065410"/>
            <a:ext cx="2193520" cy="14238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-0,87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ятно 2 20"/>
          <p:cNvSpPr/>
          <p:nvPr/>
        </p:nvSpPr>
        <p:spPr>
          <a:xfrm rot="2415985">
            <a:off x="6904014" y="4356186"/>
            <a:ext cx="1837006" cy="1423846"/>
          </a:xfrm>
          <a:prstGeom prst="irregularSeal2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ятно 2 21"/>
          <p:cNvSpPr/>
          <p:nvPr/>
        </p:nvSpPr>
        <p:spPr>
          <a:xfrm rot="20997542">
            <a:off x="7502443" y="3058741"/>
            <a:ext cx="1781355" cy="1423846"/>
          </a:xfrm>
          <a:prstGeom prst="irregularSeal2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ятно 2 24"/>
          <p:cNvSpPr/>
          <p:nvPr/>
        </p:nvSpPr>
        <p:spPr>
          <a:xfrm rot="1147424">
            <a:off x="1433281" y="5131559"/>
            <a:ext cx="1832476" cy="1368787"/>
          </a:xfrm>
          <a:prstGeom prst="irregularSeal2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-1,1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ятно 2 26"/>
          <p:cNvSpPr/>
          <p:nvPr/>
        </p:nvSpPr>
        <p:spPr>
          <a:xfrm rot="20865726">
            <a:off x="3049116" y="5161244"/>
            <a:ext cx="1549700" cy="1423846"/>
          </a:xfrm>
          <a:prstGeom prst="irregularSeal2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10800000" lon="0" rev="0"/>
              </a:camera>
              <a:lightRig rig="threePt" dir="t"/>
            </a:scene3d>
            <a:flatTx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7,6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ятно 2 28"/>
          <p:cNvSpPr/>
          <p:nvPr/>
        </p:nvSpPr>
        <p:spPr>
          <a:xfrm rot="20997542">
            <a:off x="7490795" y="3069332"/>
            <a:ext cx="1781355" cy="1423846"/>
          </a:xfrm>
          <a:prstGeom prst="irregularSeal2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-1,1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http://simplifiers.co.in/images/rocke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flipH="1" flipV="1">
            <a:off x="8086288" y="5661248"/>
            <a:ext cx="1057712" cy="1052710"/>
          </a:xfrm>
          <a:prstGeom prst="rect">
            <a:avLst/>
          </a:prstGeom>
          <a:noFill/>
        </p:spPr>
      </p:pic>
      <p:sp>
        <p:nvSpPr>
          <p:cNvPr id="32" name="Пятно 2 31"/>
          <p:cNvSpPr/>
          <p:nvPr/>
        </p:nvSpPr>
        <p:spPr>
          <a:xfrm rot="2415985">
            <a:off x="6902737" y="4358032"/>
            <a:ext cx="1837006" cy="1423846"/>
          </a:xfrm>
          <a:prstGeom prst="irregularSeal2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-4,2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5" grpId="0" animBg="1"/>
      <p:bldP spid="27" grpId="0" animBg="1"/>
      <p:bldP spid="29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4" descr="Big_small_Medveditc"/>
          <p:cNvPicPr>
            <a:picLocks noChangeAspect="1" noChangeArrowheads="1" noCrop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43608" y="-114300"/>
            <a:ext cx="7019925" cy="6972300"/>
          </a:xfrm>
          <a:prstGeom prst="rect">
            <a:avLst/>
          </a:prstGeom>
          <a:noFill/>
        </p:spPr>
      </p:pic>
      <p:pic>
        <p:nvPicPr>
          <p:cNvPr id="3" name="Picture 2" descr="http://simplifiers.co.in/images/rocke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991871" y="5808478"/>
            <a:ext cx="1152129" cy="10495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>
          <a:xfrm>
            <a:off x="179512" y="188640"/>
            <a:ext cx="8856984" cy="720080"/>
          </a:xfrm>
          <a:prstGeom prst="star32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980728"/>
            <a:ext cx="4032448" cy="504056"/>
          </a:xfrm>
          <a:prstGeom prst="roundRect">
            <a:avLst/>
          </a:prstGeom>
          <a:solidFill>
            <a:srgbClr val="B8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hlinkClick r:id="rId1"/>
              </a:rPr>
              <a:t>Звезда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980728"/>
            <a:ext cx="4104456" cy="504056"/>
          </a:xfrm>
          <a:prstGeom prst="roundRect">
            <a:avLst/>
          </a:prstGeom>
          <a:solidFill>
            <a:srgbClr val="B8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hlinkClick r:id="rId2"/>
              </a:rPr>
              <a:t>Чёрная_дыра-1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556792"/>
            <a:ext cx="4032448" cy="504056"/>
          </a:xfrm>
          <a:prstGeom prst="roundRect">
            <a:avLst/>
          </a:prstGeom>
          <a:solidFill>
            <a:srgbClr val="B8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err="1" smtClean="0">
                <a:hlinkClick r:id="rId3"/>
              </a:rPr>
              <a:t>Звёздное_небо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1556792"/>
            <a:ext cx="4104456" cy="504056"/>
          </a:xfrm>
          <a:prstGeom prst="roundRect">
            <a:avLst/>
          </a:prstGeom>
          <a:solidFill>
            <a:srgbClr val="B8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hlinkClick r:id="rId4"/>
              </a:rPr>
              <a:t>Чёрная_дыра-2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132856"/>
            <a:ext cx="4032448" cy="504056"/>
          </a:xfrm>
          <a:prstGeom prst="roundRect">
            <a:avLst/>
          </a:prstGeom>
          <a:solidFill>
            <a:srgbClr val="B8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err="1" smtClean="0">
                <a:hlinkClick r:id="rId5"/>
              </a:rPr>
              <a:t>Млечный_путь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2132856"/>
            <a:ext cx="4104456" cy="504056"/>
          </a:xfrm>
          <a:prstGeom prst="roundRect">
            <a:avLst/>
          </a:prstGeom>
          <a:solidFill>
            <a:srgbClr val="B8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hlinkClick r:id="rId6"/>
              </a:rPr>
              <a:t>Чёрная_дыра-3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2708920"/>
            <a:ext cx="4032448" cy="504056"/>
          </a:xfrm>
          <a:prstGeom prst="roundRect">
            <a:avLst/>
          </a:prstGeom>
          <a:solidFill>
            <a:srgbClr val="B8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hlinkClick r:id="rId7"/>
              </a:rPr>
              <a:t>Ракета_на_старте-1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2708920"/>
            <a:ext cx="4104456" cy="504056"/>
          </a:xfrm>
          <a:prstGeom prst="roundRect">
            <a:avLst/>
          </a:prstGeom>
          <a:solidFill>
            <a:srgbClr val="B8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hlinkClick r:id="rId8"/>
              </a:rPr>
              <a:t>Чёрная_дыра-4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3284984"/>
            <a:ext cx="4032448" cy="504056"/>
          </a:xfrm>
          <a:prstGeom prst="roundRect">
            <a:avLst/>
          </a:prstGeom>
          <a:solidFill>
            <a:srgbClr val="B8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hlinkClick r:id="rId9"/>
              </a:rPr>
              <a:t>Ракета_на_старте-2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8024" y="3284984"/>
            <a:ext cx="4104456" cy="504056"/>
          </a:xfrm>
          <a:prstGeom prst="roundRect">
            <a:avLst/>
          </a:prstGeom>
          <a:solidFill>
            <a:srgbClr val="B8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hlinkClick r:id="rId10"/>
              </a:rPr>
              <a:t>Иллюминатор-1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3861048"/>
            <a:ext cx="4032448" cy="504056"/>
          </a:xfrm>
          <a:prstGeom prst="roundRect">
            <a:avLst/>
          </a:prstGeom>
          <a:solidFill>
            <a:srgbClr val="B8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hlinkClick r:id="rId11"/>
              </a:rPr>
              <a:t>Ракета-кнопка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8024" y="3861048"/>
            <a:ext cx="4104456" cy="504056"/>
          </a:xfrm>
          <a:prstGeom prst="roundRect">
            <a:avLst/>
          </a:prstGeom>
          <a:solidFill>
            <a:srgbClr val="B8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hlinkClick r:id="rId12"/>
              </a:rPr>
              <a:t>Иллюминатор-2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4437112"/>
            <a:ext cx="4032448" cy="504056"/>
          </a:xfrm>
          <a:prstGeom prst="roundRect">
            <a:avLst/>
          </a:prstGeom>
          <a:solidFill>
            <a:srgbClr val="B8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err="1" smtClean="0">
                <a:hlinkClick r:id="rId13"/>
              </a:rPr>
              <a:t>Большая_и_Малая_Медведицы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4437112"/>
            <a:ext cx="4104456" cy="504056"/>
          </a:xfrm>
          <a:prstGeom prst="roundRect">
            <a:avLst/>
          </a:prstGeom>
          <a:solidFill>
            <a:srgbClr val="B8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err="1" smtClean="0">
                <a:hlinkClick r:id="rId14"/>
              </a:rPr>
              <a:t>Кабина_корабля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5013176"/>
            <a:ext cx="4032448" cy="504056"/>
          </a:xfrm>
          <a:prstGeom prst="roundRect">
            <a:avLst/>
          </a:prstGeom>
          <a:solidFill>
            <a:srgbClr val="B8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err="1" smtClean="0">
                <a:hlinkClick r:id="rId15"/>
              </a:rPr>
              <a:t>Карта_звёздного_неба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5013176"/>
            <a:ext cx="4104456" cy="504056"/>
          </a:xfrm>
          <a:prstGeom prst="roundRect">
            <a:avLst/>
          </a:prstGeom>
          <a:solidFill>
            <a:srgbClr val="B8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hlinkClick r:id="rId16"/>
              </a:rPr>
              <a:t>Знаки_Зодиака-1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5589240"/>
            <a:ext cx="4032448" cy="504056"/>
          </a:xfrm>
          <a:prstGeom prst="roundRect">
            <a:avLst/>
          </a:prstGeom>
          <a:solidFill>
            <a:srgbClr val="B8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err="1" smtClean="0">
                <a:hlinkClick r:id="rId17"/>
              </a:rPr>
              <a:t>Звёздная_карта_древности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88024" y="5589240"/>
            <a:ext cx="4104456" cy="504056"/>
          </a:xfrm>
          <a:prstGeom prst="roundRect">
            <a:avLst/>
          </a:prstGeom>
          <a:solidFill>
            <a:srgbClr val="B8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hlinkClick r:id="rId18"/>
              </a:rPr>
              <a:t>Знаки_Зодиака-2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88024" y="6165304"/>
            <a:ext cx="4104456" cy="504056"/>
          </a:xfrm>
          <a:prstGeom prst="roundRect">
            <a:avLst/>
          </a:prstGeom>
          <a:solidFill>
            <a:srgbClr val="B8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hlinkClick r:id="rId19"/>
              </a:rPr>
              <a:t>Знаки_Зодиака-3</a:t>
            </a:r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1.bp.blogspot.com/_gB_KQOlDbHI/ScbKEw_Vn-I/AAAAAAAAEng/YxXa3RtHhaY/s400/twinkling_stars.gif"/>
          <p:cNvPicPr>
            <a:picLocks noChangeAspect="1" noChangeArrowheads="1" noCrop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82478" cy="6858000"/>
          </a:xfrm>
          <a:prstGeom prst="rect">
            <a:avLst/>
          </a:prstGeom>
          <a:noFill/>
        </p:spPr>
      </p:pic>
      <p:pic>
        <p:nvPicPr>
          <p:cNvPr id="1032" name="Picture 8" descr="http://s7.rimg.info/1f0445c7de488242ca15dac2b23752e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3068960"/>
            <a:ext cx="947986" cy="1111432"/>
          </a:xfrm>
          <a:prstGeom prst="rect">
            <a:avLst/>
          </a:prstGeom>
          <a:noFill/>
        </p:spPr>
      </p:pic>
      <p:pic>
        <p:nvPicPr>
          <p:cNvPr id="8" name="Picture 8" descr="http://s7.rimg.info/1f0445c7de488242ca15dac2b23752e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836712"/>
            <a:ext cx="947986" cy="1111432"/>
          </a:xfrm>
          <a:prstGeom prst="rect">
            <a:avLst/>
          </a:prstGeom>
          <a:noFill/>
        </p:spPr>
      </p:pic>
      <p:pic>
        <p:nvPicPr>
          <p:cNvPr id="9" name="Picture 8" descr="http://s7.rimg.info/1f0445c7de488242ca15dac2b23752e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980728"/>
            <a:ext cx="947986" cy="1111432"/>
          </a:xfrm>
          <a:prstGeom prst="rect">
            <a:avLst/>
          </a:prstGeom>
          <a:noFill/>
        </p:spPr>
      </p:pic>
      <p:pic>
        <p:nvPicPr>
          <p:cNvPr id="10" name="Picture 8" descr="http://s7.rimg.info/1f0445c7de488242ca15dac2b23752e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3717032"/>
            <a:ext cx="947986" cy="1111432"/>
          </a:xfrm>
          <a:prstGeom prst="rect">
            <a:avLst/>
          </a:prstGeom>
          <a:noFill/>
        </p:spPr>
      </p:pic>
      <p:pic>
        <p:nvPicPr>
          <p:cNvPr id="11" name="Picture 8" descr="http://s7.rimg.info/1f0445c7de488242ca15dac2b23752e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4725144"/>
            <a:ext cx="947986" cy="1111432"/>
          </a:xfrm>
          <a:prstGeom prst="rect">
            <a:avLst/>
          </a:prstGeom>
          <a:noFill/>
        </p:spPr>
      </p:pic>
      <p:pic>
        <p:nvPicPr>
          <p:cNvPr id="4" name="Picture 2" descr="http://www.scri8e.com/stars/bars/1_ani/sb0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048224">
            <a:off x="3912098" y="4415225"/>
            <a:ext cx="5476593" cy="1590675"/>
          </a:xfrm>
          <a:prstGeom prst="rect">
            <a:avLst/>
          </a:prstGeom>
          <a:noFill/>
        </p:spPr>
      </p:pic>
      <p:pic>
        <p:nvPicPr>
          <p:cNvPr id="13" name="Picture 2" descr="http://thumbs.dreamstime.com/z/kids-spaceship-2635227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5157192"/>
            <a:ext cx="2304256" cy="1536171"/>
          </a:xfrm>
          <a:prstGeom prst="rect">
            <a:avLst/>
          </a:prstGeom>
          <a:noFill/>
        </p:spPr>
      </p:pic>
      <p:sp>
        <p:nvSpPr>
          <p:cNvPr id="14" name="4-конечная звезда 13">
            <a:hlinkClick r:id="rId6" action="ppaction://hlinksldjump"/>
          </p:cNvPr>
          <p:cNvSpPr/>
          <p:nvPr/>
        </p:nvSpPr>
        <p:spPr>
          <a:xfrm>
            <a:off x="5652120" y="620688"/>
            <a:ext cx="2066528" cy="1778496"/>
          </a:xfrm>
          <a:prstGeom prst="star4">
            <a:avLst>
              <a:gd name="adj" fmla="val 13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4-конечная звезда 14">
            <a:hlinkClick r:id="rId7" action="ppaction://hlinksldjump"/>
          </p:cNvPr>
          <p:cNvSpPr/>
          <p:nvPr/>
        </p:nvSpPr>
        <p:spPr>
          <a:xfrm>
            <a:off x="1259632" y="548680"/>
            <a:ext cx="2066528" cy="1778496"/>
          </a:xfrm>
          <a:prstGeom prst="star4">
            <a:avLst>
              <a:gd name="adj" fmla="val 13969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4-конечная звезда 15">
            <a:hlinkClick r:id="rId8" action="ppaction://hlinksldjump"/>
          </p:cNvPr>
          <p:cNvSpPr/>
          <p:nvPr/>
        </p:nvSpPr>
        <p:spPr>
          <a:xfrm>
            <a:off x="611560" y="4437112"/>
            <a:ext cx="2066528" cy="1778496"/>
          </a:xfrm>
          <a:prstGeom prst="star4">
            <a:avLst>
              <a:gd name="adj" fmla="val 13969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4-конечная звезда 16">
            <a:hlinkClick r:id="rId9" action="ppaction://hlinksldjump"/>
          </p:cNvPr>
          <p:cNvSpPr/>
          <p:nvPr/>
        </p:nvSpPr>
        <p:spPr>
          <a:xfrm>
            <a:off x="2555776" y="2708920"/>
            <a:ext cx="2066528" cy="1778496"/>
          </a:xfrm>
          <a:prstGeom prst="star4">
            <a:avLst>
              <a:gd name="adj" fmla="val 1396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4-конечная звезда 17">
            <a:hlinkClick r:id="rId10" action="ppaction://hlinksldjump"/>
          </p:cNvPr>
          <p:cNvSpPr/>
          <p:nvPr/>
        </p:nvSpPr>
        <p:spPr>
          <a:xfrm>
            <a:off x="5076056" y="3356992"/>
            <a:ext cx="2066528" cy="1778496"/>
          </a:xfrm>
          <a:prstGeom prst="star4">
            <a:avLst>
              <a:gd name="adj" fmla="val 13969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http://ostrnum.com/wp-content/uploads/2016/05/9b3e17573dfb83046da67f239db0daca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6368" y="188640"/>
            <a:ext cx="8850128" cy="64807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492896"/>
            <a:ext cx="8544143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B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Модулем числа </a:t>
            </a:r>
            <a:r>
              <a:rPr lang="ru-RU" sz="2800" b="1" i="1" dirty="0" smtClean="0">
                <a:solidFill>
                  <a:srgbClr val="3B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rgbClr val="3B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расстояние (в ед. отрезках) от начала координат до точки А (</a:t>
            </a:r>
            <a:r>
              <a:rPr lang="ru-RU" sz="2800" b="1" i="1" dirty="0" err="1" smtClean="0">
                <a:solidFill>
                  <a:srgbClr val="3B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rgbClr val="3B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rgbClr val="3B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492896"/>
            <a:ext cx="8568952" cy="95752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называют модулем числа?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2492896"/>
            <a:ext cx="8544143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1512168"/>
            <a:ext cx="8568951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Модулем числа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расстояние (в ед. отрезках) от начала координат до точки А (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1484784"/>
            <a:ext cx="8568952" cy="9575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называют модулем числа?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484784"/>
            <a:ext cx="8544143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528" y="3528392"/>
            <a:ext cx="8568951" cy="936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сравнить модули чисел.                 Больше то число, у которого модуль меньше.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3528" y="3501008"/>
            <a:ext cx="8568952" cy="957524"/>
          </a:xfrm>
          <a:prstGeom prst="rect">
            <a:avLst/>
          </a:prstGeom>
          <a:solidFill>
            <a:srgbClr val="B45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сравнить два отрицательных числа?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3528" y="3501008"/>
            <a:ext cx="8544143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3528" y="4536504"/>
            <a:ext cx="8568951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…сложить модули чисел и поставить перед полученным числом знак «-»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4509120"/>
            <a:ext cx="8568952" cy="9575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сложить два отрицательных числа?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3528" y="4509120"/>
            <a:ext cx="8544143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8720" y="5517232"/>
            <a:ext cx="8568951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B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…из б</a:t>
            </a:r>
            <a:r>
              <a:rPr lang="ru-RU" sz="2400" b="1" u="sng" dirty="0" smtClean="0">
                <a:solidFill>
                  <a:srgbClr val="3B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rgbClr val="3B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льшего модуля вычесть меньший, перед результатом поставить знак числа у которого модуль больше </a:t>
            </a:r>
            <a:endParaRPr lang="ru-RU" sz="2400" b="1" dirty="0">
              <a:solidFill>
                <a:srgbClr val="3B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3528" y="5517232"/>
            <a:ext cx="8568952" cy="95752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сложить два числа с разными знаками?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3528" y="5517232"/>
            <a:ext cx="8544143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0" name="Picture 2" descr="http://simplifiers.co.in/images/rocke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8086288" y="5661248"/>
            <a:ext cx="1057712" cy="1052710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323528" y="504056"/>
            <a:ext cx="8568951" cy="936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числа отличающиеся друг от друга только знаками, называют противоположными числами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3528" y="476672"/>
            <a:ext cx="8568952" cy="957524"/>
          </a:xfrm>
          <a:prstGeom prst="rect">
            <a:avLst/>
          </a:prstGeom>
          <a:solidFill>
            <a:srgbClr val="B45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числа называют противоположными?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3528" y="476672"/>
            <a:ext cx="8544143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xproc.ru/prefix/948021.jpe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511" y="188640"/>
            <a:ext cx="8883685" cy="648072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98720" y="5517232"/>
            <a:ext cx="8568951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B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   Мы зажгли первую звезду!</a:t>
            </a:r>
            <a:endParaRPr lang="ru-RU" sz="2400" b="1" dirty="0">
              <a:solidFill>
                <a:srgbClr val="3B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5517232"/>
            <a:ext cx="8568952" cy="95752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3528" y="5517232"/>
            <a:ext cx="8544143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7" name="Picture 2" descr="http://simplifiers.co.in/images/rocke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991871" y="5808478"/>
            <a:ext cx="1152129" cy="1049522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323528" y="504056"/>
            <a:ext cx="8568951" cy="936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надо к уменьшаемому прибавить число противоположное вычитаемому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3528" y="476672"/>
            <a:ext cx="8568952" cy="957524"/>
          </a:xfrm>
          <a:prstGeom prst="rect">
            <a:avLst/>
          </a:prstGeom>
          <a:solidFill>
            <a:srgbClr val="B45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 одного числа вычесть второе?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3528" y="476672"/>
            <a:ext cx="8544143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3528" y="1484784"/>
            <a:ext cx="8568951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…надо перемножить модули чисел, а перед результатом поставить знак «-»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3528" y="1484784"/>
            <a:ext cx="8568952" cy="9575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перемножить числа с разными знаками?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3528" y="1484784"/>
            <a:ext cx="8544143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3528" y="2564904"/>
            <a:ext cx="8544143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B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…надо перемножить их модули</a:t>
            </a:r>
            <a:endParaRPr lang="ru-RU" sz="2800" b="1" dirty="0">
              <a:solidFill>
                <a:srgbClr val="3B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3528" y="2492896"/>
            <a:ext cx="8568952" cy="95752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перемножить два отрицательных числа?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3528" y="2492896"/>
            <a:ext cx="8544143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23528" y="3528392"/>
            <a:ext cx="8568951" cy="936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разделить отрицательное число на отрицательное, надо разделить их модули.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3528" y="3501008"/>
            <a:ext cx="8568952" cy="957524"/>
          </a:xfrm>
          <a:prstGeom prst="rect">
            <a:avLst/>
          </a:prstGeom>
          <a:solidFill>
            <a:srgbClr val="B45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разделить два отрицательных числа?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3528" y="3501008"/>
            <a:ext cx="8544143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3528" y="4509120"/>
            <a:ext cx="8568951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…разделить модуль делимого на модуль делителя и поставить перед полученным числом знак «-»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3528" y="4509120"/>
            <a:ext cx="8568952" cy="9575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разделить числа с разными знаками?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23528" y="4509120"/>
            <a:ext cx="8544143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17" grpId="0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www.wallpaperink.com/gallery/shutterstock/disney-wallpaper/kids_8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556792"/>
            <a:ext cx="8696571" cy="5078111"/>
          </a:xfrm>
          <a:prstGeom prst="rect">
            <a:avLst/>
          </a:prstGeom>
          <a:noFill/>
        </p:spPr>
      </p:pic>
      <p:grpSp>
        <p:nvGrpSpPr>
          <p:cNvPr id="5" name="Group 3"/>
          <p:cNvGrpSpPr/>
          <p:nvPr/>
        </p:nvGrpSpPr>
        <p:grpSpPr bwMode="auto">
          <a:xfrm>
            <a:off x="179512" y="476672"/>
            <a:ext cx="8856984" cy="914400"/>
            <a:chOff x="158" y="1480"/>
            <a:chExt cx="5398" cy="576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 b="1" i="1" dirty="0">
                <a:latin typeface="Georgia" panose="02040502050405020303" pitchFamily="18" charset="0"/>
              </a:endParaRPr>
            </a:p>
            <a:p>
              <a:r>
                <a:rPr lang="ru-RU" sz="2400" b="1" i="1" dirty="0">
                  <a:latin typeface="Georgia" panose="02040502050405020303" pitchFamily="18" charset="0"/>
                </a:rPr>
                <a:t>       </a:t>
              </a:r>
              <a:r>
                <a:rPr lang="ru-RU" sz="2400" b="1" dirty="0">
                  <a:latin typeface="Times New Roman" panose="02020603050405020304" pitchFamily="18" charset="0"/>
                </a:rPr>
                <a:t>-5      -4      -3  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    </a:t>
              </a:r>
              <a:r>
                <a:rPr lang="ru-RU" sz="2400" b="1" dirty="0">
                  <a:latin typeface="Times New Roman" panose="02020603050405020304" pitchFamily="18" charset="0"/>
                </a:rPr>
                <a:t>-2      -1    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   </a:t>
              </a:r>
              <a:r>
                <a:rPr lang="ru-RU" sz="2400" b="1" dirty="0">
                  <a:latin typeface="Times New Roman" panose="02020603050405020304" pitchFamily="18" charset="0"/>
                </a:rPr>
                <a:t>0     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  </a:t>
              </a:r>
              <a:r>
                <a:rPr lang="ru-RU" sz="2400" b="1" dirty="0">
                  <a:latin typeface="Times New Roman" panose="02020603050405020304" pitchFamily="18" charset="0"/>
                </a:rPr>
                <a:t>1       2        3     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  </a:t>
              </a:r>
              <a:r>
                <a:rPr lang="ru-RU" sz="2400" b="1" dirty="0">
                  <a:latin typeface="Times New Roman" panose="02020603050405020304" pitchFamily="18" charset="0"/>
                </a:rPr>
                <a:t>4       5    </a:t>
              </a:r>
              <a:r>
                <a:rPr lang="ru-RU" sz="2400" b="1" i="1" dirty="0" err="1">
                  <a:latin typeface="Times New Roman" panose="02020603050405020304" pitchFamily="18" charset="0"/>
                </a:rPr>
                <a:t>х</a:t>
              </a:r>
              <a:endParaRPr lang="ru-RU" sz="2400" b="1" i="1" dirty="0">
                <a:latin typeface="Georgia" panose="02040502050405020303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148064" y="260648"/>
            <a:ext cx="42774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636070" y="260772"/>
            <a:ext cx="42774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>
                <a:latin typeface="Times New Roman" panose="02020603050405020304" pitchFamily="18" charset="0"/>
              </a:rPr>
              <a:t>В</a:t>
            </a:r>
            <a:endParaRPr 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22" name="Oval 34"/>
          <p:cNvSpPr>
            <a:spLocks noChangeArrowheads="1"/>
          </p:cNvSpPr>
          <p:nvPr/>
        </p:nvSpPr>
        <p:spPr bwMode="auto">
          <a:xfrm>
            <a:off x="3851920" y="836712"/>
            <a:ext cx="145270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Oval 37"/>
          <p:cNvSpPr>
            <a:spLocks noChangeArrowheads="1"/>
          </p:cNvSpPr>
          <p:nvPr/>
        </p:nvSpPr>
        <p:spPr bwMode="auto">
          <a:xfrm>
            <a:off x="6804248" y="836712"/>
            <a:ext cx="145270" cy="1222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6660232" y="260648"/>
            <a:ext cx="427739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</a:rPr>
              <a:t>V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5" name="Oval 41"/>
          <p:cNvSpPr>
            <a:spLocks noChangeArrowheads="1"/>
          </p:cNvSpPr>
          <p:nvPr/>
        </p:nvSpPr>
        <p:spPr bwMode="auto">
          <a:xfrm>
            <a:off x="1619945" y="837034"/>
            <a:ext cx="145270" cy="1222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1477070" y="260772"/>
            <a:ext cx="44872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</a:rPr>
              <a:t>G</a:t>
            </a:r>
            <a:endParaRPr 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27" name="Oval 45"/>
          <p:cNvSpPr>
            <a:spLocks noChangeArrowheads="1"/>
          </p:cNvSpPr>
          <p:nvPr/>
        </p:nvSpPr>
        <p:spPr bwMode="auto">
          <a:xfrm>
            <a:off x="5364088" y="836712"/>
            <a:ext cx="145270" cy="1222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49"/>
          <p:cNvSpPr>
            <a:spLocks noChangeArrowheads="1"/>
          </p:cNvSpPr>
          <p:nvPr/>
        </p:nvSpPr>
        <p:spPr bwMode="auto">
          <a:xfrm>
            <a:off x="899592" y="836712"/>
            <a:ext cx="145270" cy="1222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756345" y="260772"/>
            <a:ext cx="42774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</a:rPr>
              <a:t>E</a:t>
            </a:r>
            <a:endParaRPr lang="ru-RU" sz="2800" b="1" i="1">
              <a:latin typeface="Times New Roman" panose="02020603050405020304" pitchFamily="18" charset="0"/>
            </a:endParaRPr>
          </a:p>
        </p:txBody>
      </p:sp>
      <p:pic>
        <p:nvPicPr>
          <p:cNvPr id="30" name="Picture 2" descr="http://simplifiers.co.in/images/rocke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361986" flipH="1">
            <a:off x="-1354969" y="365251"/>
            <a:ext cx="1152129" cy="1049522"/>
          </a:xfrm>
          <a:prstGeom prst="rect">
            <a:avLst/>
          </a:prstGeom>
          <a:noFill/>
        </p:spPr>
      </p:pic>
      <p:sp>
        <p:nvSpPr>
          <p:cNvPr id="32" name="Волна 31"/>
          <p:cNvSpPr/>
          <p:nvPr/>
        </p:nvSpPr>
        <p:spPr>
          <a:xfrm>
            <a:off x="323528" y="1484784"/>
            <a:ext cx="396044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правее точек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http://simplifiers.co.in/images/rocke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361986" flipH="1">
            <a:off x="-1561866" y="1373363"/>
            <a:ext cx="1152129" cy="1049522"/>
          </a:xfrm>
          <a:prstGeom prst="rect">
            <a:avLst/>
          </a:prstGeom>
          <a:noFill/>
        </p:spPr>
      </p:pic>
      <p:sp>
        <p:nvSpPr>
          <p:cNvPr id="34" name="Волна 33"/>
          <p:cNvSpPr/>
          <p:nvPr/>
        </p:nvSpPr>
        <p:spPr>
          <a:xfrm flipH="1">
            <a:off x="4932040" y="1484784"/>
            <a:ext cx="396044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левее точек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http://simplifiers.co.in/images/rocke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244822" flipH="1">
            <a:off x="-1562648" y="1370839"/>
            <a:ext cx="1152129" cy="1049522"/>
          </a:xfrm>
          <a:prstGeom prst="rect">
            <a:avLst/>
          </a:prstGeom>
          <a:noFill/>
        </p:spPr>
      </p:pic>
      <p:sp>
        <p:nvSpPr>
          <p:cNvPr id="35" name="Овал 34"/>
          <p:cNvSpPr/>
          <p:nvPr/>
        </p:nvSpPr>
        <p:spPr>
          <a:xfrm>
            <a:off x="2411760" y="2492896"/>
            <a:ext cx="4320480" cy="914400"/>
          </a:xfrm>
          <a:prstGeom prst="ellipse">
            <a:avLst/>
          </a:prstGeom>
          <a:solidFill>
            <a:srgbClr val="AFCA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  и   -1 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211960" y="2492896"/>
            <a:ext cx="698376" cy="914400"/>
          </a:xfrm>
          <a:prstGeom prst="ellipse">
            <a:avLst/>
          </a:prstGeom>
          <a:solidFill>
            <a:srgbClr val="57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411760" y="3212976"/>
            <a:ext cx="4320480" cy="914400"/>
          </a:xfrm>
          <a:prstGeom prst="ellipse">
            <a:avLst/>
          </a:prstGeom>
          <a:solidFill>
            <a:srgbClr val="AFCA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   -1 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4211960" y="3212976"/>
            <a:ext cx="698376" cy="914400"/>
          </a:xfrm>
          <a:prstGeom prst="ellipse">
            <a:avLst/>
          </a:prstGeom>
          <a:solidFill>
            <a:srgbClr val="57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411760" y="3933056"/>
            <a:ext cx="4320480" cy="914400"/>
          </a:xfrm>
          <a:prstGeom prst="ellipse">
            <a:avLst/>
          </a:prstGeom>
          <a:solidFill>
            <a:srgbClr val="AFCA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  -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211960" y="3933056"/>
            <a:ext cx="698376" cy="914400"/>
          </a:xfrm>
          <a:prstGeom prst="ellipse">
            <a:avLst/>
          </a:prstGeom>
          <a:solidFill>
            <a:srgbClr val="57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411760" y="4725144"/>
            <a:ext cx="4320480" cy="914400"/>
          </a:xfrm>
          <a:prstGeom prst="ellipse">
            <a:avLst/>
          </a:prstGeom>
          <a:solidFill>
            <a:srgbClr val="AFCA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  и  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211960" y="4725144"/>
            <a:ext cx="698376" cy="914400"/>
          </a:xfrm>
          <a:prstGeom prst="ellipse">
            <a:avLst/>
          </a:prstGeom>
          <a:solidFill>
            <a:srgbClr val="57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411760" y="5517232"/>
            <a:ext cx="4320480" cy="914400"/>
          </a:xfrm>
          <a:prstGeom prst="ellipse">
            <a:avLst/>
          </a:prstGeom>
          <a:solidFill>
            <a:srgbClr val="AFCA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   -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211960" y="5517232"/>
            <a:ext cx="698376" cy="914400"/>
          </a:xfrm>
          <a:prstGeom prst="ellipse">
            <a:avLst/>
          </a:prstGeom>
          <a:solidFill>
            <a:srgbClr val="57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2" descr="http://simplifiers.co.in/images/rocke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 flipV="1">
            <a:off x="8086288" y="5661248"/>
            <a:ext cx="1057712" cy="1052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2.59259E-6 L 0.5 2.59259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2.59259E-6 L 0.75 2.5925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 2.59259E-6 L 1 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 2.59259E-6 L 1.25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60781 0.0027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781 0.00278 L 1.23784 0.002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781 0.00278 L 1.23784 0.00278 " pathEditMode="relative" rAng="0" ptsTypes="AA">
                                      <p:cBhvr>
                                        <p:cTn id="73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60781 0.00278 " pathEditMode="relative" rAng="0" ptsTypes="AA">
                                      <p:cBhvr>
                                        <p:cTn id="80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 animBg="1"/>
      <p:bldP spid="29" grpId="0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oimozg.ru/wp-content/uploads/2017/03/17-13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512" y="1313155"/>
            <a:ext cx="8856984" cy="5144539"/>
          </a:xfrm>
          <a:prstGeom prst="rect">
            <a:avLst/>
          </a:prstGeom>
          <a:noFill/>
        </p:spPr>
      </p:pic>
      <p:pic>
        <p:nvPicPr>
          <p:cNvPr id="32772" name="Picture 4" descr="http://feniks933.ru/upload/images/apparent%281%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68760"/>
            <a:ext cx="9144000" cy="5259155"/>
          </a:xfrm>
          <a:prstGeom prst="rect">
            <a:avLst/>
          </a:prstGeom>
          <a:noFill/>
        </p:spPr>
      </p:pic>
      <p:pic>
        <p:nvPicPr>
          <p:cNvPr id="4" name="Picture 2" descr="http://simplifiers.co.in/images/rocke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 flipV="1">
            <a:off x="8086288" y="5661248"/>
            <a:ext cx="1057712" cy="1052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td3.mycdn.me/image?id=848854843119&amp;t=20&amp;plc=WEB&amp;tkn=*Yij4fRw5xNzRjGOBWtLlmj25CPM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9FA"/>
              </a:clrFrom>
              <a:clrTo>
                <a:srgbClr val="FF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509120"/>
            <a:ext cx="864096" cy="1152128"/>
          </a:xfrm>
          <a:prstGeom prst="rect">
            <a:avLst/>
          </a:prstGeom>
          <a:noFill/>
        </p:spPr>
      </p:pic>
      <p:pic>
        <p:nvPicPr>
          <p:cNvPr id="24580" name="Picture 4" descr="http://itd3.mycdn.me/image?id=848854843119&amp;t=20&amp;plc=WEB&amp;tkn=*Yij4fRw5xNzRjGOBWtLlmj25CPM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404664"/>
            <a:ext cx="864096" cy="1152128"/>
          </a:xfrm>
          <a:prstGeom prst="rect">
            <a:avLst/>
          </a:prstGeom>
          <a:noFill/>
        </p:spPr>
      </p:pic>
      <p:pic>
        <p:nvPicPr>
          <p:cNvPr id="24582" name="Picture 6" descr="http://itd3.mycdn.me/image?id=848854843119&amp;t=20&amp;plc=WEB&amp;tkn=*Yij4fRw5xNzRjGOBWtLlmj25CPM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764704"/>
            <a:ext cx="1080120" cy="1152128"/>
          </a:xfrm>
          <a:prstGeom prst="rect">
            <a:avLst/>
          </a:prstGeom>
          <a:noFill/>
        </p:spPr>
      </p:pic>
      <p:pic>
        <p:nvPicPr>
          <p:cNvPr id="24584" name="Picture 8" descr="http://itd3.mycdn.me/image?id=848854843119&amp;t=20&amp;plc=WEB&amp;tkn=*Yij4fRw5xNzRjGOBWtLlmj25CPM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284984"/>
            <a:ext cx="864096" cy="1152128"/>
          </a:xfrm>
          <a:prstGeom prst="rect">
            <a:avLst/>
          </a:prstGeom>
          <a:noFill/>
        </p:spPr>
      </p:pic>
      <p:pic>
        <p:nvPicPr>
          <p:cNvPr id="24586" name="Picture 10" descr="http://itd3.mycdn.me/image?id=848854843119&amp;t=20&amp;plc=WEB&amp;tkn=*Yij4fRw5xNzRjGOBWtLlmj25CPM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060848"/>
            <a:ext cx="936104" cy="1152128"/>
          </a:xfrm>
          <a:prstGeom prst="rect">
            <a:avLst/>
          </a:prstGeom>
          <a:noFill/>
        </p:spPr>
      </p:pic>
      <p:pic>
        <p:nvPicPr>
          <p:cNvPr id="24588" name="Picture 12" descr="http://itd3.mycdn.me/image?id=848854843119&amp;t=20&amp;plc=WEB&amp;tkn=*Yij4fRw5xNzRjGOBWtLlmj25CPM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764704"/>
            <a:ext cx="1008112" cy="1152128"/>
          </a:xfrm>
          <a:prstGeom prst="rect">
            <a:avLst/>
          </a:prstGeom>
          <a:noFill/>
        </p:spPr>
      </p:pic>
      <p:pic>
        <p:nvPicPr>
          <p:cNvPr id="24590" name="Picture 14" descr="http://itd3.mycdn.me/image?id=848854843119&amp;t=20&amp;plc=WEB&amp;tkn=*Yij4fRw5xNzRjGOBWtLlmj25CPM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32656"/>
            <a:ext cx="864096" cy="1224136"/>
          </a:xfrm>
          <a:prstGeom prst="rect">
            <a:avLst/>
          </a:prstGeom>
          <a:noFill/>
        </p:spPr>
      </p:pic>
      <p:pic>
        <p:nvPicPr>
          <p:cNvPr id="24592" name="Picture 16" descr="http://itd3.mycdn.me/image?id=848854843119&amp;t=20&amp;plc=WEB&amp;tkn=*Yij4fRw5xNzRjGOBWtLlmj25CPM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04664"/>
            <a:ext cx="1008112" cy="1224136"/>
          </a:xfrm>
          <a:prstGeom prst="rect">
            <a:avLst/>
          </a:prstGeom>
          <a:noFill/>
        </p:spPr>
      </p:pic>
      <p:pic>
        <p:nvPicPr>
          <p:cNvPr id="24594" name="Picture 18" descr="http://itd3.mycdn.me/image?id=848854843119&amp;t=20&amp;plc=WEB&amp;tkn=*Yij4fRw5xNzRjGOBWtLlmj25CPM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04664"/>
            <a:ext cx="1008112" cy="1152128"/>
          </a:xfrm>
          <a:prstGeom prst="rect">
            <a:avLst/>
          </a:prstGeom>
          <a:noFill/>
        </p:spPr>
      </p:pic>
      <p:pic>
        <p:nvPicPr>
          <p:cNvPr id="24596" name="Picture 20" descr="http://itd3.mycdn.me/image?id=848854843119&amp;t=20&amp;plc=WEB&amp;tkn=*Yij4fRw5xNzRjGOBWtLlmj25CPM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2060848"/>
            <a:ext cx="864096" cy="1195611"/>
          </a:xfrm>
          <a:prstGeom prst="rect">
            <a:avLst/>
          </a:prstGeom>
          <a:noFill/>
        </p:spPr>
      </p:pic>
      <p:pic>
        <p:nvPicPr>
          <p:cNvPr id="24598" name="Picture 22" descr="http://itd3.mycdn.me/image?id=848854843119&amp;t=20&amp;plc=WEB&amp;tkn=*Yij4fRw5xNzRjGOBWtLlmj25CPM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284984"/>
            <a:ext cx="936104" cy="1123603"/>
          </a:xfrm>
          <a:prstGeom prst="rect">
            <a:avLst/>
          </a:prstGeom>
          <a:noFill/>
        </p:spPr>
      </p:pic>
      <p:pic>
        <p:nvPicPr>
          <p:cNvPr id="24600" name="Picture 24" descr="http://itd3.mycdn.me/image?id=848854843119&amp;t=20&amp;plc=WEB&amp;tkn=*Yij4fRw5xNzRjGOBWtLlmj25CPM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4509120"/>
            <a:ext cx="936104" cy="1152128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1835696" y="2708920"/>
            <a:ext cx="561662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числа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-0,234  и  -0,243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35696" y="4293096"/>
            <a:ext cx="5616624" cy="15121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-0,234 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-0,243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35696" y="2708920"/>
            <a:ext cx="5616624" cy="15121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числа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и 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35696" y="4293096"/>
            <a:ext cx="5616624" cy="15121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74,3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35696" y="2708920"/>
            <a:ext cx="5616624" cy="151216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│-3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4│  и  │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3,0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3│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35696" y="4293096"/>
            <a:ext cx="5616624" cy="15121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3B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│-3</a:t>
            </a:r>
            <a:r>
              <a:rPr lang="en-US" sz="4800" b="1" dirty="0" smtClean="0">
                <a:solidFill>
                  <a:srgbClr val="3B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r>
              <a:rPr lang="ru-RU" sz="4800" b="1" dirty="0" smtClean="0">
                <a:solidFill>
                  <a:srgbClr val="3B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4│ </a:t>
            </a:r>
            <a:r>
              <a:rPr lang="en-US" sz="4800" b="1" dirty="0" smtClean="0">
                <a:solidFill>
                  <a:srgbClr val="3B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│3,03│</a:t>
            </a:r>
            <a:endParaRPr lang="ru-RU" sz="4800" b="1" dirty="0">
              <a:solidFill>
                <a:srgbClr val="3B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35696" y="2708920"/>
            <a:ext cx="5616624" cy="15121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│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9,17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│  и  │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-9,07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│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835696" y="4293096"/>
            <a:ext cx="5616624" cy="1512168"/>
          </a:xfrm>
          <a:prstGeom prst="roundRect">
            <a:avLst/>
          </a:prstGeom>
          <a:solidFill>
            <a:srgbClr val="DDD6E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│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9,17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│ 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│-9,07│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35696" y="4293096"/>
            <a:ext cx="5616624" cy="151216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,17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-1,127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835696" y="2708920"/>
            <a:ext cx="5616624" cy="151216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,17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и 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35696" y="2708920"/>
            <a:ext cx="5616624" cy="1512168"/>
          </a:xfrm>
          <a:prstGeom prst="roundRect">
            <a:avLst/>
          </a:prstGeom>
          <a:solidFill>
            <a:srgbClr val="016795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│-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46,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2│ и │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-45,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│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835696" y="4293096"/>
            <a:ext cx="5616624" cy="1512168"/>
          </a:xfrm>
          <a:prstGeom prst="roundRect">
            <a:avLst/>
          </a:prstGeom>
          <a:solidFill>
            <a:srgbClr val="B9E0F1"/>
          </a:solidFill>
          <a:ln>
            <a:solidFill>
              <a:srgbClr val="06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458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│-</a:t>
            </a:r>
            <a:r>
              <a:rPr lang="en-US" sz="4800" b="1" dirty="0" smtClean="0">
                <a:solidFill>
                  <a:srgbClr val="0458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46,</a:t>
            </a:r>
            <a:r>
              <a:rPr lang="ru-RU" sz="4800" b="1" dirty="0" smtClean="0">
                <a:solidFill>
                  <a:srgbClr val="0458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2│ </a:t>
            </a:r>
            <a:r>
              <a:rPr lang="en-US" sz="4800" b="1" dirty="0" smtClean="0">
                <a:solidFill>
                  <a:srgbClr val="0458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4800" b="1" dirty="0" smtClean="0">
                <a:solidFill>
                  <a:srgbClr val="0458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│</a:t>
            </a:r>
            <a:r>
              <a:rPr lang="en-US" sz="4800" b="1" dirty="0" smtClean="0">
                <a:solidFill>
                  <a:srgbClr val="0458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-45,</a:t>
            </a:r>
            <a:r>
              <a:rPr lang="ru-RU" sz="4800" b="1" dirty="0" smtClean="0">
                <a:solidFill>
                  <a:srgbClr val="0458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solidFill>
                  <a:srgbClr val="0458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│</a:t>
            </a:r>
            <a:endParaRPr lang="ru-RU" sz="4800" b="1" dirty="0">
              <a:solidFill>
                <a:srgbClr val="0458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835696" y="2708920"/>
            <a:ext cx="5616624" cy="1512168"/>
          </a:xfrm>
          <a:prstGeom prst="round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│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│ и │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│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835696" y="4293096"/>
            <a:ext cx="5616624" cy="1512168"/>
          </a:xfrm>
          <a:prstGeom prst="roundRect">
            <a:avLst/>
          </a:prstGeom>
          <a:solidFill>
            <a:srgbClr val="FFC1C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│</a:t>
            </a:r>
            <a:r>
              <a:rPr lang="en-US" sz="4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  <a:r>
              <a:rPr lang="ru-RU" sz="4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│ </a:t>
            </a:r>
            <a:r>
              <a:rPr lang="en-US" sz="4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│</a:t>
            </a:r>
            <a:r>
              <a:rPr lang="en-US" sz="4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-0,04│</a:t>
            </a:r>
            <a:endParaRPr lang="ru-RU" sz="4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835696" y="2708920"/>
            <a:ext cx="5616624" cy="1512168"/>
          </a:xfrm>
          <a:prstGeom prst="roundRect">
            <a:avLst/>
          </a:prstGeom>
          <a:solidFill>
            <a:srgbClr val="7D280D"/>
          </a:solidFill>
          <a:ln>
            <a:solidFill>
              <a:srgbClr val="7D28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│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-0,54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│ и │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│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35696" y="4293096"/>
            <a:ext cx="5616624" cy="15121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D2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│</a:t>
            </a:r>
            <a:r>
              <a:rPr lang="en-US" sz="4800" b="1" dirty="0" smtClean="0">
                <a:solidFill>
                  <a:srgbClr val="7D2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-0,54</a:t>
            </a:r>
            <a:r>
              <a:rPr lang="ru-RU" sz="4800" b="1" dirty="0" smtClean="0">
                <a:solidFill>
                  <a:srgbClr val="7D2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│ </a:t>
            </a:r>
            <a:r>
              <a:rPr lang="en-US" sz="4800" b="1" dirty="0" smtClean="0">
                <a:solidFill>
                  <a:srgbClr val="7D2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4800" b="1" dirty="0" smtClean="0">
                <a:solidFill>
                  <a:srgbClr val="7D2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│</a:t>
            </a:r>
            <a:r>
              <a:rPr lang="en-US" sz="4800" b="1" dirty="0" smtClean="0">
                <a:solidFill>
                  <a:srgbClr val="7D2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0,53│</a:t>
            </a:r>
            <a:endParaRPr lang="ru-RU" sz="4800" b="1" dirty="0">
              <a:solidFill>
                <a:srgbClr val="7D28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835696" y="2708920"/>
            <a:ext cx="5616624" cy="1512168"/>
          </a:xfrm>
          <a:prstGeom prst="roundRect">
            <a:avLst/>
          </a:prstGeom>
          <a:solidFill>
            <a:srgbClr val="006600"/>
          </a:solidFill>
          <a:ln>
            <a:solidFill>
              <a:srgbClr val="2E6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-95,43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-95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835696" y="4293096"/>
            <a:ext cx="5616624" cy="1512168"/>
          </a:xfrm>
          <a:prstGeom prst="roundRect">
            <a:avLst/>
          </a:prstGeom>
          <a:solidFill>
            <a:srgbClr val="B5FDD6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-95,43</a:t>
            </a:r>
            <a:r>
              <a:rPr lang="ru-RU" sz="4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4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-95,4</a:t>
            </a:r>
            <a:endParaRPr lang="ru-RU" sz="4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35696" y="2708920"/>
            <a:ext cx="5616624" cy="15121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и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835696" y="4293096"/>
            <a:ext cx="5616624" cy="15121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001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835696" y="2708920"/>
            <a:ext cx="5616624" cy="151216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│-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01│ и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835696" y="4293096"/>
            <a:ext cx="5616624" cy="15121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│-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01│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001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835696" y="2708920"/>
            <a:ext cx="5616624" cy="1512168"/>
          </a:xfrm>
          <a:prstGeom prst="roundRect">
            <a:avLst/>
          </a:prstGeom>
          <a:solidFill>
            <a:srgbClr val="66663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│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8│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835696" y="4293096"/>
            <a:ext cx="5616624" cy="1512168"/>
          </a:xfrm>
          <a:prstGeom prst="roundRect">
            <a:avLst/>
          </a:prstGeom>
          <a:solidFill>
            <a:srgbClr val="C9C892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dirty="0" smtClean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800" b="1" dirty="0" smtClean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dirty="0" smtClean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ru-RU" sz="4800" b="1" dirty="0" smtClean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4800" b="1" dirty="0" smtClean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│</a:t>
            </a:r>
            <a:r>
              <a:rPr lang="en-US" sz="4800" b="1" dirty="0" smtClean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b="1" dirty="0" smtClean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dirty="0" smtClean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800" b="1" dirty="0" smtClean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dirty="0" smtClean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8│</a:t>
            </a:r>
            <a:endParaRPr lang="ru-RU" sz="4800" b="1" dirty="0">
              <a:solidFill>
                <a:srgbClr val="66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2" descr="http://simplifiers.co.in/images/rocket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flipH="1">
            <a:off x="7991871" y="5808478"/>
            <a:ext cx="1152129" cy="1049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4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4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0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4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2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4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4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24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6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24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8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246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0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32-конечная звезда 25"/>
          <p:cNvSpPr/>
          <p:nvPr/>
        </p:nvSpPr>
        <p:spPr>
          <a:xfrm>
            <a:off x="251520" y="5373216"/>
            <a:ext cx="8712968" cy="1080120"/>
          </a:xfrm>
          <a:prstGeom prst="star32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Чёрная дыра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2089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знак </a:t>
            </a:r>
            <a:b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арифметического действия</a:t>
            </a:r>
            <a:endParaRPr lang="ru-RU" sz="4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32-конечная звезда 7"/>
          <p:cNvSpPr/>
          <p:nvPr/>
        </p:nvSpPr>
        <p:spPr>
          <a:xfrm>
            <a:off x="251520" y="1412776"/>
            <a:ext cx="8712968" cy="1080120"/>
          </a:xfrm>
          <a:prstGeom prst="star32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32-конечная звезда 8"/>
          <p:cNvSpPr/>
          <p:nvPr/>
        </p:nvSpPr>
        <p:spPr>
          <a:xfrm>
            <a:off x="251520" y="1412776"/>
            <a:ext cx="8712968" cy="1080120"/>
          </a:xfrm>
          <a:prstGeom prst="star32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+ ) · ( + 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484784"/>
            <a:ext cx="914400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32-конечная звезда 10"/>
          <p:cNvSpPr/>
          <p:nvPr/>
        </p:nvSpPr>
        <p:spPr>
          <a:xfrm>
            <a:off x="251520" y="2204864"/>
            <a:ext cx="8712968" cy="1080120"/>
          </a:xfrm>
          <a:prstGeom prst="star32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32-конечная звезда 11"/>
          <p:cNvSpPr/>
          <p:nvPr/>
        </p:nvSpPr>
        <p:spPr>
          <a:xfrm>
            <a:off x="251520" y="2204864"/>
            <a:ext cx="8712968" cy="1080120"/>
          </a:xfrm>
          <a:prstGeom prst="star32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- ) : ( + 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276872"/>
            <a:ext cx="914400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2-конечная звезда 13"/>
          <p:cNvSpPr/>
          <p:nvPr/>
        </p:nvSpPr>
        <p:spPr>
          <a:xfrm>
            <a:off x="251520" y="2996952"/>
            <a:ext cx="8712968" cy="1080120"/>
          </a:xfrm>
          <a:prstGeom prst="star32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32-конечная звезда 14"/>
          <p:cNvSpPr/>
          <p:nvPr/>
        </p:nvSpPr>
        <p:spPr>
          <a:xfrm>
            <a:off x="251520" y="2996952"/>
            <a:ext cx="8712968" cy="1080120"/>
          </a:xfrm>
          <a:prstGeom prst="star32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- ) + ( - 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068960"/>
            <a:ext cx="914400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32-конечная звезда 16"/>
          <p:cNvSpPr/>
          <p:nvPr/>
        </p:nvSpPr>
        <p:spPr>
          <a:xfrm>
            <a:off x="251520" y="3789040"/>
            <a:ext cx="8712968" cy="1080120"/>
          </a:xfrm>
          <a:prstGeom prst="star32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32-конечная звезда 17"/>
          <p:cNvSpPr/>
          <p:nvPr/>
        </p:nvSpPr>
        <p:spPr>
          <a:xfrm>
            <a:off x="251520" y="3789040"/>
            <a:ext cx="8712968" cy="1080120"/>
          </a:xfrm>
          <a:prstGeom prst="star32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- ) · ( - 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3861048"/>
            <a:ext cx="914400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32-конечная звезда 19"/>
          <p:cNvSpPr/>
          <p:nvPr/>
        </p:nvSpPr>
        <p:spPr>
          <a:xfrm>
            <a:off x="251520" y="4581128"/>
            <a:ext cx="8712968" cy="1080120"/>
          </a:xfrm>
          <a:prstGeom prst="star32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32-конечная звезда 20"/>
          <p:cNvSpPr/>
          <p:nvPr/>
        </p:nvSpPr>
        <p:spPr>
          <a:xfrm>
            <a:off x="251520" y="4581128"/>
            <a:ext cx="8712968" cy="1080120"/>
          </a:xfrm>
          <a:prstGeom prst="star32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+ ) · ( - 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08520" y="4653136"/>
            <a:ext cx="914400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32-конечная звезда 23"/>
          <p:cNvSpPr/>
          <p:nvPr/>
        </p:nvSpPr>
        <p:spPr>
          <a:xfrm>
            <a:off x="251520" y="5373216"/>
            <a:ext cx="8712968" cy="1080120"/>
          </a:xfrm>
          <a:prstGeom prst="star32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- ) + ( + 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5445224"/>
            <a:ext cx="914400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http://simplifiers.co.in/images/rocke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 flipV="1">
            <a:off x="8086288" y="5661248"/>
            <a:ext cx="1057712" cy="1052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osmosblog.ru/wp-content/uploads/2013/04/5cf1ade84bf4ed0b0d9f98d0280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544368"/>
            <a:ext cx="9144000" cy="5724146"/>
          </a:xfrm>
          <a:prstGeom prst="rect">
            <a:avLst/>
          </a:prstGeom>
          <a:noFill/>
        </p:spPr>
      </p:pic>
      <p:pic>
        <p:nvPicPr>
          <p:cNvPr id="6" name="Picture 8" descr="http://densegodnya.ru/d/814355/d/chernyye_dyry_v_kosmo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553119"/>
            <a:ext cx="9144001" cy="5540177"/>
          </a:xfrm>
          <a:prstGeom prst="rect">
            <a:avLst/>
          </a:prstGeom>
          <a:noFill/>
        </p:spPr>
      </p:pic>
      <p:pic>
        <p:nvPicPr>
          <p:cNvPr id="24578" name="Picture 2" descr="https://3.404content.com/resize/730x-/1/69/5F/1154275365757388692/fullsiz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9643"/>
            <a:ext cx="9172790" cy="5697669"/>
          </a:xfrm>
          <a:prstGeom prst="rect">
            <a:avLst/>
          </a:prstGeom>
          <a:noFill/>
        </p:spPr>
      </p:pic>
      <p:pic>
        <p:nvPicPr>
          <p:cNvPr id="24580" name="Picture 4" descr="http://www.shockingscience.com/wp-content/uploads/sites/879/2015/06/dreamstime_xs_483288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pic>
        <p:nvPicPr>
          <p:cNvPr id="8" name="Picture 2" descr="http://simplifiers.co.in/images/rocke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 flipV="1">
            <a:off x="8086288" y="5661248"/>
            <a:ext cx="1057712" cy="1052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2943</Words>
  <Application>WPS Presentation</Application>
  <PresentationFormat>Экран (4:3)</PresentationFormat>
  <Paragraphs>302</Paragraphs>
  <Slides>17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Georgia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Определите знак  арифметического действия</vt:lpstr>
      <vt:lpstr>PowerPoint 演示文稿</vt:lpstr>
      <vt:lpstr>PowerPoint 演示文稿</vt:lpstr>
      <vt:lpstr>PowerPoint 演示文稿</vt:lpstr>
      <vt:lpstr>Созвездие  «Малой и Большой Медведицы»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129</cp:revision>
  <dcterms:created xsi:type="dcterms:W3CDTF">2017-06-19T02:18:00Z</dcterms:created>
  <dcterms:modified xsi:type="dcterms:W3CDTF">2024-11-02T14:29:47Z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90C9330ACBEF4118BCF8DCAF79C84CE7_12</vt:lpwstr>
  </property>
  <property fmtid="{D5CDD505-2E9C-101B-9397-08002B2CF9AE}" pid="3" name="KSOProductBuildVer">
    <vt:lpwstr>1049-12.2.0.18607</vt:lpwstr>
  </property>
</Properties>
</file>