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.wav" ContentType="audio/wav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00" r:id="rId3"/>
    <p:sldId id="276" r:id="rId4"/>
    <p:sldId id="301" r:id="rId5"/>
    <p:sldId id="289" r:id="rId6"/>
    <p:sldId id="302" r:id="rId7"/>
    <p:sldId id="291" r:id="rId8"/>
    <p:sldId id="303" r:id="rId9"/>
    <p:sldId id="293" r:id="rId10"/>
    <p:sldId id="304" r:id="rId11"/>
    <p:sldId id="295" r:id="rId12"/>
    <p:sldId id="305" r:id="rId13"/>
    <p:sldId id="297" r:id="rId14"/>
    <p:sldId id="306" r:id="rId15"/>
    <p:sldId id="299" r:id="rId16"/>
    <p:sldId id="307" r:id="rId17"/>
    <p:sldId id="308" r:id="rId18"/>
    <p:sldId id="309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52" autoAdjust="0"/>
    <p:restoredTop sz="94660"/>
  </p:normalViewPr>
  <p:slideViewPr>
    <p:cSldViewPr snapToGrid="0">
      <p:cViewPr varScale="1">
        <p:scale>
          <a:sx n="32" d="100"/>
          <a:sy n="32" d="100"/>
        </p:scale>
        <p:origin x="77" y="74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92953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561078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0648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93528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32695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237825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89761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162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80591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9240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5177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46266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92668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30054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6447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777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10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45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Рисунок 1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60" y="1127499"/>
            <a:ext cx="10175240" cy="81514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339506"/>
            <a:ext cx="19647970" cy="8129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200" b="1" dirty="0" smtClean="0">
                <a:latin typeface="Corbel" panose="020B0503020204020204" pitchFamily="34" charset="0"/>
              </a:rPr>
              <a:t>Подчеркивая </a:t>
            </a:r>
            <a:r>
              <a:rPr lang="ru-RU" sz="5200" b="1" dirty="0">
                <a:latin typeface="Corbel" panose="020B0503020204020204" pitchFamily="34" charset="0"/>
              </a:rPr>
              <a:t>опасность гонки вооружений, Альберт Эйнштейн </a:t>
            </a:r>
            <a:endParaRPr lang="ru-RU" sz="5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b="1" dirty="0" smtClean="0">
                <a:latin typeface="Corbel" panose="020B0503020204020204" pitchFamily="34" charset="0"/>
              </a:rPr>
              <a:t>говорил</a:t>
            </a:r>
            <a:r>
              <a:rPr lang="ru-RU" sz="5200" b="1" dirty="0">
                <a:latin typeface="Corbel" panose="020B0503020204020204" pitchFamily="34" charset="0"/>
              </a:rPr>
              <a:t>, что не знает, каким оружием будут вести Третью </a:t>
            </a:r>
            <a:endParaRPr lang="ru-RU" sz="5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b="1" dirty="0" smtClean="0">
                <a:latin typeface="Corbel" panose="020B0503020204020204" pitchFamily="34" charset="0"/>
              </a:rPr>
              <a:t>мировую </a:t>
            </a:r>
            <a:r>
              <a:rPr lang="ru-RU" sz="5200" b="1" dirty="0">
                <a:latin typeface="Corbel" panose="020B0503020204020204" pitchFamily="34" charset="0"/>
              </a:rPr>
              <a:t>войну, но уверен, что в Четвёртой люди будут </a:t>
            </a:r>
            <a:r>
              <a:rPr lang="ru-RU" sz="5200" b="1" dirty="0" smtClean="0">
                <a:latin typeface="Corbel" panose="020B0503020204020204" pitchFamily="34" charset="0"/>
              </a:rPr>
              <a:t>воевать:</a:t>
            </a:r>
            <a:endParaRPr lang="ru-RU" sz="5200" b="1" dirty="0">
              <a:latin typeface="Corbel" panose="020B0503020204020204" pitchFamily="34" charset="0"/>
            </a:endParaRPr>
          </a:p>
          <a:p>
            <a:pPr fontAlgn="base"/>
            <a:r>
              <a:rPr lang="en-US" sz="5200" b="1" dirty="0" err="1" smtClean="0">
                <a:latin typeface="Corbel" panose="020B0503020204020204" pitchFamily="34" charset="0"/>
              </a:rPr>
              <a:t>Accentuând</a:t>
            </a:r>
            <a:r>
              <a:rPr lang="en-US" sz="5200" b="1" dirty="0" smtClean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riscurile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cursei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înarmării</a:t>
            </a:r>
            <a:r>
              <a:rPr lang="en-US" sz="5200" b="1" dirty="0">
                <a:latin typeface="Corbel" panose="020B0503020204020204" pitchFamily="34" charset="0"/>
              </a:rPr>
              <a:t>, Albert Einstein a </a:t>
            </a:r>
            <a:r>
              <a:rPr lang="en-US" sz="5200" b="1" dirty="0" err="1">
                <a:latin typeface="Corbel" panose="020B0503020204020204" pitchFamily="34" charset="0"/>
              </a:rPr>
              <a:t>declarat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că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în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endParaRPr lang="ru-RU" sz="5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b="1" dirty="0" err="1" smtClean="0">
                <a:latin typeface="Corbel" panose="020B0503020204020204" pitchFamily="34" charset="0"/>
              </a:rPr>
              <a:t>cel</a:t>
            </a:r>
            <a:r>
              <a:rPr lang="en-US" sz="5200" b="1" dirty="0" smtClean="0">
                <a:latin typeface="Corbel" panose="020B0503020204020204" pitchFamily="34" charset="0"/>
              </a:rPr>
              <a:t> </a:t>
            </a:r>
            <a:r>
              <a:rPr lang="en-US" sz="5200" b="1" dirty="0">
                <a:latin typeface="Corbel" panose="020B0503020204020204" pitchFamily="34" charset="0"/>
              </a:rPr>
              <a:t>de-al </a:t>
            </a:r>
            <a:r>
              <a:rPr lang="en-US" sz="5200" b="1" dirty="0" err="1">
                <a:latin typeface="Corbel" panose="020B0503020204020204" pitchFamily="34" charset="0"/>
              </a:rPr>
              <a:t>Patrulea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Război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Mondial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oamenii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vor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lupta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smtClean="0">
                <a:latin typeface="Corbel" panose="020B0503020204020204" pitchFamily="34" charset="0"/>
              </a:rPr>
              <a:t>cu…</a:t>
            </a:r>
            <a:endParaRPr lang="ru-RU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1. Роботами </a:t>
            </a:r>
            <a:r>
              <a:rPr lang="ru-RU" sz="5200" dirty="0">
                <a:latin typeface="Corbel" panose="020B0503020204020204" pitchFamily="34" charset="0"/>
              </a:rPr>
              <a:t>и </a:t>
            </a:r>
            <a:r>
              <a:rPr lang="ru-RU" sz="5200" dirty="0" smtClean="0">
                <a:latin typeface="Corbel" panose="020B0503020204020204" pitchFamily="34" charset="0"/>
              </a:rPr>
              <a:t>компьютерами</a:t>
            </a:r>
            <a:r>
              <a:rPr lang="en-US" sz="5200" dirty="0" smtClean="0">
                <a:latin typeface="Corbel" panose="020B0503020204020204" pitchFamily="34" charset="0"/>
              </a:rPr>
              <a:t> / </a:t>
            </a:r>
            <a:r>
              <a:rPr lang="en-US" sz="5200" dirty="0" err="1">
                <a:latin typeface="Corbel" panose="020B0503020204020204" pitchFamily="34" charset="0"/>
              </a:rPr>
              <a:t>roboți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și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 smtClean="0">
                <a:latin typeface="Corbel" panose="020B0503020204020204" pitchFamily="34" charset="0"/>
              </a:rPr>
              <a:t>calculatoare</a:t>
            </a:r>
            <a:endParaRPr lang="ru-RU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2</a:t>
            </a:r>
            <a:r>
              <a:rPr lang="ru-RU" sz="5200" dirty="0">
                <a:latin typeface="Corbel" panose="020B0503020204020204" pitchFamily="34" charset="0"/>
              </a:rPr>
              <a:t>. Камнями и </a:t>
            </a:r>
            <a:r>
              <a:rPr lang="ru-RU" sz="5200" dirty="0" smtClean="0">
                <a:latin typeface="Corbel" panose="020B0503020204020204" pitchFamily="34" charset="0"/>
              </a:rPr>
              <a:t>палками</a:t>
            </a:r>
            <a:r>
              <a:rPr lang="en-US" sz="5200" dirty="0" smtClean="0">
                <a:latin typeface="Corbel" panose="020B0503020204020204" pitchFamily="34" charset="0"/>
              </a:rPr>
              <a:t> / </a:t>
            </a:r>
            <a:r>
              <a:rPr lang="en-US" sz="5200" dirty="0" err="1">
                <a:latin typeface="Corbel" panose="020B0503020204020204" pitchFamily="34" charset="0"/>
              </a:rPr>
              <a:t>pietre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și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 smtClean="0">
                <a:latin typeface="Corbel" panose="020B0503020204020204" pitchFamily="34" charset="0"/>
              </a:rPr>
              <a:t>bețe</a:t>
            </a:r>
            <a:endParaRPr lang="ru-RU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3</a:t>
            </a:r>
            <a:r>
              <a:rPr lang="ru-RU" sz="5200" dirty="0">
                <a:latin typeface="Corbel" panose="020B0503020204020204" pitchFamily="34" charset="0"/>
              </a:rPr>
              <a:t>. Стеклом и </a:t>
            </a:r>
            <a:r>
              <a:rPr lang="ru-RU" sz="5200" dirty="0" smtClean="0">
                <a:latin typeface="Corbel" panose="020B0503020204020204" pitchFamily="34" charset="0"/>
              </a:rPr>
              <a:t>пластмассой</a:t>
            </a:r>
            <a:r>
              <a:rPr lang="en-US" sz="5200" dirty="0" smtClean="0">
                <a:latin typeface="Corbel" panose="020B0503020204020204" pitchFamily="34" charset="0"/>
              </a:rPr>
              <a:t> / </a:t>
            </a:r>
            <a:r>
              <a:rPr lang="en-US" sz="5200" dirty="0" err="1">
                <a:latin typeface="Corbel" panose="020B0503020204020204" pitchFamily="34" charset="0"/>
              </a:rPr>
              <a:t>sticlă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și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smtClean="0">
                <a:latin typeface="Corbel" panose="020B0503020204020204" pitchFamily="34" charset="0"/>
              </a:rPr>
              <a:t>plastic</a:t>
            </a:r>
            <a:endParaRPr lang="ru-RU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4</a:t>
            </a:r>
            <a:r>
              <a:rPr lang="ru-RU" sz="5200" dirty="0">
                <a:latin typeface="Corbel" panose="020B0503020204020204" pitchFamily="34" charset="0"/>
              </a:rPr>
              <a:t>. Игрушками и </a:t>
            </a:r>
            <a:r>
              <a:rPr lang="ru-RU" sz="5200" dirty="0" smtClean="0">
                <a:latin typeface="Corbel" panose="020B0503020204020204" pitchFamily="34" charset="0"/>
              </a:rPr>
              <a:t>конфетами</a:t>
            </a:r>
            <a:r>
              <a:rPr lang="en-US" sz="5200" dirty="0" smtClean="0">
                <a:latin typeface="Corbel" panose="020B0503020204020204" pitchFamily="34" charset="0"/>
              </a:rPr>
              <a:t> / </a:t>
            </a:r>
            <a:r>
              <a:rPr lang="en-US" sz="5200" dirty="0" err="1">
                <a:latin typeface="Corbel" panose="020B0503020204020204" pitchFamily="34" charset="0"/>
              </a:rPr>
              <a:t>jucării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și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dulciuri</a:t>
            </a:r>
            <a:endParaRPr lang="ru-RU" sz="5200" dirty="0">
              <a:latin typeface="Corbel" panose="020B0503020204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32635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Рисунок 1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60" y="1127499"/>
            <a:ext cx="10175240" cy="81514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000" dirty="0" err="1">
                <a:latin typeface="Corbel" panose="020B0503020204020204" pitchFamily="34" charset="0"/>
              </a:rPr>
              <a:t>Маугли</a:t>
            </a:r>
            <a:r>
              <a:rPr lang="ru-RU" sz="4000" dirty="0">
                <a:latin typeface="Corbel" panose="020B0503020204020204" pitchFamily="34" charset="0"/>
              </a:rPr>
              <a:t> жил в лесу с дикими зверями, не знал человеческого языка и норм поведения. </a:t>
            </a:r>
          </a:p>
          <a:p>
            <a:pPr fontAlgn="base"/>
            <a:r>
              <a:rPr lang="ru-RU" sz="4000" b="1" dirty="0">
                <a:latin typeface="Corbel" panose="020B0503020204020204" pitchFamily="34" charset="0"/>
              </a:rPr>
              <a:t>Что из следующего правда?</a:t>
            </a:r>
          </a:p>
          <a:p>
            <a:pPr fontAlgn="base"/>
            <a:r>
              <a:rPr lang="en-US" sz="4000" dirty="0">
                <a:latin typeface="Corbel" panose="020B0503020204020204" pitchFamily="34" charset="0"/>
              </a:rPr>
              <a:t>Mowgli </a:t>
            </a:r>
            <a:r>
              <a:rPr lang="en-US" sz="4000" dirty="0" err="1">
                <a:latin typeface="Corbel" panose="020B0503020204020204" pitchFamily="34" charset="0"/>
              </a:rPr>
              <a:t>trăia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în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pădure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împreună</a:t>
            </a:r>
            <a:r>
              <a:rPr lang="en-US" sz="4000" dirty="0">
                <a:latin typeface="Corbel" panose="020B0503020204020204" pitchFamily="34" charset="0"/>
              </a:rPr>
              <a:t> cu </a:t>
            </a:r>
            <a:r>
              <a:rPr lang="en-US" sz="4000" dirty="0" err="1">
                <a:latin typeface="Corbel" panose="020B0503020204020204" pitchFamily="34" charset="0"/>
              </a:rPr>
              <a:t>animalele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sălbatice</a:t>
            </a:r>
            <a:r>
              <a:rPr lang="en-US" sz="4000" dirty="0">
                <a:latin typeface="Corbel" panose="020B0503020204020204" pitchFamily="34" charset="0"/>
              </a:rPr>
              <a:t>, nu </a:t>
            </a:r>
            <a:r>
              <a:rPr lang="en-US" sz="4000" dirty="0" err="1">
                <a:latin typeface="Corbel" panose="020B0503020204020204" pitchFamily="34" charset="0"/>
              </a:rPr>
              <a:t>cunoștea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limbajul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uman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și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endParaRPr lang="ru-RU" sz="4000" dirty="0">
              <a:latin typeface="Corbel" panose="020B0503020204020204" pitchFamily="34" charset="0"/>
            </a:endParaRPr>
          </a:p>
          <a:p>
            <a:pPr fontAlgn="base"/>
            <a:r>
              <a:rPr lang="en-US" sz="4000" dirty="0" err="1">
                <a:latin typeface="Corbel" panose="020B0503020204020204" pitchFamily="34" charset="0"/>
              </a:rPr>
              <a:t>normele</a:t>
            </a:r>
            <a:r>
              <a:rPr lang="en-US" sz="4000" dirty="0">
                <a:latin typeface="Corbel" panose="020B0503020204020204" pitchFamily="34" charset="0"/>
              </a:rPr>
              <a:t> de </a:t>
            </a:r>
            <a:r>
              <a:rPr lang="en-US" sz="4000" dirty="0" err="1">
                <a:latin typeface="Corbel" panose="020B0503020204020204" pitchFamily="34" charset="0"/>
              </a:rPr>
              <a:t>comportament</a:t>
            </a:r>
            <a:r>
              <a:rPr lang="en-US" sz="4000" dirty="0">
                <a:latin typeface="Corbel" panose="020B0503020204020204" pitchFamily="34" charset="0"/>
              </a:rPr>
              <a:t>. </a:t>
            </a:r>
            <a:r>
              <a:rPr lang="en-US" sz="4000" b="1" dirty="0">
                <a:latin typeface="Corbel" panose="020B0503020204020204" pitchFamily="34" charset="0"/>
              </a:rPr>
              <a:t>Care din </a:t>
            </a:r>
            <a:r>
              <a:rPr lang="en-US" sz="4000" b="1" dirty="0" err="1">
                <a:latin typeface="Corbel" panose="020B0503020204020204" pitchFamily="34" charset="0"/>
              </a:rPr>
              <a:t>următoarele</a:t>
            </a:r>
            <a:r>
              <a:rPr lang="en-US" sz="4000" b="1" dirty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afirmații</a:t>
            </a:r>
            <a:r>
              <a:rPr lang="en-US" sz="4000" b="1" dirty="0">
                <a:latin typeface="Corbel" panose="020B0503020204020204" pitchFamily="34" charset="0"/>
              </a:rPr>
              <a:t> e</a:t>
            </a:r>
            <a:r>
              <a:rPr lang="ro-MD" sz="4000" b="1" dirty="0">
                <a:latin typeface="Corbel" panose="020B0503020204020204" pitchFamily="34" charset="0"/>
              </a:rPr>
              <a:t>ste</a:t>
            </a:r>
            <a:r>
              <a:rPr lang="en-US" sz="4000" b="1" dirty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veridică</a:t>
            </a:r>
            <a:r>
              <a:rPr lang="en-US" sz="4000" b="1" dirty="0">
                <a:latin typeface="Corbel" panose="020B0503020204020204" pitchFamily="34" charset="0"/>
              </a:rPr>
              <a:t>? </a:t>
            </a:r>
            <a:endParaRPr lang="ru-RU" sz="4000" b="1" dirty="0">
              <a:latin typeface="Corbel" panose="020B0503020204020204" pitchFamily="34" charset="0"/>
            </a:endParaRPr>
          </a:p>
          <a:p>
            <a:pPr fontAlgn="base"/>
            <a:r>
              <a:rPr lang="ru-RU" sz="4000" dirty="0">
                <a:latin typeface="Corbel" panose="020B0503020204020204" pitchFamily="34" charset="0"/>
              </a:rPr>
              <a:t>1. Чтобы получить права, описанные в Конвенции о правах ребёнка, он должен </a:t>
            </a:r>
          </a:p>
          <a:p>
            <a:pPr fontAlgn="base"/>
            <a:r>
              <a:rPr lang="ru-RU" sz="4000" dirty="0">
                <a:latin typeface="Corbel" panose="020B0503020204020204" pitchFamily="34" charset="0"/>
              </a:rPr>
              <a:t>      зарегистрироваться по месту жительства</a:t>
            </a:r>
            <a:r>
              <a:rPr lang="en-US" sz="4000" dirty="0">
                <a:latin typeface="Corbel" panose="020B0503020204020204" pitchFamily="34" charset="0"/>
              </a:rPr>
              <a:t> / </a:t>
            </a:r>
            <a:r>
              <a:rPr lang="en-US" sz="4000" dirty="0" err="1">
                <a:latin typeface="Corbel" panose="020B0503020204020204" pitchFamily="34" charset="0"/>
              </a:rPr>
              <a:t>Pentru</a:t>
            </a:r>
            <a:r>
              <a:rPr lang="en-US" sz="4000" dirty="0">
                <a:latin typeface="Corbel" panose="020B0503020204020204" pitchFamily="34" charset="0"/>
              </a:rPr>
              <a:t> a </a:t>
            </a:r>
            <a:r>
              <a:rPr lang="en-US" sz="4000" dirty="0" err="1">
                <a:latin typeface="Corbel" panose="020B0503020204020204" pitchFamily="34" charset="0"/>
              </a:rPr>
              <a:t>obține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drepturile</a:t>
            </a:r>
            <a:r>
              <a:rPr lang="en-US" sz="4000" dirty="0">
                <a:latin typeface="Corbel" panose="020B0503020204020204" pitchFamily="34" charset="0"/>
              </a:rPr>
              <a:t> stipulate </a:t>
            </a:r>
            <a:r>
              <a:rPr lang="en-US" sz="4000" dirty="0" err="1">
                <a:latin typeface="Corbel" panose="020B0503020204020204" pitchFamily="34" charset="0"/>
              </a:rPr>
              <a:t>în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endParaRPr lang="ru-RU" sz="4000" dirty="0">
              <a:latin typeface="Corbel" panose="020B0503020204020204" pitchFamily="34" charset="0"/>
            </a:endParaRPr>
          </a:p>
          <a:p>
            <a:pPr fontAlgn="base"/>
            <a:r>
              <a:rPr lang="ru-RU" sz="4000" dirty="0">
                <a:latin typeface="Corbel" panose="020B0503020204020204" pitchFamily="34" charset="0"/>
              </a:rPr>
              <a:t>      </a:t>
            </a:r>
            <a:r>
              <a:rPr lang="en-US" sz="4000" dirty="0" err="1">
                <a:latin typeface="Corbel" panose="020B0503020204020204" pitchFamily="34" charset="0"/>
              </a:rPr>
              <a:t>Convenția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privind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drepturile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copilului</a:t>
            </a:r>
            <a:r>
              <a:rPr lang="en-US" sz="4000" dirty="0">
                <a:latin typeface="Corbel" panose="020B0503020204020204" pitchFamily="34" charset="0"/>
              </a:rPr>
              <a:t>, el </a:t>
            </a:r>
            <a:r>
              <a:rPr lang="en-US" sz="4000" dirty="0" err="1">
                <a:latin typeface="Corbel" panose="020B0503020204020204" pitchFamily="34" charset="0"/>
              </a:rPr>
              <a:t>trebuie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să</a:t>
            </a:r>
            <a:r>
              <a:rPr lang="en-US" sz="4000" dirty="0">
                <a:latin typeface="Corbel" panose="020B0503020204020204" pitchFamily="34" charset="0"/>
              </a:rPr>
              <a:t> se </a:t>
            </a:r>
            <a:r>
              <a:rPr lang="en-US" sz="4000" dirty="0" err="1">
                <a:latin typeface="Corbel" panose="020B0503020204020204" pitchFamily="34" charset="0"/>
              </a:rPr>
              <a:t>înregistreze</a:t>
            </a:r>
            <a:r>
              <a:rPr lang="en-US" sz="4000" dirty="0">
                <a:latin typeface="Corbel" panose="020B0503020204020204" pitchFamily="34" charset="0"/>
              </a:rPr>
              <a:t> la </a:t>
            </a:r>
            <a:r>
              <a:rPr lang="en-US" sz="4000" dirty="0" err="1">
                <a:latin typeface="Corbel" panose="020B0503020204020204" pitchFamily="34" charset="0"/>
              </a:rPr>
              <a:t>locul</a:t>
            </a:r>
            <a:r>
              <a:rPr lang="en-US" sz="4000" dirty="0">
                <a:latin typeface="Corbel" panose="020B0503020204020204" pitchFamily="34" charset="0"/>
              </a:rPr>
              <a:t> de </a:t>
            </a:r>
            <a:r>
              <a:rPr lang="en-US" sz="4000" dirty="0" err="1">
                <a:latin typeface="Corbel" panose="020B0503020204020204" pitchFamily="34" charset="0"/>
              </a:rPr>
              <a:t>reședință</a:t>
            </a:r>
            <a:endParaRPr lang="ru-RU" sz="4000" dirty="0">
              <a:latin typeface="Corbel" panose="020B0503020204020204" pitchFamily="34" charset="0"/>
            </a:endParaRPr>
          </a:p>
          <a:p>
            <a:pPr fontAlgn="base"/>
            <a:r>
              <a:rPr lang="ru-RU" sz="4000" dirty="0">
                <a:latin typeface="Corbel" panose="020B0503020204020204" pitchFamily="34" charset="0"/>
              </a:rPr>
              <a:t>2. У него есть право вести себя по законам джунглей по отношению к другим людям</a:t>
            </a:r>
            <a:r>
              <a:rPr lang="en-US" sz="4000" dirty="0">
                <a:latin typeface="Corbel" panose="020B0503020204020204" pitchFamily="34" charset="0"/>
              </a:rPr>
              <a:t> / </a:t>
            </a:r>
            <a:endParaRPr lang="ru-RU" sz="4000" dirty="0">
              <a:latin typeface="Corbel" panose="020B0503020204020204" pitchFamily="34" charset="0"/>
            </a:endParaRPr>
          </a:p>
          <a:p>
            <a:pPr fontAlgn="base"/>
            <a:r>
              <a:rPr lang="ru-RU" sz="4000" dirty="0">
                <a:latin typeface="Corbel" panose="020B0503020204020204" pitchFamily="34" charset="0"/>
              </a:rPr>
              <a:t>     </a:t>
            </a:r>
            <a:r>
              <a:rPr lang="en-US" sz="4000" dirty="0">
                <a:latin typeface="Corbel" panose="020B0503020204020204" pitchFamily="34" charset="0"/>
              </a:rPr>
              <a:t>El are </a:t>
            </a:r>
            <a:r>
              <a:rPr lang="en-US" sz="4000" dirty="0" err="1">
                <a:latin typeface="Corbel" panose="020B0503020204020204" pitchFamily="34" charset="0"/>
              </a:rPr>
              <a:t>dreptul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să</a:t>
            </a:r>
            <a:r>
              <a:rPr lang="en-US" sz="4000" dirty="0">
                <a:latin typeface="Corbel" panose="020B0503020204020204" pitchFamily="34" charset="0"/>
              </a:rPr>
              <a:t> se </a:t>
            </a:r>
            <a:r>
              <a:rPr lang="en-US" sz="4000" dirty="0" err="1">
                <a:latin typeface="Corbel" panose="020B0503020204020204" pitchFamily="34" charset="0"/>
              </a:rPr>
              <a:t>poarte</a:t>
            </a:r>
            <a:r>
              <a:rPr lang="en-US" sz="4000" dirty="0">
                <a:latin typeface="Corbel" panose="020B0503020204020204" pitchFamily="34" charset="0"/>
              </a:rPr>
              <a:t> cu </a:t>
            </a:r>
            <a:r>
              <a:rPr lang="en-US" sz="4000" dirty="0" err="1">
                <a:latin typeface="Corbel" panose="020B0503020204020204" pitchFamily="34" charset="0"/>
              </a:rPr>
              <a:t>alți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oameni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în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conformitate</a:t>
            </a:r>
            <a:r>
              <a:rPr lang="en-US" sz="4000" dirty="0">
                <a:latin typeface="Corbel" panose="020B0503020204020204" pitchFamily="34" charset="0"/>
              </a:rPr>
              <a:t> cu </a:t>
            </a:r>
            <a:r>
              <a:rPr lang="en-US" sz="4000" dirty="0" err="1">
                <a:latin typeface="Corbel" panose="020B0503020204020204" pitchFamily="34" charset="0"/>
              </a:rPr>
              <a:t>legile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junglei</a:t>
            </a:r>
            <a:endParaRPr lang="ru-RU" sz="4000" dirty="0">
              <a:latin typeface="Corbel" panose="020B0503020204020204" pitchFamily="34" charset="0"/>
            </a:endParaRPr>
          </a:p>
          <a:p>
            <a:pPr fontAlgn="base"/>
            <a:r>
              <a:rPr lang="ru-RU" sz="4000" dirty="0">
                <a:latin typeface="Corbel" panose="020B0503020204020204" pitchFamily="34" charset="0"/>
              </a:rPr>
              <a:t>3. У него нет права на свободу ассоциации и мирных собраний</a:t>
            </a:r>
            <a:r>
              <a:rPr lang="en-US" sz="4000" dirty="0">
                <a:latin typeface="Corbel" panose="020B0503020204020204" pitchFamily="34" charset="0"/>
              </a:rPr>
              <a:t> /</a:t>
            </a:r>
            <a:r>
              <a:rPr lang="es-ES" sz="4000" dirty="0">
                <a:latin typeface="Corbel" panose="020B0503020204020204" pitchFamily="34" charset="0"/>
              </a:rPr>
              <a:t> El nu are dreptul la </a:t>
            </a:r>
            <a:endParaRPr lang="ru-RU" sz="4000" dirty="0">
              <a:latin typeface="Corbel" panose="020B0503020204020204" pitchFamily="34" charset="0"/>
            </a:endParaRPr>
          </a:p>
          <a:p>
            <a:pPr fontAlgn="base"/>
            <a:r>
              <a:rPr lang="ru-RU" sz="4000" dirty="0">
                <a:latin typeface="Corbel" panose="020B0503020204020204" pitchFamily="34" charset="0"/>
              </a:rPr>
              <a:t>      </a:t>
            </a:r>
            <a:r>
              <a:rPr lang="es-ES" sz="4000" dirty="0">
                <a:latin typeface="Corbel" panose="020B0503020204020204" pitchFamily="34" charset="0"/>
              </a:rPr>
              <a:t>libertatea de asociere și de adunare pașnică</a:t>
            </a:r>
            <a:endParaRPr lang="ru-RU" sz="4000" dirty="0">
              <a:latin typeface="Corbel" panose="020B0503020204020204" pitchFamily="34" charset="0"/>
            </a:endParaRPr>
          </a:p>
          <a:p>
            <a:pPr fontAlgn="base"/>
            <a:r>
              <a:rPr lang="ru-RU" sz="4000" dirty="0">
                <a:latin typeface="Corbel" panose="020B0503020204020204" pitchFamily="34" charset="0"/>
              </a:rPr>
              <a:t>4. У него есть все права, описанные в Конвенции о правах ребёнка</a:t>
            </a:r>
            <a:r>
              <a:rPr lang="en-US" sz="4000" dirty="0">
                <a:latin typeface="Corbel" panose="020B0503020204020204" pitchFamily="34" charset="0"/>
              </a:rPr>
              <a:t> / El </a:t>
            </a:r>
            <a:r>
              <a:rPr lang="en-US" sz="4000" dirty="0" err="1">
                <a:latin typeface="Corbel" panose="020B0503020204020204" pitchFamily="34" charset="0"/>
              </a:rPr>
              <a:t>posedă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toate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endParaRPr lang="ru-RU" sz="4000" dirty="0">
              <a:latin typeface="Corbel" panose="020B0503020204020204" pitchFamily="34" charset="0"/>
            </a:endParaRPr>
          </a:p>
          <a:p>
            <a:pPr fontAlgn="base"/>
            <a:r>
              <a:rPr lang="ru-RU" sz="4000" dirty="0">
                <a:latin typeface="Corbel" panose="020B0503020204020204" pitchFamily="34" charset="0"/>
              </a:rPr>
              <a:t>     </a:t>
            </a:r>
            <a:r>
              <a:rPr lang="en-US" sz="4000" dirty="0" err="1">
                <a:latin typeface="Corbel" panose="020B0503020204020204" pitchFamily="34" charset="0"/>
              </a:rPr>
              <a:t>drepturile</a:t>
            </a:r>
            <a:r>
              <a:rPr lang="en-US" sz="4000" dirty="0">
                <a:latin typeface="Corbel" panose="020B0503020204020204" pitchFamily="34" charset="0"/>
              </a:rPr>
              <a:t> stipulate </a:t>
            </a:r>
            <a:r>
              <a:rPr lang="en-US" sz="4000" dirty="0" err="1">
                <a:latin typeface="Corbel" panose="020B0503020204020204" pitchFamily="34" charset="0"/>
              </a:rPr>
              <a:t>în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Convenția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privind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drepturile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copilului</a:t>
            </a:r>
            <a:endParaRPr lang="ru-RU" sz="4000" dirty="0">
              <a:latin typeface="Corbel" panose="020B0503020204020204" pitchFamily="34" charset="0"/>
            </a:endParaRPr>
          </a:p>
          <a:p>
            <a:r>
              <a:rPr lang="ru-RU" sz="4000" dirty="0">
                <a:latin typeface="Corbel" panose="020B0503020204020204" pitchFamily="34" charset="0"/>
              </a:rPr>
              <a:t/>
            </a:r>
            <a:br>
              <a:rPr lang="ru-RU" sz="4000" dirty="0">
                <a:latin typeface="Corbel" panose="020B0503020204020204" pitchFamily="34" charset="0"/>
              </a:rPr>
            </a:br>
            <a:endParaRPr lang="ru-RU" sz="40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04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Рисунок 1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60" y="1127499"/>
            <a:ext cx="10175240" cy="81514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000" dirty="0" err="1">
                <a:latin typeface="Corbel" panose="020B0503020204020204" pitchFamily="34" charset="0"/>
              </a:rPr>
              <a:t>Маугли</a:t>
            </a:r>
            <a:r>
              <a:rPr lang="ru-RU" sz="4000" dirty="0">
                <a:latin typeface="Corbel" panose="020B0503020204020204" pitchFamily="34" charset="0"/>
              </a:rPr>
              <a:t> жил в лесу с дикими зверями, не знал человеческого языка и норм поведения. </a:t>
            </a:r>
          </a:p>
          <a:p>
            <a:pPr fontAlgn="base"/>
            <a:r>
              <a:rPr lang="ru-RU" sz="4000" b="1" dirty="0">
                <a:latin typeface="Corbel" panose="020B0503020204020204" pitchFamily="34" charset="0"/>
              </a:rPr>
              <a:t>Что из следующего правда?</a:t>
            </a:r>
          </a:p>
          <a:p>
            <a:pPr fontAlgn="base"/>
            <a:r>
              <a:rPr lang="en-US" sz="4000" dirty="0">
                <a:latin typeface="Corbel" panose="020B0503020204020204" pitchFamily="34" charset="0"/>
              </a:rPr>
              <a:t>Mowgli </a:t>
            </a:r>
            <a:r>
              <a:rPr lang="en-US" sz="4000" dirty="0" err="1">
                <a:latin typeface="Corbel" panose="020B0503020204020204" pitchFamily="34" charset="0"/>
              </a:rPr>
              <a:t>trăia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în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pădure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împreună</a:t>
            </a:r>
            <a:r>
              <a:rPr lang="en-US" sz="4000" dirty="0">
                <a:latin typeface="Corbel" panose="020B0503020204020204" pitchFamily="34" charset="0"/>
              </a:rPr>
              <a:t> cu </a:t>
            </a:r>
            <a:r>
              <a:rPr lang="en-US" sz="4000" dirty="0" err="1">
                <a:latin typeface="Corbel" panose="020B0503020204020204" pitchFamily="34" charset="0"/>
              </a:rPr>
              <a:t>animalele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sălbatice</a:t>
            </a:r>
            <a:r>
              <a:rPr lang="en-US" sz="4000" dirty="0">
                <a:latin typeface="Corbel" panose="020B0503020204020204" pitchFamily="34" charset="0"/>
              </a:rPr>
              <a:t>, nu </a:t>
            </a:r>
            <a:r>
              <a:rPr lang="en-US" sz="4000" dirty="0" err="1">
                <a:latin typeface="Corbel" panose="020B0503020204020204" pitchFamily="34" charset="0"/>
              </a:rPr>
              <a:t>cunoștea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limbajul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uman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și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endParaRPr lang="ru-RU" sz="4000" dirty="0">
              <a:latin typeface="Corbel" panose="020B0503020204020204" pitchFamily="34" charset="0"/>
            </a:endParaRPr>
          </a:p>
          <a:p>
            <a:pPr fontAlgn="base"/>
            <a:r>
              <a:rPr lang="en-US" sz="4000" dirty="0" err="1">
                <a:latin typeface="Corbel" panose="020B0503020204020204" pitchFamily="34" charset="0"/>
              </a:rPr>
              <a:t>normele</a:t>
            </a:r>
            <a:r>
              <a:rPr lang="en-US" sz="4000" dirty="0">
                <a:latin typeface="Corbel" panose="020B0503020204020204" pitchFamily="34" charset="0"/>
              </a:rPr>
              <a:t> de </a:t>
            </a:r>
            <a:r>
              <a:rPr lang="en-US" sz="4000" dirty="0" err="1">
                <a:latin typeface="Corbel" panose="020B0503020204020204" pitchFamily="34" charset="0"/>
              </a:rPr>
              <a:t>comportament</a:t>
            </a:r>
            <a:r>
              <a:rPr lang="en-US" sz="4000" dirty="0">
                <a:latin typeface="Corbel" panose="020B0503020204020204" pitchFamily="34" charset="0"/>
              </a:rPr>
              <a:t>. </a:t>
            </a:r>
            <a:r>
              <a:rPr lang="en-US" sz="4000" b="1" dirty="0">
                <a:latin typeface="Corbel" panose="020B0503020204020204" pitchFamily="34" charset="0"/>
              </a:rPr>
              <a:t>Care din </a:t>
            </a:r>
            <a:r>
              <a:rPr lang="en-US" sz="4000" b="1" dirty="0" err="1">
                <a:latin typeface="Corbel" panose="020B0503020204020204" pitchFamily="34" charset="0"/>
              </a:rPr>
              <a:t>următoarele</a:t>
            </a:r>
            <a:r>
              <a:rPr lang="en-US" sz="4000" b="1" dirty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afirmații</a:t>
            </a:r>
            <a:r>
              <a:rPr lang="en-US" sz="4000" b="1" dirty="0">
                <a:latin typeface="Corbel" panose="020B0503020204020204" pitchFamily="34" charset="0"/>
              </a:rPr>
              <a:t> e</a:t>
            </a:r>
            <a:r>
              <a:rPr lang="ro-MD" sz="4000" b="1" dirty="0">
                <a:latin typeface="Corbel" panose="020B0503020204020204" pitchFamily="34" charset="0"/>
              </a:rPr>
              <a:t>ste</a:t>
            </a:r>
            <a:r>
              <a:rPr lang="en-US" sz="4000" b="1" dirty="0">
                <a:latin typeface="Corbel" panose="020B0503020204020204" pitchFamily="34" charset="0"/>
              </a:rPr>
              <a:t> </a:t>
            </a:r>
            <a:r>
              <a:rPr lang="en-US" sz="4000" b="1" dirty="0" err="1">
                <a:latin typeface="Corbel" panose="020B0503020204020204" pitchFamily="34" charset="0"/>
              </a:rPr>
              <a:t>veridică</a:t>
            </a:r>
            <a:r>
              <a:rPr lang="en-US" sz="4000" b="1" dirty="0">
                <a:latin typeface="Corbel" panose="020B0503020204020204" pitchFamily="34" charset="0"/>
              </a:rPr>
              <a:t>? </a:t>
            </a:r>
            <a:endParaRPr lang="ru-RU" sz="4000" b="1" dirty="0">
              <a:latin typeface="Corbel" panose="020B0503020204020204" pitchFamily="34" charset="0"/>
            </a:endParaRPr>
          </a:p>
          <a:p>
            <a:pPr fontAlgn="base"/>
            <a:r>
              <a:rPr lang="ru-RU" sz="4000" dirty="0">
                <a:latin typeface="Corbel" panose="020B0503020204020204" pitchFamily="34" charset="0"/>
              </a:rPr>
              <a:t>1. Чтобы получить права, описанные в Конвенции о правах ребёнка, он должен </a:t>
            </a:r>
          </a:p>
          <a:p>
            <a:pPr fontAlgn="base"/>
            <a:r>
              <a:rPr lang="ru-RU" sz="4000" dirty="0">
                <a:latin typeface="Corbel" panose="020B0503020204020204" pitchFamily="34" charset="0"/>
              </a:rPr>
              <a:t>      зарегистрироваться по месту жительства</a:t>
            </a:r>
            <a:r>
              <a:rPr lang="en-US" sz="4000" dirty="0">
                <a:latin typeface="Corbel" panose="020B0503020204020204" pitchFamily="34" charset="0"/>
              </a:rPr>
              <a:t> / </a:t>
            </a:r>
            <a:r>
              <a:rPr lang="en-US" sz="4000" dirty="0" err="1">
                <a:latin typeface="Corbel" panose="020B0503020204020204" pitchFamily="34" charset="0"/>
              </a:rPr>
              <a:t>Pentru</a:t>
            </a:r>
            <a:r>
              <a:rPr lang="en-US" sz="4000" dirty="0">
                <a:latin typeface="Corbel" panose="020B0503020204020204" pitchFamily="34" charset="0"/>
              </a:rPr>
              <a:t> a </a:t>
            </a:r>
            <a:r>
              <a:rPr lang="en-US" sz="4000" dirty="0" err="1">
                <a:latin typeface="Corbel" panose="020B0503020204020204" pitchFamily="34" charset="0"/>
              </a:rPr>
              <a:t>obține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drepturile</a:t>
            </a:r>
            <a:r>
              <a:rPr lang="en-US" sz="4000" dirty="0">
                <a:latin typeface="Corbel" panose="020B0503020204020204" pitchFamily="34" charset="0"/>
              </a:rPr>
              <a:t> stipulate </a:t>
            </a:r>
            <a:r>
              <a:rPr lang="en-US" sz="4000" dirty="0" err="1">
                <a:latin typeface="Corbel" panose="020B0503020204020204" pitchFamily="34" charset="0"/>
              </a:rPr>
              <a:t>în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endParaRPr lang="ru-RU" sz="4000" dirty="0">
              <a:latin typeface="Corbel" panose="020B0503020204020204" pitchFamily="34" charset="0"/>
            </a:endParaRPr>
          </a:p>
          <a:p>
            <a:pPr fontAlgn="base"/>
            <a:r>
              <a:rPr lang="ru-RU" sz="4000" dirty="0">
                <a:latin typeface="Corbel" panose="020B0503020204020204" pitchFamily="34" charset="0"/>
              </a:rPr>
              <a:t>      </a:t>
            </a:r>
            <a:r>
              <a:rPr lang="en-US" sz="4000" dirty="0" err="1">
                <a:latin typeface="Corbel" panose="020B0503020204020204" pitchFamily="34" charset="0"/>
              </a:rPr>
              <a:t>Convenția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privind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drepturile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copilului</a:t>
            </a:r>
            <a:r>
              <a:rPr lang="en-US" sz="4000" dirty="0">
                <a:latin typeface="Corbel" panose="020B0503020204020204" pitchFamily="34" charset="0"/>
              </a:rPr>
              <a:t>, el </a:t>
            </a:r>
            <a:r>
              <a:rPr lang="en-US" sz="4000" dirty="0" err="1">
                <a:latin typeface="Corbel" panose="020B0503020204020204" pitchFamily="34" charset="0"/>
              </a:rPr>
              <a:t>trebuie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să</a:t>
            </a:r>
            <a:r>
              <a:rPr lang="en-US" sz="4000" dirty="0">
                <a:latin typeface="Corbel" panose="020B0503020204020204" pitchFamily="34" charset="0"/>
              </a:rPr>
              <a:t> se </a:t>
            </a:r>
            <a:r>
              <a:rPr lang="en-US" sz="4000" dirty="0" err="1">
                <a:latin typeface="Corbel" panose="020B0503020204020204" pitchFamily="34" charset="0"/>
              </a:rPr>
              <a:t>înregistreze</a:t>
            </a:r>
            <a:r>
              <a:rPr lang="en-US" sz="4000" dirty="0">
                <a:latin typeface="Corbel" panose="020B0503020204020204" pitchFamily="34" charset="0"/>
              </a:rPr>
              <a:t> la </a:t>
            </a:r>
            <a:r>
              <a:rPr lang="en-US" sz="4000" dirty="0" err="1">
                <a:latin typeface="Corbel" panose="020B0503020204020204" pitchFamily="34" charset="0"/>
              </a:rPr>
              <a:t>locul</a:t>
            </a:r>
            <a:r>
              <a:rPr lang="en-US" sz="4000" dirty="0">
                <a:latin typeface="Corbel" panose="020B0503020204020204" pitchFamily="34" charset="0"/>
              </a:rPr>
              <a:t> de </a:t>
            </a:r>
            <a:r>
              <a:rPr lang="en-US" sz="4000" dirty="0" err="1">
                <a:latin typeface="Corbel" panose="020B0503020204020204" pitchFamily="34" charset="0"/>
              </a:rPr>
              <a:t>reședință</a:t>
            </a:r>
            <a:endParaRPr lang="ru-RU" sz="4000" dirty="0">
              <a:latin typeface="Corbel" panose="020B0503020204020204" pitchFamily="34" charset="0"/>
            </a:endParaRPr>
          </a:p>
          <a:p>
            <a:pPr fontAlgn="base"/>
            <a:r>
              <a:rPr lang="ru-RU" sz="4000" dirty="0">
                <a:latin typeface="Corbel" panose="020B0503020204020204" pitchFamily="34" charset="0"/>
              </a:rPr>
              <a:t>2. У него есть право вести себя по законам джунглей по отношению к другим людям</a:t>
            </a:r>
            <a:r>
              <a:rPr lang="en-US" sz="4000" dirty="0">
                <a:latin typeface="Corbel" panose="020B0503020204020204" pitchFamily="34" charset="0"/>
              </a:rPr>
              <a:t> / </a:t>
            </a:r>
            <a:endParaRPr lang="ru-RU" sz="4000" dirty="0">
              <a:latin typeface="Corbel" panose="020B0503020204020204" pitchFamily="34" charset="0"/>
            </a:endParaRPr>
          </a:p>
          <a:p>
            <a:pPr fontAlgn="base"/>
            <a:r>
              <a:rPr lang="ru-RU" sz="4000" dirty="0">
                <a:latin typeface="Corbel" panose="020B0503020204020204" pitchFamily="34" charset="0"/>
              </a:rPr>
              <a:t>     </a:t>
            </a:r>
            <a:r>
              <a:rPr lang="en-US" sz="4000" dirty="0">
                <a:latin typeface="Corbel" panose="020B0503020204020204" pitchFamily="34" charset="0"/>
              </a:rPr>
              <a:t>El are </a:t>
            </a:r>
            <a:r>
              <a:rPr lang="en-US" sz="4000" dirty="0" err="1">
                <a:latin typeface="Corbel" panose="020B0503020204020204" pitchFamily="34" charset="0"/>
              </a:rPr>
              <a:t>dreptul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să</a:t>
            </a:r>
            <a:r>
              <a:rPr lang="en-US" sz="4000" dirty="0">
                <a:latin typeface="Corbel" panose="020B0503020204020204" pitchFamily="34" charset="0"/>
              </a:rPr>
              <a:t> se </a:t>
            </a:r>
            <a:r>
              <a:rPr lang="en-US" sz="4000" dirty="0" err="1">
                <a:latin typeface="Corbel" panose="020B0503020204020204" pitchFamily="34" charset="0"/>
              </a:rPr>
              <a:t>poarte</a:t>
            </a:r>
            <a:r>
              <a:rPr lang="en-US" sz="4000" dirty="0">
                <a:latin typeface="Corbel" panose="020B0503020204020204" pitchFamily="34" charset="0"/>
              </a:rPr>
              <a:t> cu </a:t>
            </a:r>
            <a:r>
              <a:rPr lang="en-US" sz="4000" dirty="0" err="1">
                <a:latin typeface="Corbel" panose="020B0503020204020204" pitchFamily="34" charset="0"/>
              </a:rPr>
              <a:t>alți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oameni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în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conformitate</a:t>
            </a:r>
            <a:r>
              <a:rPr lang="en-US" sz="4000" dirty="0">
                <a:latin typeface="Corbel" panose="020B0503020204020204" pitchFamily="34" charset="0"/>
              </a:rPr>
              <a:t> cu </a:t>
            </a:r>
            <a:r>
              <a:rPr lang="en-US" sz="4000" dirty="0" err="1">
                <a:latin typeface="Corbel" panose="020B0503020204020204" pitchFamily="34" charset="0"/>
              </a:rPr>
              <a:t>legile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junglei</a:t>
            </a:r>
            <a:endParaRPr lang="ru-RU" sz="4000" dirty="0">
              <a:latin typeface="Corbel" panose="020B0503020204020204" pitchFamily="34" charset="0"/>
            </a:endParaRPr>
          </a:p>
          <a:p>
            <a:pPr fontAlgn="base"/>
            <a:r>
              <a:rPr lang="ru-RU" sz="4000" dirty="0">
                <a:latin typeface="Corbel" panose="020B0503020204020204" pitchFamily="34" charset="0"/>
              </a:rPr>
              <a:t>3. У него нет права на свободу ассоциации и мирных собраний</a:t>
            </a:r>
            <a:r>
              <a:rPr lang="en-US" sz="4000" dirty="0">
                <a:latin typeface="Corbel" panose="020B0503020204020204" pitchFamily="34" charset="0"/>
              </a:rPr>
              <a:t> /</a:t>
            </a:r>
            <a:r>
              <a:rPr lang="es-ES" sz="4000" dirty="0">
                <a:latin typeface="Corbel" panose="020B0503020204020204" pitchFamily="34" charset="0"/>
              </a:rPr>
              <a:t> El nu are dreptul la </a:t>
            </a:r>
            <a:endParaRPr lang="ru-RU" sz="4000" dirty="0">
              <a:latin typeface="Corbel" panose="020B0503020204020204" pitchFamily="34" charset="0"/>
            </a:endParaRPr>
          </a:p>
          <a:p>
            <a:pPr fontAlgn="base"/>
            <a:r>
              <a:rPr lang="ru-RU" sz="4000" dirty="0">
                <a:latin typeface="Corbel" panose="020B0503020204020204" pitchFamily="34" charset="0"/>
              </a:rPr>
              <a:t>      </a:t>
            </a:r>
            <a:r>
              <a:rPr lang="es-ES" sz="4000" dirty="0">
                <a:latin typeface="Corbel" panose="020B0503020204020204" pitchFamily="34" charset="0"/>
              </a:rPr>
              <a:t>libertatea de asociere și de adunare pașnică</a:t>
            </a:r>
            <a:endParaRPr lang="ru-RU" sz="4000" dirty="0">
              <a:latin typeface="Corbel" panose="020B0503020204020204" pitchFamily="34" charset="0"/>
            </a:endParaRPr>
          </a:p>
          <a:p>
            <a:pPr fontAlgn="base"/>
            <a:r>
              <a:rPr lang="ru-RU" sz="4000" dirty="0">
                <a:latin typeface="Corbel" panose="020B0503020204020204" pitchFamily="34" charset="0"/>
              </a:rPr>
              <a:t>4. У него есть все права, описанные в Конвенции о правах ребёнка</a:t>
            </a:r>
            <a:r>
              <a:rPr lang="en-US" sz="4000" dirty="0">
                <a:latin typeface="Corbel" panose="020B0503020204020204" pitchFamily="34" charset="0"/>
              </a:rPr>
              <a:t> / El </a:t>
            </a:r>
            <a:r>
              <a:rPr lang="en-US" sz="4000" dirty="0" err="1">
                <a:latin typeface="Corbel" panose="020B0503020204020204" pitchFamily="34" charset="0"/>
              </a:rPr>
              <a:t>posedă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toate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endParaRPr lang="ru-RU" sz="4000" dirty="0">
              <a:latin typeface="Corbel" panose="020B0503020204020204" pitchFamily="34" charset="0"/>
            </a:endParaRPr>
          </a:p>
          <a:p>
            <a:pPr fontAlgn="base"/>
            <a:r>
              <a:rPr lang="ru-RU" sz="4000" dirty="0">
                <a:latin typeface="Corbel" panose="020B0503020204020204" pitchFamily="34" charset="0"/>
              </a:rPr>
              <a:t>     </a:t>
            </a:r>
            <a:r>
              <a:rPr lang="en-US" sz="4000" dirty="0" err="1">
                <a:latin typeface="Corbel" panose="020B0503020204020204" pitchFamily="34" charset="0"/>
              </a:rPr>
              <a:t>drepturile</a:t>
            </a:r>
            <a:r>
              <a:rPr lang="en-US" sz="4000" dirty="0">
                <a:latin typeface="Corbel" panose="020B0503020204020204" pitchFamily="34" charset="0"/>
              </a:rPr>
              <a:t> stipulate </a:t>
            </a:r>
            <a:r>
              <a:rPr lang="en-US" sz="4000" dirty="0" err="1">
                <a:latin typeface="Corbel" panose="020B0503020204020204" pitchFamily="34" charset="0"/>
              </a:rPr>
              <a:t>în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Convenția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privind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drepturile</a:t>
            </a:r>
            <a:r>
              <a:rPr lang="en-US" sz="4000" dirty="0">
                <a:latin typeface="Corbel" panose="020B0503020204020204" pitchFamily="34" charset="0"/>
              </a:rPr>
              <a:t> </a:t>
            </a:r>
            <a:r>
              <a:rPr lang="en-US" sz="4000" dirty="0" err="1">
                <a:latin typeface="Corbel" panose="020B0503020204020204" pitchFamily="34" charset="0"/>
              </a:rPr>
              <a:t>copilului</a:t>
            </a:r>
            <a:endParaRPr lang="ru-RU" sz="4000" dirty="0">
              <a:latin typeface="Corbel" panose="020B0503020204020204" pitchFamily="34" charset="0"/>
            </a:endParaRPr>
          </a:p>
          <a:p>
            <a:r>
              <a:rPr lang="ru-RU" sz="4000">
                <a:latin typeface="Corbel" panose="020B0503020204020204" pitchFamily="34" charset="0"/>
              </a:rPr>
              <a:t/>
            </a:r>
            <a:br>
              <a:rPr lang="ru-RU" sz="4000">
                <a:latin typeface="Corbel" panose="020B0503020204020204" pitchFamily="34" charset="0"/>
              </a:rPr>
            </a:br>
            <a:endParaRPr lang="ru-RU" sz="4000" dirty="0">
              <a:latin typeface="Corbel" panose="020B0503020204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76823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Рисунок 1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60" y="1127499"/>
            <a:ext cx="10175240" cy="81514"/>
          </a:xfrm>
          <a:prstGeom prst="rect">
            <a:avLst/>
          </a:prstGeom>
        </p:spPr>
      </p:pic>
      <p:sp>
        <p:nvSpPr>
          <p:cNvPr id="13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200" b="1" dirty="0" smtClean="0">
                <a:latin typeface="Corbel" panose="020B0503020204020204" pitchFamily="34" charset="0"/>
              </a:rPr>
              <a:t>Как </a:t>
            </a:r>
            <a:r>
              <a:rPr lang="ru-RU" sz="5200" b="1" dirty="0">
                <a:latin typeface="Corbel" panose="020B0503020204020204" pitchFamily="34" charset="0"/>
              </a:rPr>
              <a:t>называлась операция итальянских спецслужб, целью </a:t>
            </a:r>
            <a:endParaRPr lang="ru-RU" sz="5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b="1" dirty="0" smtClean="0">
                <a:latin typeface="Corbel" panose="020B0503020204020204" pitchFamily="34" charset="0"/>
              </a:rPr>
              <a:t>которой </a:t>
            </a:r>
            <a:r>
              <a:rPr lang="ru-RU" sz="5200" b="1" dirty="0">
                <a:latin typeface="Corbel" panose="020B0503020204020204" pitchFamily="34" charset="0"/>
              </a:rPr>
              <a:t>было прекратить незаконное финансирование и </a:t>
            </a:r>
            <a:endParaRPr lang="ru-RU" sz="5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b="1" dirty="0" smtClean="0">
                <a:latin typeface="Corbel" panose="020B0503020204020204" pitchFamily="34" charset="0"/>
              </a:rPr>
              <a:t>подкуп </a:t>
            </a:r>
            <a:r>
              <a:rPr lang="ru-RU" sz="5200" b="1" dirty="0">
                <a:latin typeface="Corbel" panose="020B0503020204020204" pitchFamily="34" charset="0"/>
              </a:rPr>
              <a:t>политиков? </a:t>
            </a:r>
          </a:p>
          <a:p>
            <a:pPr fontAlgn="base"/>
            <a:r>
              <a:rPr lang="en-US" sz="5200" b="1" dirty="0" smtClean="0">
                <a:latin typeface="Corbel" panose="020B0503020204020204" pitchFamily="34" charset="0"/>
              </a:rPr>
              <a:t>Cum </a:t>
            </a:r>
            <a:r>
              <a:rPr lang="en-US" sz="5200" b="1" dirty="0">
                <a:latin typeface="Corbel" panose="020B0503020204020204" pitchFamily="34" charset="0"/>
              </a:rPr>
              <a:t>se </a:t>
            </a:r>
            <a:r>
              <a:rPr lang="en-US" sz="5200" b="1" dirty="0" err="1">
                <a:latin typeface="Corbel" panose="020B0503020204020204" pitchFamily="34" charset="0"/>
              </a:rPr>
              <a:t>numea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operațiunea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serviciilor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speciale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italiene</a:t>
            </a:r>
            <a:r>
              <a:rPr lang="en-US" sz="5200" b="1" dirty="0">
                <a:latin typeface="Corbel" panose="020B0503020204020204" pitchFamily="34" charset="0"/>
              </a:rPr>
              <a:t>, </a:t>
            </a:r>
            <a:r>
              <a:rPr lang="en-US" sz="5200" b="1" dirty="0" err="1">
                <a:latin typeface="Corbel" panose="020B0503020204020204" pitchFamily="34" charset="0"/>
              </a:rPr>
              <a:t>scopul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endParaRPr lang="ru-RU" sz="5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b="1" dirty="0" err="1" smtClean="0">
                <a:latin typeface="Corbel" panose="020B0503020204020204" pitchFamily="34" charset="0"/>
              </a:rPr>
              <a:t>căreia</a:t>
            </a:r>
            <a:r>
              <a:rPr lang="en-US" sz="5200" b="1" dirty="0" smtClean="0">
                <a:latin typeface="Corbel" panose="020B0503020204020204" pitchFamily="34" charset="0"/>
              </a:rPr>
              <a:t> a </a:t>
            </a:r>
            <a:r>
              <a:rPr lang="en-US" sz="5200" b="1" dirty="0" err="1">
                <a:latin typeface="Corbel" panose="020B0503020204020204" pitchFamily="34" charset="0"/>
              </a:rPr>
              <a:t>fost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stoparea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finanțării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ilegale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și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luării</a:t>
            </a:r>
            <a:r>
              <a:rPr lang="en-US" sz="5200" b="1" dirty="0">
                <a:latin typeface="Corbel" panose="020B0503020204020204" pitchFamily="34" charset="0"/>
              </a:rPr>
              <a:t> de </a:t>
            </a:r>
            <a:r>
              <a:rPr lang="en-US" sz="5200" b="1" dirty="0" err="1">
                <a:latin typeface="Corbel" panose="020B0503020204020204" pitchFamily="34" charset="0"/>
              </a:rPr>
              <a:t>mită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în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rândurile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endParaRPr lang="ru-RU" sz="5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b="1" dirty="0" err="1" smtClean="0">
                <a:latin typeface="Corbel" panose="020B0503020204020204" pitchFamily="34" charset="0"/>
              </a:rPr>
              <a:t>politicienilor</a:t>
            </a:r>
            <a:r>
              <a:rPr lang="en-US" sz="5200" b="1" dirty="0">
                <a:latin typeface="Corbel" panose="020B0503020204020204" pitchFamily="34" charset="0"/>
              </a:rPr>
              <a:t>? </a:t>
            </a:r>
            <a:endParaRPr lang="ru-RU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1. Маска </a:t>
            </a:r>
            <a:r>
              <a:rPr lang="en-US" sz="5200" dirty="0" smtClean="0">
                <a:latin typeface="Corbel" panose="020B0503020204020204" pitchFamily="34" charset="0"/>
              </a:rPr>
              <a:t>/</a:t>
            </a:r>
            <a:r>
              <a:rPr lang="en-US" sz="5200" dirty="0">
                <a:latin typeface="Corbel" panose="020B0503020204020204" pitchFamily="34" charset="0"/>
              </a:rPr>
              <a:t> </a:t>
            </a:r>
            <a:r>
              <a:rPr lang="en-US" sz="5200" dirty="0" err="1">
                <a:latin typeface="Corbel" panose="020B0503020204020204" pitchFamily="34" charset="0"/>
              </a:rPr>
              <a:t>Mască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endParaRPr lang="ru-RU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2</a:t>
            </a:r>
            <a:r>
              <a:rPr lang="ru-RU" sz="5200" dirty="0">
                <a:latin typeface="Corbel" panose="020B0503020204020204" pitchFamily="34" charset="0"/>
              </a:rPr>
              <a:t>. Будьте здоровы! </a:t>
            </a:r>
            <a:r>
              <a:rPr lang="en-US" sz="5200" dirty="0" smtClean="0">
                <a:latin typeface="Corbel" panose="020B0503020204020204" pitchFamily="34" charset="0"/>
              </a:rPr>
              <a:t>/ </a:t>
            </a:r>
            <a:r>
              <a:rPr lang="en-US" sz="5200" dirty="0" err="1">
                <a:latin typeface="Corbel" panose="020B0503020204020204" pitchFamily="34" charset="0"/>
              </a:rPr>
              <a:t>Fiți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 smtClean="0">
                <a:latin typeface="Corbel" panose="020B0503020204020204" pitchFamily="34" charset="0"/>
              </a:rPr>
              <a:t>sănătoși</a:t>
            </a:r>
            <a:r>
              <a:rPr lang="en-US" sz="5200" dirty="0" smtClean="0">
                <a:latin typeface="Corbel" panose="020B0503020204020204" pitchFamily="34" charset="0"/>
              </a:rPr>
              <a:t>!</a:t>
            </a:r>
            <a:endParaRPr lang="ru-RU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3</a:t>
            </a:r>
            <a:r>
              <a:rPr lang="ru-RU" sz="5200" dirty="0">
                <a:latin typeface="Corbel" panose="020B0503020204020204" pitchFamily="34" charset="0"/>
              </a:rPr>
              <a:t>. Чистые </a:t>
            </a:r>
            <a:r>
              <a:rPr lang="ru-RU" sz="5200" dirty="0" smtClean="0">
                <a:latin typeface="Corbel" panose="020B0503020204020204" pitchFamily="34" charset="0"/>
              </a:rPr>
              <a:t>руки</a:t>
            </a:r>
            <a:r>
              <a:rPr lang="en-US" sz="5200" dirty="0" smtClean="0">
                <a:latin typeface="Corbel" panose="020B0503020204020204" pitchFamily="34" charset="0"/>
              </a:rPr>
              <a:t> / </a:t>
            </a:r>
            <a:r>
              <a:rPr lang="en-US" sz="5200" dirty="0" err="1" smtClean="0">
                <a:latin typeface="Corbel" panose="020B0503020204020204" pitchFamily="34" charset="0"/>
              </a:rPr>
              <a:t>Mâini</a:t>
            </a:r>
            <a:r>
              <a:rPr lang="en-US" sz="5200" dirty="0" smtClean="0">
                <a:latin typeface="Corbel" panose="020B0503020204020204" pitchFamily="34" charset="0"/>
              </a:rPr>
              <a:t> curate</a:t>
            </a:r>
            <a:endParaRPr lang="ru-RU" sz="5200" b="1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4</a:t>
            </a:r>
            <a:r>
              <a:rPr lang="ru-RU" sz="5200" dirty="0">
                <a:latin typeface="Corbel" panose="020B0503020204020204" pitchFamily="34" charset="0"/>
              </a:rPr>
              <a:t>. Красные </a:t>
            </a:r>
            <a:r>
              <a:rPr lang="ru-RU" sz="5200" dirty="0" smtClean="0">
                <a:latin typeface="Corbel" panose="020B0503020204020204" pitchFamily="34" charset="0"/>
              </a:rPr>
              <a:t>носки</a:t>
            </a:r>
            <a:r>
              <a:rPr lang="en-US" sz="5200" dirty="0" smtClean="0">
                <a:latin typeface="Corbel" panose="020B0503020204020204" pitchFamily="34" charset="0"/>
              </a:rPr>
              <a:t> / </a:t>
            </a:r>
            <a:r>
              <a:rPr lang="en-US" sz="5200" dirty="0" err="1">
                <a:latin typeface="Corbel" panose="020B0503020204020204" pitchFamily="34" charset="0"/>
              </a:rPr>
              <a:t>Șosete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roșii</a:t>
            </a:r>
            <a:endParaRPr lang="ru-RU" sz="52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59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Рисунок 1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60" y="1127499"/>
            <a:ext cx="10175240" cy="81514"/>
          </a:xfrm>
          <a:prstGeom prst="rect">
            <a:avLst/>
          </a:prstGeom>
        </p:spPr>
      </p:pic>
      <p:sp>
        <p:nvSpPr>
          <p:cNvPr id="13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200" b="1" dirty="0" smtClean="0">
                <a:latin typeface="Corbel" panose="020B0503020204020204" pitchFamily="34" charset="0"/>
              </a:rPr>
              <a:t>Как </a:t>
            </a:r>
            <a:r>
              <a:rPr lang="ru-RU" sz="5200" b="1" dirty="0">
                <a:latin typeface="Corbel" panose="020B0503020204020204" pitchFamily="34" charset="0"/>
              </a:rPr>
              <a:t>называлась операция итальянских спецслужб, целью </a:t>
            </a:r>
            <a:endParaRPr lang="ru-RU" sz="5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b="1" dirty="0" smtClean="0">
                <a:latin typeface="Corbel" panose="020B0503020204020204" pitchFamily="34" charset="0"/>
              </a:rPr>
              <a:t>которой </a:t>
            </a:r>
            <a:r>
              <a:rPr lang="ru-RU" sz="5200" b="1" dirty="0">
                <a:latin typeface="Corbel" panose="020B0503020204020204" pitchFamily="34" charset="0"/>
              </a:rPr>
              <a:t>было прекратить незаконное финансирование и </a:t>
            </a:r>
            <a:endParaRPr lang="ru-RU" sz="5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b="1" dirty="0" smtClean="0">
                <a:latin typeface="Corbel" panose="020B0503020204020204" pitchFamily="34" charset="0"/>
              </a:rPr>
              <a:t>подкуп </a:t>
            </a:r>
            <a:r>
              <a:rPr lang="ru-RU" sz="5200" b="1" dirty="0">
                <a:latin typeface="Corbel" panose="020B0503020204020204" pitchFamily="34" charset="0"/>
              </a:rPr>
              <a:t>политиков? </a:t>
            </a:r>
          </a:p>
          <a:p>
            <a:pPr fontAlgn="base"/>
            <a:r>
              <a:rPr lang="en-US" sz="5200" b="1" dirty="0" smtClean="0">
                <a:latin typeface="Corbel" panose="020B0503020204020204" pitchFamily="34" charset="0"/>
              </a:rPr>
              <a:t>Cum </a:t>
            </a:r>
            <a:r>
              <a:rPr lang="en-US" sz="5200" b="1" dirty="0">
                <a:latin typeface="Corbel" panose="020B0503020204020204" pitchFamily="34" charset="0"/>
              </a:rPr>
              <a:t>se </a:t>
            </a:r>
            <a:r>
              <a:rPr lang="en-US" sz="5200" b="1" dirty="0" err="1">
                <a:latin typeface="Corbel" panose="020B0503020204020204" pitchFamily="34" charset="0"/>
              </a:rPr>
              <a:t>numea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operațiunea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serviciilor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speciale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italiene</a:t>
            </a:r>
            <a:r>
              <a:rPr lang="en-US" sz="5200" b="1" dirty="0">
                <a:latin typeface="Corbel" panose="020B0503020204020204" pitchFamily="34" charset="0"/>
              </a:rPr>
              <a:t>, </a:t>
            </a:r>
            <a:r>
              <a:rPr lang="en-US" sz="5200" b="1" dirty="0" err="1">
                <a:latin typeface="Corbel" panose="020B0503020204020204" pitchFamily="34" charset="0"/>
              </a:rPr>
              <a:t>scopul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endParaRPr lang="ru-RU" sz="5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b="1" dirty="0" err="1" smtClean="0">
                <a:latin typeface="Corbel" panose="020B0503020204020204" pitchFamily="34" charset="0"/>
              </a:rPr>
              <a:t>căreia</a:t>
            </a:r>
            <a:r>
              <a:rPr lang="en-US" sz="5200" b="1" dirty="0" smtClean="0">
                <a:latin typeface="Corbel" panose="020B0503020204020204" pitchFamily="34" charset="0"/>
              </a:rPr>
              <a:t> a </a:t>
            </a:r>
            <a:r>
              <a:rPr lang="en-US" sz="5200" b="1" dirty="0" err="1">
                <a:latin typeface="Corbel" panose="020B0503020204020204" pitchFamily="34" charset="0"/>
              </a:rPr>
              <a:t>fost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stoparea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finanțării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ilegale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și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luării</a:t>
            </a:r>
            <a:r>
              <a:rPr lang="en-US" sz="5200" b="1" dirty="0">
                <a:latin typeface="Corbel" panose="020B0503020204020204" pitchFamily="34" charset="0"/>
              </a:rPr>
              <a:t> de </a:t>
            </a:r>
            <a:r>
              <a:rPr lang="en-US" sz="5200" b="1" dirty="0" err="1">
                <a:latin typeface="Corbel" panose="020B0503020204020204" pitchFamily="34" charset="0"/>
              </a:rPr>
              <a:t>mită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în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rândurile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endParaRPr lang="ru-RU" sz="5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b="1" dirty="0" err="1" smtClean="0">
                <a:latin typeface="Corbel" panose="020B0503020204020204" pitchFamily="34" charset="0"/>
              </a:rPr>
              <a:t>politicienilor</a:t>
            </a:r>
            <a:r>
              <a:rPr lang="en-US" sz="5200" b="1" dirty="0">
                <a:latin typeface="Corbel" panose="020B0503020204020204" pitchFamily="34" charset="0"/>
              </a:rPr>
              <a:t>? </a:t>
            </a:r>
            <a:endParaRPr lang="ru-RU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1. Маска </a:t>
            </a:r>
            <a:r>
              <a:rPr lang="en-US" sz="5200" dirty="0" smtClean="0">
                <a:latin typeface="Corbel" panose="020B0503020204020204" pitchFamily="34" charset="0"/>
              </a:rPr>
              <a:t>/</a:t>
            </a:r>
            <a:r>
              <a:rPr lang="en-US" sz="5200" dirty="0">
                <a:latin typeface="Corbel" panose="020B0503020204020204" pitchFamily="34" charset="0"/>
              </a:rPr>
              <a:t> </a:t>
            </a:r>
            <a:r>
              <a:rPr lang="en-US" sz="5200" dirty="0" err="1">
                <a:latin typeface="Corbel" panose="020B0503020204020204" pitchFamily="34" charset="0"/>
              </a:rPr>
              <a:t>Mască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endParaRPr lang="ru-RU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2</a:t>
            </a:r>
            <a:r>
              <a:rPr lang="ru-RU" sz="5200" dirty="0">
                <a:latin typeface="Corbel" panose="020B0503020204020204" pitchFamily="34" charset="0"/>
              </a:rPr>
              <a:t>. Будьте здоровы! </a:t>
            </a:r>
            <a:r>
              <a:rPr lang="en-US" sz="5200" dirty="0" smtClean="0">
                <a:latin typeface="Corbel" panose="020B0503020204020204" pitchFamily="34" charset="0"/>
              </a:rPr>
              <a:t>/ </a:t>
            </a:r>
            <a:r>
              <a:rPr lang="en-US" sz="5200" dirty="0" err="1">
                <a:latin typeface="Corbel" panose="020B0503020204020204" pitchFamily="34" charset="0"/>
              </a:rPr>
              <a:t>Fiți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 smtClean="0">
                <a:latin typeface="Corbel" panose="020B0503020204020204" pitchFamily="34" charset="0"/>
              </a:rPr>
              <a:t>sănătoși</a:t>
            </a:r>
            <a:r>
              <a:rPr lang="en-US" sz="5200" dirty="0" smtClean="0">
                <a:latin typeface="Corbel" panose="020B0503020204020204" pitchFamily="34" charset="0"/>
              </a:rPr>
              <a:t>!</a:t>
            </a:r>
            <a:endParaRPr lang="ru-RU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3</a:t>
            </a:r>
            <a:r>
              <a:rPr lang="ru-RU" sz="5200" dirty="0">
                <a:latin typeface="Corbel" panose="020B0503020204020204" pitchFamily="34" charset="0"/>
              </a:rPr>
              <a:t>. Чистые </a:t>
            </a:r>
            <a:r>
              <a:rPr lang="ru-RU" sz="5200" dirty="0" smtClean="0">
                <a:latin typeface="Corbel" panose="020B0503020204020204" pitchFamily="34" charset="0"/>
              </a:rPr>
              <a:t>руки</a:t>
            </a:r>
            <a:r>
              <a:rPr lang="en-US" sz="5200" dirty="0" smtClean="0">
                <a:latin typeface="Corbel" panose="020B0503020204020204" pitchFamily="34" charset="0"/>
              </a:rPr>
              <a:t> / </a:t>
            </a:r>
            <a:r>
              <a:rPr lang="en-US" sz="5200" dirty="0" err="1" smtClean="0">
                <a:latin typeface="Corbel" panose="020B0503020204020204" pitchFamily="34" charset="0"/>
              </a:rPr>
              <a:t>Mâini</a:t>
            </a:r>
            <a:r>
              <a:rPr lang="en-US" sz="5200" dirty="0" smtClean="0">
                <a:latin typeface="Corbel" panose="020B0503020204020204" pitchFamily="34" charset="0"/>
              </a:rPr>
              <a:t> curate</a:t>
            </a:r>
            <a:endParaRPr lang="ru-RU" sz="5200" b="1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4</a:t>
            </a:r>
            <a:r>
              <a:rPr lang="ru-RU" sz="5200" dirty="0">
                <a:latin typeface="Corbel" panose="020B0503020204020204" pitchFamily="34" charset="0"/>
              </a:rPr>
              <a:t>. Красные </a:t>
            </a:r>
            <a:r>
              <a:rPr lang="ru-RU" sz="5200" dirty="0" smtClean="0">
                <a:latin typeface="Corbel" panose="020B0503020204020204" pitchFamily="34" charset="0"/>
              </a:rPr>
              <a:t>носки</a:t>
            </a:r>
            <a:r>
              <a:rPr lang="en-US" sz="5200" dirty="0" smtClean="0">
                <a:latin typeface="Corbel" panose="020B0503020204020204" pitchFamily="34" charset="0"/>
              </a:rPr>
              <a:t> / </a:t>
            </a:r>
            <a:r>
              <a:rPr lang="en-US" sz="5200" dirty="0" err="1">
                <a:latin typeface="Corbel" panose="020B0503020204020204" pitchFamily="34" charset="0"/>
              </a:rPr>
              <a:t>Șosete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roșii</a:t>
            </a:r>
            <a:endParaRPr lang="ru-RU" sz="5200" dirty="0">
              <a:latin typeface="Corbel" panose="020B0503020204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33907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Рисунок 1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60" y="1127499"/>
            <a:ext cx="10175240" cy="81514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3400" i="1" dirty="0">
                <a:latin typeface="Corbel" panose="020B0503020204020204" pitchFamily="34" charset="0"/>
              </a:rPr>
              <a:t>Внимание! В этом вопросе может быть больше правильных вариантов ответа, или не быть их вовсе. </a:t>
            </a:r>
          </a:p>
          <a:p>
            <a:pPr fontAlgn="base"/>
            <a:r>
              <a:rPr lang="ru-RU" sz="3400" i="1" dirty="0">
                <a:latin typeface="Corbel" panose="020B0503020204020204" pitchFamily="34" charset="0"/>
              </a:rPr>
              <a:t>Если вариантов больше одного, выберите все правильные.</a:t>
            </a:r>
          </a:p>
          <a:p>
            <a:pPr fontAlgn="base"/>
            <a:r>
              <a:rPr lang="en-US" sz="3400" i="1" dirty="0" err="1">
                <a:latin typeface="Corbel" panose="020B0503020204020204" pitchFamily="34" charset="0"/>
              </a:rPr>
              <a:t>Atenție</a:t>
            </a:r>
            <a:r>
              <a:rPr lang="en-US" sz="3400" i="1" dirty="0">
                <a:latin typeface="Corbel" panose="020B0503020204020204" pitchFamily="34" charset="0"/>
              </a:rPr>
              <a:t>! </a:t>
            </a:r>
            <a:r>
              <a:rPr lang="en-US" sz="3400" i="1" dirty="0" err="1">
                <a:latin typeface="Corbel" panose="020B0503020204020204" pitchFamily="34" charset="0"/>
              </a:rPr>
              <a:t>Această</a:t>
            </a:r>
            <a:r>
              <a:rPr lang="en-US" sz="3400" i="1" dirty="0">
                <a:latin typeface="Corbel" panose="020B0503020204020204" pitchFamily="34" charset="0"/>
              </a:rPr>
              <a:t> </a:t>
            </a:r>
            <a:r>
              <a:rPr lang="en-US" sz="3400" i="1" dirty="0" err="1">
                <a:latin typeface="Corbel" panose="020B0503020204020204" pitchFamily="34" charset="0"/>
              </a:rPr>
              <a:t>întrebare</a:t>
            </a:r>
            <a:r>
              <a:rPr lang="en-US" sz="3400" i="1" dirty="0">
                <a:latin typeface="Corbel" panose="020B0503020204020204" pitchFamily="34" charset="0"/>
              </a:rPr>
              <a:t> </a:t>
            </a:r>
            <a:r>
              <a:rPr lang="en-US" sz="3400" i="1" dirty="0" err="1">
                <a:latin typeface="Corbel" panose="020B0503020204020204" pitchFamily="34" charset="0"/>
              </a:rPr>
              <a:t>poate</a:t>
            </a:r>
            <a:r>
              <a:rPr lang="en-US" sz="3400" i="1" dirty="0">
                <a:latin typeface="Corbel" panose="020B0503020204020204" pitchFamily="34" charset="0"/>
              </a:rPr>
              <a:t> </a:t>
            </a:r>
            <a:r>
              <a:rPr lang="en-US" sz="3400" i="1" dirty="0" err="1">
                <a:latin typeface="Corbel" panose="020B0503020204020204" pitchFamily="34" charset="0"/>
              </a:rPr>
              <a:t>avea</a:t>
            </a:r>
            <a:r>
              <a:rPr lang="en-US" sz="3400" i="1" dirty="0">
                <a:latin typeface="Corbel" panose="020B0503020204020204" pitchFamily="34" charset="0"/>
              </a:rPr>
              <a:t> </a:t>
            </a:r>
            <a:r>
              <a:rPr lang="en-US" sz="3400" i="1" dirty="0" err="1">
                <a:latin typeface="Corbel" panose="020B0503020204020204" pitchFamily="34" charset="0"/>
              </a:rPr>
              <a:t>mai</a:t>
            </a:r>
            <a:r>
              <a:rPr lang="en-US" sz="3400" i="1" dirty="0">
                <a:latin typeface="Corbel" panose="020B0503020204020204" pitchFamily="34" charset="0"/>
              </a:rPr>
              <a:t> </a:t>
            </a:r>
            <a:r>
              <a:rPr lang="en-US" sz="3400" i="1" dirty="0" err="1">
                <a:latin typeface="Corbel" panose="020B0503020204020204" pitchFamily="34" charset="0"/>
              </a:rPr>
              <a:t>multe</a:t>
            </a:r>
            <a:r>
              <a:rPr lang="en-US" sz="3400" i="1" dirty="0">
                <a:latin typeface="Corbel" panose="020B0503020204020204" pitchFamily="34" charset="0"/>
              </a:rPr>
              <a:t> </a:t>
            </a:r>
            <a:r>
              <a:rPr lang="en-US" sz="3400" i="1" dirty="0" err="1">
                <a:latin typeface="Corbel" panose="020B0503020204020204" pitchFamily="34" charset="0"/>
              </a:rPr>
              <a:t>opțiuni</a:t>
            </a:r>
            <a:r>
              <a:rPr lang="en-US" sz="3400" i="1" dirty="0">
                <a:latin typeface="Corbel" panose="020B0503020204020204" pitchFamily="34" charset="0"/>
              </a:rPr>
              <a:t> de </a:t>
            </a:r>
            <a:r>
              <a:rPr lang="en-US" sz="3400" i="1" dirty="0" err="1">
                <a:latin typeface="Corbel" panose="020B0503020204020204" pitchFamily="34" charset="0"/>
              </a:rPr>
              <a:t>răspuns</a:t>
            </a:r>
            <a:r>
              <a:rPr lang="en-US" sz="3400" i="1" dirty="0">
                <a:latin typeface="Corbel" panose="020B0503020204020204" pitchFamily="34" charset="0"/>
              </a:rPr>
              <a:t> </a:t>
            </a:r>
            <a:r>
              <a:rPr lang="en-US" sz="3400" i="1" dirty="0" err="1">
                <a:latin typeface="Corbel" panose="020B0503020204020204" pitchFamily="34" charset="0"/>
              </a:rPr>
              <a:t>corecte</a:t>
            </a:r>
            <a:r>
              <a:rPr lang="en-US" sz="3400" i="1" dirty="0">
                <a:latin typeface="Corbel" panose="020B0503020204020204" pitchFamily="34" charset="0"/>
              </a:rPr>
              <a:t>, </a:t>
            </a:r>
            <a:r>
              <a:rPr lang="en-US" sz="3400" i="1" dirty="0" err="1">
                <a:latin typeface="Corbel" panose="020B0503020204020204" pitchFamily="34" charset="0"/>
              </a:rPr>
              <a:t>sau</a:t>
            </a:r>
            <a:r>
              <a:rPr lang="en-US" sz="3400" i="1" dirty="0">
                <a:latin typeface="Corbel" panose="020B0503020204020204" pitchFamily="34" charset="0"/>
              </a:rPr>
              <a:t> </a:t>
            </a:r>
            <a:r>
              <a:rPr lang="en-US" sz="3400" i="1" dirty="0" err="1">
                <a:latin typeface="Corbel" panose="020B0503020204020204" pitchFamily="34" charset="0"/>
              </a:rPr>
              <a:t>nici</a:t>
            </a:r>
            <a:r>
              <a:rPr lang="en-US" sz="3400" i="1" dirty="0">
                <a:latin typeface="Corbel" panose="020B0503020204020204" pitchFamily="34" charset="0"/>
              </a:rPr>
              <a:t> </a:t>
            </a:r>
            <a:r>
              <a:rPr lang="en-US" sz="3400" i="1" dirty="0" err="1">
                <a:latin typeface="Corbel" panose="020B0503020204020204" pitchFamily="34" charset="0"/>
              </a:rPr>
              <a:t>una</a:t>
            </a:r>
            <a:r>
              <a:rPr lang="en-US" sz="3400" i="1" dirty="0">
                <a:latin typeface="Corbel" panose="020B0503020204020204" pitchFamily="34" charset="0"/>
              </a:rPr>
              <a:t>. </a:t>
            </a:r>
            <a:r>
              <a:rPr lang="en-US" sz="3400" i="1" dirty="0" err="1">
                <a:latin typeface="Corbel" panose="020B0503020204020204" pitchFamily="34" charset="0"/>
              </a:rPr>
              <a:t>Dacă</a:t>
            </a:r>
            <a:r>
              <a:rPr lang="en-US" sz="3400" i="1" dirty="0">
                <a:latin typeface="Corbel" panose="020B0503020204020204" pitchFamily="34" charset="0"/>
              </a:rPr>
              <a:t> </a:t>
            </a:r>
            <a:r>
              <a:rPr lang="en-US" sz="3400" i="1" dirty="0" err="1">
                <a:latin typeface="Corbel" panose="020B0503020204020204" pitchFamily="34" charset="0"/>
              </a:rPr>
              <a:t>există</a:t>
            </a:r>
            <a:r>
              <a:rPr lang="en-US" sz="3400" i="1" dirty="0">
                <a:latin typeface="Corbel" panose="020B0503020204020204" pitchFamily="34" charset="0"/>
              </a:rPr>
              <a:t> </a:t>
            </a:r>
            <a:r>
              <a:rPr lang="en-US" sz="3400" i="1" dirty="0" err="1">
                <a:latin typeface="Corbel" panose="020B0503020204020204" pitchFamily="34" charset="0"/>
              </a:rPr>
              <a:t>mai</a:t>
            </a:r>
            <a:r>
              <a:rPr lang="en-US" sz="3400" i="1" dirty="0">
                <a:latin typeface="Corbel" panose="020B0503020204020204" pitchFamily="34" charset="0"/>
              </a:rPr>
              <a:t> </a:t>
            </a:r>
            <a:r>
              <a:rPr lang="en-US" sz="3400" i="1" dirty="0" err="1">
                <a:latin typeface="Corbel" panose="020B0503020204020204" pitchFamily="34" charset="0"/>
              </a:rPr>
              <a:t>multe</a:t>
            </a:r>
            <a:r>
              <a:rPr lang="en-US" sz="3400" i="1" dirty="0">
                <a:latin typeface="Corbel" panose="020B0503020204020204" pitchFamily="34" charset="0"/>
              </a:rPr>
              <a:t> - </a:t>
            </a:r>
            <a:endParaRPr lang="ru-RU" sz="3400" i="1" dirty="0">
              <a:latin typeface="Corbel" panose="020B0503020204020204" pitchFamily="34" charset="0"/>
            </a:endParaRPr>
          </a:p>
          <a:p>
            <a:pPr fontAlgn="base"/>
            <a:r>
              <a:rPr lang="en-US" sz="3400" i="1" dirty="0" err="1">
                <a:latin typeface="Corbel" panose="020B0503020204020204" pitchFamily="34" charset="0"/>
              </a:rPr>
              <a:t>selectați</a:t>
            </a:r>
            <a:r>
              <a:rPr lang="en-US" sz="3400" i="1" dirty="0">
                <a:latin typeface="Corbel" panose="020B0503020204020204" pitchFamily="34" charset="0"/>
              </a:rPr>
              <a:t>-le </a:t>
            </a:r>
            <a:r>
              <a:rPr lang="en-US" sz="3400" i="1" dirty="0" err="1">
                <a:latin typeface="Corbel" panose="020B0503020204020204" pitchFamily="34" charset="0"/>
              </a:rPr>
              <a:t>pe</a:t>
            </a:r>
            <a:r>
              <a:rPr lang="en-US" sz="3400" i="1" dirty="0">
                <a:latin typeface="Corbel" panose="020B0503020204020204" pitchFamily="34" charset="0"/>
              </a:rPr>
              <a:t> </a:t>
            </a:r>
            <a:r>
              <a:rPr lang="en-US" sz="3400" i="1" dirty="0" err="1">
                <a:latin typeface="Corbel" panose="020B0503020204020204" pitchFamily="34" charset="0"/>
              </a:rPr>
              <a:t>toate</a:t>
            </a:r>
            <a:r>
              <a:rPr lang="en-US" sz="3400" i="1" dirty="0">
                <a:latin typeface="Corbel" panose="020B0503020204020204" pitchFamily="34" charset="0"/>
              </a:rPr>
              <a:t> </a:t>
            </a:r>
            <a:r>
              <a:rPr lang="en-US" sz="3400" i="1" dirty="0" err="1">
                <a:latin typeface="Corbel" panose="020B0503020204020204" pitchFamily="34" charset="0"/>
              </a:rPr>
              <a:t>corecte</a:t>
            </a:r>
            <a:r>
              <a:rPr lang="en-US" sz="3400" i="1" dirty="0">
                <a:latin typeface="Corbel" panose="020B0503020204020204" pitchFamily="34" charset="0"/>
              </a:rPr>
              <a:t>.</a:t>
            </a:r>
            <a:endParaRPr lang="ru-RU" sz="3400" i="1" dirty="0">
              <a:latin typeface="Corbel" panose="020B0503020204020204" pitchFamily="34" charset="0"/>
            </a:endParaRPr>
          </a:p>
          <a:p>
            <a:pPr fontAlgn="base"/>
            <a:r>
              <a:rPr lang="ru-RU" sz="3400" dirty="0" err="1">
                <a:latin typeface="Corbel" panose="020B0503020204020204" pitchFamily="34" charset="0"/>
              </a:rPr>
              <a:t>Кибербуллинг</a:t>
            </a:r>
            <a:r>
              <a:rPr lang="ru-RU" sz="3400" dirty="0">
                <a:latin typeface="Corbel" panose="020B0503020204020204" pitchFamily="34" charset="0"/>
              </a:rPr>
              <a:t> – это намеренные оскорбления, угрозы, диффамации и сообщение другим </a:t>
            </a:r>
          </a:p>
          <a:p>
            <a:pPr fontAlgn="base"/>
            <a:r>
              <a:rPr lang="ru-RU" sz="3400" dirty="0">
                <a:latin typeface="Corbel" panose="020B0503020204020204" pitchFamily="34" charset="0"/>
              </a:rPr>
              <a:t>компрометирующих данных с помощью современных средств коммуникации. </a:t>
            </a:r>
          </a:p>
          <a:p>
            <a:pPr fontAlgn="base"/>
            <a:r>
              <a:rPr lang="ru-RU" sz="3400" b="1" dirty="0">
                <a:latin typeface="Corbel" panose="020B0503020204020204" pitchFamily="34" charset="0"/>
              </a:rPr>
              <a:t>Какой из этих видов </a:t>
            </a:r>
            <a:r>
              <a:rPr lang="ru-RU" sz="3400" b="1" dirty="0" err="1">
                <a:latin typeface="Corbel" panose="020B0503020204020204" pitchFamily="34" charset="0"/>
              </a:rPr>
              <a:t>кибербуллинга</a:t>
            </a:r>
            <a:r>
              <a:rPr lang="ru-RU" sz="3400" b="1" dirty="0">
                <a:latin typeface="Corbel" panose="020B0503020204020204" pitchFamily="34" charset="0"/>
              </a:rPr>
              <a:t> разрешён?</a:t>
            </a:r>
          </a:p>
          <a:p>
            <a:pPr fontAlgn="base"/>
            <a:r>
              <a:rPr lang="en-US" sz="3400" dirty="0">
                <a:latin typeface="Corbel" panose="020B0503020204020204" pitchFamily="34" charset="0"/>
              </a:rPr>
              <a:t>Cyberbullying-</a:t>
            </a:r>
            <a:r>
              <a:rPr lang="en-US" sz="3400" dirty="0" err="1">
                <a:latin typeface="Corbel" panose="020B0503020204020204" pitchFamily="34" charset="0"/>
              </a:rPr>
              <a:t>ul</a:t>
            </a:r>
            <a:r>
              <a:rPr lang="en-US" sz="3400" dirty="0">
                <a:latin typeface="Corbel" panose="020B0503020204020204" pitchFamily="34" charset="0"/>
              </a:rPr>
              <a:t> </a:t>
            </a:r>
            <a:r>
              <a:rPr lang="en-US" sz="3400" dirty="0" err="1">
                <a:latin typeface="Corbel" panose="020B0503020204020204" pitchFamily="34" charset="0"/>
              </a:rPr>
              <a:t>presupune</a:t>
            </a:r>
            <a:r>
              <a:rPr lang="en-US" sz="3400" dirty="0">
                <a:latin typeface="Corbel" panose="020B0503020204020204" pitchFamily="34" charset="0"/>
              </a:rPr>
              <a:t> </a:t>
            </a:r>
            <a:r>
              <a:rPr lang="en-US" sz="3400" dirty="0" err="1">
                <a:latin typeface="Corbel" panose="020B0503020204020204" pitchFamily="34" charset="0"/>
              </a:rPr>
              <a:t>insulte</a:t>
            </a:r>
            <a:r>
              <a:rPr lang="en-US" sz="3400" dirty="0">
                <a:latin typeface="Corbel" panose="020B0503020204020204" pitchFamily="34" charset="0"/>
              </a:rPr>
              <a:t> </a:t>
            </a:r>
            <a:r>
              <a:rPr lang="en-US" sz="3400" dirty="0" err="1">
                <a:latin typeface="Corbel" panose="020B0503020204020204" pitchFamily="34" charset="0"/>
              </a:rPr>
              <a:t>intenționate</a:t>
            </a:r>
            <a:r>
              <a:rPr lang="en-US" sz="3400" dirty="0">
                <a:latin typeface="Corbel" panose="020B0503020204020204" pitchFamily="34" charset="0"/>
              </a:rPr>
              <a:t>, </a:t>
            </a:r>
            <a:r>
              <a:rPr lang="en-US" sz="3400" dirty="0" err="1">
                <a:latin typeface="Corbel" panose="020B0503020204020204" pitchFamily="34" charset="0"/>
              </a:rPr>
              <a:t>amenințări</a:t>
            </a:r>
            <a:r>
              <a:rPr lang="en-US" sz="3400" dirty="0">
                <a:latin typeface="Corbel" panose="020B0503020204020204" pitchFamily="34" charset="0"/>
              </a:rPr>
              <a:t>, </a:t>
            </a:r>
            <a:r>
              <a:rPr lang="en-US" sz="3400" dirty="0" err="1">
                <a:latin typeface="Corbel" panose="020B0503020204020204" pitchFamily="34" charset="0"/>
              </a:rPr>
              <a:t>defăimări</a:t>
            </a:r>
            <a:r>
              <a:rPr lang="en-US" sz="3400" dirty="0">
                <a:latin typeface="Corbel" panose="020B0503020204020204" pitchFamily="34" charset="0"/>
              </a:rPr>
              <a:t> </a:t>
            </a:r>
            <a:r>
              <a:rPr lang="en-US" sz="3400" dirty="0" err="1">
                <a:latin typeface="Corbel" panose="020B0503020204020204" pitchFamily="34" charset="0"/>
              </a:rPr>
              <a:t>și</a:t>
            </a:r>
            <a:r>
              <a:rPr lang="en-US" sz="3400" dirty="0">
                <a:latin typeface="Corbel" panose="020B0503020204020204" pitchFamily="34" charset="0"/>
              </a:rPr>
              <a:t> </a:t>
            </a:r>
            <a:r>
              <a:rPr lang="en-US" sz="3400" dirty="0" err="1">
                <a:latin typeface="Corbel" panose="020B0503020204020204" pitchFamily="34" charset="0"/>
              </a:rPr>
              <a:t>dezvăluiri</a:t>
            </a:r>
            <a:r>
              <a:rPr lang="en-US" sz="3400" dirty="0">
                <a:latin typeface="Corbel" panose="020B0503020204020204" pitchFamily="34" charset="0"/>
              </a:rPr>
              <a:t> ale </a:t>
            </a:r>
            <a:r>
              <a:rPr lang="en-US" sz="3400" dirty="0" err="1">
                <a:latin typeface="Corbel" panose="020B0503020204020204" pitchFamily="34" charset="0"/>
              </a:rPr>
              <a:t>datelor</a:t>
            </a:r>
            <a:r>
              <a:rPr lang="en-US" sz="3400" dirty="0">
                <a:latin typeface="Corbel" panose="020B0503020204020204" pitchFamily="34" charset="0"/>
              </a:rPr>
              <a:t> </a:t>
            </a:r>
            <a:r>
              <a:rPr lang="en-US" sz="3400" dirty="0" err="1">
                <a:latin typeface="Corbel" panose="020B0503020204020204" pitchFamily="34" charset="0"/>
              </a:rPr>
              <a:t>confidențiale</a:t>
            </a:r>
            <a:r>
              <a:rPr lang="en-US" sz="3400" dirty="0">
                <a:latin typeface="Corbel" panose="020B0503020204020204" pitchFamily="34" charset="0"/>
              </a:rPr>
              <a:t> </a:t>
            </a:r>
            <a:endParaRPr lang="ru-RU" sz="3400" dirty="0">
              <a:latin typeface="Corbel" panose="020B0503020204020204" pitchFamily="34" charset="0"/>
            </a:endParaRPr>
          </a:p>
          <a:p>
            <a:pPr fontAlgn="base"/>
            <a:r>
              <a:rPr lang="en-US" sz="3400" dirty="0" err="1">
                <a:latin typeface="Corbel" panose="020B0503020204020204" pitchFamily="34" charset="0"/>
              </a:rPr>
              <a:t>prin</a:t>
            </a:r>
            <a:r>
              <a:rPr lang="en-US" sz="3400" dirty="0">
                <a:latin typeface="Corbel" panose="020B0503020204020204" pitchFamily="34" charset="0"/>
              </a:rPr>
              <a:t> </a:t>
            </a:r>
            <a:r>
              <a:rPr lang="en-US" sz="3400" dirty="0" err="1">
                <a:latin typeface="Corbel" panose="020B0503020204020204" pitchFamily="34" charset="0"/>
              </a:rPr>
              <a:t>intermediul</a:t>
            </a:r>
            <a:r>
              <a:rPr lang="en-US" sz="3400" dirty="0">
                <a:latin typeface="Corbel" panose="020B0503020204020204" pitchFamily="34" charset="0"/>
              </a:rPr>
              <a:t> </a:t>
            </a:r>
            <a:r>
              <a:rPr lang="en-US" sz="3400" dirty="0" err="1">
                <a:latin typeface="Corbel" panose="020B0503020204020204" pitchFamily="34" charset="0"/>
              </a:rPr>
              <a:t>metodelor</a:t>
            </a:r>
            <a:r>
              <a:rPr lang="en-US" sz="3400" dirty="0">
                <a:latin typeface="Corbel" panose="020B0503020204020204" pitchFamily="34" charset="0"/>
              </a:rPr>
              <a:t> </a:t>
            </a:r>
            <a:r>
              <a:rPr lang="en-US" sz="3400" dirty="0" err="1">
                <a:latin typeface="Corbel" panose="020B0503020204020204" pitchFamily="34" charset="0"/>
              </a:rPr>
              <a:t>moderne</a:t>
            </a:r>
            <a:r>
              <a:rPr lang="en-US" sz="3400" dirty="0">
                <a:latin typeface="Corbel" panose="020B0503020204020204" pitchFamily="34" charset="0"/>
              </a:rPr>
              <a:t> de </a:t>
            </a:r>
            <a:r>
              <a:rPr lang="en-US" sz="3400" dirty="0" err="1">
                <a:latin typeface="Corbel" panose="020B0503020204020204" pitchFamily="34" charset="0"/>
              </a:rPr>
              <a:t>comunicare</a:t>
            </a:r>
            <a:r>
              <a:rPr lang="en-US" sz="3400" dirty="0">
                <a:latin typeface="Corbel" panose="020B0503020204020204" pitchFamily="34" charset="0"/>
              </a:rPr>
              <a:t>. </a:t>
            </a:r>
            <a:r>
              <a:rPr lang="en-US" sz="3400" b="1" dirty="0">
                <a:latin typeface="Corbel" panose="020B0503020204020204" pitchFamily="34" charset="0"/>
              </a:rPr>
              <a:t>Care din </a:t>
            </a:r>
            <a:r>
              <a:rPr lang="en-US" sz="3400" b="1" dirty="0" err="1">
                <a:latin typeface="Corbel" panose="020B0503020204020204" pitchFamily="34" charset="0"/>
              </a:rPr>
              <a:t>aceste</a:t>
            </a:r>
            <a:r>
              <a:rPr lang="en-US" sz="3400" b="1" dirty="0">
                <a:latin typeface="Corbel" panose="020B0503020204020204" pitchFamily="34" charset="0"/>
              </a:rPr>
              <a:t> </a:t>
            </a:r>
            <a:r>
              <a:rPr lang="en-US" sz="3400" b="1" dirty="0" err="1">
                <a:latin typeface="Corbel" panose="020B0503020204020204" pitchFamily="34" charset="0"/>
              </a:rPr>
              <a:t>tipuri</a:t>
            </a:r>
            <a:r>
              <a:rPr lang="en-US" sz="3400" b="1" dirty="0">
                <a:latin typeface="Corbel" panose="020B0503020204020204" pitchFamily="34" charset="0"/>
              </a:rPr>
              <a:t> de cyberbullying e</a:t>
            </a:r>
            <a:r>
              <a:rPr lang="ro-MD" sz="3400" b="1" dirty="0">
                <a:latin typeface="Corbel" panose="020B0503020204020204" pitchFamily="34" charset="0"/>
              </a:rPr>
              <a:t>ste</a:t>
            </a:r>
            <a:r>
              <a:rPr lang="en-US" sz="3400" b="1" dirty="0">
                <a:latin typeface="Corbel" panose="020B0503020204020204" pitchFamily="34" charset="0"/>
              </a:rPr>
              <a:t> </a:t>
            </a:r>
            <a:r>
              <a:rPr lang="en-US" sz="3400" b="1" dirty="0" err="1">
                <a:latin typeface="Corbel" panose="020B0503020204020204" pitchFamily="34" charset="0"/>
              </a:rPr>
              <a:t>permis</a:t>
            </a:r>
            <a:r>
              <a:rPr lang="en-US" sz="3400" b="1" dirty="0">
                <a:latin typeface="Corbel" panose="020B0503020204020204" pitchFamily="34" charset="0"/>
              </a:rPr>
              <a:t>? </a:t>
            </a:r>
            <a:endParaRPr lang="ru-RU" sz="3400" b="1" dirty="0">
              <a:latin typeface="Corbel" panose="020B0503020204020204" pitchFamily="34" charset="0"/>
            </a:endParaRPr>
          </a:p>
          <a:p>
            <a:pPr fontAlgn="base"/>
            <a:r>
              <a:rPr lang="ru-RU" sz="3400" dirty="0">
                <a:latin typeface="Corbel" panose="020B0503020204020204" pitchFamily="34" charset="0"/>
              </a:rPr>
              <a:t>1. в блогах</a:t>
            </a:r>
            <a:r>
              <a:rPr lang="en-US" sz="3400" dirty="0">
                <a:latin typeface="Corbel" panose="020B0503020204020204" pitchFamily="34" charset="0"/>
              </a:rPr>
              <a:t> / </a:t>
            </a:r>
            <a:r>
              <a:rPr lang="en-US" sz="3400" dirty="0" err="1">
                <a:latin typeface="Corbel" panose="020B0503020204020204" pitchFamily="34" charset="0"/>
              </a:rPr>
              <a:t>Pe</a:t>
            </a:r>
            <a:r>
              <a:rPr lang="en-US" sz="3400" dirty="0">
                <a:latin typeface="Corbel" panose="020B0503020204020204" pitchFamily="34" charset="0"/>
              </a:rPr>
              <a:t> </a:t>
            </a:r>
            <a:r>
              <a:rPr lang="en-US" sz="3400" dirty="0" err="1">
                <a:latin typeface="Corbel" panose="020B0503020204020204" pitchFamily="34" charset="0"/>
              </a:rPr>
              <a:t>bloguri</a:t>
            </a:r>
            <a:endParaRPr lang="ru-RU" sz="3400" dirty="0">
              <a:latin typeface="Corbel" panose="020B0503020204020204" pitchFamily="34" charset="0"/>
            </a:endParaRPr>
          </a:p>
          <a:p>
            <a:pPr fontAlgn="base"/>
            <a:r>
              <a:rPr lang="ru-RU" sz="3400" dirty="0">
                <a:latin typeface="Corbel" panose="020B0503020204020204" pitchFamily="34" charset="0"/>
              </a:rPr>
              <a:t>2. при голосовании (кто самый красивый и кто самый некрасивый?)</a:t>
            </a:r>
            <a:r>
              <a:rPr lang="en-US" sz="3400" dirty="0">
                <a:latin typeface="Corbel" panose="020B0503020204020204" pitchFamily="34" charset="0"/>
              </a:rPr>
              <a:t> / </a:t>
            </a:r>
            <a:r>
              <a:rPr lang="it-IT" sz="3400" dirty="0">
                <a:latin typeface="Corbel" panose="020B0503020204020204" pitchFamily="34" charset="0"/>
              </a:rPr>
              <a:t>Prin intermediul votului (Ex: cine e </a:t>
            </a:r>
            <a:endParaRPr lang="ru-RU" sz="3400" dirty="0">
              <a:latin typeface="Corbel" panose="020B0503020204020204" pitchFamily="34" charset="0"/>
            </a:endParaRPr>
          </a:p>
          <a:p>
            <a:pPr fontAlgn="base"/>
            <a:r>
              <a:rPr lang="ru-RU" sz="3400" dirty="0">
                <a:latin typeface="Corbel" panose="020B0503020204020204" pitchFamily="34" charset="0"/>
              </a:rPr>
              <a:t>     </a:t>
            </a:r>
            <a:r>
              <a:rPr lang="it-IT" sz="3400" dirty="0">
                <a:latin typeface="Corbel" panose="020B0503020204020204" pitchFamily="34" charset="0"/>
              </a:rPr>
              <a:t>cel mai frumos și cine e cel mai urât?)</a:t>
            </a:r>
            <a:endParaRPr lang="ru-RU" sz="3400" dirty="0">
              <a:latin typeface="Corbel" panose="020B0503020204020204" pitchFamily="34" charset="0"/>
            </a:endParaRPr>
          </a:p>
          <a:p>
            <a:pPr fontAlgn="base"/>
            <a:r>
              <a:rPr lang="ru-RU" sz="3400" dirty="0">
                <a:latin typeface="Corbel" panose="020B0503020204020204" pitchFamily="34" charset="0"/>
              </a:rPr>
              <a:t>3. на </a:t>
            </a:r>
            <a:r>
              <a:rPr lang="ru-RU" sz="3400" dirty="0" err="1">
                <a:latin typeface="Corbel" panose="020B0503020204020204" pitchFamily="34" charset="0"/>
              </a:rPr>
              <a:t>Фэйсбуке</a:t>
            </a:r>
            <a:r>
              <a:rPr lang="en-US" sz="3400" dirty="0">
                <a:latin typeface="Corbel" panose="020B0503020204020204" pitchFamily="34" charset="0"/>
              </a:rPr>
              <a:t> / </a:t>
            </a:r>
            <a:r>
              <a:rPr lang="en-US" sz="3400" dirty="0" err="1">
                <a:latin typeface="Corbel" panose="020B0503020204020204" pitchFamily="34" charset="0"/>
              </a:rPr>
              <a:t>Pe</a:t>
            </a:r>
            <a:r>
              <a:rPr lang="en-US" sz="3400" dirty="0">
                <a:latin typeface="Corbel" panose="020B0503020204020204" pitchFamily="34" charset="0"/>
              </a:rPr>
              <a:t> Facebook</a:t>
            </a:r>
            <a:endParaRPr lang="ru-RU" sz="3400" dirty="0">
              <a:latin typeface="Corbel" panose="020B0503020204020204" pitchFamily="34" charset="0"/>
            </a:endParaRPr>
          </a:p>
          <a:p>
            <a:pPr fontAlgn="base"/>
            <a:r>
              <a:rPr lang="ru-RU" sz="3400" dirty="0">
                <a:latin typeface="Corbel" panose="020B0503020204020204" pitchFamily="34" charset="0"/>
              </a:rPr>
              <a:t>4. на личных страницах</a:t>
            </a:r>
            <a:r>
              <a:rPr lang="en-US" sz="3400" dirty="0">
                <a:latin typeface="Corbel" panose="020B0503020204020204" pitchFamily="34" charset="0"/>
              </a:rPr>
              <a:t> / </a:t>
            </a:r>
            <a:r>
              <a:rPr lang="en-US" sz="3400" dirty="0" err="1">
                <a:latin typeface="Corbel" panose="020B0503020204020204" pitchFamily="34" charset="0"/>
              </a:rPr>
              <a:t>Pe</a:t>
            </a:r>
            <a:r>
              <a:rPr lang="en-US" sz="3400" dirty="0">
                <a:latin typeface="Corbel" panose="020B0503020204020204" pitchFamily="34" charset="0"/>
              </a:rPr>
              <a:t> </a:t>
            </a:r>
            <a:r>
              <a:rPr lang="en-US" sz="3400" dirty="0" err="1">
                <a:latin typeface="Corbel" panose="020B0503020204020204" pitchFamily="34" charset="0"/>
              </a:rPr>
              <a:t>paginile</a:t>
            </a:r>
            <a:r>
              <a:rPr lang="en-US" sz="3400" dirty="0">
                <a:latin typeface="Corbel" panose="020B0503020204020204" pitchFamily="34" charset="0"/>
              </a:rPr>
              <a:t> </a:t>
            </a:r>
            <a:r>
              <a:rPr lang="en-US" sz="3400" dirty="0" err="1">
                <a:latin typeface="Corbel" panose="020B0503020204020204" pitchFamily="34" charset="0"/>
              </a:rPr>
              <a:t>personale</a:t>
            </a:r>
            <a:endParaRPr lang="ru-RU" sz="3400" dirty="0">
              <a:latin typeface="Corbel" panose="020B0503020204020204" pitchFamily="34" charset="0"/>
            </a:endParaRPr>
          </a:p>
          <a:p>
            <a:r>
              <a:rPr lang="ru-RU" sz="3400" dirty="0">
                <a:latin typeface="Corbel" panose="020B0503020204020204" pitchFamily="34" charset="0"/>
              </a:rPr>
              <a:t/>
            </a:r>
            <a:br>
              <a:rPr lang="ru-RU" sz="3400" dirty="0">
                <a:latin typeface="Corbel" panose="020B0503020204020204" pitchFamily="34" charset="0"/>
              </a:rPr>
            </a:br>
            <a:endParaRPr lang="ru-RU" sz="34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63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Рисунок 1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60" y="1127499"/>
            <a:ext cx="10175240" cy="81514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3400" i="1" dirty="0">
                <a:latin typeface="Corbel" panose="020B0503020204020204" pitchFamily="34" charset="0"/>
              </a:rPr>
              <a:t>Внимание! В этом вопросе может быть больше правильных вариантов ответа, или не быть их вовсе. </a:t>
            </a:r>
          </a:p>
          <a:p>
            <a:pPr fontAlgn="base"/>
            <a:r>
              <a:rPr lang="ru-RU" sz="3400" i="1" dirty="0">
                <a:latin typeface="Corbel" panose="020B0503020204020204" pitchFamily="34" charset="0"/>
              </a:rPr>
              <a:t>Если вариантов больше одного, выберите все правильные.</a:t>
            </a:r>
          </a:p>
          <a:p>
            <a:pPr fontAlgn="base"/>
            <a:r>
              <a:rPr lang="en-US" sz="3400" i="1" dirty="0" err="1">
                <a:latin typeface="Corbel" panose="020B0503020204020204" pitchFamily="34" charset="0"/>
              </a:rPr>
              <a:t>Atenție</a:t>
            </a:r>
            <a:r>
              <a:rPr lang="en-US" sz="3400" i="1" dirty="0">
                <a:latin typeface="Corbel" panose="020B0503020204020204" pitchFamily="34" charset="0"/>
              </a:rPr>
              <a:t>! </a:t>
            </a:r>
            <a:r>
              <a:rPr lang="en-US" sz="3400" i="1" dirty="0" err="1">
                <a:latin typeface="Corbel" panose="020B0503020204020204" pitchFamily="34" charset="0"/>
              </a:rPr>
              <a:t>Această</a:t>
            </a:r>
            <a:r>
              <a:rPr lang="en-US" sz="3400" i="1" dirty="0">
                <a:latin typeface="Corbel" panose="020B0503020204020204" pitchFamily="34" charset="0"/>
              </a:rPr>
              <a:t> </a:t>
            </a:r>
            <a:r>
              <a:rPr lang="en-US" sz="3400" i="1" dirty="0" err="1">
                <a:latin typeface="Corbel" panose="020B0503020204020204" pitchFamily="34" charset="0"/>
              </a:rPr>
              <a:t>întrebare</a:t>
            </a:r>
            <a:r>
              <a:rPr lang="en-US" sz="3400" i="1" dirty="0">
                <a:latin typeface="Corbel" panose="020B0503020204020204" pitchFamily="34" charset="0"/>
              </a:rPr>
              <a:t> </a:t>
            </a:r>
            <a:r>
              <a:rPr lang="en-US" sz="3400" i="1" dirty="0" err="1">
                <a:latin typeface="Corbel" panose="020B0503020204020204" pitchFamily="34" charset="0"/>
              </a:rPr>
              <a:t>poate</a:t>
            </a:r>
            <a:r>
              <a:rPr lang="en-US" sz="3400" i="1" dirty="0">
                <a:latin typeface="Corbel" panose="020B0503020204020204" pitchFamily="34" charset="0"/>
              </a:rPr>
              <a:t> </a:t>
            </a:r>
            <a:r>
              <a:rPr lang="en-US" sz="3400" i="1" dirty="0" err="1">
                <a:latin typeface="Corbel" panose="020B0503020204020204" pitchFamily="34" charset="0"/>
              </a:rPr>
              <a:t>avea</a:t>
            </a:r>
            <a:r>
              <a:rPr lang="en-US" sz="3400" i="1" dirty="0">
                <a:latin typeface="Corbel" panose="020B0503020204020204" pitchFamily="34" charset="0"/>
              </a:rPr>
              <a:t> </a:t>
            </a:r>
            <a:r>
              <a:rPr lang="en-US" sz="3400" i="1" dirty="0" err="1">
                <a:latin typeface="Corbel" panose="020B0503020204020204" pitchFamily="34" charset="0"/>
              </a:rPr>
              <a:t>mai</a:t>
            </a:r>
            <a:r>
              <a:rPr lang="en-US" sz="3400" i="1" dirty="0">
                <a:latin typeface="Corbel" panose="020B0503020204020204" pitchFamily="34" charset="0"/>
              </a:rPr>
              <a:t> </a:t>
            </a:r>
            <a:r>
              <a:rPr lang="en-US" sz="3400" i="1" dirty="0" err="1">
                <a:latin typeface="Corbel" panose="020B0503020204020204" pitchFamily="34" charset="0"/>
              </a:rPr>
              <a:t>multe</a:t>
            </a:r>
            <a:r>
              <a:rPr lang="en-US" sz="3400" i="1" dirty="0">
                <a:latin typeface="Corbel" panose="020B0503020204020204" pitchFamily="34" charset="0"/>
              </a:rPr>
              <a:t> </a:t>
            </a:r>
            <a:r>
              <a:rPr lang="en-US" sz="3400" i="1" dirty="0" err="1">
                <a:latin typeface="Corbel" panose="020B0503020204020204" pitchFamily="34" charset="0"/>
              </a:rPr>
              <a:t>opțiuni</a:t>
            </a:r>
            <a:r>
              <a:rPr lang="en-US" sz="3400" i="1" dirty="0">
                <a:latin typeface="Corbel" panose="020B0503020204020204" pitchFamily="34" charset="0"/>
              </a:rPr>
              <a:t> de </a:t>
            </a:r>
            <a:r>
              <a:rPr lang="en-US" sz="3400" i="1" dirty="0" err="1">
                <a:latin typeface="Corbel" panose="020B0503020204020204" pitchFamily="34" charset="0"/>
              </a:rPr>
              <a:t>răspuns</a:t>
            </a:r>
            <a:r>
              <a:rPr lang="en-US" sz="3400" i="1" dirty="0">
                <a:latin typeface="Corbel" panose="020B0503020204020204" pitchFamily="34" charset="0"/>
              </a:rPr>
              <a:t> </a:t>
            </a:r>
            <a:r>
              <a:rPr lang="en-US" sz="3400" i="1" dirty="0" err="1">
                <a:latin typeface="Corbel" panose="020B0503020204020204" pitchFamily="34" charset="0"/>
              </a:rPr>
              <a:t>corecte</a:t>
            </a:r>
            <a:r>
              <a:rPr lang="en-US" sz="3400" i="1" dirty="0">
                <a:latin typeface="Corbel" panose="020B0503020204020204" pitchFamily="34" charset="0"/>
              </a:rPr>
              <a:t>, </a:t>
            </a:r>
            <a:r>
              <a:rPr lang="en-US" sz="3400" i="1" dirty="0" err="1">
                <a:latin typeface="Corbel" panose="020B0503020204020204" pitchFamily="34" charset="0"/>
              </a:rPr>
              <a:t>sau</a:t>
            </a:r>
            <a:r>
              <a:rPr lang="en-US" sz="3400" i="1" dirty="0">
                <a:latin typeface="Corbel" panose="020B0503020204020204" pitchFamily="34" charset="0"/>
              </a:rPr>
              <a:t> </a:t>
            </a:r>
            <a:r>
              <a:rPr lang="en-US" sz="3400" i="1" dirty="0" err="1">
                <a:latin typeface="Corbel" panose="020B0503020204020204" pitchFamily="34" charset="0"/>
              </a:rPr>
              <a:t>nici</a:t>
            </a:r>
            <a:r>
              <a:rPr lang="en-US" sz="3400" i="1" dirty="0">
                <a:latin typeface="Corbel" panose="020B0503020204020204" pitchFamily="34" charset="0"/>
              </a:rPr>
              <a:t> </a:t>
            </a:r>
            <a:r>
              <a:rPr lang="en-US" sz="3400" i="1" dirty="0" err="1">
                <a:latin typeface="Corbel" panose="020B0503020204020204" pitchFamily="34" charset="0"/>
              </a:rPr>
              <a:t>una</a:t>
            </a:r>
            <a:r>
              <a:rPr lang="en-US" sz="3400" i="1" dirty="0">
                <a:latin typeface="Corbel" panose="020B0503020204020204" pitchFamily="34" charset="0"/>
              </a:rPr>
              <a:t>. </a:t>
            </a:r>
            <a:r>
              <a:rPr lang="en-US" sz="3400" i="1" dirty="0" err="1">
                <a:latin typeface="Corbel" panose="020B0503020204020204" pitchFamily="34" charset="0"/>
              </a:rPr>
              <a:t>Dacă</a:t>
            </a:r>
            <a:r>
              <a:rPr lang="en-US" sz="3400" i="1" dirty="0">
                <a:latin typeface="Corbel" panose="020B0503020204020204" pitchFamily="34" charset="0"/>
              </a:rPr>
              <a:t> </a:t>
            </a:r>
            <a:r>
              <a:rPr lang="en-US" sz="3400" i="1" dirty="0" err="1">
                <a:latin typeface="Corbel" panose="020B0503020204020204" pitchFamily="34" charset="0"/>
              </a:rPr>
              <a:t>există</a:t>
            </a:r>
            <a:r>
              <a:rPr lang="en-US" sz="3400" i="1" dirty="0">
                <a:latin typeface="Corbel" panose="020B0503020204020204" pitchFamily="34" charset="0"/>
              </a:rPr>
              <a:t> </a:t>
            </a:r>
            <a:r>
              <a:rPr lang="en-US" sz="3400" i="1" dirty="0" err="1">
                <a:latin typeface="Corbel" panose="020B0503020204020204" pitchFamily="34" charset="0"/>
              </a:rPr>
              <a:t>mai</a:t>
            </a:r>
            <a:r>
              <a:rPr lang="en-US" sz="3400" i="1" dirty="0">
                <a:latin typeface="Corbel" panose="020B0503020204020204" pitchFamily="34" charset="0"/>
              </a:rPr>
              <a:t> </a:t>
            </a:r>
            <a:r>
              <a:rPr lang="en-US" sz="3400" i="1" dirty="0" err="1">
                <a:latin typeface="Corbel" panose="020B0503020204020204" pitchFamily="34" charset="0"/>
              </a:rPr>
              <a:t>multe</a:t>
            </a:r>
            <a:r>
              <a:rPr lang="en-US" sz="3400" i="1" dirty="0">
                <a:latin typeface="Corbel" panose="020B0503020204020204" pitchFamily="34" charset="0"/>
              </a:rPr>
              <a:t> - </a:t>
            </a:r>
            <a:endParaRPr lang="ru-RU" sz="3400" i="1" dirty="0">
              <a:latin typeface="Corbel" panose="020B0503020204020204" pitchFamily="34" charset="0"/>
            </a:endParaRPr>
          </a:p>
          <a:p>
            <a:pPr fontAlgn="base"/>
            <a:r>
              <a:rPr lang="en-US" sz="3400" i="1" dirty="0" err="1">
                <a:latin typeface="Corbel" panose="020B0503020204020204" pitchFamily="34" charset="0"/>
              </a:rPr>
              <a:t>selectați</a:t>
            </a:r>
            <a:r>
              <a:rPr lang="en-US" sz="3400" i="1" dirty="0">
                <a:latin typeface="Corbel" panose="020B0503020204020204" pitchFamily="34" charset="0"/>
              </a:rPr>
              <a:t>-le </a:t>
            </a:r>
            <a:r>
              <a:rPr lang="en-US" sz="3400" i="1" dirty="0" err="1">
                <a:latin typeface="Corbel" panose="020B0503020204020204" pitchFamily="34" charset="0"/>
              </a:rPr>
              <a:t>pe</a:t>
            </a:r>
            <a:r>
              <a:rPr lang="en-US" sz="3400" i="1" dirty="0">
                <a:latin typeface="Corbel" panose="020B0503020204020204" pitchFamily="34" charset="0"/>
              </a:rPr>
              <a:t> </a:t>
            </a:r>
            <a:r>
              <a:rPr lang="en-US" sz="3400" i="1" dirty="0" err="1">
                <a:latin typeface="Corbel" panose="020B0503020204020204" pitchFamily="34" charset="0"/>
              </a:rPr>
              <a:t>toate</a:t>
            </a:r>
            <a:r>
              <a:rPr lang="en-US" sz="3400" i="1" dirty="0">
                <a:latin typeface="Corbel" panose="020B0503020204020204" pitchFamily="34" charset="0"/>
              </a:rPr>
              <a:t> </a:t>
            </a:r>
            <a:r>
              <a:rPr lang="en-US" sz="3400" i="1" dirty="0" err="1">
                <a:latin typeface="Corbel" panose="020B0503020204020204" pitchFamily="34" charset="0"/>
              </a:rPr>
              <a:t>corecte</a:t>
            </a:r>
            <a:r>
              <a:rPr lang="en-US" sz="3400" i="1" dirty="0">
                <a:latin typeface="Corbel" panose="020B0503020204020204" pitchFamily="34" charset="0"/>
              </a:rPr>
              <a:t>.</a:t>
            </a:r>
            <a:endParaRPr lang="ru-RU" sz="3400" i="1" dirty="0">
              <a:latin typeface="Corbel" panose="020B0503020204020204" pitchFamily="34" charset="0"/>
            </a:endParaRPr>
          </a:p>
          <a:p>
            <a:pPr fontAlgn="base"/>
            <a:r>
              <a:rPr lang="ru-RU" sz="3400" dirty="0" err="1">
                <a:latin typeface="Corbel" panose="020B0503020204020204" pitchFamily="34" charset="0"/>
              </a:rPr>
              <a:t>Кибербуллинг</a:t>
            </a:r>
            <a:r>
              <a:rPr lang="ru-RU" sz="3400" dirty="0">
                <a:latin typeface="Corbel" panose="020B0503020204020204" pitchFamily="34" charset="0"/>
              </a:rPr>
              <a:t> – это намеренные оскорбления, угрозы, диффамации и сообщение другим </a:t>
            </a:r>
          </a:p>
          <a:p>
            <a:pPr fontAlgn="base"/>
            <a:r>
              <a:rPr lang="ru-RU" sz="3400" dirty="0">
                <a:latin typeface="Corbel" panose="020B0503020204020204" pitchFamily="34" charset="0"/>
              </a:rPr>
              <a:t>компрометирующих данных с помощью современных средств коммуникации. </a:t>
            </a:r>
          </a:p>
          <a:p>
            <a:pPr fontAlgn="base"/>
            <a:r>
              <a:rPr lang="ru-RU" sz="3400" b="1" dirty="0">
                <a:latin typeface="Corbel" panose="020B0503020204020204" pitchFamily="34" charset="0"/>
              </a:rPr>
              <a:t>Какой из этих видов </a:t>
            </a:r>
            <a:r>
              <a:rPr lang="ru-RU" sz="3400" b="1" dirty="0" err="1">
                <a:latin typeface="Corbel" panose="020B0503020204020204" pitchFamily="34" charset="0"/>
              </a:rPr>
              <a:t>кибербуллинга</a:t>
            </a:r>
            <a:r>
              <a:rPr lang="ru-RU" sz="3400" b="1" dirty="0">
                <a:latin typeface="Corbel" panose="020B0503020204020204" pitchFamily="34" charset="0"/>
              </a:rPr>
              <a:t> разрешён?</a:t>
            </a:r>
          </a:p>
          <a:p>
            <a:pPr fontAlgn="base"/>
            <a:r>
              <a:rPr lang="en-US" sz="3400" dirty="0">
                <a:latin typeface="Corbel" panose="020B0503020204020204" pitchFamily="34" charset="0"/>
              </a:rPr>
              <a:t>Cyberbullying-</a:t>
            </a:r>
            <a:r>
              <a:rPr lang="en-US" sz="3400" dirty="0" err="1">
                <a:latin typeface="Corbel" panose="020B0503020204020204" pitchFamily="34" charset="0"/>
              </a:rPr>
              <a:t>ul</a:t>
            </a:r>
            <a:r>
              <a:rPr lang="en-US" sz="3400" dirty="0">
                <a:latin typeface="Corbel" panose="020B0503020204020204" pitchFamily="34" charset="0"/>
              </a:rPr>
              <a:t> </a:t>
            </a:r>
            <a:r>
              <a:rPr lang="en-US" sz="3400" dirty="0" err="1">
                <a:latin typeface="Corbel" panose="020B0503020204020204" pitchFamily="34" charset="0"/>
              </a:rPr>
              <a:t>presupune</a:t>
            </a:r>
            <a:r>
              <a:rPr lang="en-US" sz="3400" dirty="0">
                <a:latin typeface="Corbel" panose="020B0503020204020204" pitchFamily="34" charset="0"/>
              </a:rPr>
              <a:t> </a:t>
            </a:r>
            <a:r>
              <a:rPr lang="en-US" sz="3400" dirty="0" err="1">
                <a:latin typeface="Corbel" panose="020B0503020204020204" pitchFamily="34" charset="0"/>
              </a:rPr>
              <a:t>insulte</a:t>
            </a:r>
            <a:r>
              <a:rPr lang="en-US" sz="3400" dirty="0">
                <a:latin typeface="Corbel" panose="020B0503020204020204" pitchFamily="34" charset="0"/>
              </a:rPr>
              <a:t> </a:t>
            </a:r>
            <a:r>
              <a:rPr lang="en-US" sz="3400" dirty="0" err="1">
                <a:latin typeface="Corbel" panose="020B0503020204020204" pitchFamily="34" charset="0"/>
              </a:rPr>
              <a:t>intenționate</a:t>
            </a:r>
            <a:r>
              <a:rPr lang="en-US" sz="3400" dirty="0">
                <a:latin typeface="Corbel" panose="020B0503020204020204" pitchFamily="34" charset="0"/>
              </a:rPr>
              <a:t>, </a:t>
            </a:r>
            <a:r>
              <a:rPr lang="en-US" sz="3400" dirty="0" err="1">
                <a:latin typeface="Corbel" panose="020B0503020204020204" pitchFamily="34" charset="0"/>
              </a:rPr>
              <a:t>amenințări</a:t>
            </a:r>
            <a:r>
              <a:rPr lang="en-US" sz="3400" dirty="0">
                <a:latin typeface="Corbel" panose="020B0503020204020204" pitchFamily="34" charset="0"/>
              </a:rPr>
              <a:t>, </a:t>
            </a:r>
            <a:r>
              <a:rPr lang="en-US" sz="3400" dirty="0" err="1">
                <a:latin typeface="Corbel" panose="020B0503020204020204" pitchFamily="34" charset="0"/>
              </a:rPr>
              <a:t>defăimări</a:t>
            </a:r>
            <a:r>
              <a:rPr lang="en-US" sz="3400" dirty="0">
                <a:latin typeface="Corbel" panose="020B0503020204020204" pitchFamily="34" charset="0"/>
              </a:rPr>
              <a:t> </a:t>
            </a:r>
            <a:r>
              <a:rPr lang="en-US" sz="3400" dirty="0" err="1">
                <a:latin typeface="Corbel" panose="020B0503020204020204" pitchFamily="34" charset="0"/>
              </a:rPr>
              <a:t>și</a:t>
            </a:r>
            <a:r>
              <a:rPr lang="en-US" sz="3400" dirty="0">
                <a:latin typeface="Corbel" panose="020B0503020204020204" pitchFamily="34" charset="0"/>
              </a:rPr>
              <a:t> </a:t>
            </a:r>
            <a:r>
              <a:rPr lang="en-US" sz="3400" dirty="0" err="1">
                <a:latin typeface="Corbel" panose="020B0503020204020204" pitchFamily="34" charset="0"/>
              </a:rPr>
              <a:t>dezvăluiri</a:t>
            </a:r>
            <a:r>
              <a:rPr lang="en-US" sz="3400" dirty="0">
                <a:latin typeface="Corbel" panose="020B0503020204020204" pitchFamily="34" charset="0"/>
              </a:rPr>
              <a:t> ale </a:t>
            </a:r>
            <a:r>
              <a:rPr lang="en-US" sz="3400" dirty="0" err="1">
                <a:latin typeface="Corbel" panose="020B0503020204020204" pitchFamily="34" charset="0"/>
              </a:rPr>
              <a:t>datelor</a:t>
            </a:r>
            <a:r>
              <a:rPr lang="en-US" sz="3400" dirty="0">
                <a:latin typeface="Corbel" panose="020B0503020204020204" pitchFamily="34" charset="0"/>
              </a:rPr>
              <a:t> </a:t>
            </a:r>
            <a:r>
              <a:rPr lang="en-US" sz="3400" dirty="0" err="1">
                <a:latin typeface="Corbel" panose="020B0503020204020204" pitchFamily="34" charset="0"/>
              </a:rPr>
              <a:t>confidențiale</a:t>
            </a:r>
            <a:r>
              <a:rPr lang="en-US" sz="3400" dirty="0">
                <a:latin typeface="Corbel" panose="020B0503020204020204" pitchFamily="34" charset="0"/>
              </a:rPr>
              <a:t> </a:t>
            </a:r>
            <a:endParaRPr lang="ru-RU" sz="3400" dirty="0">
              <a:latin typeface="Corbel" panose="020B0503020204020204" pitchFamily="34" charset="0"/>
            </a:endParaRPr>
          </a:p>
          <a:p>
            <a:pPr fontAlgn="base"/>
            <a:r>
              <a:rPr lang="en-US" sz="3400" dirty="0" err="1">
                <a:latin typeface="Corbel" panose="020B0503020204020204" pitchFamily="34" charset="0"/>
              </a:rPr>
              <a:t>prin</a:t>
            </a:r>
            <a:r>
              <a:rPr lang="en-US" sz="3400" dirty="0">
                <a:latin typeface="Corbel" panose="020B0503020204020204" pitchFamily="34" charset="0"/>
              </a:rPr>
              <a:t> </a:t>
            </a:r>
            <a:r>
              <a:rPr lang="en-US" sz="3400" dirty="0" err="1">
                <a:latin typeface="Corbel" panose="020B0503020204020204" pitchFamily="34" charset="0"/>
              </a:rPr>
              <a:t>intermediul</a:t>
            </a:r>
            <a:r>
              <a:rPr lang="en-US" sz="3400" dirty="0">
                <a:latin typeface="Corbel" panose="020B0503020204020204" pitchFamily="34" charset="0"/>
              </a:rPr>
              <a:t> </a:t>
            </a:r>
            <a:r>
              <a:rPr lang="en-US" sz="3400" dirty="0" err="1">
                <a:latin typeface="Corbel" panose="020B0503020204020204" pitchFamily="34" charset="0"/>
              </a:rPr>
              <a:t>metodelor</a:t>
            </a:r>
            <a:r>
              <a:rPr lang="en-US" sz="3400" dirty="0">
                <a:latin typeface="Corbel" panose="020B0503020204020204" pitchFamily="34" charset="0"/>
              </a:rPr>
              <a:t> </a:t>
            </a:r>
            <a:r>
              <a:rPr lang="en-US" sz="3400" dirty="0" err="1">
                <a:latin typeface="Corbel" panose="020B0503020204020204" pitchFamily="34" charset="0"/>
              </a:rPr>
              <a:t>moderne</a:t>
            </a:r>
            <a:r>
              <a:rPr lang="en-US" sz="3400" dirty="0">
                <a:latin typeface="Corbel" panose="020B0503020204020204" pitchFamily="34" charset="0"/>
              </a:rPr>
              <a:t> de </a:t>
            </a:r>
            <a:r>
              <a:rPr lang="en-US" sz="3400" dirty="0" err="1">
                <a:latin typeface="Corbel" panose="020B0503020204020204" pitchFamily="34" charset="0"/>
              </a:rPr>
              <a:t>comunicare</a:t>
            </a:r>
            <a:r>
              <a:rPr lang="en-US" sz="3400" dirty="0">
                <a:latin typeface="Corbel" panose="020B0503020204020204" pitchFamily="34" charset="0"/>
              </a:rPr>
              <a:t>. </a:t>
            </a:r>
            <a:r>
              <a:rPr lang="en-US" sz="3400" b="1" dirty="0">
                <a:latin typeface="Corbel" panose="020B0503020204020204" pitchFamily="34" charset="0"/>
              </a:rPr>
              <a:t>Care din </a:t>
            </a:r>
            <a:r>
              <a:rPr lang="en-US" sz="3400" b="1" dirty="0" err="1">
                <a:latin typeface="Corbel" panose="020B0503020204020204" pitchFamily="34" charset="0"/>
              </a:rPr>
              <a:t>aceste</a:t>
            </a:r>
            <a:r>
              <a:rPr lang="en-US" sz="3400" b="1" dirty="0">
                <a:latin typeface="Corbel" panose="020B0503020204020204" pitchFamily="34" charset="0"/>
              </a:rPr>
              <a:t> </a:t>
            </a:r>
            <a:r>
              <a:rPr lang="en-US" sz="3400" b="1" dirty="0" err="1">
                <a:latin typeface="Corbel" panose="020B0503020204020204" pitchFamily="34" charset="0"/>
              </a:rPr>
              <a:t>tipuri</a:t>
            </a:r>
            <a:r>
              <a:rPr lang="en-US" sz="3400" b="1" dirty="0">
                <a:latin typeface="Corbel" panose="020B0503020204020204" pitchFamily="34" charset="0"/>
              </a:rPr>
              <a:t> de cyberbullying e</a:t>
            </a:r>
            <a:r>
              <a:rPr lang="ro-MD" sz="3400" b="1" dirty="0">
                <a:latin typeface="Corbel" panose="020B0503020204020204" pitchFamily="34" charset="0"/>
              </a:rPr>
              <a:t>ste</a:t>
            </a:r>
            <a:r>
              <a:rPr lang="en-US" sz="3400" b="1" dirty="0">
                <a:latin typeface="Corbel" panose="020B0503020204020204" pitchFamily="34" charset="0"/>
              </a:rPr>
              <a:t> </a:t>
            </a:r>
            <a:r>
              <a:rPr lang="en-US" sz="3400" b="1" dirty="0" err="1">
                <a:latin typeface="Corbel" panose="020B0503020204020204" pitchFamily="34" charset="0"/>
              </a:rPr>
              <a:t>permis</a:t>
            </a:r>
            <a:r>
              <a:rPr lang="en-US" sz="3400" b="1" dirty="0">
                <a:latin typeface="Corbel" panose="020B0503020204020204" pitchFamily="34" charset="0"/>
              </a:rPr>
              <a:t>? </a:t>
            </a:r>
            <a:endParaRPr lang="ru-RU" sz="3400" b="1" dirty="0">
              <a:latin typeface="Corbel" panose="020B0503020204020204" pitchFamily="34" charset="0"/>
            </a:endParaRPr>
          </a:p>
          <a:p>
            <a:pPr fontAlgn="base"/>
            <a:r>
              <a:rPr lang="ru-RU" sz="3400" dirty="0">
                <a:latin typeface="Corbel" panose="020B0503020204020204" pitchFamily="34" charset="0"/>
              </a:rPr>
              <a:t>1. в блогах</a:t>
            </a:r>
            <a:r>
              <a:rPr lang="en-US" sz="3400" dirty="0">
                <a:latin typeface="Corbel" panose="020B0503020204020204" pitchFamily="34" charset="0"/>
              </a:rPr>
              <a:t> / </a:t>
            </a:r>
            <a:r>
              <a:rPr lang="en-US" sz="3400" dirty="0" err="1">
                <a:latin typeface="Corbel" panose="020B0503020204020204" pitchFamily="34" charset="0"/>
              </a:rPr>
              <a:t>Pe</a:t>
            </a:r>
            <a:r>
              <a:rPr lang="en-US" sz="3400" dirty="0">
                <a:latin typeface="Corbel" panose="020B0503020204020204" pitchFamily="34" charset="0"/>
              </a:rPr>
              <a:t> </a:t>
            </a:r>
            <a:r>
              <a:rPr lang="en-US" sz="3400" dirty="0" err="1">
                <a:latin typeface="Corbel" panose="020B0503020204020204" pitchFamily="34" charset="0"/>
              </a:rPr>
              <a:t>bloguri</a:t>
            </a:r>
            <a:endParaRPr lang="ru-RU" sz="3400" dirty="0">
              <a:latin typeface="Corbel" panose="020B0503020204020204" pitchFamily="34" charset="0"/>
            </a:endParaRPr>
          </a:p>
          <a:p>
            <a:pPr fontAlgn="base"/>
            <a:r>
              <a:rPr lang="ru-RU" sz="3400" dirty="0">
                <a:latin typeface="Corbel" panose="020B0503020204020204" pitchFamily="34" charset="0"/>
              </a:rPr>
              <a:t>2. при голосовании (кто самый красивый и кто самый некрасивый?)</a:t>
            </a:r>
            <a:r>
              <a:rPr lang="en-US" sz="3400" dirty="0">
                <a:latin typeface="Corbel" panose="020B0503020204020204" pitchFamily="34" charset="0"/>
              </a:rPr>
              <a:t> / </a:t>
            </a:r>
            <a:r>
              <a:rPr lang="it-IT" sz="3400" dirty="0">
                <a:latin typeface="Corbel" panose="020B0503020204020204" pitchFamily="34" charset="0"/>
              </a:rPr>
              <a:t>Prin intermediul votului (Ex: cine e </a:t>
            </a:r>
            <a:endParaRPr lang="ru-RU" sz="3400" dirty="0">
              <a:latin typeface="Corbel" panose="020B0503020204020204" pitchFamily="34" charset="0"/>
            </a:endParaRPr>
          </a:p>
          <a:p>
            <a:pPr fontAlgn="base"/>
            <a:r>
              <a:rPr lang="ru-RU" sz="3400" dirty="0">
                <a:latin typeface="Corbel" panose="020B0503020204020204" pitchFamily="34" charset="0"/>
              </a:rPr>
              <a:t>     </a:t>
            </a:r>
            <a:r>
              <a:rPr lang="it-IT" sz="3400" dirty="0">
                <a:latin typeface="Corbel" panose="020B0503020204020204" pitchFamily="34" charset="0"/>
              </a:rPr>
              <a:t>cel mai frumos și cine e cel mai urât?)</a:t>
            </a:r>
            <a:endParaRPr lang="ru-RU" sz="3400" dirty="0">
              <a:latin typeface="Corbel" panose="020B0503020204020204" pitchFamily="34" charset="0"/>
            </a:endParaRPr>
          </a:p>
          <a:p>
            <a:pPr fontAlgn="base"/>
            <a:r>
              <a:rPr lang="ru-RU" sz="3400" dirty="0">
                <a:latin typeface="Corbel" panose="020B0503020204020204" pitchFamily="34" charset="0"/>
              </a:rPr>
              <a:t>3. на </a:t>
            </a:r>
            <a:r>
              <a:rPr lang="ru-RU" sz="3400" dirty="0" err="1">
                <a:latin typeface="Corbel" panose="020B0503020204020204" pitchFamily="34" charset="0"/>
              </a:rPr>
              <a:t>Фэйсбуке</a:t>
            </a:r>
            <a:r>
              <a:rPr lang="en-US" sz="3400" dirty="0">
                <a:latin typeface="Corbel" panose="020B0503020204020204" pitchFamily="34" charset="0"/>
              </a:rPr>
              <a:t> / </a:t>
            </a:r>
            <a:r>
              <a:rPr lang="en-US" sz="3400" dirty="0" err="1">
                <a:latin typeface="Corbel" panose="020B0503020204020204" pitchFamily="34" charset="0"/>
              </a:rPr>
              <a:t>Pe</a:t>
            </a:r>
            <a:r>
              <a:rPr lang="en-US" sz="3400" dirty="0">
                <a:latin typeface="Corbel" panose="020B0503020204020204" pitchFamily="34" charset="0"/>
              </a:rPr>
              <a:t> Facebook</a:t>
            </a:r>
            <a:endParaRPr lang="ru-RU" sz="3400" dirty="0">
              <a:latin typeface="Corbel" panose="020B0503020204020204" pitchFamily="34" charset="0"/>
            </a:endParaRPr>
          </a:p>
          <a:p>
            <a:pPr fontAlgn="base"/>
            <a:r>
              <a:rPr lang="ru-RU" sz="3400" dirty="0">
                <a:latin typeface="Corbel" panose="020B0503020204020204" pitchFamily="34" charset="0"/>
              </a:rPr>
              <a:t>4. на личных страницах</a:t>
            </a:r>
            <a:r>
              <a:rPr lang="en-US" sz="3400" dirty="0">
                <a:latin typeface="Corbel" panose="020B0503020204020204" pitchFamily="34" charset="0"/>
              </a:rPr>
              <a:t> / </a:t>
            </a:r>
            <a:r>
              <a:rPr lang="en-US" sz="3400" dirty="0" err="1">
                <a:latin typeface="Corbel" panose="020B0503020204020204" pitchFamily="34" charset="0"/>
              </a:rPr>
              <a:t>Pe</a:t>
            </a:r>
            <a:r>
              <a:rPr lang="en-US" sz="3400" dirty="0">
                <a:latin typeface="Corbel" panose="020B0503020204020204" pitchFamily="34" charset="0"/>
              </a:rPr>
              <a:t> </a:t>
            </a:r>
            <a:r>
              <a:rPr lang="en-US" sz="3400" dirty="0" err="1">
                <a:latin typeface="Corbel" panose="020B0503020204020204" pitchFamily="34" charset="0"/>
              </a:rPr>
              <a:t>paginile</a:t>
            </a:r>
            <a:r>
              <a:rPr lang="en-US" sz="3400" dirty="0">
                <a:latin typeface="Corbel" panose="020B0503020204020204" pitchFamily="34" charset="0"/>
              </a:rPr>
              <a:t> </a:t>
            </a:r>
            <a:r>
              <a:rPr lang="en-US" sz="3400" dirty="0" err="1">
                <a:latin typeface="Corbel" panose="020B0503020204020204" pitchFamily="34" charset="0"/>
              </a:rPr>
              <a:t>personale</a:t>
            </a:r>
            <a:endParaRPr lang="ru-RU" sz="3400" dirty="0">
              <a:latin typeface="Corbel" panose="020B0503020204020204" pitchFamily="34" charset="0"/>
            </a:endParaRPr>
          </a:p>
          <a:p>
            <a:r>
              <a:rPr lang="ru-RU" sz="3400" dirty="0">
                <a:latin typeface="Corbel" panose="020B0503020204020204" pitchFamily="34" charset="0"/>
              </a:rPr>
              <a:t/>
            </a:r>
            <a:br>
              <a:rPr lang="ru-RU" sz="3400" dirty="0">
                <a:latin typeface="Corbel" panose="020B0503020204020204" pitchFamily="34" charset="0"/>
              </a:rPr>
            </a:br>
            <a:endParaRPr lang="ru-RU" sz="3400" dirty="0">
              <a:latin typeface="Corbel" panose="020B0503020204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27611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Рисунок 1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60" y="1127499"/>
            <a:ext cx="10175240" cy="81514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3400" i="1" dirty="0">
                <a:latin typeface="Corbel" panose="020B0503020204020204" pitchFamily="34" charset="0"/>
              </a:rPr>
              <a:t>Внимание! В этом вопросе может быть больше правильных вариантов ответа, или не быть их вовсе. </a:t>
            </a:r>
          </a:p>
          <a:p>
            <a:pPr fontAlgn="base"/>
            <a:r>
              <a:rPr lang="ru-RU" sz="3400" i="1" dirty="0">
                <a:latin typeface="Corbel" panose="020B0503020204020204" pitchFamily="34" charset="0"/>
              </a:rPr>
              <a:t>Если вариантов больше одного, выберите все правильные.</a:t>
            </a:r>
          </a:p>
          <a:p>
            <a:pPr fontAlgn="base"/>
            <a:r>
              <a:rPr lang="en-US" sz="3400" i="1" dirty="0" err="1">
                <a:latin typeface="Corbel" panose="020B0503020204020204" pitchFamily="34" charset="0"/>
              </a:rPr>
              <a:t>Atenție</a:t>
            </a:r>
            <a:r>
              <a:rPr lang="en-US" sz="3400" i="1" dirty="0">
                <a:latin typeface="Corbel" panose="020B0503020204020204" pitchFamily="34" charset="0"/>
              </a:rPr>
              <a:t>! </a:t>
            </a:r>
            <a:r>
              <a:rPr lang="en-US" sz="3400" i="1" dirty="0" err="1">
                <a:latin typeface="Corbel" panose="020B0503020204020204" pitchFamily="34" charset="0"/>
              </a:rPr>
              <a:t>Această</a:t>
            </a:r>
            <a:r>
              <a:rPr lang="en-US" sz="3400" i="1" dirty="0">
                <a:latin typeface="Corbel" panose="020B0503020204020204" pitchFamily="34" charset="0"/>
              </a:rPr>
              <a:t> </a:t>
            </a:r>
            <a:r>
              <a:rPr lang="en-US" sz="3400" i="1" dirty="0" err="1">
                <a:latin typeface="Corbel" panose="020B0503020204020204" pitchFamily="34" charset="0"/>
              </a:rPr>
              <a:t>întrebare</a:t>
            </a:r>
            <a:r>
              <a:rPr lang="en-US" sz="3400" i="1" dirty="0">
                <a:latin typeface="Corbel" panose="020B0503020204020204" pitchFamily="34" charset="0"/>
              </a:rPr>
              <a:t> </a:t>
            </a:r>
            <a:r>
              <a:rPr lang="en-US" sz="3400" i="1" dirty="0" err="1">
                <a:latin typeface="Corbel" panose="020B0503020204020204" pitchFamily="34" charset="0"/>
              </a:rPr>
              <a:t>poate</a:t>
            </a:r>
            <a:r>
              <a:rPr lang="en-US" sz="3400" i="1" dirty="0">
                <a:latin typeface="Corbel" panose="020B0503020204020204" pitchFamily="34" charset="0"/>
              </a:rPr>
              <a:t> </a:t>
            </a:r>
            <a:r>
              <a:rPr lang="en-US" sz="3400" i="1" dirty="0" err="1">
                <a:latin typeface="Corbel" panose="020B0503020204020204" pitchFamily="34" charset="0"/>
              </a:rPr>
              <a:t>avea</a:t>
            </a:r>
            <a:r>
              <a:rPr lang="en-US" sz="3400" i="1" dirty="0">
                <a:latin typeface="Corbel" panose="020B0503020204020204" pitchFamily="34" charset="0"/>
              </a:rPr>
              <a:t> </a:t>
            </a:r>
            <a:r>
              <a:rPr lang="en-US" sz="3400" i="1" dirty="0" err="1">
                <a:latin typeface="Corbel" panose="020B0503020204020204" pitchFamily="34" charset="0"/>
              </a:rPr>
              <a:t>mai</a:t>
            </a:r>
            <a:r>
              <a:rPr lang="en-US" sz="3400" i="1" dirty="0">
                <a:latin typeface="Corbel" panose="020B0503020204020204" pitchFamily="34" charset="0"/>
              </a:rPr>
              <a:t> </a:t>
            </a:r>
            <a:r>
              <a:rPr lang="en-US" sz="3400" i="1" dirty="0" err="1">
                <a:latin typeface="Corbel" panose="020B0503020204020204" pitchFamily="34" charset="0"/>
              </a:rPr>
              <a:t>multe</a:t>
            </a:r>
            <a:r>
              <a:rPr lang="en-US" sz="3400" i="1" dirty="0">
                <a:latin typeface="Corbel" panose="020B0503020204020204" pitchFamily="34" charset="0"/>
              </a:rPr>
              <a:t> </a:t>
            </a:r>
            <a:r>
              <a:rPr lang="en-US" sz="3400" i="1" dirty="0" err="1">
                <a:latin typeface="Corbel" panose="020B0503020204020204" pitchFamily="34" charset="0"/>
              </a:rPr>
              <a:t>opțiuni</a:t>
            </a:r>
            <a:r>
              <a:rPr lang="en-US" sz="3400" i="1" dirty="0">
                <a:latin typeface="Corbel" panose="020B0503020204020204" pitchFamily="34" charset="0"/>
              </a:rPr>
              <a:t> de </a:t>
            </a:r>
            <a:r>
              <a:rPr lang="en-US" sz="3400" i="1" dirty="0" err="1">
                <a:latin typeface="Corbel" panose="020B0503020204020204" pitchFamily="34" charset="0"/>
              </a:rPr>
              <a:t>răspuns</a:t>
            </a:r>
            <a:r>
              <a:rPr lang="en-US" sz="3400" i="1" dirty="0">
                <a:latin typeface="Corbel" panose="020B0503020204020204" pitchFamily="34" charset="0"/>
              </a:rPr>
              <a:t> </a:t>
            </a:r>
            <a:r>
              <a:rPr lang="en-US" sz="3400" i="1" dirty="0" err="1">
                <a:latin typeface="Corbel" panose="020B0503020204020204" pitchFamily="34" charset="0"/>
              </a:rPr>
              <a:t>corecte</a:t>
            </a:r>
            <a:r>
              <a:rPr lang="en-US" sz="3400" i="1" dirty="0">
                <a:latin typeface="Corbel" panose="020B0503020204020204" pitchFamily="34" charset="0"/>
              </a:rPr>
              <a:t>, </a:t>
            </a:r>
            <a:r>
              <a:rPr lang="en-US" sz="3400" i="1" dirty="0" err="1">
                <a:latin typeface="Corbel" panose="020B0503020204020204" pitchFamily="34" charset="0"/>
              </a:rPr>
              <a:t>sau</a:t>
            </a:r>
            <a:r>
              <a:rPr lang="en-US" sz="3400" i="1" dirty="0">
                <a:latin typeface="Corbel" panose="020B0503020204020204" pitchFamily="34" charset="0"/>
              </a:rPr>
              <a:t> </a:t>
            </a:r>
            <a:r>
              <a:rPr lang="en-US" sz="3400" i="1" dirty="0" err="1">
                <a:latin typeface="Corbel" panose="020B0503020204020204" pitchFamily="34" charset="0"/>
              </a:rPr>
              <a:t>nici</a:t>
            </a:r>
            <a:r>
              <a:rPr lang="en-US" sz="3400" i="1" dirty="0">
                <a:latin typeface="Corbel" panose="020B0503020204020204" pitchFamily="34" charset="0"/>
              </a:rPr>
              <a:t> </a:t>
            </a:r>
            <a:r>
              <a:rPr lang="en-US" sz="3400" i="1" dirty="0" err="1">
                <a:latin typeface="Corbel" panose="020B0503020204020204" pitchFamily="34" charset="0"/>
              </a:rPr>
              <a:t>una</a:t>
            </a:r>
            <a:r>
              <a:rPr lang="en-US" sz="3400" i="1" dirty="0">
                <a:latin typeface="Corbel" panose="020B0503020204020204" pitchFamily="34" charset="0"/>
              </a:rPr>
              <a:t>. </a:t>
            </a:r>
            <a:r>
              <a:rPr lang="en-US" sz="3400" i="1" dirty="0" err="1">
                <a:latin typeface="Corbel" panose="020B0503020204020204" pitchFamily="34" charset="0"/>
              </a:rPr>
              <a:t>Dacă</a:t>
            </a:r>
            <a:r>
              <a:rPr lang="en-US" sz="3400" i="1" dirty="0">
                <a:latin typeface="Corbel" panose="020B0503020204020204" pitchFamily="34" charset="0"/>
              </a:rPr>
              <a:t> </a:t>
            </a:r>
            <a:r>
              <a:rPr lang="en-US" sz="3400" i="1" dirty="0" err="1">
                <a:latin typeface="Corbel" panose="020B0503020204020204" pitchFamily="34" charset="0"/>
              </a:rPr>
              <a:t>există</a:t>
            </a:r>
            <a:r>
              <a:rPr lang="en-US" sz="3400" i="1" dirty="0">
                <a:latin typeface="Corbel" panose="020B0503020204020204" pitchFamily="34" charset="0"/>
              </a:rPr>
              <a:t> </a:t>
            </a:r>
            <a:r>
              <a:rPr lang="en-US" sz="3400" i="1" dirty="0" err="1">
                <a:latin typeface="Corbel" panose="020B0503020204020204" pitchFamily="34" charset="0"/>
              </a:rPr>
              <a:t>mai</a:t>
            </a:r>
            <a:r>
              <a:rPr lang="en-US" sz="3400" i="1" dirty="0">
                <a:latin typeface="Corbel" panose="020B0503020204020204" pitchFamily="34" charset="0"/>
              </a:rPr>
              <a:t> </a:t>
            </a:r>
            <a:r>
              <a:rPr lang="en-US" sz="3400" i="1" dirty="0" err="1">
                <a:latin typeface="Corbel" panose="020B0503020204020204" pitchFamily="34" charset="0"/>
              </a:rPr>
              <a:t>multe</a:t>
            </a:r>
            <a:r>
              <a:rPr lang="en-US" sz="3400" i="1" dirty="0">
                <a:latin typeface="Corbel" panose="020B0503020204020204" pitchFamily="34" charset="0"/>
              </a:rPr>
              <a:t> - </a:t>
            </a:r>
            <a:endParaRPr lang="ru-RU" sz="3400" i="1" dirty="0">
              <a:latin typeface="Corbel" panose="020B0503020204020204" pitchFamily="34" charset="0"/>
            </a:endParaRPr>
          </a:p>
          <a:p>
            <a:pPr fontAlgn="base"/>
            <a:r>
              <a:rPr lang="en-US" sz="3400" i="1" dirty="0" err="1">
                <a:latin typeface="Corbel" panose="020B0503020204020204" pitchFamily="34" charset="0"/>
              </a:rPr>
              <a:t>selectați</a:t>
            </a:r>
            <a:r>
              <a:rPr lang="en-US" sz="3400" i="1" dirty="0">
                <a:latin typeface="Corbel" panose="020B0503020204020204" pitchFamily="34" charset="0"/>
              </a:rPr>
              <a:t>-le </a:t>
            </a:r>
            <a:r>
              <a:rPr lang="en-US" sz="3400" i="1" dirty="0" err="1">
                <a:latin typeface="Corbel" panose="020B0503020204020204" pitchFamily="34" charset="0"/>
              </a:rPr>
              <a:t>pe</a:t>
            </a:r>
            <a:r>
              <a:rPr lang="en-US" sz="3400" i="1" dirty="0">
                <a:latin typeface="Corbel" panose="020B0503020204020204" pitchFamily="34" charset="0"/>
              </a:rPr>
              <a:t> </a:t>
            </a:r>
            <a:r>
              <a:rPr lang="en-US" sz="3400" i="1" dirty="0" err="1">
                <a:latin typeface="Corbel" panose="020B0503020204020204" pitchFamily="34" charset="0"/>
              </a:rPr>
              <a:t>toate</a:t>
            </a:r>
            <a:r>
              <a:rPr lang="en-US" sz="3400" i="1" dirty="0">
                <a:latin typeface="Corbel" panose="020B0503020204020204" pitchFamily="34" charset="0"/>
              </a:rPr>
              <a:t> </a:t>
            </a:r>
            <a:r>
              <a:rPr lang="en-US" sz="3400" i="1" dirty="0" err="1">
                <a:latin typeface="Corbel" panose="020B0503020204020204" pitchFamily="34" charset="0"/>
              </a:rPr>
              <a:t>corecte</a:t>
            </a:r>
            <a:r>
              <a:rPr lang="en-US" sz="3400" i="1" dirty="0">
                <a:latin typeface="Corbel" panose="020B0503020204020204" pitchFamily="34" charset="0"/>
              </a:rPr>
              <a:t>.</a:t>
            </a:r>
            <a:endParaRPr lang="ru-RU" sz="3400" i="1" dirty="0">
              <a:latin typeface="Corbel" panose="020B0503020204020204" pitchFamily="34" charset="0"/>
            </a:endParaRPr>
          </a:p>
          <a:p>
            <a:pPr fontAlgn="base"/>
            <a:r>
              <a:rPr lang="ru-RU" sz="3400" dirty="0" err="1">
                <a:latin typeface="Corbel" panose="020B0503020204020204" pitchFamily="34" charset="0"/>
              </a:rPr>
              <a:t>Кибербуллинг</a:t>
            </a:r>
            <a:r>
              <a:rPr lang="ru-RU" sz="3400" dirty="0">
                <a:latin typeface="Corbel" panose="020B0503020204020204" pitchFamily="34" charset="0"/>
              </a:rPr>
              <a:t> – это намеренные оскорбления, угрозы, диффамации и сообщение другим </a:t>
            </a:r>
          </a:p>
          <a:p>
            <a:pPr fontAlgn="base"/>
            <a:r>
              <a:rPr lang="ru-RU" sz="3400" dirty="0">
                <a:latin typeface="Corbel" panose="020B0503020204020204" pitchFamily="34" charset="0"/>
              </a:rPr>
              <a:t>компрометирующих данных с помощью современных средств коммуникации. </a:t>
            </a:r>
          </a:p>
          <a:p>
            <a:pPr fontAlgn="base"/>
            <a:r>
              <a:rPr lang="ru-RU" sz="3400" b="1" dirty="0">
                <a:latin typeface="Corbel" panose="020B0503020204020204" pitchFamily="34" charset="0"/>
              </a:rPr>
              <a:t>Какой из этих видов </a:t>
            </a:r>
            <a:r>
              <a:rPr lang="ru-RU" sz="3400" b="1" dirty="0" err="1">
                <a:latin typeface="Corbel" panose="020B0503020204020204" pitchFamily="34" charset="0"/>
              </a:rPr>
              <a:t>кибербуллинга</a:t>
            </a:r>
            <a:r>
              <a:rPr lang="ru-RU" sz="3400" b="1" dirty="0">
                <a:latin typeface="Corbel" panose="020B0503020204020204" pitchFamily="34" charset="0"/>
              </a:rPr>
              <a:t> разрешён?</a:t>
            </a:r>
          </a:p>
          <a:p>
            <a:pPr fontAlgn="base"/>
            <a:r>
              <a:rPr lang="en-US" sz="3400" dirty="0">
                <a:latin typeface="Corbel" panose="020B0503020204020204" pitchFamily="34" charset="0"/>
              </a:rPr>
              <a:t>Cyberbullying-</a:t>
            </a:r>
            <a:r>
              <a:rPr lang="en-US" sz="3400" dirty="0" err="1">
                <a:latin typeface="Corbel" panose="020B0503020204020204" pitchFamily="34" charset="0"/>
              </a:rPr>
              <a:t>ul</a:t>
            </a:r>
            <a:r>
              <a:rPr lang="en-US" sz="3400" dirty="0">
                <a:latin typeface="Corbel" panose="020B0503020204020204" pitchFamily="34" charset="0"/>
              </a:rPr>
              <a:t> </a:t>
            </a:r>
            <a:r>
              <a:rPr lang="en-US" sz="3400" dirty="0" err="1">
                <a:latin typeface="Corbel" panose="020B0503020204020204" pitchFamily="34" charset="0"/>
              </a:rPr>
              <a:t>presupune</a:t>
            </a:r>
            <a:r>
              <a:rPr lang="en-US" sz="3400" dirty="0">
                <a:latin typeface="Corbel" panose="020B0503020204020204" pitchFamily="34" charset="0"/>
              </a:rPr>
              <a:t> </a:t>
            </a:r>
            <a:r>
              <a:rPr lang="en-US" sz="3400" dirty="0" err="1">
                <a:latin typeface="Corbel" panose="020B0503020204020204" pitchFamily="34" charset="0"/>
              </a:rPr>
              <a:t>insulte</a:t>
            </a:r>
            <a:r>
              <a:rPr lang="en-US" sz="3400" dirty="0">
                <a:latin typeface="Corbel" panose="020B0503020204020204" pitchFamily="34" charset="0"/>
              </a:rPr>
              <a:t> </a:t>
            </a:r>
            <a:r>
              <a:rPr lang="en-US" sz="3400" dirty="0" err="1">
                <a:latin typeface="Corbel" panose="020B0503020204020204" pitchFamily="34" charset="0"/>
              </a:rPr>
              <a:t>intenționate</a:t>
            </a:r>
            <a:r>
              <a:rPr lang="en-US" sz="3400" dirty="0">
                <a:latin typeface="Corbel" panose="020B0503020204020204" pitchFamily="34" charset="0"/>
              </a:rPr>
              <a:t>, </a:t>
            </a:r>
            <a:r>
              <a:rPr lang="en-US" sz="3400" dirty="0" err="1">
                <a:latin typeface="Corbel" panose="020B0503020204020204" pitchFamily="34" charset="0"/>
              </a:rPr>
              <a:t>amenințări</a:t>
            </a:r>
            <a:r>
              <a:rPr lang="en-US" sz="3400" dirty="0">
                <a:latin typeface="Corbel" panose="020B0503020204020204" pitchFamily="34" charset="0"/>
              </a:rPr>
              <a:t>, </a:t>
            </a:r>
            <a:r>
              <a:rPr lang="en-US" sz="3400" dirty="0" err="1">
                <a:latin typeface="Corbel" panose="020B0503020204020204" pitchFamily="34" charset="0"/>
              </a:rPr>
              <a:t>defăimări</a:t>
            </a:r>
            <a:r>
              <a:rPr lang="en-US" sz="3400" dirty="0">
                <a:latin typeface="Corbel" panose="020B0503020204020204" pitchFamily="34" charset="0"/>
              </a:rPr>
              <a:t> </a:t>
            </a:r>
            <a:r>
              <a:rPr lang="en-US" sz="3400" dirty="0" err="1">
                <a:latin typeface="Corbel" panose="020B0503020204020204" pitchFamily="34" charset="0"/>
              </a:rPr>
              <a:t>și</a:t>
            </a:r>
            <a:r>
              <a:rPr lang="en-US" sz="3400" dirty="0">
                <a:latin typeface="Corbel" panose="020B0503020204020204" pitchFamily="34" charset="0"/>
              </a:rPr>
              <a:t> </a:t>
            </a:r>
            <a:r>
              <a:rPr lang="en-US" sz="3400" dirty="0" err="1">
                <a:latin typeface="Corbel" panose="020B0503020204020204" pitchFamily="34" charset="0"/>
              </a:rPr>
              <a:t>dezvăluiri</a:t>
            </a:r>
            <a:r>
              <a:rPr lang="en-US" sz="3400" dirty="0">
                <a:latin typeface="Corbel" panose="020B0503020204020204" pitchFamily="34" charset="0"/>
              </a:rPr>
              <a:t> ale </a:t>
            </a:r>
            <a:r>
              <a:rPr lang="en-US" sz="3400" dirty="0" err="1">
                <a:latin typeface="Corbel" panose="020B0503020204020204" pitchFamily="34" charset="0"/>
              </a:rPr>
              <a:t>datelor</a:t>
            </a:r>
            <a:r>
              <a:rPr lang="en-US" sz="3400" dirty="0">
                <a:latin typeface="Corbel" panose="020B0503020204020204" pitchFamily="34" charset="0"/>
              </a:rPr>
              <a:t> </a:t>
            </a:r>
            <a:r>
              <a:rPr lang="en-US" sz="3400" dirty="0" err="1">
                <a:latin typeface="Corbel" panose="020B0503020204020204" pitchFamily="34" charset="0"/>
              </a:rPr>
              <a:t>confidențiale</a:t>
            </a:r>
            <a:r>
              <a:rPr lang="en-US" sz="3400" dirty="0">
                <a:latin typeface="Corbel" panose="020B0503020204020204" pitchFamily="34" charset="0"/>
              </a:rPr>
              <a:t> </a:t>
            </a:r>
            <a:endParaRPr lang="ru-RU" sz="3400" dirty="0">
              <a:latin typeface="Corbel" panose="020B0503020204020204" pitchFamily="34" charset="0"/>
            </a:endParaRPr>
          </a:p>
          <a:p>
            <a:pPr fontAlgn="base"/>
            <a:r>
              <a:rPr lang="en-US" sz="3400" dirty="0" err="1">
                <a:latin typeface="Corbel" panose="020B0503020204020204" pitchFamily="34" charset="0"/>
              </a:rPr>
              <a:t>prin</a:t>
            </a:r>
            <a:r>
              <a:rPr lang="en-US" sz="3400" dirty="0">
                <a:latin typeface="Corbel" panose="020B0503020204020204" pitchFamily="34" charset="0"/>
              </a:rPr>
              <a:t> </a:t>
            </a:r>
            <a:r>
              <a:rPr lang="en-US" sz="3400" dirty="0" err="1">
                <a:latin typeface="Corbel" panose="020B0503020204020204" pitchFamily="34" charset="0"/>
              </a:rPr>
              <a:t>intermediul</a:t>
            </a:r>
            <a:r>
              <a:rPr lang="en-US" sz="3400" dirty="0">
                <a:latin typeface="Corbel" panose="020B0503020204020204" pitchFamily="34" charset="0"/>
              </a:rPr>
              <a:t> </a:t>
            </a:r>
            <a:r>
              <a:rPr lang="en-US" sz="3400" dirty="0" err="1">
                <a:latin typeface="Corbel" panose="020B0503020204020204" pitchFamily="34" charset="0"/>
              </a:rPr>
              <a:t>metodelor</a:t>
            </a:r>
            <a:r>
              <a:rPr lang="en-US" sz="3400" dirty="0">
                <a:latin typeface="Corbel" panose="020B0503020204020204" pitchFamily="34" charset="0"/>
              </a:rPr>
              <a:t> </a:t>
            </a:r>
            <a:r>
              <a:rPr lang="en-US" sz="3400" dirty="0" err="1">
                <a:latin typeface="Corbel" panose="020B0503020204020204" pitchFamily="34" charset="0"/>
              </a:rPr>
              <a:t>moderne</a:t>
            </a:r>
            <a:r>
              <a:rPr lang="en-US" sz="3400" dirty="0">
                <a:latin typeface="Corbel" panose="020B0503020204020204" pitchFamily="34" charset="0"/>
              </a:rPr>
              <a:t> de </a:t>
            </a:r>
            <a:r>
              <a:rPr lang="en-US" sz="3400" dirty="0" err="1">
                <a:latin typeface="Corbel" panose="020B0503020204020204" pitchFamily="34" charset="0"/>
              </a:rPr>
              <a:t>comunicare</a:t>
            </a:r>
            <a:r>
              <a:rPr lang="en-US" sz="3400" dirty="0">
                <a:latin typeface="Corbel" panose="020B0503020204020204" pitchFamily="34" charset="0"/>
              </a:rPr>
              <a:t>. </a:t>
            </a:r>
            <a:r>
              <a:rPr lang="en-US" sz="3400" b="1" dirty="0">
                <a:latin typeface="Corbel" panose="020B0503020204020204" pitchFamily="34" charset="0"/>
              </a:rPr>
              <a:t>Care din </a:t>
            </a:r>
            <a:r>
              <a:rPr lang="en-US" sz="3400" b="1" dirty="0" err="1">
                <a:latin typeface="Corbel" panose="020B0503020204020204" pitchFamily="34" charset="0"/>
              </a:rPr>
              <a:t>aceste</a:t>
            </a:r>
            <a:r>
              <a:rPr lang="en-US" sz="3400" b="1" dirty="0">
                <a:latin typeface="Corbel" panose="020B0503020204020204" pitchFamily="34" charset="0"/>
              </a:rPr>
              <a:t> </a:t>
            </a:r>
            <a:r>
              <a:rPr lang="en-US" sz="3400" b="1" dirty="0" err="1">
                <a:latin typeface="Corbel" panose="020B0503020204020204" pitchFamily="34" charset="0"/>
              </a:rPr>
              <a:t>tipuri</a:t>
            </a:r>
            <a:r>
              <a:rPr lang="en-US" sz="3400" b="1" dirty="0">
                <a:latin typeface="Corbel" panose="020B0503020204020204" pitchFamily="34" charset="0"/>
              </a:rPr>
              <a:t> de cyberbullying e</a:t>
            </a:r>
            <a:r>
              <a:rPr lang="ro-MD" sz="3400" b="1" dirty="0">
                <a:latin typeface="Corbel" panose="020B0503020204020204" pitchFamily="34" charset="0"/>
              </a:rPr>
              <a:t>ste</a:t>
            </a:r>
            <a:r>
              <a:rPr lang="en-US" sz="3400" b="1" dirty="0">
                <a:latin typeface="Corbel" panose="020B0503020204020204" pitchFamily="34" charset="0"/>
              </a:rPr>
              <a:t> </a:t>
            </a:r>
            <a:r>
              <a:rPr lang="en-US" sz="3400" b="1" dirty="0" err="1">
                <a:latin typeface="Corbel" panose="020B0503020204020204" pitchFamily="34" charset="0"/>
              </a:rPr>
              <a:t>permis</a:t>
            </a:r>
            <a:r>
              <a:rPr lang="en-US" sz="3400" b="1" dirty="0">
                <a:latin typeface="Corbel" panose="020B0503020204020204" pitchFamily="34" charset="0"/>
              </a:rPr>
              <a:t>? </a:t>
            </a:r>
            <a:endParaRPr lang="ru-RU" sz="3400" b="1" dirty="0">
              <a:latin typeface="Corbel" panose="020B0503020204020204" pitchFamily="34" charset="0"/>
            </a:endParaRPr>
          </a:p>
          <a:p>
            <a:pPr fontAlgn="base"/>
            <a:r>
              <a:rPr lang="ru-RU" sz="3400" dirty="0">
                <a:latin typeface="Corbel" panose="020B0503020204020204" pitchFamily="34" charset="0"/>
              </a:rPr>
              <a:t>1. в блогах</a:t>
            </a:r>
            <a:r>
              <a:rPr lang="en-US" sz="3400" dirty="0">
                <a:latin typeface="Corbel" panose="020B0503020204020204" pitchFamily="34" charset="0"/>
              </a:rPr>
              <a:t> / </a:t>
            </a:r>
            <a:r>
              <a:rPr lang="en-US" sz="3400" dirty="0" err="1">
                <a:latin typeface="Corbel" panose="020B0503020204020204" pitchFamily="34" charset="0"/>
              </a:rPr>
              <a:t>Pe</a:t>
            </a:r>
            <a:r>
              <a:rPr lang="en-US" sz="3400" dirty="0">
                <a:latin typeface="Corbel" panose="020B0503020204020204" pitchFamily="34" charset="0"/>
              </a:rPr>
              <a:t> </a:t>
            </a:r>
            <a:r>
              <a:rPr lang="en-US" sz="3400" dirty="0" err="1">
                <a:latin typeface="Corbel" panose="020B0503020204020204" pitchFamily="34" charset="0"/>
              </a:rPr>
              <a:t>bloguri</a:t>
            </a:r>
            <a:endParaRPr lang="ru-RU" sz="3400" dirty="0">
              <a:latin typeface="Corbel" panose="020B0503020204020204" pitchFamily="34" charset="0"/>
            </a:endParaRPr>
          </a:p>
          <a:p>
            <a:pPr fontAlgn="base"/>
            <a:r>
              <a:rPr lang="ru-RU" sz="3400" dirty="0">
                <a:latin typeface="Corbel" panose="020B0503020204020204" pitchFamily="34" charset="0"/>
              </a:rPr>
              <a:t>2. при голосовании (кто самый красивый и кто самый некрасивый?)</a:t>
            </a:r>
            <a:r>
              <a:rPr lang="en-US" sz="3400" dirty="0">
                <a:latin typeface="Corbel" panose="020B0503020204020204" pitchFamily="34" charset="0"/>
              </a:rPr>
              <a:t> / </a:t>
            </a:r>
            <a:r>
              <a:rPr lang="it-IT" sz="3400" dirty="0">
                <a:latin typeface="Corbel" panose="020B0503020204020204" pitchFamily="34" charset="0"/>
              </a:rPr>
              <a:t>Prin intermediul votului (Ex: cine e </a:t>
            </a:r>
            <a:endParaRPr lang="ru-RU" sz="3400" dirty="0">
              <a:latin typeface="Corbel" panose="020B0503020204020204" pitchFamily="34" charset="0"/>
            </a:endParaRPr>
          </a:p>
          <a:p>
            <a:pPr fontAlgn="base"/>
            <a:r>
              <a:rPr lang="ru-RU" sz="3400" dirty="0">
                <a:latin typeface="Corbel" panose="020B0503020204020204" pitchFamily="34" charset="0"/>
              </a:rPr>
              <a:t>     </a:t>
            </a:r>
            <a:r>
              <a:rPr lang="it-IT" sz="3400" dirty="0">
                <a:latin typeface="Corbel" panose="020B0503020204020204" pitchFamily="34" charset="0"/>
              </a:rPr>
              <a:t>cel mai frumos și cine e cel mai urât?)</a:t>
            </a:r>
            <a:endParaRPr lang="ru-RU" sz="3400" dirty="0">
              <a:latin typeface="Corbel" panose="020B0503020204020204" pitchFamily="34" charset="0"/>
            </a:endParaRPr>
          </a:p>
          <a:p>
            <a:pPr fontAlgn="base"/>
            <a:r>
              <a:rPr lang="ru-RU" sz="3400" dirty="0">
                <a:latin typeface="Corbel" panose="020B0503020204020204" pitchFamily="34" charset="0"/>
              </a:rPr>
              <a:t>3. на </a:t>
            </a:r>
            <a:r>
              <a:rPr lang="ru-RU" sz="3400" dirty="0" err="1">
                <a:latin typeface="Corbel" panose="020B0503020204020204" pitchFamily="34" charset="0"/>
              </a:rPr>
              <a:t>Фэйсбуке</a:t>
            </a:r>
            <a:r>
              <a:rPr lang="en-US" sz="3400" dirty="0">
                <a:latin typeface="Corbel" panose="020B0503020204020204" pitchFamily="34" charset="0"/>
              </a:rPr>
              <a:t> / </a:t>
            </a:r>
            <a:r>
              <a:rPr lang="en-US" sz="3400" dirty="0" err="1">
                <a:latin typeface="Corbel" panose="020B0503020204020204" pitchFamily="34" charset="0"/>
              </a:rPr>
              <a:t>Pe</a:t>
            </a:r>
            <a:r>
              <a:rPr lang="en-US" sz="3400" dirty="0">
                <a:latin typeface="Corbel" panose="020B0503020204020204" pitchFamily="34" charset="0"/>
              </a:rPr>
              <a:t> Facebook</a:t>
            </a:r>
            <a:endParaRPr lang="ru-RU" sz="3400" dirty="0">
              <a:latin typeface="Corbel" panose="020B0503020204020204" pitchFamily="34" charset="0"/>
            </a:endParaRPr>
          </a:p>
          <a:p>
            <a:pPr fontAlgn="base"/>
            <a:r>
              <a:rPr lang="ru-RU" sz="3400" dirty="0">
                <a:latin typeface="Corbel" panose="020B0503020204020204" pitchFamily="34" charset="0"/>
              </a:rPr>
              <a:t>4. на личных страницах</a:t>
            </a:r>
            <a:r>
              <a:rPr lang="en-US" sz="3400" dirty="0">
                <a:latin typeface="Corbel" panose="020B0503020204020204" pitchFamily="34" charset="0"/>
              </a:rPr>
              <a:t> / </a:t>
            </a:r>
            <a:r>
              <a:rPr lang="en-US" sz="3400" dirty="0" err="1">
                <a:latin typeface="Corbel" panose="020B0503020204020204" pitchFamily="34" charset="0"/>
              </a:rPr>
              <a:t>Pe</a:t>
            </a:r>
            <a:r>
              <a:rPr lang="en-US" sz="3400" dirty="0">
                <a:latin typeface="Corbel" panose="020B0503020204020204" pitchFamily="34" charset="0"/>
              </a:rPr>
              <a:t> </a:t>
            </a:r>
            <a:r>
              <a:rPr lang="en-US" sz="3400" dirty="0" err="1">
                <a:latin typeface="Corbel" panose="020B0503020204020204" pitchFamily="34" charset="0"/>
              </a:rPr>
              <a:t>paginile</a:t>
            </a:r>
            <a:r>
              <a:rPr lang="en-US" sz="3400" dirty="0">
                <a:latin typeface="Corbel" panose="020B0503020204020204" pitchFamily="34" charset="0"/>
              </a:rPr>
              <a:t> </a:t>
            </a:r>
            <a:r>
              <a:rPr lang="en-US" sz="3400" dirty="0" err="1">
                <a:latin typeface="Corbel" panose="020B0503020204020204" pitchFamily="34" charset="0"/>
              </a:rPr>
              <a:t>personale</a:t>
            </a:r>
            <a:endParaRPr lang="ru-RU" sz="3400" dirty="0">
              <a:latin typeface="Corbel" panose="020B0503020204020204" pitchFamily="34" charset="0"/>
            </a:endParaRPr>
          </a:p>
          <a:p>
            <a:r>
              <a:rPr lang="ru-RU" sz="3400" dirty="0">
                <a:latin typeface="Corbel" panose="020B0503020204020204" pitchFamily="34" charset="0"/>
              </a:rPr>
              <a:t/>
            </a:r>
            <a:br>
              <a:rPr lang="ru-RU" sz="3400" dirty="0">
                <a:latin typeface="Corbel" panose="020B0503020204020204" pitchFamily="34" charset="0"/>
              </a:rPr>
            </a:br>
            <a:endParaRPr lang="ru-RU" sz="3400" dirty="0">
              <a:latin typeface="Corbel" panose="020B0503020204020204" pitchFamily="34" charset="0"/>
            </a:endParaRPr>
          </a:p>
        </p:txBody>
      </p:sp>
      <p:pic>
        <p:nvPicPr>
          <p:cNvPr id="11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43020" y="441751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61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Рисунок 6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62" y="3164114"/>
            <a:ext cx="20131024" cy="5065486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sp>
        <p:nvSpPr>
          <p:cNvPr id="7" name="Google Shape;305;p24"/>
          <p:cNvSpPr txBox="1"/>
          <p:nvPr/>
        </p:nvSpPr>
        <p:spPr>
          <a:xfrm>
            <a:off x="0" y="3145871"/>
            <a:ext cx="20110500" cy="5083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РАУНДА / </a:t>
            </a: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SFÂRȘITUL RUNDEI</a:t>
            </a:r>
            <a:b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en-US" sz="6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БЛАНКИ С ОТВЕТАМИ.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RIDICAȚI FIȘELE CU RĂSPUNSURI.</a:t>
            </a:r>
            <a:endParaRPr lang="en-US"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64979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927197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891695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9" y="300929"/>
            <a:ext cx="8234571" cy="1367974"/>
          </a:xfrm>
          <a:prstGeom prst="rect">
            <a:avLst/>
          </a:prstGeom>
          <a:noFill/>
        </p:spPr>
        <p:txBody>
          <a:bodyPr wrap="non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Эрудит</a:t>
            </a:r>
            <a:r>
              <a:rPr lang="ro-MD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/</a:t>
            </a:r>
            <a:r>
              <a:rPr lang="ro-MO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Erudit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79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:sndAc>
          <p:stSnd>
            <p:snd r:embed="rId4" name="z_uk-kolokolchiki.wav"/>
          </p:stSnd>
        </p:sndAc>
      </p:transition>
    </mc:Choice>
    <mc:Fallback xmlns="">
      <p:transition spd="slow" advClick="0" advTm="9000">
        <p:sndAc>
          <p:stSnd>
            <p:snd r:embed="rId7" name="z_uk-kolokolchik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Рисунок 1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60" y="1127499"/>
            <a:ext cx="10175240" cy="81514"/>
          </a:xfrm>
          <a:prstGeom prst="rect">
            <a:avLst/>
          </a:prstGeom>
        </p:spPr>
      </p:pic>
      <p:sp>
        <p:nvSpPr>
          <p:cNvPr id="13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1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200" b="1" dirty="0" smtClean="0">
                <a:latin typeface="Corbel" panose="020B0503020204020204" pitchFamily="34" charset="0"/>
              </a:rPr>
              <a:t>В мультфильме «</a:t>
            </a:r>
            <a:r>
              <a:rPr lang="ru-RU" sz="5200" b="1" dirty="0" err="1" smtClean="0">
                <a:latin typeface="Corbel" panose="020B0503020204020204" pitchFamily="34" charset="0"/>
              </a:rPr>
              <a:t>Зверополис</a:t>
            </a:r>
            <a:r>
              <a:rPr lang="ru-RU" sz="5200" b="1" dirty="0" smtClean="0">
                <a:latin typeface="Corbel" panose="020B0503020204020204" pitchFamily="34" charset="0"/>
              </a:rPr>
              <a:t>», чтобы высмеять скорость работы </a:t>
            </a:r>
          </a:p>
          <a:p>
            <a:pPr fontAlgn="base"/>
            <a:r>
              <a:rPr lang="ru-RU" sz="5200" b="1" dirty="0" smtClean="0">
                <a:latin typeface="Corbel" panose="020B0503020204020204" pitchFamily="34" charset="0"/>
              </a:rPr>
              <a:t>некоторых госслужб, госслужащих изобразили в виде: </a:t>
            </a:r>
            <a:endParaRPr lang="ru-RU" sz="5200" b="1" dirty="0">
              <a:latin typeface="Corbel" panose="020B0503020204020204" pitchFamily="34" charset="0"/>
            </a:endParaRPr>
          </a:p>
          <a:p>
            <a:pPr fontAlgn="base"/>
            <a:r>
              <a:rPr lang="en-US" sz="5200" b="1" dirty="0" err="1" smtClean="0">
                <a:latin typeface="Corbel" panose="020B0503020204020204" pitchFamily="34" charset="0"/>
              </a:rPr>
              <a:t>În</a:t>
            </a:r>
            <a:r>
              <a:rPr lang="en-US" sz="5200" b="1" dirty="0" smtClean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desenul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animat</a:t>
            </a:r>
            <a:r>
              <a:rPr lang="en-US" sz="5200" b="1" dirty="0">
                <a:latin typeface="Corbel" panose="020B0503020204020204" pitchFamily="34" charset="0"/>
              </a:rPr>
              <a:t> ”</a:t>
            </a:r>
            <a:r>
              <a:rPr lang="en-US" sz="5200" b="1" dirty="0" err="1">
                <a:latin typeface="Corbel" panose="020B0503020204020204" pitchFamily="34" charset="0"/>
              </a:rPr>
              <a:t>Zootopia</a:t>
            </a:r>
            <a:r>
              <a:rPr lang="en-US" sz="5200" b="1" dirty="0">
                <a:latin typeface="Corbel" panose="020B0503020204020204" pitchFamily="34" charset="0"/>
              </a:rPr>
              <a:t>”, </a:t>
            </a:r>
            <a:r>
              <a:rPr lang="en-US" sz="5200" b="1" dirty="0" err="1">
                <a:latin typeface="Corbel" panose="020B0503020204020204" pitchFamily="34" charset="0"/>
              </a:rPr>
              <a:t>pentru</a:t>
            </a:r>
            <a:r>
              <a:rPr lang="en-US" sz="5200" b="1" dirty="0">
                <a:latin typeface="Corbel" panose="020B0503020204020204" pitchFamily="34" charset="0"/>
              </a:rPr>
              <a:t> a face </a:t>
            </a:r>
            <a:r>
              <a:rPr lang="en-US" sz="5200" b="1" dirty="0" err="1">
                <a:latin typeface="Corbel" panose="020B0503020204020204" pitchFamily="34" charset="0"/>
              </a:rPr>
              <a:t>haz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pe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seama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vitezei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endParaRPr lang="ru-RU" sz="5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b="1" dirty="0" smtClean="0">
                <a:latin typeface="Corbel" panose="020B0503020204020204" pitchFamily="34" charset="0"/>
              </a:rPr>
              <a:t>cu care </a:t>
            </a:r>
            <a:r>
              <a:rPr lang="en-US" sz="5200" b="1" dirty="0" err="1">
                <a:latin typeface="Corbel" panose="020B0503020204020204" pitchFamily="34" charset="0"/>
              </a:rPr>
              <a:t>lucrează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unele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servicii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civile</a:t>
            </a:r>
            <a:r>
              <a:rPr lang="en-US" sz="5200" b="1" dirty="0">
                <a:latin typeface="Corbel" panose="020B0503020204020204" pitchFamily="34" charset="0"/>
              </a:rPr>
              <a:t>, </a:t>
            </a:r>
            <a:r>
              <a:rPr lang="en-US" sz="5200" b="1" dirty="0" err="1">
                <a:latin typeface="Corbel" panose="020B0503020204020204" pitchFamily="34" charset="0"/>
              </a:rPr>
              <a:t>funcționarii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acestora</a:t>
            </a:r>
            <a:r>
              <a:rPr lang="en-US" sz="5200" b="1" dirty="0">
                <a:latin typeface="Corbel" panose="020B0503020204020204" pitchFamily="34" charset="0"/>
              </a:rPr>
              <a:t> au </a:t>
            </a:r>
            <a:r>
              <a:rPr lang="en-US" sz="5200" b="1" dirty="0" err="1">
                <a:latin typeface="Corbel" panose="020B0503020204020204" pitchFamily="34" charset="0"/>
              </a:rPr>
              <a:t>fost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endParaRPr lang="ru-RU" sz="5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b="1" dirty="0" err="1" smtClean="0">
                <a:latin typeface="Corbel" panose="020B0503020204020204" pitchFamily="34" charset="0"/>
              </a:rPr>
              <a:t>reprezentați</a:t>
            </a:r>
            <a:r>
              <a:rPr lang="en-US" sz="5200" b="1" dirty="0" smtClean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în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formă</a:t>
            </a:r>
            <a:r>
              <a:rPr lang="en-US" sz="5200" b="1" dirty="0">
                <a:latin typeface="Corbel" panose="020B0503020204020204" pitchFamily="34" charset="0"/>
              </a:rPr>
              <a:t> de… </a:t>
            </a:r>
            <a:endParaRPr lang="ru-RU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1. тигров</a:t>
            </a:r>
            <a:r>
              <a:rPr lang="en-US" sz="5200" dirty="0" smtClean="0">
                <a:latin typeface="Corbel" panose="020B0503020204020204" pitchFamily="34" charset="0"/>
              </a:rPr>
              <a:t> / </a:t>
            </a:r>
            <a:r>
              <a:rPr lang="en-US" sz="5200" dirty="0" err="1" smtClean="0">
                <a:latin typeface="Corbel" panose="020B0503020204020204" pitchFamily="34" charset="0"/>
              </a:rPr>
              <a:t>tigri</a:t>
            </a:r>
            <a:endParaRPr lang="ru-RU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2. ленивцев</a:t>
            </a:r>
            <a:r>
              <a:rPr lang="en-US" sz="5200" dirty="0" smtClean="0">
                <a:latin typeface="Corbel" panose="020B0503020204020204" pitchFamily="34" charset="0"/>
              </a:rPr>
              <a:t> / </a:t>
            </a:r>
            <a:r>
              <a:rPr lang="en-US" sz="5200" dirty="0" err="1" smtClean="0">
                <a:latin typeface="Corbel" panose="020B0503020204020204" pitchFamily="34" charset="0"/>
              </a:rPr>
              <a:t>leneși</a:t>
            </a:r>
            <a:endParaRPr lang="ru-RU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3. зайцев</a:t>
            </a:r>
            <a:r>
              <a:rPr lang="en-US" sz="5200" dirty="0" smtClean="0">
                <a:latin typeface="Corbel" panose="020B0503020204020204" pitchFamily="34" charset="0"/>
              </a:rPr>
              <a:t> / </a:t>
            </a:r>
            <a:r>
              <a:rPr lang="en-US" sz="5200" dirty="0" err="1" smtClean="0">
                <a:latin typeface="Corbel" panose="020B0503020204020204" pitchFamily="34" charset="0"/>
              </a:rPr>
              <a:t>iepuri</a:t>
            </a:r>
            <a:endParaRPr lang="ru-RU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4. морских свинок </a:t>
            </a:r>
            <a:r>
              <a:rPr lang="en-US" sz="5200" dirty="0" smtClean="0">
                <a:latin typeface="Corbel" panose="020B0503020204020204" pitchFamily="34" charset="0"/>
              </a:rPr>
              <a:t>/ </a:t>
            </a:r>
            <a:r>
              <a:rPr lang="en-US" sz="5200" dirty="0" err="1">
                <a:latin typeface="Corbel" panose="020B0503020204020204" pitchFamily="34" charset="0"/>
              </a:rPr>
              <a:t>purceluși</a:t>
            </a:r>
            <a:r>
              <a:rPr lang="en-US" sz="5200" dirty="0">
                <a:latin typeface="Corbel" panose="020B0503020204020204" pitchFamily="34" charset="0"/>
              </a:rPr>
              <a:t> de </a:t>
            </a:r>
            <a:r>
              <a:rPr lang="en-US" sz="5200" dirty="0" smtClean="0">
                <a:latin typeface="Corbel" panose="020B0503020204020204" pitchFamily="34" charset="0"/>
              </a:rPr>
              <a:t>Guinea</a:t>
            </a:r>
            <a:endParaRPr lang="ru-RU" sz="52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Рисунок 1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60" y="1127499"/>
            <a:ext cx="10175240" cy="81514"/>
          </a:xfrm>
          <a:prstGeom prst="rect">
            <a:avLst/>
          </a:prstGeom>
        </p:spPr>
      </p:pic>
      <p:sp>
        <p:nvSpPr>
          <p:cNvPr id="13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1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200" b="1" dirty="0" smtClean="0">
                <a:latin typeface="Corbel" panose="020B0503020204020204" pitchFamily="34" charset="0"/>
              </a:rPr>
              <a:t>В мультфильме «</a:t>
            </a:r>
            <a:r>
              <a:rPr lang="ru-RU" sz="5200" b="1" dirty="0" err="1" smtClean="0">
                <a:latin typeface="Corbel" panose="020B0503020204020204" pitchFamily="34" charset="0"/>
              </a:rPr>
              <a:t>Зверополис</a:t>
            </a:r>
            <a:r>
              <a:rPr lang="ru-RU" sz="5200" b="1" dirty="0" smtClean="0">
                <a:latin typeface="Corbel" panose="020B0503020204020204" pitchFamily="34" charset="0"/>
              </a:rPr>
              <a:t>», чтобы высмеять скорость работы </a:t>
            </a:r>
          </a:p>
          <a:p>
            <a:pPr fontAlgn="base"/>
            <a:r>
              <a:rPr lang="ru-RU" sz="5200" b="1" dirty="0" smtClean="0">
                <a:latin typeface="Corbel" panose="020B0503020204020204" pitchFamily="34" charset="0"/>
              </a:rPr>
              <a:t>некоторых госслужб, госслужащих изобразили в виде: </a:t>
            </a:r>
            <a:endParaRPr lang="ru-RU" sz="5200" b="1" dirty="0">
              <a:latin typeface="Corbel" panose="020B0503020204020204" pitchFamily="34" charset="0"/>
            </a:endParaRPr>
          </a:p>
          <a:p>
            <a:pPr fontAlgn="base"/>
            <a:r>
              <a:rPr lang="en-US" sz="5200" b="1" dirty="0" err="1" smtClean="0">
                <a:latin typeface="Corbel" panose="020B0503020204020204" pitchFamily="34" charset="0"/>
              </a:rPr>
              <a:t>În</a:t>
            </a:r>
            <a:r>
              <a:rPr lang="en-US" sz="5200" b="1" dirty="0" smtClean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desenul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animat</a:t>
            </a:r>
            <a:r>
              <a:rPr lang="en-US" sz="5200" b="1" dirty="0">
                <a:latin typeface="Corbel" panose="020B0503020204020204" pitchFamily="34" charset="0"/>
              </a:rPr>
              <a:t> ”</a:t>
            </a:r>
            <a:r>
              <a:rPr lang="en-US" sz="5200" b="1" dirty="0" err="1">
                <a:latin typeface="Corbel" panose="020B0503020204020204" pitchFamily="34" charset="0"/>
              </a:rPr>
              <a:t>Zootopia</a:t>
            </a:r>
            <a:r>
              <a:rPr lang="en-US" sz="5200" b="1" dirty="0">
                <a:latin typeface="Corbel" panose="020B0503020204020204" pitchFamily="34" charset="0"/>
              </a:rPr>
              <a:t>”, </a:t>
            </a:r>
            <a:r>
              <a:rPr lang="en-US" sz="5200" b="1" dirty="0" err="1">
                <a:latin typeface="Corbel" panose="020B0503020204020204" pitchFamily="34" charset="0"/>
              </a:rPr>
              <a:t>pentru</a:t>
            </a:r>
            <a:r>
              <a:rPr lang="en-US" sz="5200" b="1" dirty="0">
                <a:latin typeface="Corbel" panose="020B0503020204020204" pitchFamily="34" charset="0"/>
              </a:rPr>
              <a:t> a face </a:t>
            </a:r>
            <a:r>
              <a:rPr lang="en-US" sz="5200" b="1" dirty="0" err="1">
                <a:latin typeface="Corbel" panose="020B0503020204020204" pitchFamily="34" charset="0"/>
              </a:rPr>
              <a:t>haz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pe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seama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vitezei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endParaRPr lang="ru-RU" sz="5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b="1" dirty="0" smtClean="0">
                <a:latin typeface="Corbel" panose="020B0503020204020204" pitchFamily="34" charset="0"/>
              </a:rPr>
              <a:t>cu care </a:t>
            </a:r>
            <a:r>
              <a:rPr lang="en-US" sz="5200" b="1" dirty="0" err="1">
                <a:latin typeface="Corbel" panose="020B0503020204020204" pitchFamily="34" charset="0"/>
              </a:rPr>
              <a:t>lucrează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unele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servicii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civile</a:t>
            </a:r>
            <a:r>
              <a:rPr lang="en-US" sz="5200" b="1" dirty="0">
                <a:latin typeface="Corbel" panose="020B0503020204020204" pitchFamily="34" charset="0"/>
              </a:rPr>
              <a:t>, </a:t>
            </a:r>
            <a:r>
              <a:rPr lang="en-US" sz="5200" b="1" dirty="0" err="1">
                <a:latin typeface="Corbel" panose="020B0503020204020204" pitchFamily="34" charset="0"/>
              </a:rPr>
              <a:t>funcționarii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acestora</a:t>
            </a:r>
            <a:r>
              <a:rPr lang="en-US" sz="5200" b="1" dirty="0">
                <a:latin typeface="Corbel" panose="020B0503020204020204" pitchFamily="34" charset="0"/>
              </a:rPr>
              <a:t> au </a:t>
            </a:r>
            <a:r>
              <a:rPr lang="en-US" sz="5200" b="1" dirty="0" err="1">
                <a:latin typeface="Corbel" panose="020B0503020204020204" pitchFamily="34" charset="0"/>
              </a:rPr>
              <a:t>fost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endParaRPr lang="ru-RU" sz="5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b="1" dirty="0" err="1" smtClean="0">
                <a:latin typeface="Corbel" panose="020B0503020204020204" pitchFamily="34" charset="0"/>
              </a:rPr>
              <a:t>reprezentați</a:t>
            </a:r>
            <a:r>
              <a:rPr lang="en-US" sz="5200" b="1" dirty="0" smtClean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în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formă</a:t>
            </a:r>
            <a:r>
              <a:rPr lang="en-US" sz="5200" b="1" dirty="0">
                <a:latin typeface="Corbel" panose="020B0503020204020204" pitchFamily="34" charset="0"/>
              </a:rPr>
              <a:t> de… </a:t>
            </a:r>
            <a:endParaRPr lang="ru-RU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1. тигров</a:t>
            </a:r>
            <a:r>
              <a:rPr lang="en-US" sz="5200" dirty="0" smtClean="0">
                <a:latin typeface="Corbel" panose="020B0503020204020204" pitchFamily="34" charset="0"/>
              </a:rPr>
              <a:t> / </a:t>
            </a:r>
            <a:r>
              <a:rPr lang="en-US" sz="5200" dirty="0" err="1" smtClean="0">
                <a:latin typeface="Corbel" panose="020B0503020204020204" pitchFamily="34" charset="0"/>
              </a:rPr>
              <a:t>tigri</a:t>
            </a:r>
            <a:endParaRPr lang="ru-RU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2. ленивцев</a:t>
            </a:r>
            <a:r>
              <a:rPr lang="en-US" sz="5200" dirty="0" smtClean="0">
                <a:latin typeface="Corbel" panose="020B0503020204020204" pitchFamily="34" charset="0"/>
              </a:rPr>
              <a:t> / </a:t>
            </a:r>
            <a:r>
              <a:rPr lang="en-US" sz="5200" dirty="0" err="1" smtClean="0">
                <a:latin typeface="Corbel" panose="020B0503020204020204" pitchFamily="34" charset="0"/>
              </a:rPr>
              <a:t>leneși</a:t>
            </a:r>
            <a:endParaRPr lang="ru-RU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3. зайцев</a:t>
            </a:r>
            <a:r>
              <a:rPr lang="en-US" sz="5200" dirty="0" smtClean="0">
                <a:latin typeface="Corbel" panose="020B0503020204020204" pitchFamily="34" charset="0"/>
              </a:rPr>
              <a:t> / </a:t>
            </a:r>
            <a:r>
              <a:rPr lang="en-US" sz="5200" dirty="0" err="1" smtClean="0">
                <a:latin typeface="Corbel" panose="020B0503020204020204" pitchFamily="34" charset="0"/>
              </a:rPr>
              <a:t>iepuri</a:t>
            </a:r>
            <a:endParaRPr lang="ru-RU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4. морских свинок </a:t>
            </a:r>
            <a:r>
              <a:rPr lang="en-US" sz="5200" dirty="0" smtClean="0">
                <a:latin typeface="Corbel" panose="020B0503020204020204" pitchFamily="34" charset="0"/>
              </a:rPr>
              <a:t>/ </a:t>
            </a:r>
            <a:r>
              <a:rPr lang="en-US" sz="5200" dirty="0" err="1">
                <a:latin typeface="Corbel" panose="020B0503020204020204" pitchFamily="34" charset="0"/>
              </a:rPr>
              <a:t>purceluși</a:t>
            </a:r>
            <a:r>
              <a:rPr lang="en-US" sz="5200" dirty="0">
                <a:latin typeface="Corbel" panose="020B0503020204020204" pitchFamily="34" charset="0"/>
              </a:rPr>
              <a:t> de </a:t>
            </a:r>
            <a:r>
              <a:rPr lang="en-US" sz="5200" dirty="0" smtClean="0">
                <a:latin typeface="Corbel" panose="020B0503020204020204" pitchFamily="34" charset="0"/>
              </a:rPr>
              <a:t>Guinea</a:t>
            </a:r>
            <a:endParaRPr lang="ru-RU" sz="5200" dirty="0">
              <a:latin typeface="Corbel" panose="020B0503020204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81335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Рисунок 1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60" y="1127499"/>
            <a:ext cx="10175240" cy="81514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Во </a:t>
            </a:r>
            <a:r>
              <a:rPr lang="ru-RU" sz="5400" b="1" dirty="0">
                <a:latin typeface="Corbel" panose="020B0503020204020204" pitchFamily="34" charset="0"/>
              </a:rPr>
              <a:t>время одного матча судья Энди Уэйн настолько разозлился </a:t>
            </a:r>
            <a:endParaRPr lang="ru-RU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на </a:t>
            </a:r>
            <a:r>
              <a:rPr lang="ru-RU" sz="5400" b="1" dirty="0">
                <a:latin typeface="Corbel" panose="020B0503020204020204" pitchFamily="34" charset="0"/>
              </a:rPr>
              <a:t>вратаря одной из команд, что решил… </a:t>
            </a:r>
          </a:p>
          <a:p>
            <a:pPr fontAlgn="base"/>
            <a:r>
              <a:rPr lang="en-US" sz="5400" b="1" dirty="0" err="1" smtClean="0">
                <a:latin typeface="Corbel" panose="020B0503020204020204" pitchFamily="34" charset="0"/>
              </a:rPr>
              <a:t>În</a:t>
            </a:r>
            <a:r>
              <a:rPr lang="en-US" sz="5400" b="1" dirty="0" smtClean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timpul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unui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meci</a:t>
            </a:r>
            <a:r>
              <a:rPr lang="en-US" sz="5400" b="1" dirty="0">
                <a:latin typeface="Corbel" panose="020B0503020204020204" pitchFamily="34" charset="0"/>
              </a:rPr>
              <a:t> de </a:t>
            </a:r>
            <a:r>
              <a:rPr lang="en-US" sz="5400" b="1" dirty="0" err="1">
                <a:latin typeface="Corbel" panose="020B0503020204020204" pitchFamily="34" charset="0"/>
              </a:rPr>
              <a:t>fotbal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arbitrul</a:t>
            </a:r>
            <a:r>
              <a:rPr lang="en-US" sz="5400" b="1" dirty="0">
                <a:latin typeface="Corbel" panose="020B0503020204020204" pitchFamily="34" charset="0"/>
              </a:rPr>
              <a:t> Andy Wayne a </a:t>
            </a:r>
            <a:r>
              <a:rPr lang="en-US" sz="5400" b="1" dirty="0" err="1">
                <a:latin typeface="Corbel" panose="020B0503020204020204" pitchFamily="34" charset="0"/>
              </a:rPr>
              <a:t>fost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atât</a:t>
            </a:r>
            <a:r>
              <a:rPr lang="en-US" sz="5400" b="1" dirty="0">
                <a:latin typeface="Corbel" panose="020B0503020204020204" pitchFamily="34" charset="0"/>
              </a:rPr>
              <a:t> de </a:t>
            </a:r>
            <a:endParaRPr lang="ru-RU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b="1" dirty="0" smtClean="0">
                <a:latin typeface="Corbel" panose="020B0503020204020204" pitchFamily="34" charset="0"/>
              </a:rPr>
              <a:t>tare </a:t>
            </a:r>
            <a:r>
              <a:rPr lang="en-US" sz="5400" b="1" dirty="0" err="1">
                <a:latin typeface="Corbel" panose="020B0503020204020204" pitchFamily="34" charset="0"/>
              </a:rPr>
              <a:t>iritat</a:t>
            </a:r>
            <a:r>
              <a:rPr lang="en-US" sz="5400" b="1" dirty="0">
                <a:latin typeface="Corbel" panose="020B0503020204020204" pitchFamily="34" charset="0"/>
              </a:rPr>
              <a:t> de </a:t>
            </a:r>
            <a:r>
              <a:rPr lang="en-US" sz="5400" b="1" dirty="0" err="1">
                <a:latin typeface="Corbel" panose="020B0503020204020204" pitchFamily="34" charset="0"/>
              </a:rPr>
              <a:t>către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portarul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uneia</a:t>
            </a:r>
            <a:r>
              <a:rPr lang="en-US" sz="5400" b="1" dirty="0">
                <a:latin typeface="Corbel" panose="020B0503020204020204" pitchFamily="34" charset="0"/>
              </a:rPr>
              <a:t> din </a:t>
            </a:r>
            <a:r>
              <a:rPr lang="en-US" sz="5400" b="1" dirty="0" err="1">
                <a:latin typeface="Corbel" panose="020B0503020204020204" pitchFamily="34" charset="0"/>
              </a:rPr>
              <a:t>echipe</a:t>
            </a:r>
            <a:r>
              <a:rPr lang="en-US" sz="5400" b="1" dirty="0">
                <a:latin typeface="Corbel" panose="020B0503020204020204" pitchFamily="34" charset="0"/>
              </a:rPr>
              <a:t>, </a:t>
            </a:r>
            <a:r>
              <a:rPr lang="en-US" sz="5400" b="1" dirty="0" err="1">
                <a:latin typeface="Corbel" panose="020B0503020204020204" pitchFamily="34" charset="0"/>
              </a:rPr>
              <a:t>încât</a:t>
            </a:r>
            <a:r>
              <a:rPr lang="en-US" sz="5400" b="1" dirty="0">
                <a:latin typeface="Corbel" panose="020B0503020204020204" pitchFamily="34" charset="0"/>
              </a:rPr>
              <a:t> a </a:t>
            </a:r>
            <a:r>
              <a:rPr lang="en-US" sz="5400" b="1" dirty="0" err="1">
                <a:latin typeface="Corbel" panose="020B0503020204020204" pitchFamily="34" charset="0"/>
              </a:rPr>
              <a:t>decis</a:t>
            </a:r>
            <a:r>
              <a:rPr lang="en-US" sz="5400" b="1" dirty="0">
                <a:latin typeface="Corbel" panose="020B0503020204020204" pitchFamily="34" charset="0"/>
              </a:rPr>
              <a:t>… </a:t>
            </a:r>
            <a:endParaRPr lang="ru-RU" sz="5400" b="1" dirty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1. Удалить </a:t>
            </a:r>
            <a:r>
              <a:rPr lang="ru-RU" sz="5400" dirty="0">
                <a:latin typeface="Corbel" panose="020B0503020204020204" pitchFamily="34" charset="0"/>
              </a:rPr>
              <a:t>вратаря </a:t>
            </a:r>
            <a:r>
              <a:rPr lang="en-US" sz="5400" dirty="0" smtClean="0">
                <a:latin typeface="Corbel" panose="020B0503020204020204" pitchFamily="34" charset="0"/>
              </a:rPr>
              <a:t>/ </a:t>
            </a:r>
            <a:r>
              <a:rPr lang="en-US" sz="5400" dirty="0" err="1">
                <a:latin typeface="Corbel" panose="020B0503020204020204" pitchFamily="34" charset="0"/>
              </a:rPr>
              <a:t>să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elimine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portarul</a:t>
            </a:r>
            <a:endParaRPr lang="ru-RU" sz="5400" dirty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2</a:t>
            </a:r>
            <a:r>
              <a:rPr lang="ru-RU" sz="5400" dirty="0">
                <a:latin typeface="Corbel" panose="020B0503020204020204" pitchFamily="34" charset="0"/>
              </a:rPr>
              <a:t>. Удалить самого </a:t>
            </a:r>
            <a:r>
              <a:rPr lang="ru-RU" sz="5400" dirty="0" smtClean="0">
                <a:latin typeface="Corbel" panose="020B0503020204020204" pitchFamily="34" charset="0"/>
              </a:rPr>
              <a:t>себя</a:t>
            </a:r>
            <a:r>
              <a:rPr lang="en-US" sz="5400" dirty="0" smtClean="0">
                <a:latin typeface="Corbel" panose="020B0503020204020204" pitchFamily="34" charset="0"/>
              </a:rPr>
              <a:t> / </a:t>
            </a:r>
            <a:r>
              <a:rPr lang="en-US" sz="5400" dirty="0" err="1">
                <a:latin typeface="Corbel" panose="020B0503020204020204" pitchFamily="34" charset="0"/>
              </a:rPr>
              <a:t>să</a:t>
            </a:r>
            <a:r>
              <a:rPr lang="en-US" sz="5400" dirty="0">
                <a:latin typeface="Corbel" panose="020B0503020204020204" pitchFamily="34" charset="0"/>
              </a:rPr>
              <a:t> se </a:t>
            </a:r>
            <a:r>
              <a:rPr lang="en-US" sz="5400" dirty="0" err="1" smtClean="0">
                <a:latin typeface="Corbel" panose="020B0503020204020204" pitchFamily="34" charset="0"/>
              </a:rPr>
              <a:t>autoelimine</a:t>
            </a:r>
            <a:endParaRPr lang="ru-RU" sz="5400" dirty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3</a:t>
            </a:r>
            <a:r>
              <a:rPr lang="ru-RU" sz="5400" dirty="0">
                <a:latin typeface="Corbel" panose="020B0503020204020204" pitchFamily="34" charset="0"/>
              </a:rPr>
              <a:t>. Дать дополнительные 30 минут игрового </a:t>
            </a:r>
            <a:r>
              <a:rPr lang="ru-RU" sz="5400" dirty="0" smtClean="0">
                <a:latin typeface="Corbel" panose="020B0503020204020204" pitchFamily="34" charset="0"/>
              </a:rPr>
              <a:t>времени</a:t>
            </a:r>
            <a:r>
              <a:rPr lang="en-US" sz="5400" dirty="0" smtClean="0">
                <a:latin typeface="Corbel" panose="020B0503020204020204" pitchFamily="34" charset="0"/>
              </a:rPr>
              <a:t> / </a:t>
            </a:r>
            <a:endParaRPr lang="ru-RU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>
                <a:latin typeface="Corbel" panose="020B0503020204020204" pitchFamily="34" charset="0"/>
              </a:rPr>
              <a:t> </a:t>
            </a:r>
            <a:r>
              <a:rPr lang="ru-RU" sz="5400" dirty="0" smtClean="0">
                <a:latin typeface="Corbel" panose="020B0503020204020204" pitchFamily="34" charset="0"/>
              </a:rPr>
              <a:t>    </a:t>
            </a:r>
            <a:r>
              <a:rPr lang="en-US" sz="5400" dirty="0" err="1" smtClean="0">
                <a:latin typeface="Corbel" panose="020B0503020204020204" pitchFamily="34" charset="0"/>
              </a:rPr>
              <a:t>să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adauge</a:t>
            </a:r>
            <a:r>
              <a:rPr lang="en-US" sz="5400" dirty="0">
                <a:latin typeface="Corbel" panose="020B0503020204020204" pitchFamily="34" charset="0"/>
              </a:rPr>
              <a:t> 30 de minute </a:t>
            </a:r>
            <a:r>
              <a:rPr lang="en-US" sz="5400" dirty="0" err="1">
                <a:latin typeface="Corbel" panose="020B0503020204020204" pitchFamily="34" charset="0"/>
              </a:rPr>
              <a:t>timp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suplimentar</a:t>
            </a:r>
            <a:endParaRPr lang="ru-RU" sz="5400" dirty="0">
              <a:latin typeface="Corbel" panose="020B0503020204020204" pitchFamily="34" charset="0"/>
            </a:endParaRPr>
          </a:p>
          <a:p>
            <a:pPr fontAlgn="base"/>
            <a:r>
              <a:rPr lang="ru-RU" sz="5400" dirty="0">
                <a:latin typeface="Corbel" panose="020B0503020204020204" pitchFamily="34" charset="0"/>
              </a:rPr>
              <a:t>4</a:t>
            </a:r>
            <a:r>
              <a:rPr lang="ru-RU" sz="5400" dirty="0" smtClean="0">
                <a:latin typeface="Corbel" panose="020B0503020204020204" pitchFamily="34" charset="0"/>
              </a:rPr>
              <a:t>. </a:t>
            </a:r>
            <a:r>
              <a:rPr lang="ru-RU" sz="5400" dirty="0">
                <a:latin typeface="Corbel" panose="020B0503020204020204" pitchFamily="34" charset="0"/>
              </a:rPr>
              <a:t>Уйти из профессии </a:t>
            </a:r>
            <a:r>
              <a:rPr lang="en-US" sz="5400" dirty="0" smtClean="0">
                <a:latin typeface="Corbel" panose="020B0503020204020204" pitchFamily="34" charset="0"/>
              </a:rPr>
              <a:t>/ </a:t>
            </a:r>
            <a:r>
              <a:rPr lang="en-US" sz="5400" dirty="0" err="1">
                <a:latin typeface="Corbel" panose="020B0503020204020204" pitchFamily="34" charset="0"/>
              </a:rPr>
              <a:t>să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părăsească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profesia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endParaRPr lang="ru-RU" sz="54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90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Рисунок 1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60" y="1127499"/>
            <a:ext cx="10175240" cy="81514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Во </a:t>
            </a:r>
            <a:r>
              <a:rPr lang="ru-RU" sz="5400" b="1" dirty="0">
                <a:latin typeface="Corbel" panose="020B0503020204020204" pitchFamily="34" charset="0"/>
              </a:rPr>
              <a:t>время одного матча судья Энди Уэйн настолько разозлился </a:t>
            </a:r>
            <a:endParaRPr lang="ru-RU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на </a:t>
            </a:r>
            <a:r>
              <a:rPr lang="ru-RU" sz="5400" b="1" dirty="0">
                <a:latin typeface="Corbel" panose="020B0503020204020204" pitchFamily="34" charset="0"/>
              </a:rPr>
              <a:t>вратаря одной из команд, что решил… </a:t>
            </a:r>
          </a:p>
          <a:p>
            <a:pPr fontAlgn="base"/>
            <a:r>
              <a:rPr lang="en-US" sz="5400" b="1" dirty="0" err="1" smtClean="0">
                <a:latin typeface="Corbel" panose="020B0503020204020204" pitchFamily="34" charset="0"/>
              </a:rPr>
              <a:t>În</a:t>
            </a:r>
            <a:r>
              <a:rPr lang="en-US" sz="5400" b="1" dirty="0" smtClean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timpul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unui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meci</a:t>
            </a:r>
            <a:r>
              <a:rPr lang="en-US" sz="5400" b="1" dirty="0">
                <a:latin typeface="Corbel" panose="020B0503020204020204" pitchFamily="34" charset="0"/>
              </a:rPr>
              <a:t> de </a:t>
            </a:r>
            <a:r>
              <a:rPr lang="en-US" sz="5400" b="1" dirty="0" err="1">
                <a:latin typeface="Corbel" panose="020B0503020204020204" pitchFamily="34" charset="0"/>
              </a:rPr>
              <a:t>fotbal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arbitrul</a:t>
            </a:r>
            <a:r>
              <a:rPr lang="en-US" sz="5400" b="1" dirty="0">
                <a:latin typeface="Corbel" panose="020B0503020204020204" pitchFamily="34" charset="0"/>
              </a:rPr>
              <a:t> Andy Wayne a </a:t>
            </a:r>
            <a:r>
              <a:rPr lang="en-US" sz="5400" b="1" dirty="0" err="1">
                <a:latin typeface="Corbel" panose="020B0503020204020204" pitchFamily="34" charset="0"/>
              </a:rPr>
              <a:t>fost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atât</a:t>
            </a:r>
            <a:r>
              <a:rPr lang="en-US" sz="5400" b="1" dirty="0">
                <a:latin typeface="Corbel" panose="020B0503020204020204" pitchFamily="34" charset="0"/>
              </a:rPr>
              <a:t> de </a:t>
            </a:r>
            <a:endParaRPr lang="ru-RU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b="1" dirty="0" smtClean="0">
                <a:latin typeface="Corbel" panose="020B0503020204020204" pitchFamily="34" charset="0"/>
              </a:rPr>
              <a:t>tare </a:t>
            </a:r>
            <a:r>
              <a:rPr lang="en-US" sz="5400" b="1" dirty="0" err="1">
                <a:latin typeface="Corbel" panose="020B0503020204020204" pitchFamily="34" charset="0"/>
              </a:rPr>
              <a:t>iritat</a:t>
            </a:r>
            <a:r>
              <a:rPr lang="en-US" sz="5400" b="1" dirty="0">
                <a:latin typeface="Corbel" panose="020B0503020204020204" pitchFamily="34" charset="0"/>
              </a:rPr>
              <a:t> de </a:t>
            </a:r>
            <a:r>
              <a:rPr lang="en-US" sz="5400" b="1" dirty="0" err="1">
                <a:latin typeface="Corbel" panose="020B0503020204020204" pitchFamily="34" charset="0"/>
              </a:rPr>
              <a:t>către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portarul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uneia</a:t>
            </a:r>
            <a:r>
              <a:rPr lang="en-US" sz="5400" b="1" dirty="0">
                <a:latin typeface="Corbel" panose="020B0503020204020204" pitchFamily="34" charset="0"/>
              </a:rPr>
              <a:t> din </a:t>
            </a:r>
            <a:r>
              <a:rPr lang="en-US" sz="5400" b="1" dirty="0" err="1">
                <a:latin typeface="Corbel" panose="020B0503020204020204" pitchFamily="34" charset="0"/>
              </a:rPr>
              <a:t>echipe</a:t>
            </a:r>
            <a:r>
              <a:rPr lang="en-US" sz="5400" b="1" dirty="0">
                <a:latin typeface="Corbel" panose="020B0503020204020204" pitchFamily="34" charset="0"/>
              </a:rPr>
              <a:t>, </a:t>
            </a:r>
            <a:r>
              <a:rPr lang="en-US" sz="5400" b="1" dirty="0" err="1">
                <a:latin typeface="Corbel" panose="020B0503020204020204" pitchFamily="34" charset="0"/>
              </a:rPr>
              <a:t>încât</a:t>
            </a:r>
            <a:r>
              <a:rPr lang="en-US" sz="5400" b="1" dirty="0">
                <a:latin typeface="Corbel" panose="020B0503020204020204" pitchFamily="34" charset="0"/>
              </a:rPr>
              <a:t> a </a:t>
            </a:r>
            <a:r>
              <a:rPr lang="en-US" sz="5400" b="1" dirty="0" err="1">
                <a:latin typeface="Corbel" panose="020B0503020204020204" pitchFamily="34" charset="0"/>
              </a:rPr>
              <a:t>decis</a:t>
            </a:r>
            <a:r>
              <a:rPr lang="en-US" sz="5400" b="1" dirty="0">
                <a:latin typeface="Corbel" panose="020B0503020204020204" pitchFamily="34" charset="0"/>
              </a:rPr>
              <a:t>… </a:t>
            </a:r>
            <a:endParaRPr lang="ru-RU" sz="5400" b="1" dirty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1. Удалить </a:t>
            </a:r>
            <a:r>
              <a:rPr lang="ru-RU" sz="5400" dirty="0">
                <a:latin typeface="Corbel" panose="020B0503020204020204" pitchFamily="34" charset="0"/>
              </a:rPr>
              <a:t>вратаря </a:t>
            </a:r>
            <a:r>
              <a:rPr lang="en-US" sz="5400" dirty="0" smtClean="0">
                <a:latin typeface="Corbel" panose="020B0503020204020204" pitchFamily="34" charset="0"/>
              </a:rPr>
              <a:t>/ </a:t>
            </a:r>
            <a:r>
              <a:rPr lang="en-US" sz="5400" dirty="0" err="1">
                <a:latin typeface="Corbel" panose="020B0503020204020204" pitchFamily="34" charset="0"/>
              </a:rPr>
              <a:t>să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elimine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portarul</a:t>
            </a:r>
            <a:endParaRPr lang="ru-RU" sz="5400" dirty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2</a:t>
            </a:r>
            <a:r>
              <a:rPr lang="ru-RU" sz="5400" dirty="0">
                <a:latin typeface="Corbel" panose="020B0503020204020204" pitchFamily="34" charset="0"/>
              </a:rPr>
              <a:t>. Удалить самого </a:t>
            </a:r>
            <a:r>
              <a:rPr lang="ru-RU" sz="5400" dirty="0" smtClean="0">
                <a:latin typeface="Corbel" panose="020B0503020204020204" pitchFamily="34" charset="0"/>
              </a:rPr>
              <a:t>себя</a:t>
            </a:r>
            <a:r>
              <a:rPr lang="en-US" sz="5400" dirty="0" smtClean="0">
                <a:latin typeface="Corbel" panose="020B0503020204020204" pitchFamily="34" charset="0"/>
              </a:rPr>
              <a:t> / </a:t>
            </a:r>
            <a:r>
              <a:rPr lang="en-US" sz="5400" dirty="0" err="1">
                <a:latin typeface="Corbel" panose="020B0503020204020204" pitchFamily="34" charset="0"/>
              </a:rPr>
              <a:t>să</a:t>
            </a:r>
            <a:r>
              <a:rPr lang="en-US" sz="5400" dirty="0">
                <a:latin typeface="Corbel" panose="020B0503020204020204" pitchFamily="34" charset="0"/>
              </a:rPr>
              <a:t> se </a:t>
            </a:r>
            <a:r>
              <a:rPr lang="en-US" sz="5400" dirty="0" err="1" smtClean="0">
                <a:latin typeface="Corbel" panose="020B0503020204020204" pitchFamily="34" charset="0"/>
              </a:rPr>
              <a:t>autoelimine</a:t>
            </a:r>
            <a:endParaRPr lang="ru-RU" sz="5400" dirty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3</a:t>
            </a:r>
            <a:r>
              <a:rPr lang="ru-RU" sz="5400" dirty="0">
                <a:latin typeface="Corbel" panose="020B0503020204020204" pitchFamily="34" charset="0"/>
              </a:rPr>
              <a:t>. Дать дополнительные 30 минут игрового </a:t>
            </a:r>
            <a:r>
              <a:rPr lang="ru-RU" sz="5400" dirty="0" smtClean="0">
                <a:latin typeface="Corbel" panose="020B0503020204020204" pitchFamily="34" charset="0"/>
              </a:rPr>
              <a:t>времени</a:t>
            </a:r>
            <a:r>
              <a:rPr lang="en-US" sz="5400" dirty="0" smtClean="0">
                <a:latin typeface="Corbel" panose="020B0503020204020204" pitchFamily="34" charset="0"/>
              </a:rPr>
              <a:t> / </a:t>
            </a:r>
            <a:endParaRPr lang="ru-RU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>
                <a:latin typeface="Corbel" panose="020B0503020204020204" pitchFamily="34" charset="0"/>
              </a:rPr>
              <a:t> </a:t>
            </a:r>
            <a:r>
              <a:rPr lang="ru-RU" sz="5400" dirty="0" smtClean="0">
                <a:latin typeface="Corbel" panose="020B0503020204020204" pitchFamily="34" charset="0"/>
              </a:rPr>
              <a:t>    </a:t>
            </a:r>
            <a:r>
              <a:rPr lang="en-US" sz="5400" dirty="0" err="1" smtClean="0">
                <a:latin typeface="Corbel" panose="020B0503020204020204" pitchFamily="34" charset="0"/>
              </a:rPr>
              <a:t>să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adauge</a:t>
            </a:r>
            <a:r>
              <a:rPr lang="en-US" sz="5400" dirty="0">
                <a:latin typeface="Corbel" panose="020B0503020204020204" pitchFamily="34" charset="0"/>
              </a:rPr>
              <a:t> 30 de minute </a:t>
            </a:r>
            <a:r>
              <a:rPr lang="en-US" sz="5400" dirty="0" err="1">
                <a:latin typeface="Corbel" panose="020B0503020204020204" pitchFamily="34" charset="0"/>
              </a:rPr>
              <a:t>timp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suplimentar</a:t>
            </a:r>
            <a:endParaRPr lang="ru-RU" sz="5400" dirty="0">
              <a:latin typeface="Corbel" panose="020B0503020204020204" pitchFamily="34" charset="0"/>
            </a:endParaRPr>
          </a:p>
          <a:p>
            <a:pPr fontAlgn="base"/>
            <a:r>
              <a:rPr lang="ru-RU" sz="5400" dirty="0">
                <a:latin typeface="Corbel" panose="020B0503020204020204" pitchFamily="34" charset="0"/>
              </a:rPr>
              <a:t>4</a:t>
            </a:r>
            <a:r>
              <a:rPr lang="ru-RU" sz="5400" dirty="0" smtClean="0">
                <a:latin typeface="Corbel" panose="020B0503020204020204" pitchFamily="34" charset="0"/>
              </a:rPr>
              <a:t>. </a:t>
            </a:r>
            <a:r>
              <a:rPr lang="ru-RU" sz="5400" dirty="0">
                <a:latin typeface="Corbel" panose="020B0503020204020204" pitchFamily="34" charset="0"/>
              </a:rPr>
              <a:t>Уйти из профессии </a:t>
            </a:r>
            <a:r>
              <a:rPr lang="en-US" sz="5400" dirty="0" smtClean="0">
                <a:latin typeface="Corbel" panose="020B0503020204020204" pitchFamily="34" charset="0"/>
              </a:rPr>
              <a:t>/ </a:t>
            </a:r>
            <a:r>
              <a:rPr lang="en-US" sz="5400" dirty="0" err="1">
                <a:latin typeface="Corbel" panose="020B0503020204020204" pitchFamily="34" charset="0"/>
              </a:rPr>
              <a:t>să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părăsească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profesia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endParaRPr lang="ru-RU" sz="5400" dirty="0">
              <a:latin typeface="Corbel" panose="020B0503020204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46922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Рисунок 1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60" y="1127499"/>
            <a:ext cx="10175240" cy="81514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700" b="1" dirty="0">
                <a:latin typeface="Corbel" panose="020B0503020204020204" pitchFamily="34" charset="0"/>
              </a:rPr>
              <a:t>Что изображено на логотипе Народного адвоката </a:t>
            </a:r>
          </a:p>
          <a:p>
            <a:pPr fontAlgn="base"/>
            <a:r>
              <a:rPr lang="ru-RU" sz="5700" b="1" dirty="0">
                <a:latin typeface="Corbel" panose="020B0503020204020204" pitchFamily="34" charset="0"/>
              </a:rPr>
              <a:t>(Омбудсмена) Молдовы, всегда готового прийти на </a:t>
            </a:r>
          </a:p>
          <a:p>
            <a:pPr fontAlgn="base"/>
            <a:r>
              <a:rPr lang="ru-RU" sz="5700" b="1" dirty="0">
                <a:latin typeface="Corbel" panose="020B0503020204020204" pitchFamily="34" charset="0"/>
              </a:rPr>
              <a:t>помощь?</a:t>
            </a:r>
          </a:p>
          <a:p>
            <a:pPr fontAlgn="base"/>
            <a:r>
              <a:rPr lang="en-US" sz="5700" b="1" dirty="0">
                <a:latin typeface="Corbel" panose="020B0503020204020204" pitchFamily="34" charset="0"/>
              </a:rPr>
              <a:t>Ce e</a:t>
            </a:r>
            <a:r>
              <a:rPr lang="ro-MD" sz="5700" b="1" dirty="0">
                <a:latin typeface="Corbel" panose="020B0503020204020204" pitchFamily="34" charset="0"/>
              </a:rPr>
              <a:t>ste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reprezentat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pe</a:t>
            </a:r>
            <a:r>
              <a:rPr lang="en-US" sz="5700" b="1" dirty="0">
                <a:latin typeface="Corbel" panose="020B0503020204020204" pitchFamily="34" charset="0"/>
              </a:rPr>
              <a:t> logo-</a:t>
            </a:r>
            <a:r>
              <a:rPr lang="en-US" sz="5700" b="1" dirty="0" err="1">
                <a:latin typeface="Corbel" panose="020B0503020204020204" pitchFamily="34" charset="0"/>
              </a:rPr>
              <a:t>ul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Avocatului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Poporului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endParaRPr lang="ru-RU" sz="5700" b="1" dirty="0">
              <a:latin typeface="Corbel" panose="020B0503020204020204" pitchFamily="34" charset="0"/>
            </a:endParaRPr>
          </a:p>
          <a:p>
            <a:pPr fontAlgn="base"/>
            <a:r>
              <a:rPr lang="en-US" sz="5700" b="1" dirty="0">
                <a:latin typeface="Corbel" panose="020B0503020204020204" pitchFamily="34" charset="0"/>
              </a:rPr>
              <a:t>(Ombudsman), care e</a:t>
            </a:r>
            <a:r>
              <a:rPr lang="ro-MD" sz="5700" b="1" dirty="0">
                <a:latin typeface="Corbel" panose="020B0503020204020204" pitchFamily="34" charset="0"/>
              </a:rPr>
              <a:t>ste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întotdeauna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gata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să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vină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în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ajutor</a:t>
            </a:r>
            <a:r>
              <a:rPr lang="en-US" sz="5700" b="1" dirty="0">
                <a:latin typeface="Corbel" panose="020B0503020204020204" pitchFamily="34" charset="0"/>
              </a:rPr>
              <a:t>?</a:t>
            </a:r>
            <a:endParaRPr lang="ru-RU" sz="5700" dirty="0">
              <a:latin typeface="Corbel" panose="020B0503020204020204" pitchFamily="34" charset="0"/>
            </a:endParaRPr>
          </a:p>
          <a:p>
            <a:pPr fontAlgn="base"/>
            <a:r>
              <a:rPr lang="ru-RU" sz="5700" dirty="0">
                <a:latin typeface="Corbel" panose="020B0503020204020204" pitchFamily="34" charset="0"/>
              </a:rPr>
              <a:t>1. Рука</a:t>
            </a:r>
            <a:r>
              <a:rPr lang="en-US" sz="5700" dirty="0">
                <a:latin typeface="Corbel" panose="020B0503020204020204" pitchFamily="34" charset="0"/>
              </a:rPr>
              <a:t> / O </a:t>
            </a:r>
            <a:r>
              <a:rPr lang="en-US" sz="5700" dirty="0" err="1">
                <a:latin typeface="Corbel" panose="020B0503020204020204" pitchFamily="34" charset="0"/>
              </a:rPr>
              <a:t>mână</a:t>
            </a:r>
            <a:endParaRPr lang="ru-RU" sz="5700" dirty="0">
              <a:latin typeface="Corbel" panose="020B0503020204020204" pitchFamily="34" charset="0"/>
            </a:endParaRPr>
          </a:p>
          <a:p>
            <a:pPr fontAlgn="base"/>
            <a:r>
              <a:rPr lang="ru-RU" sz="5700" dirty="0">
                <a:latin typeface="Corbel" panose="020B0503020204020204" pitchFamily="34" charset="0"/>
              </a:rPr>
              <a:t>2. Голубь</a:t>
            </a:r>
            <a:r>
              <a:rPr lang="en-US" sz="5700" dirty="0">
                <a:latin typeface="Corbel" panose="020B0503020204020204" pitchFamily="34" charset="0"/>
              </a:rPr>
              <a:t> / Un </a:t>
            </a:r>
            <a:r>
              <a:rPr lang="en-US" sz="5700" dirty="0" err="1">
                <a:latin typeface="Corbel" panose="020B0503020204020204" pitchFamily="34" charset="0"/>
              </a:rPr>
              <a:t>porumbel</a:t>
            </a:r>
            <a:endParaRPr lang="ru-RU" sz="5700" dirty="0">
              <a:latin typeface="Corbel" panose="020B0503020204020204" pitchFamily="34" charset="0"/>
            </a:endParaRPr>
          </a:p>
          <a:p>
            <a:pPr fontAlgn="base"/>
            <a:r>
              <a:rPr lang="ru-RU" sz="5700" dirty="0">
                <a:latin typeface="Corbel" panose="020B0503020204020204" pitchFamily="34" charset="0"/>
              </a:rPr>
              <a:t>3. Книга</a:t>
            </a:r>
            <a:r>
              <a:rPr lang="en-US" sz="5700" dirty="0">
                <a:latin typeface="Corbel" panose="020B0503020204020204" pitchFamily="34" charset="0"/>
              </a:rPr>
              <a:t> / O carte</a:t>
            </a:r>
            <a:endParaRPr lang="ru-RU" sz="5700" dirty="0">
              <a:latin typeface="Corbel" panose="020B0503020204020204" pitchFamily="34" charset="0"/>
            </a:endParaRPr>
          </a:p>
          <a:p>
            <a:pPr fontAlgn="base"/>
            <a:r>
              <a:rPr lang="ru-RU" sz="5700" dirty="0">
                <a:latin typeface="Corbel" panose="020B0503020204020204" pitchFamily="34" charset="0"/>
              </a:rPr>
              <a:t>4. Ребенок</a:t>
            </a:r>
            <a:r>
              <a:rPr lang="en-US" sz="5700" dirty="0">
                <a:latin typeface="Corbel" panose="020B0503020204020204" pitchFamily="34" charset="0"/>
              </a:rPr>
              <a:t> / Un </a:t>
            </a:r>
            <a:r>
              <a:rPr lang="en-US" sz="5700" dirty="0" err="1">
                <a:latin typeface="Corbel" panose="020B0503020204020204" pitchFamily="34" charset="0"/>
              </a:rPr>
              <a:t>copil</a:t>
            </a:r>
            <a:endParaRPr lang="ru-RU" sz="57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65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Рисунок 1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60" y="1127499"/>
            <a:ext cx="10175240" cy="81514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700" b="1" dirty="0">
                <a:latin typeface="Corbel" panose="020B0503020204020204" pitchFamily="34" charset="0"/>
              </a:rPr>
              <a:t>Что изображено на логотипе Народного адвоката </a:t>
            </a:r>
          </a:p>
          <a:p>
            <a:pPr fontAlgn="base"/>
            <a:r>
              <a:rPr lang="ru-RU" sz="5700" b="1" dirty="0">
                <a:latin typeface="Corbel" panose="020B0503020204020204" pitchFamily="34" charset="0"/>
              </a:rPr>
              <a:t>(Омбудсмена) Молдовы, всегда готового прийти на </a:t>
            </a:r>
          </a:p>
          <a:p>
            <a:pPr fontAlgn="base"/>
            <a:r>
              <a:rPr lang="ru-RU" sz="5700" b="1" dirty="0">
                <a:latin typeface="Corbel" panose="020B0503020204020204" pitchFamily="34" charset="0"/>
              </a:rPr>
              <a:t>помощь?</a:t>
            </a:r>
          </a:p>
          <a:p>
            <a:pPr fontAlgn="base"/>
            <a:r>
              <a:rPr lang="en-US" sz="5700" b="1" dirty="0">
                <a:latin typeface="Corbel" panose="020B0503020204020204" pitchFamily="34" charset="0"/>
              </a:rPr>
              <a:t>Ce e</a:t>
            </a:r>
            <a:r>
              <a:rPr lang="ro-MD" sz="5700" b="1" dirty="0">
                <a:latin typeface="Corbel" panose="020B0503020204020204" pitchFamily="34" charset="0"/>
              </a:rPr>
              <a:t>ste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reprezentat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pe</a:t>
            </a:r>
            <a:r>
              <a:rPr lang="en-US" sz="5700" b="1" dirty="0">
                <a:latin typeface="Corbel" panose="020B0503020204020204" pitchFamily="34" charset="0"/>
              </a:rPr>
              <a:t> logo-</a:t>
            </a:r>
            <a:r>
              <a:rPr lang="en-US" sz="5700" b="1" dirty="0" err="1">
                <a:latin typeface="Corbel" panose="020B0503020204020204" pitchFamily="34" charset="0"/>
              </a:rPr>
              <a:t>ul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Avocatului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Poporului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endParaRPr lang="ru-RU" sz="5700" b="1" dirty="0">
              <a:latin typeface="Corbel" panose="020B0503020204020204" pitchFamily="34" charset="0"/>
            </a:endParaRPr>
          </a:p>
          <a:p>
            <a:pPr fontAlgn="base"/>
            <a:r>
              <a:rPr lang="en-US" sz="5700" b="1" dirty="0">
                <a:latin typeface="Corbel" panose="020B0503020204020204" pitchFamily="34" charset="0"/>
              </a:rPr>
              <a:t>(Ombudsman), care e</a:t>
            </a:r>
            <a:r>
              <a:rPr lang="ro-MD" sz="5700" b="1" dirty="0">
                <a:latin typeface="Corbel" panose="020B0503020204020204" pitchFamily="34" charset="0"/>
              </a:rPr>
              <a:t>ste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întotdeauna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gata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să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vină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în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ajutor</a:t>
            </a:r>
            <a:r>
              <a:rPr lang="en-US" sz="5700" b="1" dirty="0">
                <a:latin typeface="Corbel" panose="020B0503020204020204" pitchFamily="34" charset="0"/>
              </a:rPr>
              <a:t>?</a:t>
            </a:r>
            <a:endParaRPr lang="ru-RU" sz="5700" dirty="0">
              <a:latin typeface="Corbel" panose="020B0503020204020204" pitchFamily="34" charset="0"/>
            </a:endParaRPr>
          </a:p>
          <a:p>
            <a:pPr fontAlgn="base"/>
            <a:r>
              <a:rPr lang="ru-RU" sz="5700" dirty="0">
                <a:latin typeface="Corbel" panose="020B0503020204020204" pitchFamily="34" charset="0"/>
              </a:rPr>
              <a:t>1. Рука</a:t>
            </a:r>
            <a:r>
              <a:rPr lang="en-US" sz="5700" dirty="0">
                <a:latin typeface="Corbel" panose="020B0503020204020204" pitchFamily="34" charset="0"/>
              </a:rPr>
              <a:t> / O </a:t>
            </a:r>
            <a:r>
              <a:rPr lang="en-US" sz="5700" dirty="0" err="1">
                <a:latin typeface="Corbel" panose="020B0503020204020204" pitchFamily="34" charset="0"/>
              </a:rPr>
              <a:t>mână</a:t>
            </a:r>
            <a:endParaRPr lang="ru-RU" sz="5700" dirty="0">
              <a:latin typeface="Corbel" panose="020B0503020204020204" pitchFamily="34" charset="0"/>
            </a:endParaRPr>
          </a:p>
          <a:p>
            <a:pPr fontAlgn="base"/>
            <a:r>
              <a:rPr lang="ru-RU" sz="5700" dirty="0">
                <a:latin typeface="Corbel" panose="020B0503020204020204" pitchFamily="34" charset="0"/>
              </a:rPr>
              <a:t>2. Голубь</a:t>
            </a:r>
            <a:r>
              <a:rPr lang="en-US" sz="5700" dirty="0">
                <a:latin typeface="Corbel" panose="020B0503020204020204" pitchFamily="34" charset="0"/>
              </a:rPr>
              <a:t> / Un </a:t>
            </a:r>
            <a:r>
              <a:rPr lang="en-US" sz="5700" dirty="0" err="1">
                <a:latin typeface="Corbel" panose="020B0503020204020204" pitchFamily="34" charset="0"/>
              </a:rPr>
              <a:t>porumbel</a:t>
            </a:r>
            <a:endParaRPr lang="ru-RU" sz="5700" dirty="0">
              <a:latin typeface="Corbel" panose="020B0503020204020204" pitchFamily="34" charset="0"/>
            </a:endParaRPr>
          </a:p>
          <a:p>
            <a:pPr fontAlgn="base"/>
            <a:r>
              <a:rPr lang="ru-RU" sz="5700" dirty="0">
                <a:latin typeface="Corbel" panose="020B0503020204020204" pitchFamily="34" charset="0"/>
              </a:rPr>
              <a:t>3. Книга</a:t>
            </a:r>
            <a:r>
              <a:rPr lang="en-US" sz="5700" dirty="0">
                <a:latin typeface="Corbel" panose="020B0503020204020204" pitchFamily="34" charset="0"/>
              </a:rPr>
              <a:t> / O carte</a:t>
            </a:r>
            <a:endParaRPr lang="ru-RU" sz="5700" dirty="0">
              <a:latin typeface="Corbel" panose="020B0503020204020204" pitchFamily="34" charset="0"/>
            </a:endParaRPr>
          </a:p>
          <a:p>
            <a:pPr fontAlgn="base"/>
            <a:r>
              <a:rPr lang="ru-RU" sz="5700" dirty="0">
                <a:latin typeface="Corbel" panose="020B0503020204020204" pitchFamily="34" charset="0"/>
              </a:rPr>
              <a:t>4. Ребенок</a:t>
            </a:r>
            <a:r>
              <a:rPr lang="en-US" sz="5700" dirty="0">
                <a:latin typeface="Corbel" panose="020B0503020204020204" pitchFamily="34" charset="0"/>
              </a:rPr>
              <a:t> / Un </a:t>
            </a:r>
            <a:r>
              <a:rPr lang="en-US" sz="5700">
                <a:latin typeface="Corbel" panose="020B0503020204020204" pitchFamily="34" charset="0"/>
              </a:rPr>
              <a:t>copil</a:t>
            </a:r>
            <a:endParaRPr lang="ru-RU" sz="5700" dirty="0">
              <a:latin typeface="Corbel" panose="020B0503020204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82851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Рисунок 1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60" y="1127499"/>
            <a:ext cx="10175240" cy="81514"/>
          </a:xfrm>
          <a:prstGeom prst="rect">
            <a:avLst/>
          </a:prstGeom>
        </p:spPr>
      </p:pic>
      <p:sp>
        <p:nvSpPr>
          <p:cNvPr id="14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339506"/>
            <a:ext cx="19647970" cy="8129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200" b="1" dirty="0" smtClean="0">
                <a:latin typeface="Corbel" panose="020B0503020204020204" pitchFamily="34" charset="0"/>
              </a:rPr>
              <a:t>Подчеркивая </a:t>
            </a:r>
            <a:r>
              <a:rPr lang="ru-RU" sz="5200" b="1" dirty="0">
                <a:latin typeface="Corbel" panose="020B0503020204020204" pitchFamily="34" charset="0"/>
              </a:rPr>
              <a:t>опасность гонки вооружений, Альберт Эйнштейн </a:t>
            </a:r>
            <a:endParaRPr lang="ru-RU" sz="5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b="1" dirty="0" smtClean="0">
                <a:latin typeface="Corbel" panose="020B0503020204020204" pitchFamily="34" charset="0"/>
              </a:rPr>
              <a:t>говорил</a:t>
            </a:r>
            <a:r>
              <a:rPr lang="ru-RU" sz="5200" b="1" dirty="0">
                <a:latin typeface="Corbel" panose="020B0503020204020204" pitchFamily="34" charset="0"/>
              </a:rPr>
              <a:t>, что не знает, каким оружием будут вести Третью </a:t>
            </a:r>
            <a:endParaRPr lang="ru-RU" sz="5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b="1" dirty="0" smtClean="0">
                <a:latin typeface="Corbel" panose="020B0503020204020204" pitchFamily="34" charset="0"/>
              </a:rPr>
              <a:t>мировую </a:t>
            </a:r>
            <a:r>
              <a:rPr lang="ru-RU" sz="5200" b="1" dirty="0">
                <a:latin typeface="Corbel" panose="020B0503020204020204" pitchFamily="34" charset="0"/>
              </a:rPr>
              <a:t>войну, но уверен, что в Четвёртой люди будут </a:t>
            </a:r>
            <a:r>
              <a:rPr lang="ru-RU" sz="5200" b="1" dirty="0" smtClean="0">
                <a:latin typeface="Corbel" panose="020B0503020204020204" pitchFamily="34" charset="0"/>
              </a:rPr>
              <a:t>воевать:</a:t>
            </a:r>
            <a:endParaRPr lang="ru-RU" sz="5200" b="1" dirty="0">
              <a:latin typeface="Corbel" panose="020B0503020204020204" pitchFamily="34" charset="0"/>
            </a:endParaRPr>
          </a:p>
          <a:p>
            <a:pPr fontAlgn="base"/>
            <a:r>
              <a:rPr lang="en-US" sz="5200" b="1" dirty="0" err="1" smtClean="0">
                <a:latin typeface="Corbel" panose="020B0503020204020204" pitchFamily="34" charset="0"/>
              </a:rPr>
              <a:t>Accentuând</a:t>
            </a:r>
            <a:r>
              <a:rPr lang="en-US" sz="5200" b="1" dirty="0" smtClean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riscurile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cursei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înarmării</a:t>
            </a:r>
            <a:r>
              <a:rPr lang="en-US" sz="5200" b="1" dirty="0">
                <a:latin typeface="Corbel" panose="020B0503020204020204" pitchFamily="34" charset="0"/>
              </a:rPr>
              <a:t>, Albert Einstein a </a:t>
            </a:r>
            <a:r>
              <a:rPr lang="en-US" sz="5200" b="1" dirty="0" err="1">
                <a:latin typeface="Corbel" panose="020B0503020204020204" pitchFamily="34" charset="0"/>
              </a:rPr>
              <a:t>declarat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că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în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endParaRPr lang="ru-RU" sz="5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b="1" dirty="0" err="1" smtClean="0">
                <a:latin typeface="Corbel" panose="020B0503020204020204" pitchFamily="34" charset="0"/>
              </a:rPr>
              <a:t>cel</a:t>
            </a:r>
            <a:r>
              <a:rPr lang="en-US" sz="5200" b="1" dirty="0" smtClean="0">
                <a:latin typeface="Corbel" panose="020B0503020204020204" pitchFamily="34" charset="0"/>
              </a:rPr>
              <a:t> </a:t>
            </a:r>
            <a:r>
              <a:rPr lang="en-US" sz="5200" b="1" dirty="0">
                <a:latin typeface="Corbel" panose="020B0503020204020204" pitchFamily="34" charset="0"/>
              </a:rPr>
              <a:t>de-al </a:t>
            </a:r>
            <a:r>
              <a:rPr lang="en-US" sz="5200" b="1" dirty="0" err="1">
                <a:latin typeface="Corbel" panose="020B0503020204020204" pitchFamily="34" charset="0"/>
              </a:rPr>
              <a:t>Patrulea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Război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Mondial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oamenii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vor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lupta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smtClean="0">
                <a:latin typeface="Corbel" panose="020B0503020204020204" pitchFamily="34" charset="0"/>
              </a:rPr>
              <a:t>cu…</a:t>
            </a:r>
            <a:endParaRPr lang="ru-RU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1. Роботами </a:t>
            </a:r>
            <a:r>
              <a:rPr lang="ru-RU" sz="5200" dirty="0">
                <a:latin typeface="Corbel" panose="020B0503020204020204" pitchFamily="34" charset="0"/>
              </a:rPr>
              <a:t>и </a:t>
            </a:r>
            <a:r>
              <a:rPr lang="ru-RU" sz="5200" dirty="0" smtClean="0">
                <a:latin typeface="Corbel" panose="020B0503020204020204" pitchFamily="34" charset="0"/>
              </a:rPr>
              <a:t>компьютерами</a:t>
            </a:r>
            <a:r>
              <a:rPr lang="en-US" sz="5200" dirty="0" smtClean="0">
                <a:latin typeface="Corbel" panose="020B0503020204020204" pitchFamily="34" charset="0"/>
              </a:rPr>
              <a:t> / </a:t>
            </a:r>
            <a:r>
              <a:rPr lang="en-US" sz="5200" dirty="0" err="1">
                <a:latin typeface="Corbel" panose="020B0503020204020204" pitchFamily="34" charset="0"/>
              </a:rPr>
              <a:t>roboți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și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 smtClean="0">
                <a:latin typeface="Corbel" panose="020B0503020204020204" pitchFamily="34" charset="0"/>
              </a:rPr>
              <a:t>calculatoare</a:t>
            </a:r>
            <a:endParaRPr lang="ru-RU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2</a:t>
            </a:r>
            <a:r>
              <a:rPr lang="ru-RU" sz="5200" dirty="0">
                <a:latin typeface="Corbel" panose="020B0503020204020204" pitchFamily="34" charset="0"/>
              </a:rPr>
              <a:t>. Камнями и </a:t>
            </a:r>
            <a:r>
              <a:rPr lang="ru-RU" sz="5200" dirty="0" smtClean="0">
                <a:latin typeface="Corbel" panose="020B0503020204020204" pitchFamily="34" charset="0"/>
              </a:rPr>
              <a:t>палками</a:t>
            </a:r>
            <a:r>
              <a:rPr lang="en-US" sz="5200" dirty="0" smtClean="0">
                <a:latin typeface="Corbel" panose="020B0503020204020204" pitchFamily="34" charset="0"/>
              </a:rPr>
              <a:t> / </a:t>
            </a:r>
            <a:r>
              <a:rPr lang="en-US" sz="5200" dirty="0" err="1">
                <a:latin typeface="Corbel" panose="020B0503020204020204" pitchFamily="34" charset="0"/>
              </a:rPr>
              <a:t>pietre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și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 smtClean="0">
                <a:latin typeface="Corbel" panose="020B0503020204020204" pitchFamily="34" charset="0"/>
              </a:rPr>
              <a:t>bețe</a:t>
            </a:r>
            <a:endParaRPr lang="ru-RU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3</a:t>
            </a:r>
            <a:r>
              <a:rPr lang="ru-RU" sz="5200" dirty="0">
                <a:latin typeface="Corbel" panose="020B0503020204020204" pitchFamily="34" charset="0"/>
              </a:rPr>
              <a:t>. Стеклом и </a:t>
            </a:r>
            <a:r>
              <a:rPr lang="ru-RU" sz="5200" dirty="0" smtClean="0">
                <a:latin typeface="Corbel" panose="020B0503020204020204" pitchFamily="34" charset="0"/>
              </a:rPr>
              <a:t>пластмассой</a:t>
            </a:r>
            <a:r>
              <a:rPr lang="en-US" sz="5200" dirty="0" smtClean="0">
                <a:latin typeface="Corbel" panose="020B0503020204020204" pitchFamily="34" charset="0"/>
              </a:rPr>
              <a:t> / </a:t>
            </a:r>
            <a:r>
              <a:rPr lang="en-US" sz="5200" dirty="0" err="1">
                <a:latin typeface="Corbel" panose="020B0503020204020204" pitchFamily="34" charset="0"/>
              </a:rPr>
              <a:t>sticlă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și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smtClean="0">
                <a:latin typeface="Corbel" panose="020B0503020204020204" pitchFamily="34" charset="0"/>
              </a:rPr>
              <a:t>plastic</a:t>
            </a:r>
            <a:endParaRPr lang="ru-RU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4</a:t>
            </a:r>
            <a:r>
              <a:rPr lang="ru-RU" sz="5200" dirty="0">
                <a:latin typeface="Corbel" panose="020B0503020204020204" pitchFamily="34" charset="0"/>
              </a:rPr>
              <a:t>. Игрушками и </a:t>
            </a:r>
            <a:r>
              <a:rPr lang="ru-RU" sz="5200" dirty="0" smtClean="0">
                <a:latin typeface="Corbel" panose="020B0503020204020204" pitchFamily="34" charset="0"/>
              </a:rPr>
              <a:t>конфетами</a:t>
            </a:r>
            <a:r>
              <a:rPr lang="en-US" sz="5200" dirty="0" smtClean="0">
                <a:latin typeface="Corbel" panose="020B0503020204020204" pitchFamily="34" charset="0"/>
              </a:rPr>
              <a:t> / </a:t>
            </a:r>
            <a:r>
              <a:rPr lang="en-US" sz="5200" dirty="0" err="1">
                <a:latin typeface="Corbel" panose="020B0503020204020204" pitchFamily="34" charset="0"/>
              </a:rPr>
              <a:t>jucării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și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dulciuri</a:t>
            </a:r>
            <a:endParaRPr lang="ru-RU" sz="52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66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3342</TotalTime>
  <Words>1008</Words>
  <Application>Microsoft Office PowerPoint</Application>
  <PresentationFormat>Произвольный</PresentationFormat>
  <Paragraphs>198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User</cp:lastModifiedBy>
  <cp:revision>420</cp:revision>
  <dcterms:modified xsi:type="dcterms:W3CDTF">2021-01-13T12:24:54Z</dcterms:modified>
</cp:coreProperties>
</file>