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>
        <p:scale>
          <a:sx n="50" d="100"/>
          <a:sy n="50" d="100"/>
        </p:scale>
        <p:origin x="-634" y="-2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542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688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383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302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30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780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78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45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756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49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03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86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330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2950"/>
            <a:ext cx="20104100" cy="142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Может быть, учёные Дэвид Леви и Генри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err="1" smtClean="0">
                <a:latin typeface="Corbel" panose="020B0503020204020204" pitchFamily="34" charset="0"/>
              </a:rPr>
              <a:t>Хольт</a:t>
            </a:r>
            <a:r>
              <a:rPr lang="ru-RU" sz="7200" dirty="0" smtClean="0">
                <a:latin typeface="Corbel" panose="020B0503020204020204" pitchFamily="34" charset="0"/>
              </a:rPr>
              <a:t> не знают </a:t>
            </a:r>
            <a:r>
              <a:rPr lang="ru-RU" sz="7200" dirty="0">
                <a:latin typeface="Corbel" panose="020B0503020204020204" pitchFamily="34" charset="0"/>
              </a:rPr>
              <a:t>греческого языка, да и вряд ли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принимали ванну </a:t>
            </a:r>
            <a:r>
              <a:rPr lang="ru-RU" sz="7200" dirty="0">
                <a:latin typeface="Corbel" panose="020B0503020204020204" pitchFamily="34" charset="0"/>
              </a:rPr>
              <a:t>во время открытия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астероида</a:t>
            </a:r>
            <a:r>
              <a:rPr lang="ru-RU" sz="7200" dirty="0">
                <a:latin typeface="Corbel" panose="020B0503020204020204" pitchFamily="34" charset="0"/>
              </a:rPr>
              <a:t>, но их </a:t>
            </a:r>
            <a:r>
              <a:rPr lang="ru-RU" sz="7200" dirty="0" smtClean="0">
                <a:latin typeface="Corbel" panose="020B0503020204020204" pitchFamily="34" charset="0"/>
              </a:rPr>
              <a:t>радость была </a:t>
            </a:r>
            <a:r>
              <a:rPr lang="ru-RU" sz="7200" dirty="0">
                <a:latin typeface="Corbel" panose="020B0503020204020204" pitchFamily="34" charset="0"/>
              </a:rPr>
              <a:t>настолько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велика</a:t>
            </a:r>
            <a:r>
              <a:rPr lang="ru-RU" sz="7200" dirty="0">
                <a:latin typeface="Corbel" panose="020B0503020204020204" pitchFamily="34" charset="0"/>
              </a:rPr>
              <a:t>, что они решили </a:t>
            </a:r>
            <a:r>
              <a:rPr lang="ru-RU" sz="7200" dirty="0" smtClean="0">
                <a:latin typeface="Corbel" panose="020B0503020204020204" pitchFamily="34" charset="0"/>
              </a:rPr>
              <a:t>назвать его</a:t>
            </a:r>
            <a:r>
              <a:rPr lang="ru-RU" sz="7200" dirty="0">
                <a:latin typeface="Corbel" panose="020B0503020204020204" pitchFamily="34" charset="0"/>
              </a:rPr>
              <a:t>… </a:t>
            </a:r>
            <a:r>
              <a:rPr lang="ru-RU" sz="7200" b="1" dirty="0">
                <a:latin typeface="Corbel" panose="020B0503020204020204" pitchFamily="34" charset="0"/>
              </a:rPr>
              <a:t>Как?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5" y="1123182"/>
            <a:ext cx="12875735" cy="90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8" y="3880208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Эврика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90" y="2419984"/>
            <a:ext cx="7687310" cy="75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8874943" cy="719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Все участники </a:t>
            </a:r>
            <a:r>
              <a:rPr lang="ru-RU" sz="7200" dirty="0" smtClean="0">
                <a:latin typeface="Corbel" panose="020B0503020204020204" pitchFamily="34" charset="0"/>
              </a:rPr>
              <a:t>образовательного процесса</a:t>
            </a:r>
            <a:r>
              <a:rPr lang="ru-RU" sz="7200" dirty="0">
                <a:latin typeface="Corbel" panose="020B0503020204020204" pitchFamily="34" charset="0"/>
              </a:rPr>
              <a:t>: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учителя</a:t>
            </a:r>
            <a:r>
              <a:rPr lang="ru-RU" sz="7200" dirty="0">
                <a:latin typeface="Corbel" panose="020B0503020204020204" pitchFamily="34" charset="0"/>
              </a:rPr>
              <a:t>, школьники </a:t>
            </a:r>
            <a:r>
              <a:rPr lang="ru-RU" sz="7200" dirty="0" smtClean="0">
                <a:latin typeface="Corbel" panose="020B0503020204020204" pitchFamily="34" charset="0"/>
              </a:rPr>
              <a:t>и родители </a:t>
            </a:r>
            <a:r>
              <a:rPr lang="ru-RU" sz="7200" dirty="0">
                <a:latin typeface="Corbel" panose="020B0503020204020204" pitchFamily="34" charset="0"/>
              </a:rPr>
              <a:t>– должны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работать сообща, словно </a:t>
            </a:r>
            <a:r>
              <a:rPr lang="ru-RU" sz="7200" dirty="0">
                <a:latin typeface="Corbel" panose="020B0503020204020204" pitchFamily="34" charset="0"/>
              </a:rPr>
              <a:t>отлаженный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механизм</a:t>
            </a:r>
            <a:r>
              <a:rPr lang="ru-RU" sz="7200" b="1" dirty="0">
                <a:latin typeface="Corbel" panose="020B0503020204020204" pitchFamily="34" charset="0"/>
              </a:rPr>
              <a:t>.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 форме чего </a:t>
            </a:r>
            <a:r>
              <a:rPr lang="ru-RU" sz="7200" b="1" dirty="0">
                <a:latin typeface="Corbel" panose="020B0503020204020204" pitchFamily="34" charset="0"/>
              </a:rPr>
              <a:t>на одном постере </a:t>
            </a:r>
            <a:r>
              <a:rPr lang="ru-RU" sz="7200" b="1" dirty="0" smtClean="0">
                <a:latin typeface="Corbel" panose="020B0503020204020204" pitchFamily="34" charset="0"/>
              </a:rPr>
              <a:t>изобразили </a:t>
            </a: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каждую </a:t>
            </a:r>
            <a:r>
              <a:rPr lang="ru-RU" sz="7200" b="1" dirty="0">
                <a:latin typeface="Corbel" panose="020B0503020204020204" pitchFamily="34" charset="0"/>
              </a:rPr>
              <a:t>из этих групп?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5" y="1123182"/>
            <a:ext cx="12875735" cy="90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 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Шестерёнки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576411"/>
            <a:ext cx="6264302" cy="84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Отец писателя Умберто Эко очень </a:t>
            </a:r>
            <a:r>
              <a:rPr lang="ru-RU" sz="7200" dirty="0" smtClean="0">
                <a:latin typeface="Corbel" panose="020B0503020204020204" pitchFamily="34" charset="0"/>
              </a:rPr>
              <a:t>любил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ДЕЛАТЬ_ЭТО</a:t>
            </a:r>
            <a:r>
              <a:rPr lang="ru-RU" sz="7200" dirty="0">
                <a:latin typeface="Corbel" panose="020B0503020204020204" pitchFamily="34" charset="0"/>
              </a:rPr>
              <a:t>, но был из бедной </a:t>
            </a:r>
            <a:r>
              <a:rPr lang="ru-RU" sz="7200" dirty="0" smtClean="0">
                <a:latin typeface="Corbel" panose="020B0503020204020204" pitchFamily="34" charset="0"/>
              </a:rPr>
              <a:t>семьи.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Поэтому </a:t>
            </a:r>
            <a:r>
              <a:rPr lang="ru-RU" sz="7200" dirty="0">
                <a:latin typeface="Corbel" panose="020B0503020204020204" pitchFamily="34" charset="0"/>
              </a:rPr>
              <a:t>он часто подходил к </a:t>
            </a:r>
            <a:r>
              <a:rPr lang="ru-RU" sz="7200" dirty="0" smtClean="0">
                <a:latin typeface="Corbel" panose="020B0503020204020204" pitchFamily="34" charset="0"/>
              </a:rPr>
              <a:t>уличным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киоскам. Когда его прогоняли, шёл к другому </a:t>
            </a: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киоску. И, когда находил то, что ему нужно, </a:t>
            </a: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продолжал ДЕЛАТЬ_ЭТО. Вы сейчас тоже </a:t>
            </a: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ДЕЛАЕТЕ_ЭТО. </a:t>
            </a:r>
            <a:r>
              <a:rPr lang="ru-RU" sz="7200" b="1" dirty="0" smtClean="0">
                <a:latin typeface="Corbel" panose="020B0503020204020204" pitchFamily="34" charset="0"/>
              </a:rPr>
              <a:t>Что?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5" y="1123182"/>
            <a:ext cx="12875735" cy="90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 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Читать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42" y="1737995"/>
            <a:ext cx="5934217" cy="825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Что на картинке об опасности </a:t>
            </a:r>
            <a:r>
              <a:rPr lang="ru-RU" sz="7200" b="1" dirty="0" err="1" smtClean="0">
                <a:latin typeface="Corbel" panose="020B0503020204020204" pitchFamily="34" charset="0"/>
              </a:rPr>
              <a:t>кибербуллинга</a:t>
            </a:r>
            <a:endParaRPr lang="en-US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изобразили </a:t>
            </a:r>
            <a:r>
              <a:rPr lang="ru-RU" sz="7200" b="1" dirty="0">
                <a:latin typeface="Corbel" panose="020B0503020204020204" pitchFamily="34" charset="0"/>
              </a:rPr>
              <a:t>в виде наконечника стрелы?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5" y="1123182"/>
            <a:ext cx="12875735" cy="90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Курсор мышки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2" y="2465704"/>
            <a:ext cx="9942337" cy="74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8874943" cy="6463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Алексис Мартин – самая юная </a:t>
            </a:r>
            <a:r>
              <a:rPr lang="ru-RU" sz="7200" dirty="0" smtClean="0">
                <a:latin typeface="Corbel" panose="020B0503020204020204" pitchFamily="34" charset="0"/>
              </a:rPr>
              <a:t>участница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международной </a:t>
            </a:r>
            <a:r>
              <a:rPr lang="ru-RU" sz="7200" dirty="0">
                <a:latin typeface="Corbel" panose="020B0503020204020204" pitchFamily="34" charset="0"/>
              </a:rPr>
              <a:t>организации </a:t>
            </a:r>
            <a:r>
              <a:rPr lang="ru-RU" sz="7200" dirty="0" err="1">
                <a:latin typeface="Corbel" panose="020B0503020204020204" pitchFamily="34" charset="0"/>
              </a:rPr>
              <a:t>Mensa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Какой</a:t>
            </a:r>
            <a:r>
              <a:rPr lang="ru-RU" sz="7200" b="1" dirty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показатель </a:t>
            </a:r>
            <a:r>
              <a:rPr lang="ru-RU" sz="7200" b="1" dirty="0">
                <a:latin typeface="Corbel" panose="020B0503020204020204" pitchFamily="34" charset="0"/>
              </a:rPr>
              <a:t>Алексис превышает 160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единиц, что </a:t>
            </a:r>
            <a:r>
              <a:rPr lang="ru-RU" sz="7200" b="1" dirty="0">
                <a:latin typeface="Corbel" panose="020B0503020204020204" pitchFamily="34" charset="0"/>
              </a:rPr>
              <a:t>делает её похожей на самого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Альберта Эйнштейна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5" y="1123182"/>
            <a:ext cx="12875735" cy="90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IQ</a:t>
            </a:r>
            <a:endParaRPr lang="ru-RU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5" y="2314461"/>
            <a:ext cx="997693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Один </a:t>
            </a:r>
            <a:r>
              <a:rPr lang="ru-RU" sz="7200" dirty="0">
                <a:latin typeface="Corbel" panose="020B0503020204020204" pitchFamily="34" charset="0"/>
              </a:rPr>
              <a:t>пользователь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рассказывает</a:t>
            </a:r>
            <a:r>
              <a:rPr lang="ru-RU" sz="7200" dirty="0">
                <a:latin typeface="Corbel" panose="020B0503020204020204" pitchFamily="34" charset="0"/>
              </a:rPr>
              <a:t>, что </a:t>
            </a:r>
            <a:r>
              <a:rPr lang="ru-RU" sz="7200" dirty="0" smtClean="0">
                <a:latin typeface="Corbel" panose="020B0503020204020204" pitchFamily="34" charset="0"/>
              </a:rPr>
              <a:t>в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Англии </a:t>
            </a:r>
            <a:r>
              <a:rPr lang="ru-RU" sz="7200" dirty="0">
                <a:latin typeface="Corbel" panose="020B0503020204020204" pitchFamily="34" charset="0"/>
              </a:rPr>
              <a:t>именно так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учат </a:t>
            </a:r>
            <a:r>
              <a:rPr lang="ru-RU" sz="7200" dirty="0">
                <a:latin typeface="Corbel" panose="020B0503020204020204" pitchFamily="34" charset="0"/>
              </a:rPr>
              <a:t>детей…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Чему[7</a:t>
            </a:r>
            <a:r>
              <a:rPr lang="ru-RU" sz="7200" b="1" dirty="0">
                <a:latin typeface="Corbel" panose="020B0503020204020204" pitchFamily="34" charset="0"/>
              </a:rPr>
              <a:t>]?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45" y="1266458"/>
            <a:ext cx="10372269" cy="592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5" y="1123182"/>
            <a:ext cx="12875735" cy="90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Делению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6" y="3982084"/>
            <a:ext cx="9851188" cy="37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9600" b="1" dirty="0" smtClean="0">
                <a:latin typeface="Corbel" panose="020B0503020204020204" pitchFamily="34" charset="0"/>
              </a:rPr>
              <a:t>V.X</a:t>
            </a:r>
          </a:p>
          <a:p>
            <a:pPr fontAlgn="base"/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Такое </a:t>
            </a:r>
            <a:r>
              <a:rPr lang="ru-RU" sz="7200" dirty="0">
                <a:latin typeface="Corbel" panose="020B0503020204020204" pitchFamily="34" charset="0"/>
              </a:rPr>
              <a:t>обозначение можно использовать, </a:t>
            </a:r>
            <a:r>
              <a:rPr lang="ru-RU" sz="7200" dirty="0" smtClean="0">
                <a:latin typeface="Corbel" panose="020B0503020204020204" pitchFamily="34" charset="0"/>
              </a:rPr>
              <a:t>чтоб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запомнить</a:t>
            </a:r>
            <a:r>
              <a:rPr lang="ru-RU" sz="7200" dirty="0">
                <a:latin typeface="Corbel" panose="020B0503020204020204" pitchFamily="34" charset="0"/>
              </a:rPr>
              <a:t>, когда отмечают… </a:t>
            </a:r>
            <a:r>
              <a:rPr lang="ru-RU" sz="7200" b="1" dirty="0">
                <a:latin typeface="Corbel" panose="020B0503020204020204" pitchFamily="34" charset="0"/>
              </a:rPr>
              <a:t>Что?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За второй балл </a:t>
            </a:r>
            <a:r>
              <a:rPr lang="ru-RU" sz="7200" b="1" dirty="0">
                <a:latin typeface="Corbel" panose="020B0503020204020204" pitchFamily="34" charset="0"/>
              </a:rPr>
              <a:t>назовите точную дату.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5" y="1123182"/>
            <a:ext cx="12875735" cy="90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59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US" sz="59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59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  <a:r>
              <a:rPr lang="ru-RU" sz="59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Всемирный </a:t>
            </a:r>
            <a:r>
              <a:rPr lang="ru-RU" sz="5900" b="1" dirty="0">
                <a:solidFill>
                  <a:schemeClr val="bg1"/>
                </a:solidFill>
                <a:latin typeface="Corbel" panose="020B0503020204020204" pitchFamily="34" charset="0"/>
              </a:rPr>
              <a:t>день </a:t>
            </a:r>
            <a:endParaRPr lang="ru-RU" sz="59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9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учителя </a:t>
            </a:r>
            <a:r>
              <a:rPr lang="ru-RU" sz="5900" b="1" dirty="0">
                <a:solidFill>
                  <a:schemeClr val="bg1"/>
                </a:solidFill>
                <a:latin typeface="Corbel" panose="020B0503020204020204" pitchFamily="34" charset="0"/>
              </a:rPr>
              <a:t>– 1 балл.</a:t>
            </a:r>
            <a:endParaRPr lang="ru-RU" sz="59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900" b="1" dirty="0">
                <a:solidFill>
                  <a:schemeClr val="bg1"/>
                </a:solidFill>
                <a:latin typeface="Corbel" panose="020B0503020204020204" pitchFamily="34" charset="0"/>
              </a:rPr>
              <a:t>5 октября – 1 балл.</a:t>
            </a:r>
            <a:endParaRPr lang="ru-RU" sz="59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9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9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59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" y="2909840"/>
            <a:ext cx="9999784" cy="61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306</Words>
  <Application>Microsoft Office PowerPoint</Application>
  <PresentationFormat>Произвольный</PresentationFormat>
  <Paragraphs>76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 </vt:lpstr>
      <vt:lpstr>7   ВОПРОС</vt:lpstr>
      <vt:lpstr>7   ОТВЕТ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Пользователь Windows</cp:lastModifiedBy>
  <cp:revision>397</cp:revision>
  <dcterms:modified xsi:type="dcterms:W3CDTF">2020-09-08T09:13:55Z</dcterms:modified>
</cp:coreProperties>
</file>