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5" r:id="rId4"/>
    <p:sldId id="261" r:id="rId5"/>
    <p:sldId id="263" r:id="rId6"/>
    <p:sldId id="264" r:id="rId7"/>
    <p:sldId id="257" r:id="rId8"/>
    <p:sldId id="258" r:id="rId9"/>
    <p:sldId id="259" r:id="rId10"/>
    <p:sldId id="266" r:id="rId11"/>
    <p:sldId id="268" r:id="rId12"/>
    <p:sldId id="269" r:id="rId13"/>
    <p:sldId id="267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icj6aeVMw4&amp;t=29s&amp;ab_channel=%D0%9A%D0%B0%D0%BF%D1%83%D0%BA%D0%B8%D0%9A%D0%B0%D0%BD%D1%83%D0%BA%D0%B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GWDsF1rZ990&amp;ab_channel=%D0%9F%D0%BE%D0%B4%D0%B5%D0%BB%D0%BA%D0%B8%D0%A1%D0%B0%D0%BC%D0%BE%D0%B4%D0%B5%D0%BB%D0%BA%D0%B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earningapps.org/display?v=p3zv20rek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earningapps.org/display?v=p7zk7ox5a2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5470" y="1871131"/>
            <a:ext cx="7482626" cy="1515533"/>
          </a:xfrm>
        </p:spPr>
        <p:txBody>
          <a:bodyPr/>
          <a:lstStyle/>
          <a:p>
            <a:r>
              <a:rPr lang="ru-RU" dirty="0"/>
              <a:t>Геометрические тела и геометрические фигуры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algn="r"/>
            <a:r>
              <a:rPr lang="ru-RU" b="1" dirty="0" err="1" smtClean="0"/>
              <a:t>Скорич</a:t>
            </a:r>
            <a:r>
              <a:rPr lang="ru-RU" b="1" dirty="0" smtClean="0"/>
              <a:t> А.А.</a:t>
            </a:r>
          </a:p>
          <a:p>
            <a:r>
              <a:rPr lang="ru-RU" b="1" dirty="0" err="1" smtClean="0"/>
              <a:t>Орхей</a:t>
            </a:r>
            <a:r>
              <a:rPr lang="ru-RU" b="1" dirty="0" smtClean="0"/>
              <a:t>, </a:t>
            </a:r>
            <a:r>
              <a:rPr lang="ru-RU" b="1" dirty="0" smtClean="0"/>
              <a:t>2023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53803" y="502276"/>
            <a:ext cx="788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Теоретический лицей им. Михаила Ломоносова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895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Конструируй!</a:t>
            </a:r>
            <a:endParaRPr lang="ru-RU" b="1" dirty="0"/>
          </a:p>
        </p:txBody>
      </p:sp>
      <p:pic>
        <p:nvPicPr>
          <p:cNvPr id="5122" name="Picture 2" descr="C:\Users\сергей1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70" y="2459864"/>
            <a:ext cx="5499279" cy="37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на что похоже?</a:t>
            </a:r>
            <a:endParaRPr lang="ru-RU" b="1" dirty="0"/>
          </a:p>
        </p:txBody>
      </p:sp>
      <p:pic>
        <p:nvPicPr>
          <p:cNvPr id="6146" name="Picture 2" descr="C:\Users\сергей1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86" y="30047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ергей1\Desktop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80" y="3023786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ергей1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221" y="2585636"/>
            <a:ext cx="17907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44743" y="2585635"/>
            <a:ext cx="1648496" cy="256222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Геометрические тела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://www.youtube.com/watch?v=4icj6aeVMw4&amp;t=29s&amp;ab_channel=%</a:t>
            </a:r>
            <a:r>
              <a:rPr lang="en-US" dirty="0" smtClean="0">
                <a:hlinkClick r:id="rId2"/>
              </a:rPr>
              <a:t>D0%9A%D0%B0%D0%BF%D1%83%D0%BA%D0%B8%D0%9A%D0%B0%D0%BD%D1%83%D0%BA%D0%B8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3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https://www.youtube.com/watch?app=desktop&amp;v=GWDsF1rZ990&amp;ab_channel=%</a:t>
            </a:r>
            <a:r>
              <a:rPr lang="en-US" dirty="0" smtClean="0">
                <a:hlinkClick r:id="rId2"/>
              </a:rPr>
              <a:t>D0%9F%D0%BE%D0%B4%D0%B5%D0%BB%D0%BA%D0%B8%D0%A1%D0%B0%D0%BC%D0%BE%D0%B4%D0%B5%D0%BB%D0%BA%D0%B8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2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30310"/>
            <a:ext cx="9601196" cy="3902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00" b="1" dirty="0" smtClean="0">
                <a:solidFill>
                  <a:schemeClr val="accent4">
                    <a:lumMod val="75000"/>
                  </a:schemeClr>
                </a:solidFill>
              </a:rPr>
              <a:t>Спасибо за урок!</a:t>
            </a:r>
            <a:endParaRPr lang="ru-RU" sz="10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186071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 чём разница между геометрическими фигурами и телами?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9710" y="3515932"/>
            <a:ext cx="2318198" cy="2112135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7263684" y="3451538"/>
            <a:ext cx="2240923" cy="2240924"/>
          </a:xfrm>
          <a:prstGeom prst="cube">
            <a:avLst/>
          </a:prstGeom>
          <a:solidFill>
            <a:srgbClr val="FFFF00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645" y="814707"/>
            <a:ext cx="9601196" cy="136182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Научись рисовать в тетради геометрические тела</a:t>
            </a:r>
            <a:endParaRPr lang="ru-RU" b="1" dirty="0"/>
          </a:p>
        </p:txBody>
      </p:sp>
      <p:sp>
        <p:nvSpPr>
          <p:cNvPr id="4" name="Куб 3"/>
          <p:cNvSpPr/>
          <p:nvPr/>
        </p:nvSpPr>
        <p:spPr>
          <a:xfrm>
            <a:off x="1609859" y="2730320"/>
            <a:ext cx="1558344" cy="1584102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8319751" y="2730320"/>
            <a:ext cx="2472744" cy="1584102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сергей1\Desktop\Без назва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70" y="2730320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8203" y="5228822"/>
            <a:ext cx="504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С. 111 № 4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950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864099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Проверь себя.</a:t>
            </a:r>
            <a:br>
              <a:rPr lang="ru-RU" sz="5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Истинно</a:t>
            </a:r>
            <a:r>
              <a:rPr lang="ru-RU" sz="5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или </a:t>
            </a:r>
            <a:r>
              <a:rPr lang="ru-RU" sz="5400" b="1" dirty="0" smtClean="0">
                <a:solidFill>
                  <a:srgbClr val="C00000"/>
                </a:solidFill>
              </a:rPr>
              <a:t>ложно</a:t>
            </a:r>
            <a:r>
              <a:rPr lang="ru-RU" sz="5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r>
              <a:rPr lang="ru-RU" sz="5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5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820474"/>
            <a:ext cx="9601196" cy="3055394"/>
          </a:xfrm>
        </p:spPr>
        <p:txBody>
          <a:bodyPr/>
          <a:lstStyle/>
          <a:p>
            <a:pPr marL="0" indent="0">
              <a:buNone/>
            </a:pPr>
            <a:endParaRPr lang="ru-RU" u="sng" dirty="0" smtClean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ru-RU" b="1" u="sng" dirty="0">
                <a:solidFill>
                  <a:schemeClr val="tx1"/>
                </a:solidFill>
                <a:hlinkClick r:id="rId2"/>
              </a:rPr>
              <a:t>://learningapps.org/display?v=p3zv20rek23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сергей1\Desktop\qr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19" y="3073758"/>
            <a:ext cx="2541431" cy="25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Построить геометрическую фигуру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4264" y="2550016"/>
            <a:ext cx="4816700" cy="1996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5314" y="4790941"/>
            <a:ext cx="8757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С. 109 № 4</a:t>
            </a:r>
          </a:p>
          <a:p>
            <a:pPr algn="ctr"/>
            <a:r>
              <a:rPr lang="ru-RU" sz="3200" b="1" dirty="0" smtClean="0"/>
              <a:t> </a:t>
            </a:r>
            <a:r>
              <a:rPr lang="ro-MO" sz="3200" b="1" dirty="0" smtClean="0"/>
              <a:t>I</a:t>
            </a:r>
            <a:r>
              <a:rPr lang="ru-RU" sz="3200" b="1" dirty="0" smtClean="0"/>
              <a:t> вариант а)                          </a:t>
            </a:r>
            <a:r>
              <a:rPr lang="en-US" sz="3200" b="1" dirty="0" smtClean="0"/>
              <a:t>II</a:t>
            </a:r>
            <a:r>
              <a:rPr lang="ru-RU" sz="3200" b="1" dirty="0" smtClean="0"/>
              <a:t> вариант б)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353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Разгадай кроссворд</a:t>
            </a:r>
            <a:br>
              <a:rPr lang="ru-RU" b="1" dirty="0" smtClean="0"/>
            </a:br>
            <a:r>
              <a:rPr lang="ru-RU" b="1" dirty="0" smtClean="0"/>
              <a:t>(работа в группах)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0310" y="3244333"/>
            <a:ext cx="6708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hlinkClick r:id="rId2"/>
              </a:rPr>
              <a:t>https://learningapps.org/display?v=p7zk7ox5a23</a:t>
            </a:r>
            <a:endParaRPr lang="ru-RU" sz="2400" b="1" dirty="0"/>
          </a:p>
        </p:txBody>
      </p:sp>
      <p:pic>
        <p:nvPicPr>
          <p:cNvPr id="3074" name="Picture 2" descr="C:\Users\сергей1\Desktop\qrcod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02" y="2803302"/>
            <a:ext cx="2670220" cy="267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Назовите геометрические формы </a:t>
            </a:r>
            <a:br>
              <a:rPr lang="ru-RU" sz="4800" b="1" dirty="0" smtClean="0"/>
            </a:br>
            <a:r>
              <a:rPr lang="ru-RU" sz="4800" b="1" dirty="0" smtClean="0"/>
              <a:t>«Немой диктант»</a:t>
            </a:r>
            <a:endParaRPr lang="ru-RU" sz="48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51527" y="3052293"/>
            <a:ext cx="3245476" cy="158410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6593983" y="3052293"/>
            <a:ext cx="4005330" cy="1584101"/>
          </a:xfrm>
          <a:custGeom>
            <a:avLst/>
            <a:gdLst>
              <a:gd name="connsiteX0" fmla="*/ 98965 w 2074229"/>
              <a:gd name="connsiteY0" fmla="*/ 0 h 1114707"/>
              <a:gd name="connsiteX1" fmla="*/ 60329 w 2074229"/>
              <a:gd name="connsiteY1" fmla="*/ 618186 h 1114707"/>
              <a:gd name="connsiteX2" fmla="*/ 807303 w 2074229"/>
              <a:gd name="connsiteY2" fmla="*/ 90152 h 1114707"/>
              <a:gd name="connsiteX3" fmla="*/ 1142154 w 2074229"/>
              <a:gd name="connsiteY3" fmla="*/ 1094704 h 1114707"/>
              <a:gd name="connsiteX4" fmla="*/ 2069433 w 2074229"/>
              <a:gd name="connsiteY4" fmla="*/ 721217 h 1114707"/>
              <a:gd name="connsiteX5" fmla="*/ 1528520 w 2074229"/>
              <a:gd name="connsiteY5" fmla="*/ 244699 h 1114707"/>
              <a:gd name="connsiteX6" fmla="*/ 1528520 w 2074229"/>
              <a:gd name="connsiteY6" fmla="*/ 244699 h 1114707"/>
              <a:gd name="connsiteX7" fmla="*/ 1528520 w 2074229"/>
              <a:gd name="connsiteY7" fmla="*/ 244699 h 1114707"/>
              <a:gd name="connsiteX8" fmla="*/ 1541399 w 2074229"/>
              <a:gd name="connsiteY8" fmla="*/ 180304 h 1114707"/>
              <a:gd name="connsiteX9" fmla="*/ 1489884 w 2074229"/>
              <a:gd name="connsiteY9" fmla="*/ 180304 h 111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4229" h="1114707">
                <a:moveTo>
                  <a:pt x="98965" y="0"/>
                </a:moveTo>
                <a:cubicBezTo>
                  <a:pt x="20619" y="301580"/>
                  <a:pt x="-57727" y="603161"/>
                  <a:pt x="60329" y="618186"/>
                </a:cubicBezTo>
                <a:cubicBezTo>
                  <a:pt x="178385" y="633211"/>
                  <a:pt x="626999" y="10732"/>
                  <a:pt x="807303" y="90152"/>
                </a:cubicBezTo>
                <a:cubicBezTo>
                  <a:pt x="987607" y="169572"/>
                  <a:pt x="931799" y="989527"/>
                  <a:pt x="1142154" y="1094704"/>
                </a:cubicBezTo>
                <a:cubicBezTo>
                  <a:pt x="1352509" y="1199882"/>
                  <a:pt x="2005039" y="862885"/>
                  <a:pt x="2069433" y="721217"/>
                </a:cubicBezTo>
                <a:cubicBezTo>
                  <a:pt x="2133827" y="579550"/>
                  <a:pt x="1528520" y="244699"/>
                  <a:pt x="1528520" y="244699"/>
                </a:cubicBezTo>
                <a:lnTo>
                  <a:pt x="1528520" y="244699"/>
                </a:lnTo>
                <a:lnTo>
                  <a:pt x="1528520" y="244699"/>
                </a:lnTo>
                <a:cubicBezTo>
                  <a:pt x="1530666" y="233967"/>
                  <a:pt x="1547838" y="191037"/>
                  <a:pt x="1541399" y="180304"/>
                </a:cubicBezTo>
                <a:cubicBezTo>
                  <a:pt x="1534960" y="169572"/>
                  <a:pt x="1512422" y="174938"/>
                  <a:pt x="1489884" y="180304"/>
                </a:cubicBezTo>
              </a:path>
            </a:pathLst>
          </a:cu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50017" y="4971245"/>
            <a:ext cx="167425" cy="1803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692462" y="4076163"/>
            <a:ext cx="901521" cy="1970468"/>
          </a:xfrm>
          <a:custGeom>
            <a:avLst/>
            <a:gdLst>
              <a:gd name="connsiteX0" fmla="*/ 579549 w 901521"/>
              <a:gd name="connsiteY0" fmla="*/ 1146220 h 1970468"/>
              <a:gd name="connsiteX1" fmla="*/ 721217 w 901521"/>
              <a:gd name="connsiteY1" fmla="*/ 1030310 h 1970468"/>
              <a:gd name="connsiteX2" fmla="*/ 759853 w 901521"/>
              <a:gd name="connsiteY2" fmla="*/ 1004552 h 1970468"/>
              <a:gd name="connsiteX3" fmla="*/ 772732 w 901521"/>
              <a:gd name="connsiteY3" fmla="*/ 965916 h 1970468"/>
              <a:gd name="connsiteX4" fmla="*/ 824248 w 901521"/>
              <a:gd name="connsiteY4" fmla="*/ 888642 h 1970468"/>
              <a:gd name="connsiteX5" fmla="*/ 862884 w 901521"/>
              <a:gd name="connsiteY5" fmla="*/ 798490 h 1970468"/>
              <a:gd name="connsiteX6" fmla="*/ 888642 w 901521"/>
              <a:gd name="connsiteY6" fmla="*/ 708338 h 1970468"/>
              <a:gd name="connsiteX7" fmla="*/ 901521 w 901521"/>
              <a:gd name="connsiteY7" fmla="*/ 669701 h 1970468"/>
              <a:gd name="connsiteX8" fmla="*/ 888642 w 901521"/>
              <a:gd name="connsiteY8" fmla="*/ 399245 h 1970468"/>
              <a:gd name="connsiteX9" fmla="*/ 850006 w 901521"/>
              <a:gd name="connsiteY9" fmla="*/ 334851 h 1970468"/>
              <a:gd name="connsiteX10" fmla="*/ 785611 w 901521"/>
              <a:gd name="connsiteY10" fmla="*/ 231820 h 1970468"/>
              <a:gd name="connsiteX11" fmla="*/ 734096 w 901521"/>
              <a:gd name="connsiteY11" fmla="*/ 154547 h 1970468"/>
              <a:gd name="connsiteX12" fmla="*/ 708338 w 901521"/>
              <a:gd name="connsiteY12" fmla="*/ 115910 h 1970468"/>
              <a:gd name="connsiteX13" fmla="*/ 682580 w 901521"/>
              <a:gd name="connsiteY13" fmla="*/ 77273 h 1970468"/>
              <a:gd name="connsiteX14" fmla="*/ 618186 w 901521"/>
              <a:gd name="connsiteY14" fmla="*/ 38637 h 1970468"/>
              <a:gd name="connsiteX15" fmla="*/ 515155 w 901521"/>
              <a:gd name="connsiteY15" fmla="*/ 12879 h 1970468"/>
              <a:gd name="connsiteX16" fmla="*/ 463639 w 901521"/>
              <a:gd name="connsiteY16" fmla="*/ 0 h 1970468"/>
              <a:gd name="connsiteX17" fmla="*/ 296214 w 901521"/>
              <a:gd name="connsiteY17" fmla="*/ 12879 h 1970468"/>
              <a:gd name="connsiteX18" fmla="*/ 244699 w 901521"/>
              <a:gd name="connsiteY18" fmla="*/ 51516 h 1970468"/>
              <a:gd name="connsiteX19" fmla="*/ 193183 w 901521"/>
              <a:gd name="connsiteY19" fmla="*/ 141668 h 1970468"/>
              <a:gd name="connsiteX20" fmla="*/ 141668 w 901521"/>
              <a:gd name="connsiteY20" fmla="*/ 231820 h 1970468"/>
              <a:gd name="connsiteX21" fmla="*/ 115910 w 901521"/>
              <a:gd name="connsiteY21" fmla="*/ 412124 h 1970468"/>
              <a:gd name="connsiteX22" fmla="*/ 154546 w 901521"/>
              <a:gd name="connsiteY22" fmla="*/ 540913 h 1970468"/>
              <a:gd name="connsiteX23" fmla="*/ 218941 w 901521"/>
              <a:gd name="connsiteY23" fmla="*/ 656823 h 1970468"/>
              <a:gd name="connsiteX24" fmla="*/ 244699 w 901521"/>
              <a:gd name="connsiteY24" fmla="*/ 695459 h 1970468"/>
              <a:gd name="connsiteX25" fmla="*/ 283335 w 901521"/>
              <a:gd name="connsiteY25" fmla="*/ 721217 h 1970468"/>
              <a:gd name="connsiteX26" fmla="*/ 309093 w 901521"/>
              <a:gd name="connsiteY26" fmla="*/ 759854 h 1970468"/>
              <a:gd name="connsiteX27" fmla="*/ 334851 w 901521"/>
              <a:gd name="connsiteY27" fmla="*/ 850006 h 1970468"/>
              <a:gd name="connsiteX28" fmla="*/ 399245 w 901521"/>
              <a:gd name="connsiteY28" fmla="*/ 927279 h 1970468"/>
              <a:gd name="connsiteX29" fmla="*/ 450761 w 901521"/>
              <a:gd name="connsiteY29" fmla="*/ 1004552 h 1970468"/>
              <a:gd name="connsiteX30" fmla="*/ 476518 w 901521"/>
              <a:gd name="connsiteY30" fmla="*/ 1043189 h 1970468"/>
              <a:gd name="connsiteX31" fmla="*/ 528034 w 901521"/>
              <a:gd name="connsiteY31" fmla="*/ 1081825 h 1970468"/>
              <a:gd name="connsiteX32" fmla="*/ 566670 w 901521"/>
              <a:gd name="connsiteY32" fmla="*/ 1171978 h 1970468"/>
              <a:gd name="connsiteX33" fmla="*/ 605307 w 901521"/>
              <a:gd name="connsiteY33" fmla="*/ 1197735 h 1970468"/>
              <a:gd name="connsiteX34" fmla="*/ 643944 w 901521"/>
              <a:gd name="connsiteY34" fmla="*/ 1275009 h 1970468"/>
              <a:gd name="connsiteX35" fmla="*/ 695459 w 901521"/>
              <a:gd name="connsiteY35" fmla="*/ 1313645 h 1970468"/>
              <a:gd name="connsiteX36" fmla="*/ 708338 w 901521"/>
              <a:gd name="connsiteY36" fmla="*/ 1365161 h 1970468"/>
              <a:gd name="connsiteX37" fmla="*/ 772732 w 901521"/>
              <a:gd name="connsiteY37" fmla="*/ 1378040 h 1970468"/>
              <a:gd name="connsiteX38" fmla="*/ 811369 w 901521"/>
              <a:gd name="connsiteY38" fmla="*/ 1403797 h 1970468"/>
              <a:gd name="connsiteX39" fmla="*/ 862884 w 901521"/>
              <a:gd name="connsiteY39" fmla="*/ 1519707 h 1970468"/>
              <a:gd name="connsiteX40" fmla="*/ 875763 w 901521"/>
              <a:gd name="connsiteY40" fmla="*/ 1558344 h 1970468"/>
              <a:gd name="connsiteX41" fmla="*/ 862884 w 901521"/>
              <a:gd name="connsiteY41" fmla="*/ 1790163 h 1970468"/>
              <a:gd name="connsiteX42" fmla="*/ 850006 w 901521"/>
              <a:gd name="connsiteY42" fmla="*/ 1828800 h 1970468"/>
              <a:gd name="connsiteX43" fmla="*/ 837127 w 901521"/>
              <a:gd name="connsiteY43" fmla="*/ 1906073 h 1970468"/>
              <a:gd name="connsiteX44" fmla="*/ 759853 w 901521"/>
              <a:gd name="connsiteY44" fmla="*/ 1970468 h 1970468"/>
              <a:gd name="connsiteX45" fmla="*/ 425003 w 901521"/>
              <a:gd name="connsiteY45" fmla="*/ 1957589 h 1970468"/>
              <a:gd name="connsiteX46" fmla="*/ 257577 w 901521"/>
              <a:gd name="connsiteY46" fmla="*/ 1944710 h 1970468"/>
              <a:gd name="connsiteX47" fmla="*/ 115910 w 901521"/>
              <a:gd name="connsiteY47" fmla="*/ 1906073 h 1970468"/>
              <a:gd name="connsiteX48" fmla="*/ 64394 w 901521"/>
              <a:gd name="connsiteY48" fmla="*/ 1880316 h 1970468"/>
              <a:gd name="connsiteX49" fmla="*/ 12879 w 901521"/>
              <a:gd name="connsiteY49" fmla="*/ 1790163 h 1970468"/>
              <a:gd name="connsiteX50" fmla="*/ 0 w 901521"/>
              <a:gd name="connsiteY50" fmla="*/ 1751527 h 1970468"/>
              <a:gd name="connsiteX51" fmla="*/ 38637 w 901521"/>
              <a:gd name="connsiteY51" fmla="*/ 1635617 h 1970468"/>
              <a:gd name="connsiteX52" fmla="*/ 77273 w 901521"/>
              <a:gd name="connsiteY52" fmla="*/ 1609859 h 1970468"/>
              <a:gd name="connsiteX53" fmla="*/ 154546 w 901521"/>
              <a:gd name="connsiteY53" fmla="*/ 1545465 h 1970468"/>
              <a:gd name="connsiteX54" fmla="*/ 231820 w 901521"/>
              <a:gd name="connsiteY54" fmla="*/ 1493949 h 1970468"/>
              <a:gd name="connsiteX55" fmla="*/ 309093 w 901521"/>
              <a:gd name="connsiteY55" fmla="*/ 1442434 h 1970468"/>
              <a:gd name="connsiteX56" fmla="*/ 360608 w 901521"/>
              <a:gd name="connsiteY56" fmla="*/ 1403797 h 1970468"/>
              <a:gd name="connsiteX57" fmla="*/ 399245 w 901521"/>
              <a:gd name="connsiteY57" fmla="*/ 1365161 h 1970468"/>
              <a:gd name="connsiteX58" fmla="*/ 437882 w 901521"/>
              <a:gd name="connsiteY58" fmla="*/ 1287887 h 1970468"/>
              <a:gd name="connsiteX59" fmla="*/ 450761 w 901521"/>
              <a:gd name="connsiteY59" fmla="*/ 1249251 h 1970468"/>
              <a:gd name="connsiteX60" fmla="*/ 489397 w 901521"/>
              <a:gd name="connsiteY60" fmla="*/ 1236372 h 1970468"/>
              <a:gd name="connsiteX61" fmla="*/ 515155 w 901521"/>
              <a:gd name="connsiteY61" fmla="*/ 1184856 h 1970468"/>
              <a:gd name="connsiteX62" fmla="*/ 566670 w 901521"/>
              <a:gd name="connsiteY62" fmla="*/ 1146220 h 1970468"/>
              <a:gd name="connsiteX63" fmla="*/ 540913 w 901521"/>
              <a:gd name="connsiteY63" fmla="*/ 1043189 h 1970468"/>
              <a:gd name="connsiteX64" fmla="*/ 540913 w 901521"/>
              <a:gd name="connsiteY64" fmla="*/ 965916 h 197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01521" h="1970468">
                <a:moveTo>
                  <a:pt x="579549" y="1146220"/>
                </a:moveTo>
                <a:cubicBezTo>
                  <a:pt x="665836" y="1059933"/>
                  <a:pt x="618684" y="1098666"/>
                  <a:pt x="721217" y="1030310"/>
                </a:cubicBezTo>
                <a:lnTo>
                  <a:pt x="759853" y="1004552"/>
                </a:lnTo>
                <a:cubicBezTo>
                  <a:pt x="764146" y="991673"/>
                  <a:pt x="766139" y="977783"/>
                  <a:pt x="772732" y="965916"/>
                </a:cubicBezTo>
                <a:cubicBezTo>
                  <a:pt x="787766" y="938855"/>
                  <a:pt x="814458" y="918011"/>
                  <a:pt x="824248" y="888642"/>
                </a:cubicBezTo>
                <a:cubicBezTo>
                  <a:pt x="854451" y="798034"/>
                  <a:pt x="815142" y="909891"/>
                  <a:pt x="862884" y="798490"/>
                </a:cubicBezTo>
                <a:cubicBezTo>
                  <a:pt x="876120" y="767607"/>
                  <a:pt x="879304" y="741021"/>
                  <a:pt x="888642" y="708338"/>
                </a:cubicBezTo>
                <a:cubicBezTo>
                  <a:pt x="892372" y="695285"/>
                  <a:pt x="897228" y="682580"/>
                  <a:pt x="901521" y="669701"/>
                </a:cubicBezTo>
                <a:cubicBezTo>
                  <a:pt x="897228" y="579549"/>
                  <a:pt x="902366" y="488450"/>
                  <a:pt x="888642" y="399245"/>
                </a:cubicBezTo>
                <a:cubicBezTo>
                  <a:pt x="884836" y="374504"/>
                  <a:pt x="861201" y="357240"/>
                  <a:pt x="850006" y="334851"/>
                </a:cubicBezTo>
                <a:cubicBezTo>
                  <a:pt x="766802" y="168441"/>
                  <a:pt x="880524" y="353850"/>
                  <a:pt x="785611" y="231820"/>
                </a:cubicBezTo>
                <a:cubicBezTo>
                  <a:pt x="766605" y="207384"/>
                  <a:pt x="751268" y="180305"/>
                  <a:pt x="734096" y="154547"/>
                </a:cubicBezTo>
                <a:lnTo>
                  <a:pt x="708338" y="115910"/>
                </a:lnTo>
                <a:cubicBezTo>
                  <a:pt x="699752" y="103031"/>
                  <a:pt x="695853" y="85237"/>
                  <a:pt x="682580" y="77273"/>
                </a:cubicBezTo>
                <a:cubicBezTo>
                  <a:pt x="661115" y="64394"/>
                  <a:pt x="640575" y="49831"/>
                  <a:pt x="618186" y="38637"/>
                </a:cubicBezTo>
                <a:cubicBezTo>
                  <a:pt x="590569" y="24829"/>
                  <a:pt x="541607" y="18757"/>
                  <a:pt x="515155" y="12879"/>
                </a:cubicBezTo>
                <a:cubicBezTo>
                  <a:pt x="497876" y="9039"/>
                  <a:pt x="480811" y="4293"/>
                  <a:pt x="463639" y="0"/>
                </a:cubicBezTo>
                <a:cubicBezTo>
                  <a:pt x="407831" y="4293"/>
                  <a:pt x="350699" y="59"/>
                  <a:pt x="296214" y="12879"/>
                </a:cubicBezTo>
                <a:cubicBezTo>
                  <a:pt x="275320" y="17795"/>
                  <a:pt x="259877" y="36338"/>
                  <a:pt x="244699" y="51516"/>
                </a:cubicBezTo>
                <a:cubicBezTo>
                  <a:pt x="223779" y="72436"/>
                  <a:pt x="206653" y="118096"/>
                  <a:pt x="193183" y="141668"/>
                </a:cubicBezTo>
                <a:cubicBezTo>
                  <a:pt x="120379" y="269074"/>
                  <a:pt x="219492" y="76167"/>
                  <a:pt x="141668" y="231820"/>
                </a:cubicBezTo>
                <a:cubicBezTo>
                  <a:pt x="136881" y="260543"/>
                  <a:pt x="113761" y="392782"/>
                  <a:pt x="115910" y="412124"/>
                </a:cubicBezTo>
                <a:cubicBezTo>
                  <a:pt x="120859" y="456670"/>
                  <a:pt x="141365" y="498075"/>
                  <a:pt x="154546" y="540913"/>
                </a:cubicBezTo>
                <a:cubicBezTo>
                  <a:pt x="173975" y="604058"/>
                  <a:pt x="167283" y="579337"/>
                  <a:pt x="218941" y="656823"/>
                </a:cubicBezTo>
                <a:cubicBezTo>
                  <a:pt x="227527" y="669702"/>
                  <a:pt x="231820" y="686873"/>
                  <a:pt x="244699" y="695459"/>
                </a:cubicBezTo>
                <a:lnTo>
                  <a:pt x="283335" y="721217"/>
                </a:lnTo>
                <a:cubicBezTo>
                  <a:pt x="291921" y="734096"/>
                  <a:pt x="302996" y="745627"/>
                  <a:pt x="309093" y="759854"/>
                </a:cubicBezTo>
                <a:cubicBezTo>
                  <a:pt x="333854" y="817630"/>
                  <a:pt x="309786" y="799876"/>
                  <a:pt x="334851" y="850006"/>
                </a:cubicBezTo>
                <a:cubicBezTo>
                  <a:pt x="362462" y="905230"/>
                  <a:pt x="359370" y="876011"/>
                  <a:pt x="399245" y="927279"/>
                </a:cubicBezTo>
                <a:cubicBezTo>
                  <a:pt x="418251" y="951715"/>
                  <a:pt x="433589" y="978794"/>
                  <a:pt x="450761" y="1004552"/>
                </a:cubicBezTo>
                <a:cubicBezTo>
                  <a:pt x="459347" y="1017431"/>
                  <a:pt x="464135" y="1033902"/>
                  <a:pt x="476518" y="1043189"/>
                </a:cubicBezTo>
                <a:lnTo>
                  <a:pt x="528034" y="1081825"/>
                </a:lnTo>
                <a:cubicBezTo>
                  <a:pt x="536981" y="1108665"/>
                  <a:pt x="548989" y="1150761"/>
                  <a:pt x="566670" y="1171978"/>
                </a:cubicBezTo>
                <a:cubicBezTo>
                  <a:pt x="576579" y="1183869"/>
                  <a:pt x="592428" y="1189149"/>
                  <a:pt x="605307" y="1197735"/>
                </a:cubicBezTo>
                <a:cubicBezTo>
                  <a:pt x="615782" y="1229159"/>
                  <a:pt x="618978" y="1250043"/>
                  <a:pt x="643944" y="1275009"/>
                </a:cubicBezTo>
                <a:cubicBezTo>
                  <a:pt x="659122" y="1290187"/>
                  <a:pt x="678287" y="1300766"/>
                  <a:pt x="695459" y="1313645"/>
                </a:cubicBezTo>
                <a:cubicBezTo>
                  <a:pt x="699752" y="1330817"/>
                  <a:pt x="694740" y="1353829"/>
                  <a:pt x="708338" y="1365161"/>
                </a:cubicBezTo>
                <a:cubicBezTo>
                  <a:pt x="725154" y="1379175"/>
                  <a:pt x="752236" y="1370354"/>
                  <a:pt x="772732" y="1378040"/>
                </a:cubicBezTo>
                <a:cubicBezTo>
                  <a:pt x="787225" y="1383475"/>
                  <a:pt x="798490" y="1395211"/>
                  <a:pt x="811369" y="1403797"/>
                </a:cubicBezTo>
                <a:cubicBezTo>
                  <a:pt x="852188" y="1465025"/>
                  <a:pt x="832232" y="1427749"/>
                  <a:pt x="862884" y="1519707"/>
                </a:cubicBezTo>
                <a:lnTo>
                  <a:pt x="875763" y="1558344"/>
                </a:lnTo>
                <a:cubicBezTo>
                  <a:pt x="871470" y="1635617"/>
                  <a:pt x="870221" y="1713119"/>
                  <a:pt x="862884" y="1790163"/>
                </a:cubicBezTo>
                <a:cubicBezTo>
                  <a:pt x="861597" y="1803677"/>
                  <a:pt x="852951" y="1815548"/>
                  <a:pt x="850006" y="1828800"/>
                </a:cubicBezTo>
                <a:cubicBezTo>
                  <a:pt x="844341" y="1854291"/>
                  <a:pt x="847733" y="1882211"/>
                  <a:pt x="837127" y="1906073"/>
                </a:cubicBezTo>
                <a:cubicBezTo>
                  <a:pt x="826689" y="1929559"/>
                  <a:pt x="780379" y="1956784"/>
                  <a:pt x="759853" y="1970468"/>
                </a:cubicBezTo>
                <a:lnTo>
                  <a:pt x="425003" y="1957589"/>
                </a:lnTo>
                <a:cubicBezTo>
                  <a:pt x="369103" y="1954722"/>
                  <a:pt x="312988" y="1952626"/>
                  <a:pt x="257577" y="1944710"/>
                </a:cubicBezTo>
                <a:cubicBezTo>
                  <a:pt x="247721" y="1943302"/>
                  <a:pt x="147349" y="1919547"/>
                  <a:pt x="115910" y="1906073"/>
                </a:cubicBezTo>
                <a:cubicBezTo>
                  <a:pt x="98264" y="1898510"/>
                  <a:pt x="81566" y="1888902"/>
                  <a:pt x="64394" y="1880316"/>
                </a:cubicBezTo>
                <a:cubicBezTo>
                  <a:pt x="38527" y="1841514"/>
                  <a:pt x="32487" y="1835914"/>
                  <a:pt x="12879" y="1790163"/>
                </a:cubicBezTo>
                <a:cubicBezTo>
                  <a:pt x="7531" y="1777685"/>
                  <a:pt x="4293" y="1764406"/>
                  <a:pt x="0" y="1751527"/>
                </a:cubicBezTo>
                <a:cubicBezTo>
                  <a:pt x="8112" y="1710969"/>
                  <a:pt x="10573" y="1669294"/>
                  <a:pt x="38637" y="1635617"/>
                </a:cubicBezTo>
                <a:cubicBezTo>
                  <a:pt x="48546" y="1623726"/>
                  <a:pt x="64394" y="1618445"/>
                  <a:pt x="77273" y="1609859"/>
                </a:cubicBezTo>
                <a:cubicBezTo>
                  <a:pt x="123627" y="1517153"/>
                  <a:pt x="72715" y="1586381"/>
                  <a:pt x="154546" y="1545465"/>
                </a:cubicBezTo>
                <a:cubicBezTo>
                  <a:pt x="182235" y="1531620"/>
                  <a:pt x="206062" y="1511121"/>
                  <a:pt x="231820" y="1493949"/>
                </a:cubicBezTo>
                <a:lnTo>
                  <a:pt x="309093" y="1442434"/>
                </a:lnTo>
                <a:cubicBezTo>
                  <a:pt x="326265" y="1429555"/>
                  <a:pt x="344311" y="1417766"/>
                  <a:pt x="360608" y="1403797"/>
                </a:cubicBezTo>
                <a:cubicBezTo>
                  <a:pt x="374437" y="1391944"/>
                  <a:pt x="386366" y="1378040"/>
                  <a:pt x="399245" y="1365161"/>
                </a:cubicBezTo>
                <a:cubicBezTo>
                  <a:pt x="431616" y="1268049"/>
                  <a:pt x="387951" y="1387748"/>
                  <a:pt x="437882" y="1287887"/>
                </a:cubicBezTo>
                <a:cubicBezTo>
                  <a:pt x="443953" y="1275745"/>
                  <a:pt x="441162" y="1258850"/>
                  <a:pt x="450761" y="1249251"/>
                </a:cubicBezTo>
                <a:cubicBezTo>
                  <a:pt x="460360" y="1239652"/>
                  <a:pt x="476518" y="1240665"/>
                  <a:pt x="489397" y="1236372"/>
                </a:cubicBezTo>
                <a:cubicBezTo>
                  <a:pt x="497983" y="1219200"/>
                  <a:pt x="502661" y="1199433"/>
                  <a:pt x="515155" y="1184856"/>
                </a:cubicBezTo>
                <a:cubicBezTo>
                  <a:pt x="529124" y="1168559"/>
                  <a:pt x="562830" y="1167338"/>
                  <a:pt x="566670" y="1146220"/>
                </a:cubicBezTo>
                <a:cubicBezTo>
                  <a:pt x="573003" y="1111390"/>
                  <a:pt x="545919" y="1078234"/>
                  <a:pt x="540913" y="1043189"/>
                </a:cubicBezTo>
                <a:cubicBezTo>
                  <a:pt x="537270" y="1017690"/>
                  <a:pt x="540913" y="991674"/>
                  <a:pt x="540913" y="965916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flipV="1">
            <a:off x="7624293" y="5151549"/>
            <a:ext cx="2575775" cy="618186"/>
          </a:xfrm>
          <a:prstGeom prst="bentConnector3">
            <a:avLst>
              <a:gd name="adj1" fmla="val 60000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901522" y="682580"/>
            <a:ext cx="2369712" cy="224092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1017431" y="3644721"/>
            <a:ext cx="2253803" cy="2240924"/>
          </a:xfrm>
          <a:prstGeom prst="cub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40558" y="4082602"/>
            <a:ext cx="3387144" cy="133940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9362941" y="1004548"/>
            <a:ext cx="1906072" cy="2343955"/>
          </a:xfrm>
          <a:prstGeom prst="triangl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6864440" y="772727"/>
            <a:ext cx="1751527" cy="2807598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4140558" y="772727"/>
            <a:ext cx="1513268" cy="2363276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 rot="18562550">
            <a:off x="8028768" y="3863662"/>
            <a:ext cx="2292440" cy="1803042"/>
          </a:xfrm>
          <a:prstGeom prst="parallelogram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2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рапеция 5"/>
          <p:cNvSpPr/>
          <p:nvPr/>
        </p:nvSpPr>
        <p:spPr>
          <a:xfrm>
            <a:off x="875761" y="927280"/>
            <a:ext cx="2704563" cy="2009104"/>
          </a:xfrm>
          <a:prstGeom prst="trapezoid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8152325" y="4378819"/>
            <a:ext cx="3039415" cy="1442434"/>
          </a:xfrm>
          <a:prstGeom prst="parallelogram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6555346" y="862885"/>
            <a:ext cx="1803042" cy="2137894"/>
          </a:xfrm>
          <a:prstGeom prst="can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9053850" y="734095"/>
            <a:ext cx="2411564" cy="213789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91671" y="3747753"/>
            <a:ext cx="2472745" cy="16871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837903" y="734095"/>
            <a:ext cx="2266679" cy="2112137"/>
          </a:xfrm>
          <a:prstGeom prst="star5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ергей1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93" y="3529281"/>
            <a:ext cx="2359919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</TotalTime>
  <Words>93</Words>
  <Application>Microsoft Office PowerPoint</Application>
  <PresentationFormat>Произвольный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Геометрические тела и геометрические фигуры</vt:lpstr>
      <vt:lpstr>В чём разница между геометрическими фигурами и телами?</vt:lpstr>
      <vt:lpstr>Научись рисовать в тетради геометрические тела</vt:lpstr>
      <vt:lpstr>Проверь себя. Истинно или ложно. </vt:lpstr>
      <vt:lpstr>Построить геометрическую фигуру</vt:lpstr>
      <vt:lpstr>Разгадай кроссворд (работа в группах)</vt:lpstr>
      <vt:lpstr>Назовите геометрические формы  «Немой диктант»</vt:lpstr>
      <vt:lpstr>Презентация PowerPoint</vt:lpstr>
      <vt:lpstr>Презентация PowerPoint</vt:lpstr>
      <vt:lpstr>Конструируй!</vt:lpstr>
      <vt:lpstr>Что на что похоже?</vt:lpstr>
      <vt:lpstr>Геометрические тела</vt:lpstr>
      <vt:lpstr>Домашнее задание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с числом 3.</dc:title>
  <dc:creator>RePack by Diakov</dc:creator>
  <cp:lastModifiedBy>сергей1</cp:lastModifiedBy>
  <cp:revision>26</cp:revision>
  <dcterms:created xsi:type="dcterms:W3CDTF">2021-11-15T17:35:50Z</dcterms:created>
  <dcterms:modified xsi:type="dcterms:W3CDTF">2023-11-12T20:53:58Z</dcterms:modified>
</cp:coreProperties>
</file>