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0" r:id="rId3"/>
    <p:sldId id="27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  <p:sldId id="311" r:id="rId18"/>
    <p:sldId id="28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53" d="100"/>
          <a:sy n="53" d="100"/>
        </p:scale>
        <p:origin x="504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0441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9575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8559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1183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2567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3227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6745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1047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7055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730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286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06465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4291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2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В </a:t>
            </a:r>
            <a:r>
              <a:rPr lang="ru-RU" sz="8000" dirty="0">
                <a:latin typeface="Corbel" panose="020B0503020204020204" pitchFamily="34" charset="0"/>
              </a:rPr>
              <a:t>Нидерландах запустили городской </a:t>
            </a:r>
            <a:endParaRPr lang="ro-MD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err="1" smtClean="0">
                <a:latin typeface="Corbel" panose="020B0503020204020204" pitchFamily="34" charset="0"/>
              </a:rPr>
              <a:t>стартап</a:t>
            </a:r>
            <a:r>
              <a:rPr lang="ru-RU" sz="8000" dirty="0">
                <a:latin typeface="Corbel" panose="020B0503020204020204" pitchFamily="34" charset="0"/>
              </a:rPr>
              <a:t>, в рамках которого ворон учат </a:t>
            </a:r>
            <a:endParaRPr lang="ro-MD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собирать </a:t>
            </a:r>
            <a:r>
              <a:rPr lang="ru-RU" sz="8000" dirty="0">
                <a:latin typeface="Corbel" panose="020B0503020204020204" pitchFamily="34" charset="0"/>
              </a:rPr>
              <a:t>на улицах… </a:t>
            </a:r>
            <a:endParaRPr lang="ro-MD" sz="8000" dirty="0" smtClean="0">
              <a:latin typeface="Corbel" panose="020B0503020204020204" pitchFamily="34" charset="0"/>
            </a:endParaRPr>
          </a:p>
          <a:p>
            <a:pPr fontAlgn="base"/>
            <a:endParaRPr lang="ro-MD" sz="8000" b="1" dirty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Что</a:t>
            </a:r>
            <a:r>
              <a:rPr lang="ru-RU" sz="8000" b="1" dirty="0">
                <a:latin typeface="Corbel" panose="020B0503020204020204" pitchFamily="34" charset="0"/>
              </a:rPr>
              <a:t>?</a:t>
            </a:r>
            <a:endParaRPr lang="ru-RU" sz="115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94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Подписание </a:t>
            </a:r>
            <a:r>
              <a:rPr lang="ru-RU" sz="6000" dirty="0">
                <a:latin typeface="Corbel" panose="020B0503020204020204" pitchFamily="34" charset="0"/>
              </a:rPr>
              <a:t>Декларации Объединённых Наций в 1942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году </a:t>
            </a:r>
            <a:r>
              <a:rPr lang="ru-RU" sz="6000" dirty="0">
                <a:latin typeface="Corbel" panose="020B0503020204020204" pitchFamily="34" charset="0"/>
              </a:rPr>
              <a:t>стало новым шагом на пути к всемирному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партнёрству</a:t>
            </a:r>
            <a:r>
              <a:rPr lang="ru-RU" sz="6000" dirty="0">
                <a:latin typeface="Corbel" panose="020B0503020204020204" pitchFamily="34" charset="0"/>
              </a:rPr>
              <a:t>, новой страницей в борьбе за мир, дало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старт </a:t>
            </a:r>
            <a:r>
              <a:rPr lang="ru-RU" sz="6000" dirty="0">
                <a:latin typeface="Corbel" panose="020B0503020204020204" pitchFamily="34" charset="0"/>
              </a:rPr>
              <a:t>процессу основания Организации Объединённых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Наций</a:t>
            </a:r>
            <a:r>
              <a:rPr lang="ru-RU" sz="6000" dirty="0">
                <a:latin typeface="Corbel" panose="020B0503020204020204" pitchFamily="34" charset="0"/>
              </a:rPr>
              <a:t>.</a:t>
            </a:r>
            <a:r>
              <a:rPr lang="ru-RU" sz="6000" b="1" dirty="0">
                <a:latin typeface="Corbel" panose="020B0503020204020204" pitchFamily="34" charset="0"/>
              </a:rPr>
              <a:t>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Какого </a:t>
            </a:r>
            <a:r>
              <a:rPr lang="ru-RU" sz="6000" b="1" dirty="0">
                <a:latin typeface="Corbel" panose="020B0503020204020204" pitchFamily="34" charset="0"/>
              </a:rPr>
              <a:t>числа (день и месяц) её подписали первые 4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страны</a:t>
            </a:r>
            <a:r>
              <a:rPr lang="ru-RU" sz="6000" b="1" dirty="0">
                <a:latin typeface="Corbel" panose="020B0503020204020204" pitchFamily="34" charset="0"/>
              </a:rPr>
              <a:t>?</a:t>
            </a:r>
            <a:endParaRPr lang="ru-RU" sz="88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Подписание </a:t>
            </a:r>
            <a:r>
              <a:rPr lang="ru-RU" sz="6000" dirty="0">
                <a:latin typeface="Corbel" panose="020B0503020204020204" pitchFamily="34" charset="0"/>
              </a:rPr>
              <a:t>Декларации Объединённых Наций в 1942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году </a:t>
            </a:r>
            <a:r>
              <a:rPr lang="ru-RU" sz="6000" dirty="0">
                <a:latin typeface="Corbel" panose="020B0503020204020204" pitchFamily="34" charset="0"/>
              </a:rPr>
              <a:t>стало новым шагом на пути к всемирному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партнёрству</a:t>
            </a:r>
            <a:r>
              <a:rPr lang="ru-RU" sz="6000" dirty="0">
                <a:latin typeface="Corbel" panose="020B0503020204020204" pitchFamily="34" charset="0"/>
              </a:rPr>
              <a:t>, новой страницей в борьбе за мир, дало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старт </a:t>
            </a:r>
            <a:r>
              <a:rPr lang="ru-RU" sz="6000" dirty="0">
                <a:latin typeface="Corbel" panose="020B0503020204020204" pitchFamily="34" charset="0"/>
              </a:rPr>
              <a:t>процессу основания Организации Объединённых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Наций</a:t>
            </a:r>
            <a:r>
              <a:rPr lang="ru-RU" sz="6000" dirty="0">
                <a:latin typeface="Corbel" panose="020B0503020204020204" pitchFamily="34" charset="0"/>
              </a:rPr>
              <a:t>.</a:t>
            </a:r>
            <a:r>
              <a:rPr lang="ru-RU" sz="6000" b="1" dirty="0">
                <a:latin typeface="Corbel" panose="020B0503020204020204" pitchFamily="34" charset="0"/>
              </a:rPr>
              <a:t>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endParaRPr lang="ro-MD" sz="6000" b="1" dirty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Какого </a:t>
            </a:r>
            <a:r>
              <a:rPr lang="ru-RU" sz="6000" b="1" dirty="0">
                <a:latin typeface="Corbel" panose="020B0503020204020204" pitchFamily="34" charset="0"/>
              </a:rPr>
              <a:t>числа (день и месяц) её подписали первые 4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страны</a:t>
            </a:r>
            <a:r>
              <a:rPr lang="ru-RU" sz="6000" b="1" dirty="0">
                <a:latin typeface="Corbel" panose="020B0503020204020204" pitchFamily="34" charset="0"/>
              </a:rPr>
              <a:t>?</a:t>
            </a:r>
            <a:endParaRPr lang="ru-RU" sz="88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48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Почти </a:t>
            </a:r>
            <a:r>
              <a:rPr lang="ru-RU" sz="7200" dirty="0">
                <a:latin typeface="Corbel" panose="020B0503020204020204" pitchFamily="34" charset="0"/>
              </a:rPr>
              <a:t>половина населения Гаити младше 18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лет</a:t>
            </a:r>
            <a:r>
              <a:rPr lang="ru-RU" sz="7200" dirty="0">
                <a:latin typeface="Corbel" panose="020B0503020204020204" pitchFamily="34" charset="0"/>
              </a:rPr>
              <a:t>. В конце 2009 года при раздаче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гуманитарной </a:t>
            </a:r>
            <a:r>
              <a:rPr lang="ru-RU" sz="7200" dirty="0">
                <a:latin typeface="Corbel" panose="020B0503020204020204" pitchFamily="34" charset="0"/>
              </a:rPr>
              <a:t>помощи миротворцы ООН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сменили </a:t>
            </a:r>
            <a:r>
              <a:rPr lang="ru-RU" sz="7200" dirty="0">
                <a:latin typeface="Corbel" panose="020B0503020204020204" pitchFamily="34" charset="0"/>
              </a:rPr>
              <a:t>голубые каски на красные шапки,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чтобы </a:t>
            </a:r>
            <a:r>
              <a:rPr lang="ru-RU" sz="7200" dirty="0">
                <a:latin typeface="Corbel" panose="020B0503020204020204" pitchFamily="34" charset="0"/>
              </a:rPr>
              <a:t>быть похожими…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 </a:t>
            </a:r>
            <a:r>
              <a:rPr lang="ru-RU" sz="7200" b="1" dirty="0">
                <a:latin typeface="Corbel" panose="020B0503020204020204" pitchFamily="34" charset="0"/>
              </a:rPr>
              <a:t>кого?</a:t>
            </a:r>
            <a:endParaRPr lang="ru-RU" sz="88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Почти </a:t>
            </a:r>
            <a:r>
              <a:rPr lang="ru-RU" sz="7200" dirty="0">
                <a:latin typeface="Corbel" panose="020B0503020204020204" pitchFamily="34" charset="0"/>
              </a:rPr>
              <a:t>половина населения Гаити младше 18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лет</a:t>
            </a:r>
            <a:r>
              <a:rPr lang="ru-RU" sz="7200" dirty="0">
                <a:latin typeface="Corbel" panose="020B0503020204020204" pitchFamily="34" charset="0"/>
              </a:rPr>
              <a:t>. В конце 2009 года при раздаче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гуманитарной </a:t>
            </a:r>
            <a:r>
              <a:rPr lang="ru-RU" sz="7200" dirty="0">
                <a:latin typeface="Corbel" panose="020B0503020204020204" pitchFamily="34" charset="0"/>
              </a:rPr>
              <a:t>помощи миротворцы ООН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сменили </a:t>
            </a:r>
            <a:r>
              <a:rPr lang="ru-RU" sz="7200" dirty="0">
                <a:latin typeface="Corbel" panose="020B0503020204020204" pitchFamily="34" charset="0"/>
              </a:rPr>
              <a:t>голубые каски на красные шапки,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чтобы </a:t>
            </a:r>
            <a:r>
              <a:rPr lang="ru-RU" sz="7200" dirty="0">
                <a:latin typeface="Corbel" panose="020B0503020204020204" pitchFamily="34" charset="0"/>
              </a:rPr>
              <a:t>быть похожими…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 </a:t>
            </a:r>
            <a:r>
              <a:rPr lang="ru-RU" sz="7200" b="1" dirty="0">
                <a:latin typeface="Corbel" panose="020B0503020204020204" pitchFamily="34" charset="0"/>
              </a:rPr>
              <a:t>кого?</a:t>
            </a:r>
            <a:endParaRPr lang="ru-RU" sz="88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63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Название </a:t>
            </a:r>
            <a:r>
              <a:rPr lang="ru-RU" sz="7200" b="1" dirty="0">
                <a:latin typeface="Corbel" panose="020B0503020204020204" pitchFamily="34" charset="0"/>
              </a:rPr>
              <a:t>какого вида спорта можно увидеть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 </a:t>
            </a:r>
            <a:r>
              <a:rPr lang="ru-RU" sz="7200" b="1" dirty="0">
                <a:latin typeface="Corbel" panose="020B0503020204020204" pitchFamily="34" charset="0"/>
              </a:rPr>
              <a:t>статьях, например, о СПИДе, туберкулёзе,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COVID-19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3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Название </a:t>
            </a:r>
            <a:r>
              <a:rPr lang="ru-RU" sz="7200" b="1" dirty="0">
                <a:latin typeface="Corbel" panose="020B0503020204020204" pitchFamily="34" charset="0"/>
              </a:rPr>
              <a:t>какого вида спорта можно увидеть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 </a:t>
            </a:r>
            <a:r>
              <a:rPr lang="ru-RU" sz="7200" b="1" dirty="0">
                <a:latin typeface="Corbel" panose="020B0503020204020204" pitchFamily="34" charset="0"/>
              </a:rPr>
              <a:t>статьях, например, о СПИДе, туберкулёзе,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COVID-19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52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Название </a:t>
            </a:r>
            <a:r>
              <a:rPr lang="ru-RU" sz="7200" b="1" dirty="0">
                <a:latin typeface="Corbel" panose="020B0503020204020204" pitchFamily="34" charset="0"/>
              </a:rPr>
              <a:t>какого вида спорта можно увидеть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 </a:t>
            </a:r>
            <a:r>
              <a:rPr lang="ru-RU" sz="7200" b="1" dirty="0">
                <a:latin typeface="Corbel" panose="020B0503020204020204" pitchFamily="34" charset="0"/>
              </a:rPr>
              <a:t>статьях, например, о СПИДе, туберкулёзе,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COVID-19</a:t>
            </a:r>
            <a:r>
              <a:rPr lang="ru-RU" sz="72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83205" y="417846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09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2" y="3936257"/>
            <a:ext cx="20104100" cy="3527076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36258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19958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2457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1031141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5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90008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6000" b="1" dirty="0" smtClean="0">
                <a:latin typeface="Corbel" panose="020B0503020204020204" pitchFamily="34" charset="0"/>
              </a:rPr>
              <a:t>слова, в которых мы оставили только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гласные.</a:t>
            </a:r>
            <a:endParaRPr lang="ro-MD" sz="6000" dirty="0">
              <a:latin typeface="Corbel" panose="020B0503020204020204" pitchFamily="34" charset="0"/>
            </a:endParaRPr>
          </a:p>
          <a:p>
            <a:pPr fontAlgn="base"/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и </a:t>
            </a:r>
            <a:r>
              <a:rPr lang="ru-RU" sz="6000" dirty="0" smtClean="0">
                <a:latin typeface="Corbel" panose="020B0503020204020204" pitchFamily="34" charset="0"/>
              </a:rPr>
              <a:t>о ы – Что они говорят – непонятно, но вместе они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сила!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2. </a:t>
            </a:r>
            <a:r>
              <a:rPr lang="ru-RU" sz="6000" dirty="0" smtClean="0">
                <a:latin typeface="Corbel" panose="020B0503020204020204" pitchFamily="34" charset="0"/>
              </a:rPr>
              <a:t>о </a:t>
            </a:r>
            <a:r>
              <a:rPr lang="ru-RU" sz="6000" dirty="0" err="1" smtClean="0">
                <a:latin typeface="Corbel" panose="020B0503020204020204" pitchFamily="34" charset="0"/>
              </a:rPr>
              <a:t>о</a:t>
            </a:r>
            <a:r>
              <a:rPr lang="ru-RU" sz="6000" dirty="0" smtClean="0">
                <a:latin typeface="Corbel" panose="020B0503020204020204" pitchFamily="34" charset="0"/>
              </a:rPr>
              <a:t> я – процесс </a:t>
            </a:r>
            <a:r>
              <a:rPr lang="ru-RU" sz="6000" dirty="0" smtClean="0">
                <a:latin typeface="Corbel" panose="020B0503020204020204" pitchFamily="34" charset="0"/>
              </a:rPr>
              <a:t>купли-продажи.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3. </a:t>
            </a:r>
            <a:r>
              <a:rPr lang="ru-RU" sz="6000" dirty="0" smtClean="0">
                <a:latin typeface="Corbel" panose="020B0503020204020204" pitchFamily="34" charset="0"/>
              </a:rPr>
              <a:t>у </a:t>
            </a:r>
            <a:r>
              <a:rPr lang="ru-RU" sz="6000" dirty="0" smtClean="0">
                <a:latin typeface="Corbel" panose="020B0503020204020204" pitchFamily="34" charset="0"/>
              </a:rPr>
              <a:t>е ё ы – Один за всех и все за одного!</a:t>
            </a:r>
            <a:br>
              <a:rPr lang="ru-RU" sz="6000" dirty="0" smtClean="0">
                <a:latin typeface="Corbel" panose="020B0503020204020204" pitchFamily="34" charset="0"/>
              </a:rPr>
            </a:br>
            <a:endParaRPr lang="ru-RU" sz="66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Восстановите </a:t>
            </a:r>
            <a:r>
              <a:rPr lang="ru-RU" sz="6000" b="1" dirty="0">
                <a:latin typeface="Corbel" panose="020B0503020204020204" pitchFamily="34" charset="0"/>
              </a:rPr>
              <a:t>слова, в которых мы оставили только </a:t>
            </a:r>
            <a:endParaRPr lang="ro-MD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гласные.</a:t>
            </a:r>
            <a:endParaRPr lang="ro-MD" sz="6000" dirty="0">
              <a:latin typeface="Corbel" panose="020B0503020204020204" pitchFamily="34" charset="0"/>
            </a:endParaRPr>
          </a:p>
          <a:p>
            <a:pPr fontAlgn="base"/>
            <a:endParaRPr lang="ro-MD" sz="6000" dirty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1. </a:t>
            </a:r>
            <a:r>
              <a:rPr lang="ru-RU" sz="6000" dirty="0" smtClean="0">
                <a:latin typeface="Corbel" panose="020B0503020204020204" pitchFamily="34" charset="0"/>
              </a:rPr>
              <a:t>и </a:t>
            </a:r>
            <a:r>
              <a:rPr lang="ru-RU" sz="6000" dirty="0">
                <a:latin typeface="Corbel" panose="020B0503020204020204" pitchFamily="34" charset="0"/>
              </a:rPr>
              <a:t>о ы – Что они говорят – непонятно, но вместе они 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сила!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2. </a:t>
            </a:r>
            <a:r>
              <a:rPr lang="ru-RU" sz="6000" dirty="0" smtClean="0">
                <a:latin typeface="Corbel" panose="020B0503020204020204" pitchFamily="34" charset="0"/>
              </a:rPr>
              <a:t>о </a:t>
            </a:r>
            <a:r>
              <a:rPr lang="ru-RU" sz="6000" dirty="0">
                <a:latin typeface="Corbel" panose="020B0503020204020204" pitchFamily="34" charset="0"/>
              </a:rPr>
              <a:t>о я – процесс </a:t>
            </a:r>
            <a:r>
              <a:rPr lang="ru-RU" sz="6000" dirty="0" smtClean="0">
                <a:latin typeface="Corbel" panose="020B0503020204020204" pitchFamily="34" charset="0"/>
              </a:rPr>
              <a:t>купли-продажи.</a:t>
            </a:r>
            <a:endParaRPr lang="ro-MD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o-MD" sz="6000" dirty="0" smtClean="0">
                <a:latin typeface="Corbel" panose="020B0503020204020204" pitchFamily="34" charset="0"/>
              </a:rPr>
              <a:t>3. </a:t>
            </a:r>
            <a:r>
              <a:rPr lang="ru-RU" sz="6000" dirty="0" smtClean="0">
                <a:latin typeface="Corbel" panose="020B0503020204020204" pitchFamily="34" charset="0"/>
              </a:rPr>
              <a:t>у </a:t>
            </a:r>
            <a:r>
              <a:rPr lang="ru-RU" sz="6000" dirty="0">
                <a:latin typeface="Corbel" panose="020B0503020204020204" pitchFamily="34" charset="0"/>
              </a:rPr>
              <a:t>е ё ы – Один за всех и все за одного!</a:t>
            </a:r>
            <a:br>
              <a:rPr lang="ru-RU" sz="6000" dirty="0">
                <a:latin typeface="Corbel" panose="020B0503020204020204" pitchFamily="34" charset="0"/>
              </a:rPr>
            </a:br>
            <a:endParaRPr lang="ru-RU" sz="6600" dirty="0">
              <a:latin typeface="Corbel" panose="020B0503020204020204" pitchFamily="34" charset="0"/>
            </a:endParaRPr>
          </a:p>
        </p:txBody>
      </p:sp>
      <p:sp>
        <p:nvSpPr>
          <p:cNvPr id="15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u-RU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А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Братья </a:t>
            </a:r>
            <a:r>
              <a:rPr lang="ru-RU" sz="7200" dirty="0">
                <a:latin typeface="Corbel" panose="020B0503020204020204" pitchFamily="34" charset="0"/>
              </a:rPr>
              <a:t>Гримм – авторы множество сказок. Их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было </a:t>
            </a:r>
            <a:r>
              <a:rPr lang="ru-RU" sz="7200" dirty="0">
                <a:latin typeface="Corbel" panose="020B0503020204020204" pitchFamily="34" charset="0"/>
              </a:rPr>
              <a:t>7, но писали только двое – Якоб и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Вильгельм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А </a:t>
            </a:r>
            <a:r>
              <a:rPr lang="ru-RU" sz="7200" b="1" dirty="0">
                <a:latin typeface="Corbel" panose="020B0503020204020204" pitchFamily="34" charset="0"/>
              </a:rPr>
              <a:t>кто из них старше? </a:t>
            </a:r>
            <a:endParaRPr lang="ru-RU" sz="80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4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5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Братья </a:t>
            </a:r>
            <a:r>
              <a:rPr lang="ru-RU" sz="7200" dirty="0">
                <a:latin typeface="Corbel" panose="020B0503020204020204" pitchFamily="34" charset="0"/>
              </a:rPr>
              <a:t>Гримм – авторы множество сказок. Их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было </a:t>
            </a:r>
            <a:r>
              <a:rPr lang="ru-RU" sz="7200" dirty="0">
                <a:latin typeface="Corbel" panose="020B0503020204020204" pitchFamily="34" charset="0"/>
              </a:rPr>
              <a:t>7, но писали только двое – Якоб и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dirty="0" smtClean="0">
                <a:latin typeface="Corbel" panose="020B0503020204020204" pitchFamily="34" charset="0"/>
              </a:rPr>
              <a:t>Вильгельм</a:t>
            </a:r>
            <a:r>
              <a:rPr lang="ru-RU" sz="7200" dirty="0">
                <a:latin typeface="Corbel" panose="020B0503020204020204" pitchFamily="34" charset="0"/>
              </a:rPr>
              <a:t>. </a:t>
            </a:r>
            <a:endParaRPr lang="ro-MD" sz="7200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А </a:t>
            </a:r>
            <a:r>
              <a:rPr lang="ru-RU" sz="7200" b="1" dirty="0">
                <a:latin typeface="Corbel" panose="020B0503020204020204" pitchFamily="34" charset="0"/>
              </a:rPr>
              <a:t>кто из них старше? </a:t>
            </a:r>
            <a:endParaRPr lang="ru-RU" sz="80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31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Верите </a:t>
            </a:r>
            <a:r>
              <a:rPr lang="ru-RU" sz="8000" b="1" dirty="0">
                <a:latin typeface="Corbel" panose="020B0503020204020204" pitchFamily="34" charset="0"/>
              </a:rPr>
              <a:t>ли вы, что в 2017 году мировой </a:t>
            </a:r>
            <a:endParaRPr lang="ro-MD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объём </a:t>
            </a:r>
            <a:r>
              <a:rPr lang="ru-RU" sz="8000" b="1" dirty="0">
                <a:latin typeface="Corbel" panose="020B0503020204020204" pitchFamily="34" charset="0"/>
              </a:rPr>
              <a:t>официальной помощи в целях </a:t>
            </a:r>
            <a:endParaRPr lang="ro-MD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развития </a:t>
            </a:r>
            <a:r>
              <a:rPr lang="ru-RU" sz="8000" b="1" dirty="0">
                <a:latin typeface="Corbel" panose="020B0503020204020204" pitchFamily="34" charset="0"/>
              </a:rPr>
              <a:t>больше чем в 4 раза превысил </a:t>
            </a:r>
            <a:endParaRPr lang="ro-MD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бюджет </a:t>
            </a:r>
            <a:r>
              <a:rPr lang="ru-RU" sz="8000" b="1" dirty="0">
                <a:latin typeface="Corbel" panose="020B0503020204020204" pitchFamily="34" charset="0"/>
              </a:rPr>
              <a:t>Молдовы?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3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Рисунок 7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75" name="Рисунок 7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4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Верите </a:t>
            </a:r>
            <a:r>
              <a:rPr lang="ru-RU" sz="8000" b="1" dirty="0">
                <a:latin typeface="Corbel" panose="020B0503020204020204" pitchFamily="34" charset="0"/>
              </a:rPr>
              <a:t>ли вы, что в 2017 году мировой </a:t>
            </a:r>
            <a:endParaRPr lang="ro-MD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объём </a:t>
            </a:r>
            <a:r>
              <a:rPr lang="ru-RU" sz="8000" b="1" dirty="0">
                <a:latin typeface="Corbel" panose="020B0503020204020204" pitchFamily="34" charset="0"/>
              </a:rPr>
              <a:t>официальной помощи в целях </a:t>
            </a:r>
            <a:endParaRPr lang="ro-MD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развития </a:t>
            </a:r>
            <a:r>
              <a:rPr lang="ru-RU" sz="8000" b="1" dirty="0">
                <a:latin typeface="Corbel" panose="020B0503020204020204" pitchFamily="34" charset="0"/>
              </a:rPr>
              <a:t>больше чем в 4 раза превысил </a:t>
            </a:r>
            <a:endParaRPr lang="ro-MD" sz="8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бюджет </a:t>
            </a:r>
            <a:r>
              <a:rPr lang="ru-RU" sz="8000" b="1" dirty="0">
                <a:latin typeface="Corbel" panose="020B0503020204020204" pitchFamily="34" charset="0"/>
              </a:rPr>
              <a:t>Молдовы?</a:t>
            </a:r>
          </a:p>
        </p:txBody>
      </p:sp>
    </p:spTree>
    <p:extLst>
      <p:ext uri="{BB962C8B-B14F-4D97-AF65-F5344CB8AC3E}">
        <p14:creationId xmlns:p14="http://schemas.microsoft.com/office/powerpoint/2010/main" val="18327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97212"/>
            <a:ext cx="20104100" cy="1119342"/>
          </a:xfrm>
          <a:prstGeom prst="rect">
            <a:avLst/>
          </a:prstGeom>
        </p:spPr>
      </p:pic>
      <p:pic>
        <p:nvPicPr>
          <p:cNvPr id="134" name="Рисунок 1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302301"/>
            <a:ext cx="1618162" cy="1966441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1" name="Google Shape;253;p20"/>
          <p:cNvSpPr txBox="1"/>
          <p:nvPr/>
        </p:nvSpPr>
        <p:spPr>
          <a:xfrm>
            <a:off x="292193" y="10374500"/>
            <a:ext cx="7785900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 </a:t>
            </a:r>
            <a:r>
              <a:rPr lang="en-US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48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48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endParaRPr sz="4800" b="1" dirty="0"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В </a:t>
            </a:r>
            <a:r>
              <a:rPr lang="ru-RU" sz="8000" dirty="0">
                <a:latin typeface="Corbel" panose="020B0503020204020204" pitchFamily="34" charset="0"/>
              </a:rPr>
              <a:t>Нидерландах запустили городской </a:t>
            </a:r>
            <a:endParaRPr lang="ro-MD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err="1" smtClean="0">
                <a:latin typeface="Corbel" panose="020B0503020204020204" pitchFamily="34" charset="0"/>
              </a:rPr>
              <a:t>стартап</a:t>
            </a:r>
            <a:r>
              <a:rPr lang="ru-RU" sz="8000" dirty="0">
                <a:latin typeface="Corbel" panose="020B0503020204020204" pitchFamily="34" charset="0"/>
              </a:rPr>
              <a:t>, в рамках которого ворон учат </a:t>
            </a:r>
            <a:endParaRPr lang="ro-MD" sz="8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8000" dirty="0" smtClean="0">
                <a:latin typeface="Corbel" panose="020B0503020204020204" pitchFamily="34" charset="0"/>
              </a:rPr>
              <a:t>собирать </a:t>
            </a:r>
            <a:r>
              <a:rPr lang="ru-RU" sz="8000" dirty="0">
                <a:latin typeface="Corbel" panose="020B0503020204020204" pitchFamily="34" charset="0"/>
              </a:rPr>
              <a:t>на улицах… </a:t>
            </a:r>
            <a:endParaRPr lang="ro-MD" sz="8000" dirty="0" smtClean="0">
              <a:latin typeface="Corbel" panose="020B0503020204020204" pitchFamily="34" charset="0"/>
            </a:endParaRPr>
          </a:p>
          <a:p>
            <a:pPr fontAlgn="base"/>
            <a:endParaRPr lang="ro-MD" sz="8000" b="1" dirty="0">
              <a:latin typeface="Corbel" panose="020B0503020204020204" pitchFamily="34" charset="0"/>
            </a:endParaRPr>
          </a:p>
          <a:p>
            <a:pPr fontAlgn="base"/>
            <a:r>
              <a:rPr lang="ru-RU" sz="8000" b="1" dirty="0" smtClean="0">
                <a:latin typeface="Corbel" panose="020B0503020204020204" pitchFamily="34" charset="0"/>
              </a:rPr>
              <a:t>Что</a:t>
            </a:r>
            <a:r>
              <a:rPr lang="ru-RU" sz="8000" b="1" dirty="0">
                <a:latin typeface="Corbel" panose="020B0503020204020204" pitchFamily="34" charset="0"/>
              </a:rPr>
              <a:t>?</a:t>
            </a:r>
            <a:endParaRPr lang="ru-RU" sz="115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7" name="Рисунок 1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076" y="10197212"/>
            <a:ext cx="3552023" cy="1131831"/>
          </a:xfrm>
          <a:prstGeom prst="rect">
            <a:avLst/>
          </a:prstGeom>
        </p:spPr>
      </p:pic>
      <p:pic>
        <p:nvPicPr>
          <p:cNvPr id="138" name="Рисунок 1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393" y="10240953"/>
            <a:ext cx="1083475" cy="106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9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3006</TotalTime>
  <Words>541</Words>
  <Application>Microsoft Office PowerPoint</Application>
  <PresentationFormat>Произвольный</PresentationFormat>
  <Paragraphs>113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2   ВОПРОС</vt:lpstr>
      <vt:lpstr>2   ВОПРОС</vt:lpstr>
      <vt:lpstr>3   ВОПРОС</vt:lpstr>
      <vt:lpstr>3   ВОПРОС</vt:lpstr>
      <vt:lpstr>4   ВОПРОС</vt:lpstr>
      <vt:lpstr>4   ВОПРОС</vt:lpstr>
      <vt:lpstr>5   ВОПРОС</vt:lpstr>
      <vt:lpstr>5   ВОПРОС</vt:lpstr>
      <vt:lpstr>6   ВОПРОС</vt:lpstr>
      <vt:lpstr>6   ВОПРОС</vt:lpstr>
      <vt:lpstr>7   ВОПРОС</vt:lpstr>
      <vt:lpstr>7   ВОПРОС</vt:lpstr>
      <vt:lpstr>7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390</cp:revision>
  <dcterms:modified xsi:type="dcterms:W3CDTF">2020-12-06T16:31:42Z</dcterms:modified>
</cp:coreProperties>
</file>