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310" r:id="rId4"/>
    <p:sldId id="289" r:id="rId5"/>
    <p:sldId id="311" r:id="rId6"/>
    <p:sldId id="291" r:id="rId7"/>
    <p:sldId id="312" r:id="rId8"/>
    <p:sldId id="293" r:id="rId9"/>
    <p:sldId id="313" r:id="rId10"/>
    <p:sldId id="295" r:id="rId11"/>
    <p:sldId id="314" r:id="rId12"/>
    <p:sldId id="297" r:id="rId13"/>
    <p:sldId id="315" r:id="rId14"/>
    <p:sldId id="299" r:id="rId15"/>
    <p:sldId id="316" r:id="rId16"/>
    <p:sldId id="317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4660"/>
  </p:normalViewPr>
  <p:slideViewPr>
    <p:cSldViewPr snapToGrid="0">
      <p:cViewPr varScale="1">
        <p:scale>
          <a:sx n="31" d="100"/>
          <a:sy n="31" d="100"/>
        </p:scale>
        <p:origin x="91" y="773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8533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0968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9944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9108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5772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580170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2666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6434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4996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393655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0538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28630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944463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4651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2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7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9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091684" cy="1144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dirty="0">
                <a:latin typeface="Corbel" panose="020B0503020204020204" pitchFamily="34" charset="0"/>
              </a:rPr>
              <a:t>Поехали! Один сайт составил список </a:t>
            </a:r>
            <a:r>
              <a:rPr lang="ru-RU" sz="7200" dirty="0" smtClean="0">
                <a:latin typeface="Corbel" panose="020B0503020204020204" pitchFamily="34" charset="0"/>
              </a:rPr>
              <a:t>100</a:t>
            </a:r>
            <a:endParaRPr lang="en-US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профессий </a:t>
            </a:r>
            <a:r>
              <a:rPr lang="ru-RU" sz="7200" dirty="0">
                <a:latin typeface="Corbel" panose="020B0503020204020204" pitchFamily="34" charset="0"/>
              </a:rPr>
              <a:t>будущего. Одна из них </a:t>
            </a:r>
            <a:r>
              <a:rPr lang="ru-RU" sz="7200" dirty="0" smtClean="0">
                <a:latin typeface="Corbel" panose="020B0503020204020204" pitchFamily="34" charset="0"/>
              </a:rPr>
              <a:t>–</a:t>
            </a:r>
            <a:endParaRPr lang="en-US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проектировщик </a:t>
            </a:r>
            <a:r>
              <a:rPr lang="ru-RU" sz="7200" dirty="0">
                <a:latin typeface="Corbel" panose="020B0503020204020204" pitchFamily="34" charset="0"/>
              </a:rPr>
              <a:t>ТАКИХ поселений. </a:t>
            </a:r>
            <a:r>
              <a:rPr lang="ru-RU" sz="7200" b="1" dirty="0" smtClean="0">
                <a:latin typeface="Corbel" panose="020B0503020204020204" pitchFamily="34" charset="0"/>
              </a:rPr>
              <a:t>Каких?</a:t>
            </a:r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endParaRPr lang="en-US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smtClean="0">
                <a:latin typeface="Corbel" panose="020B0503020204020204" pitchFamily="34" charset="0"/>
              </a:rPr>
              <a:t>Un </a:t>
            </a:r>
            <a:r>
              <a:rPr lang="en-US" sz="7200" dirty="0">
                <a:latin typeface="Corbel" panose="020B0503020204020204" pitchFamily="34" charset="0"/>
              </a:rPr>
              <a:t>site a </a:t>
            </a:r>
            <a:r>
              <a:rPr lang="en-US" sz="7200" dirty="0" err="1">
                <a:latin typeface="Corbel" panose="020B0503020204020204" pitchFamily="34" charset="0"/>
              </a:rPr>
              <a:t>prezentat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lista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celor</a:t>
            </a:r>
            <a:r>
              <a:rPr lang="en-US" sz="7200" dirty="0">
                <a:latin typeface="Corbel" panose="020B0503020204020204" pitchFamily="34" charset="0"/>
              </a:rPr>
              <a:t> 100 de </a:t>
            </a:r>
            <a:r>
              <a:rPr lang="en-US" sz="7200" dirty="0" err="1">
                <a:latin typeface="Corbel" panose="020B0503020204020204" pitchFamily="34" charset="0"/>
              </a:rPr>
              <a:t>profesii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smtClean="0">
                <a:latin typeface="Corbel" panose="020B0503020204020204" pitchFamily="34" charset="0"/>
              </a:rPr>
              <a:t>ale</a:t>
            </a: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viitorului</a:t>
            </a:r>
            <a:r>
              <a:rPr lang="en-US" sz="7200" dirty="0">
                <a:latin typeface="Corbel" panose="020B0503020204020204" pitchFamily="34" charset="0"/>
              </a:rPr>
              <a:t>. </a:t>
            </a:r>
            <a:r>
              <a:rPr lang="en-US" sz="7200" dirty="0" err="1">
                <a:latin typeface="Corbel" panose="020B0503020204020204" pitchFamily="34" charset="0"/>
              </a:rPr>
              <a:t>Una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dintre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acestea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smtClean="0">
                <a:latin typeface="Corbel" panose="020B0503020204020204" pitchFamily="34" charset="0"/>
              </a:rPr>
              <a:t>e</a:t>
            </a:r>
            <a:r>
              <a:rPr lang="ro-MD" sz="7200" dirty="0" smtClean="0">
                <a:latin typeface="Corbel" panose="020B0503020204020204" pitchFamily="34" charset="0"/>
              </a:rPr>
              <a:t>ste</a:t>
            </a:r>
            <a:r>
              <a:rPr lang="en-US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proiectant</a:t>
            </a:r>
            <a:r>
              <a:rPr lang="en-US" sz="7200" dirty="0">
                <a:latin typeface="Corbel" panose="020B0503020204020204" pitchFamily="34" charset="0"/>
              </a:rPr>
              <a:t> de </a:t>
            </a:r>
            <a:endParaRPr lang="x-none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așezări</a:t>
            </a:r>
            <a:r>
              <a:rPr lang="en-US" sz="7200" dirty="0" smtClean="0">
                <a:latin typeface="Corbel" panose="020B0503020204020204" pitchFamily="34" charset="0"/>
              </a:rPr>
              <a:t>…</a:t>
            </a:r>
            <a:r>
              <a:rPr lang="x-none" sz="7200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Finisați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printr</a:t>
            </a:r>
            <a:r>
              <a:rPr lang="en-US" sz="7200" b="1" dirty="0">
                <a:latin typeface="Corbel" panose="020B0503020204020204" pitchFamily="34" charset="0"/>
              </a:rPr>
              <a:t>-un </a:t>
            </a:r>
            <a:r>
              <a:rPr lang="en-US" sz="7200" b="1" dirty="0" err="1">
                <a:latin typeface="Corbel" panose="020B0503020204020204" pitchFamily="34" charset="0"/>
              </a:rPr>
              <a:t>cuvânt</a:t>
            </a:r>
            <a:r>
              <a:rPr lang="en-US" sz="7200" b="1" dirty="0">
                <a:latin typeface="Corbel" panose="020B0503020204020204" pitchFamily="34" charset="0"/>
              </a:rPr>
              <a:t>.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 smtClean="0">
                <a:solidFill>
                  <a:srgbClr val="FFFFFF"/>
                </a:solidFill>
              </a:rPr>
              <a:t>1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54706"/>
            <a:ext cx="9854926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Внеземных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</a:p>
          <a:p>
            <a:pPr algn="ctr"/>
            <a:r>
              <a:rPr lang="en-US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Extraterestre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smtClean="0">
                <a:solidFill>
                  <a:srgbClr val="FFFFFF"/>
                </a:solidFill>
              </a:rPr>
              <a:t>1	 </a:t>
            </a:r>
            <a:r>
              <a:rPr lang="ru-RU" sz="4800" smtClean="0">
                <a:solidFill>
                  <a:srgbClr val="002E6D"/>
                </a:solidFill>
              </a:rPr>
              <a:t>ОТВЕТ/</a:t>
            </a:r>
            <a:r>
              <a:rPr lang="en-US" sz="480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alientech-750x46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7" y="2726391"/>
            <a:ext cx="10016715" cy="626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75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400" dirty="0">
                <a:latin typeface="Corbel" panose="020B0503020204020204" pitchFamily="34" charset="0"/>
              </a:rPr>
              <a:t>Даже начав с самого малого, можно </a:t>
            </a:r>
            <a:r>
              <a:rPr lang="ru-RU" sz="6400" dirty="0" smtClean="0">
                <a:latin typeface="Corbel" panose="020B0503020204020204" pitchFamily="34" charset="0"/>
              </a:rPr>
              <a:t>добиться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400" dirty="0" smtClean="0">
                <a:latin typeface="Corbel" panose="020B0503020204020204" pitchFamily="34" charset="0"/>
              </a:rPr>
              <a:t>большого </a:t>
            </a:r>
            <a:r>
              <a:rPr lang="ru-RU" sz="6400" dirty="0">
                <a:latin typeface="Corbel" panose="020B0503020204020204" pitchFamily="34" charset="0"/>
              </a:rPr>
              <a:t>успеха. Автор одного зимнего </a:t>
            </a:r>
            <a:r>
              <a:rPr lang="ru-RU" sz="6400" dirty="0" smtClean="0">
                <a:latin typeface="Corbel" panose="020B0503020204020204" pitchFamily="34" charset="0"/>
              </a:rPr>
              <a:t>рисунка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400" dirty="0" smtClean="0">
                <a:latin typeface="Corbel" panose="020B0503020204020204" pitchFamily="34" charset="0"/>
              </a:rPr>
              <a:t>показал </a:t>
            </a:r>
            <a:r>
              <a:rPr lang="ru-RU" sz="6400" dirty="0">
                <a:latin typeface="Corbel" panose="020B0503020204020204" pitchFamily="34" charset="0"/>
              </a:rPr>
              <a:t>этот принцип при помощи НЕГО. </a:t>
            </a:r>
            <a:endParaRPr lang="x-none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400" b="1" dirty="0" smtClean="0">
                <a:latin typeface="Corbel" panose="020B0503020204020204" pitchFamily="34" charset="0"/>
              </a:rPr>
              <a:t>Кого</a:t>
            </a:r>
            <a:r>
              <a:rPr lang="x-none" sz="6400" b="1" dirty="0">
                <a:latin typeface="Corbel" panose="020B0503020204020204" pitchFamily="34" charset="0"/>
              </a:rPr>
              <a:t> </a:t>
            </a:r>
            <a:r>
              <a:rPr lang="ru-RU" sz="6400" b="1" dirty="0" smtClean="0">
                <a:latin typeface="Corbel" panose="020B0503020204020204" pitchFamily="34" charset="0"/>
              </a:rPr>
              <a:t>обычно </a:t>
            </a:r>
            <a:r>
              <a:rPr lang="ru-RU" sz="6400" b="1" dirty="0">
                <a:latin typeface="Corbel" panose="020B0503020204020204" pitchFamily="34" charset="0"/>
              </a:rPr>
              <a:t>делают из трёх </a:t>
            </a:r>
            <a:r>
              <a:rPr lang="ru-RU" sz="6400" b="1" dirty="0" smtClean="0">
                <a:latin typeface="Corbel" panose="020B0503020204020204" pitchFamily="34" charset="0"/>
              </a:rPr>
              <a:t>ИХ?</a:t>
            </a:r>
            <a:endParaRPr lang="en-US" sz="64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400" dirty="0" err="1" smtClean="0">
                <a:latin typeface="Corbel" panose="020B0503020204020204" pitchFamily="34" charset="0"/>
              </a:rPr>
              <a:t>Chiar</a:t>
            </a:r>
            <a:r>
              <a:rPr lang="en-US" sz="6400" dirty="0" smtClean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dacă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începem</a:t>
            </a:r>
            <a:r>
              <a:rPr lang="en-US" sz="6400" dirty="0">
                <a:latin typeface="Corbel" panose="020B0503020204020204" pitchFamily="34" charset="0"/>
              </a:rPr>
              <a:t> cu </a:t>
            </a:r>
            <a:r>
              <a:rPr lang="en-US" sz="6400" dirty="0" err="1">
                <a:latin typeface="Corbel" panose="020B0503020204020204" pitchFamily="34" charset="0"/>
              </a:rPr>
              <a:t>ceva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mic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putem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obține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 smtClean="0">
                <a:latin typeface="Corbel" panose="020B0503020204020204" pitchFamily="34" charset="0"/>
              </a:rPr>
              <a:t>succese</a:t>
            </a:r>
            <a:endParaRPr lang="en-US" sz="6400" dirty="0">
              <a:latin typeface="Corbel" panose="020B0503020204020204" pitchFamily="34" charset="0"/>
            </a:endParaRPr>
          </a:p>
          <a:p>
            <a:pPr fontAlgn="base"/>
            <a:r>
              <a:rPr lang="en-US" sz="6400" dirty="0" err="1" smtClean="0">
                <a:latin typeface="Corbel" panose="020B0503020204020204" pitchFamily="34" charset="0"/>
              </a:rPr>
              <a:t>mari</a:t>
            </a:r>
            <a:r>
              <a:rPr lang="en-US" sz="6400" dirty="0">
                <a:latin typeface="Corbel" panose="020B0503020204020204" pitchFamily="34" charset="0"/>
              </a:rPr>
              <a:t>! </a:t>
            </a:r>
            <a:r>
              <a:rPr lang="en-US" sz="6400" dirty="0" err="1">
                <a:latin typeface="Corbel" panose="020B0503020204020204" pitchFamily="34" charset="0"/>
              </a:rPr>
              <a:t>Autorul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unui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desen</a:t>
            </a:r>
            <a:r>
              <a:rPr lang="en-US" sz="6400" dirty="0">
                <a:latin typeface="Corbel" panose="020B0503020204020204" pitchFamily="34" charset="0"/>
              </a:rPr>
              <a:t> a </a:t>
            </a:r>
            <a:r>
              <a:rPr lang="en-US" sz="6400" dirty="0" err="1">
                <a:latin typeface="Corbel" panose="020B0503020204020204" pitchFamily="34" charset="0"/>
              </a:rPr>
              <a:t>arătat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acest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principiu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smtClean="0">
                <a:latin typeface="Corbel" panose="020B0503020204020204" pitchFamily="34" charset="0"/>
              </a:rPr>
              <a:t>cu</a:t>
            </a:r>
          </a:p>
          <a:p>
            <a:pPr fontAlgn="base"/>
            <a:r>
              <a:rPr lang="en-US" sz="6400" dirty="0" err="1" smtClean="0">
                <a:latin typeface="Corbel" panose="020B0503020204020204" pitchFamily="34" charset="0"/>
              </a:rPr>
              <a:t>ajutorul</a:t>
            </a:r>
            <a:r>
              <a:rPr lang="en-US" sz="6400" dirty="0" smtClean="0">
                <a:latin typeface="Corbel" panose="020B0503020204020204" pitchFamily="34" charset="0"/>
              </a:rPr>
              <a:t> </a:t>
            </a:r>
            <a:r>
              <a:rPr lang="en-US" sz="6400" dirty="0">
                <a:latin typeface="Corbel" panose="020B0503020204020204" pitchFamily="34" charset="0"/>
              </a:rPr>
              <a:t>X-</a:t>
            </a:r>
            <a:r>
              <a:rPr lang="en-US" sz="6400" dirty="0" err="1">
                <a:latin typeface="Corbel" panose="020B0503020204020204" pitchFamily="34" charset="0"/>
              </a:rPr>
              <a:t>ului</a:t>
            </a:r>
            <a:r>
              <a:rPr lang="en-US" sz="6400" dirty="0">
                <a:latin typeface="Corbel" panose="020B0503020204020204" pitchFamily="34" charset="0"/>
              </a:rPr>
              <a:t>. </a:t>
            </a:r>
            <a:endParaRPr lang="x-none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400" b="1" dirty="0" smtClean="0">
                <a:latin typeface="Corbel" panose="020B0503020204020204" pitchFamily="34" charset="0"/>
              </a:rPr>
              <a:t>Cine </a:t>
            </a:r>
            <a:r>
              <a:rPr lang="en-US" sz="6400" b="1" dirty="0" err="1">
                <a:latin typeface="Corbel" panose="020B0503020204020204" pitchFamily="34" charset="0"/>
              </a:rPr>
              <a:t>sau</a:t>
            </a:r>
            <a:r>
              <a:rPr lang="en-US" sz="6400" b="1" dirty="0">
                <a:latin typeface="Corbel" panose="020B0503020204020204" pitchFamily="34" charset="0"/>
              </a:rPr>
              <a:t> </a:t>
            </a:r>
            <a:r>
              <a:rPr lang="en-US" sz="6400" b="1" dirty="0" err="1">
                <a:latin typeface="Corbel" panose="020B0503020204020204" pitchFamily="34" charset="0"/>
              </a:rPr>
              <a:t>ce</a:t>
            </a:r>
            <a:r>
              <a:rPr lang="en-US" sz="6400" b="1" dirty="0">
                <a:latin typeface="Corbel" panose="020B0503020204020204" pitchFamily="34" charset="0"/>
              </a:rPr>
              <a:t>, de </a:t>
            </a:r>
            <a:r>
              <a:rPr lang="en-US" sz="6400" b="1" dirty="0" err="1">
                <a:latin typeface="Corbel" panose="020B0503020204020204" pitchFamily="34" charset="0"/>
              </a:rPr>
              <a:t>obicei</a:t>
            </a:r>
            <a:r>
              <a:rPr lang="en-US" sz="6400" b="1" dirty="0">
                <a:latin typeface="Corbel" panose="020B0503020204020204" pitchFamily="34" charset="0"/>
              </a:rPr>
              <a:t>, </a:t>
            </a:r>
            <a:r>
              <a:rPr lang="en-US" sz="6400" b="1" dirty="0" err="1">
                <a:latin typeface="Corbel" panose="020B0503020204020204" pitchFamily="34" charset="0"/>
              </a:rPr>
              <a:t>constă</a:t>
            </a:r>
            <a:r>
              <a:rPr lang="en-US" sz="6400" b="1" dirty="0">
                <a:latin typeface="Corbel" panose="020B0503020204020204" pitchFamily="34" charset="0"/>
              </a:rPr>
              <a:t> din </a:t>
            </a:r>
            <a:r>
              <a:rPr lang="en-US" sz="6400" b="1" dirty="0" err="1" smtClean="0">
                <a:latin typeface="Corbel" panose="020B0503020204020204" pitchFamily="34" charset="0"/>
              </a:rPr>
              <a:t>trei</a:t>
            </a:r>
            <a:r>
              <a:rPr lang="x-none" sz="6400" b="1" dirty="0">
                <a:latin typeface="Corbel" panose="020B0503020204020204" pitchFamily="34" charset="0"/>
              </a:rPr>
              <a:t> </a:t>
            </a:r>
            <a:r>
              <a:rPr lang="en-US" sz="6400" b="1" dirty="0" smtClean="0">
                <a:latin typeface="Corbel" panose="020B0503020204020204" pitchFamily="34" charset="0"/>
              </a:rPr>
              <a:t>X-</a:t>
            </a:r>
            <a:r>
              <a:rPr lang="en-US" sz="6400" b="1" dirty="0" err="1" smtClean="0">
                <a:latin typeface="Corbel" panose="020B0503020204020204" pitchFamily="34" charset="0"/>
              </a:rPr>
              <a:t>i</a:t>
            </a:r>
            <a:r>
              <a:rPr lang="en-US" sz="6400" b="1" dirty="0">
                <a:latin typeface="Corbel" panose="020B0503020204020204" pitchFamily="34" charset="0"/>
              </a:rPr>
              <a:t>?</a:t>
            </a:r>
            <a:endParaRPr lang="ru-RU" sz="64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44294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54706"/>
            <a:ext cx="9854926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Снеговик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</a:p>
          <a:p>
            <a:r>
              <a:rPr lang="x-none" sz="83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 </a:t>
            </a:r>
            <a:r>
              <a:rPr lang="en-US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Omul</a:t>
            </a:r>
            <a:r>
              <a:rPr lang="en-US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8300" b="1" dirty="0">
                <a:solidFill>
                  <a:schemeClr val="bg1"/>
                </a:solidFill>
                <a:latin typeface="Corbel" panose="020B0503020204020204" pitchFamily="34" charset="0"/>
              </a:rPr>
              <a:t>de </a:t>
            </a:r>
            <a:r>
              <a:rPr lang="en-US" sz="8300" b="1" dirty="0" err="1">
                <a:solidFill>
                  <a:schemeClr val="bg1"/>
                </a:solidFill>
                <a:latin typeface="Corbel" panose="020B0503020204020204" pitchFamily="34" charset="0"/>
              </a:rPr>
              <a:t>zăpadă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0bd04a9f1e2dd0151f05a7746cef395e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1588735"/>
            <a:ext cx="7988300" cy="844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00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543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900" dirty="0">
                <a:latin typeface="Corbel" panose="020B0503020204020204" pitchFamily="34" charset="0"/>
              </a:rPr>
              <a:t>Япония серьезно пострадала во время Второй </a:t>
            </a:r>
            <a:r>
              <a:rPr lang="ru-RU" sz="5900" dirty="0" smtClean="0">
                <a:latin typeface="Corbel" panose="020B0503020204020204" pitchFamily="34" charset="0"/>
              </a:rPr>
              <a:t>мировой</a:t>
            </a:r>
            <a:endParaRPr lang="en-US" sz="59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900" dirty="0" smtClean="0">
                <a:latin typeface="Corbel" panose="020B0503020204020204" pitchFamily="34" charset="0"/>
              </a:rPr>
              <a:t>войны</a:t>
            </a:r>
            <a:r>
              <a:rPr lang="ru-RU" sz="5900" dirty="0">
                <a:latin typeface="Corbel" panose="020B0503020204020204" pitchFamily="34" charset="0"/>
              </a:rPr>
              <a:t>. Несмотря на это, трудолюбивые жители </a:t>
            </a:r>
            <a:r>
              <a:rPr lang="ru-RU" sz="5900" dirty="0" smtClean="0">
                <a:latin typeface="Corbel" panose="020B0503020204020204" pitchFamily="34" charset="0"/>
              </a:rPr>
              <a:t>страны</a:t>
            </a:r>
            <a:endParaRPr lang="en-US" sz="59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900" dirty="0" smtClean="0">
                <a:latin typeface="Corbel" panose="020B0503020204020204" pitchFamily="34" charset="0"/>
              </a:rPr>
              <a:t>смогли </a:t>
            </a:r>
            <a:r>
              <a:rPr lang="ru-RU" sz="5900" dirty="0">
                <a:latin typeface="Corbel" panose="020B0503020204020204" pitchFamily="34" charset="0"/>
              </a:rPr>
              <a:t>восстановить экономику. Говорят, что </a:t>
            </a:r>
            <a:r>
              <a:rPr lang="ru-RU" sz="5900" dirty="0" smtClean="0">
                <a:latin typeface="Corbel" panose="020B0503020204020204" pitchFamily="34" charset="0"/>
              </a:rPr>
              <a:t>Япония</a:t>
            </a:r>
            <a:endParaRPr lang="en-US" sz="59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900" dirty="0" smtClean="0">
                <a:latin typeface="Corbel" panose="020B0503020204020204" pitchFamily="34" charset="0"/>
              </a:rPr>
              <a:t>восстала </a:t>
            </a:r>
            <a:r>
              <a:rPr lang="ru-RU" sz="5900" dirty="0">
                <a:latin typeface="Corbel" panose="020B0503020204020204" pitchFamily="34" charset="0"/>
              </a:rPr>
              <a:t>из пепла, словно… </a:t>
            </a:r>
            <a:r>
              <a:rPr lang="ru-RU" sz="5900" b="1" dirty="0">
                <a:latin typeface="Corbel" panose="020B0503020204020204" pitchFamily="34" charset="0"/>
              </a:rPr>
              <a:t>Какое мифическое </a:t>
            </a:r>
            <a:r>
              <a:rPr lang="ru-RU" sz="5900" b="1" dirty="0" smtClean="0">
                <a:latin typeface="Corbel" panose="020B0503020204020204" pitchFamily="34" charset="0"/>
              </a:rPr>
              <a:t>существо?</a:t>
            </a:r>
            <a:endParaRPr lang="en-US" sz="5900" b="1" dirty="0">
              <a:latin typeface="Corbel" panose="020B0503020204020204" pitchFamily="34" charset="0"/>
            </a:endParaRPr>
          </a:p>
          <a:p>
            <a:pPr fontAlgn="base"/>
            <a:endParaRPr lang="x-none" sz="2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900" dirty="0" err="1" smtClean="0">
                <a:latin typeface="Corbel" panose="020B0503020204020204" pitchFamily="34" charset="0"/>
              </a:rPr>
              <a:t>Japonia</a:t>
            </a:r>
            <a:r>
              <a:rPr lang="en-US" sz="5900" dirty="0" smtClean="0">
                <a:latin typeface="Corbel" panose="020B0503020204020204" pitchFamily="34" charset="0"/>
              </a:rPr>
              <a:t> </a:t>
            </a:r>
            <a:r>
              <a:rPr lang="en-US" sz="5900" dirty="0">
                <a:latin typeface="Corbel" panose="020B0503020204020204" pitchFamily="34" charset="0"/>
              </a:rPr>
              <a:t>a </a:t>
            </a:r>
            <a:r>
              <a:rPr lang="en-US" sz="5900" dirty="0" err="1">
                <a:latin typeface="Corbel" panose="020B0503020204020204" pitchFamily="34" charset="0"/>
              </a:rPr>
              <a:t>suferit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grav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în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urma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celui</a:t>
            </a:r>
            <a:r>
              <a:rPr lang="en-US" sz="5900" dirty="0">
                <a:latin typeface="Corbel" panose="020B0503020204020204" pitchFamily="34" charset="0"/>
              </a:rPr>
              <a:t> de-al </a:t>
            </a:r>
            <a:r>
              <a:rPr lang="en-US" sz="5900" dirty="0" err="1">
                <a:latin typeface="Corbel" panose="020B0503020204020204" pitchFamily="34" charset="0"/>
              </a:rPr>
              <a:t>Doilea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Război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endParaRPr lang="x-none" sz="59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900" dirty="0" err="1" smtClean="0">
                <a:latin typeface="Corbel" panose="020B0503020204020204" pitchFamily="34" charset="0"/>
              </a:rPr>
              <a:t>Mondial</a:t>
            </a:r>
            <a:r>
              <a:rPr lang="en-US" sz="5900" dirty="0">
                <a:latin typeface="Corbel" panose="020B0503020204020204" pitchFamily="34" charset="0"/>
              </a:rPr>
              <a:t>. </a:t>
            </a:r>
            <a:r>
              <a:rPr lang="en-US" sz="5900" dirty="0" err="1" smtClean="0">
                <a:latin typeface="Corbel" panose="020B0503020204020204" pitchFamily="34" charset="0"/>
              </a:rPr>
              <a:t>În</a:t>
            </a:r>
            <a:r>
              <a:rPr lang="x-none" sz="5900" dirty="0" smtClean="0">
                <a:latin typeface="Corbel" panose="020B0503020204020204" pitchFamily="34" charset="0"/>
              </a:rPr>
              <a:t> </a:t>
            </a:r>
            <a:r>
              <a:rPr lang="en-US" sz="5900" dirty="0" err="1" smtClean="0">
                <a:latin typeface="Corbel" panose="020B0503020204020204" pitchFamily="34" charset="0"/>
              </a:rPr>
              <a:t>ciuda</a:t>
            </a:r>
            <a:r>
              <a:rPr lang="en-US" sz="5900" dirty="0" smtClean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acestui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fapt</a:t>
            </a:r>
            <a:r>
              <a:rPr lang="en-US" sz="5900" dirty="0">
                <a:latin typeface="Corbel" panose="020B0503020204020204" pitchFamily="34" charset="0"/>
              </a:rPr>
              <a:t>, </a:t>
            </a:r>
            <a:r>
              <a:rPr lang="en-US" sz="5900" dirty="0" err="1">
                <a:latin typeface="Corbel" panose="020B0503020204020204" pitchFamily="34" charset="0"/>
              </a:rPr>
              <a:t>japonezii</a:t>
            </a:r>
            <a:r>
              <a:rPr lang="en-US" sz="5900" dirty="0">
                <a:latin typeface="Corbel" panose="020B0503020204020204" pitchFamily="34" charset="0"/>
              </a:rPr>
              <a:t> au </a:t>
            </a:r>
            <a:r>
              <a:rPr lang="en-US" sz="5900" dirty="0" err="1">
                <a:latin typeface="Corbel" panose="020B0503020204020204" pitchFamily="34" charset="0"/>
              </a:rPr>
              <a:t>reușit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să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endParaRPr lang="x-none" sz="59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900" dirty="0" err="1" smtClean="0">
                <a:latin typeface="Corbel" panose="020B0503020204020204" pitchFamily="34" charset="0"/>
              </a:rPr>
              <a:t>restabilească</a:t>
            </a:r>
            <a:r>
              <a:rPr lang="en-US" sz="5900" dirty="0" smtClean="0">
                <a:latin typeface="Corbel" panose="020B0503020204020204" pitchFamily="34" charset="0"/>
              </a:rPr>
              <a:t> </a:t>
            </a:r>
            <a:r>
              <a:rPr lang="en-US" sz="5900" dirty="0" err="1" smtClean="0">
                <a:latin typeface="Corbel" panose="020B0503020204020204" pitchFamily="34" charset="0"/>
              </a:rPr>
              <a:t>economia</a:t>
            </a:r>
            <a:r>
              <a:rPr lang="x-none" sz="5900" dirty="0" smtClean="0">
                <a:latin typeface="Corbel" panose="020B0503020204020204" pitchFamily="34" charset="0"/>
              </a:rPr>
              <a:t> </a:t>
            </a:r>
            <a:r>
              <a:rPr lang="en-US" sz="5900" dirty="0" err="1" smtClean="0">
                <a:latin typeface="Corbel" panose="020B0503020204020204" pitchFamily="34" charset="0"/>
              </a:rPr>
              <a:t>țării</a:t>
            </a:r>
            <a:r>
              <a:rPr lang="en-US" sz="5900" dirty="0">
                <a:latin typeface="Corbel" panose="020B0503020204020204" pitchFamily="34" charset="0"/>
              </a:rPr>
              <a:t>. </a:t>
            </a:r>
            <a:r>
              <a:rPr lang="en-US" sz="5900" dirty="0" err="1">
                <a:latin typeface="Corbel" panose="020B0503020204020204" pitchFamily="34" charset="0"/>
              </a:rPr>
              <a:t>Unii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afirmă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că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r>
              <a:rPr lang="en-US" sz="5900" dirty="0" err="1">
                <a:latin typeface="Corbel" panose="020B0503020204020204" pitchFamily="34" charset="0"/>
              </a:rPr>
              <a:t>Japonia</a:t>
            </a:r>
            <a:r>
              <a:rPr lang="en-US" sz="5900" dirty="0">
                <a:latin typeface="Corbel" panose="020B0503020204020204" pitchFamily="34" charset="0"/>
              </a:rPr>
              <a:t> s-a </a:t>
            </a:r>
            <a:r>
              <a:rPr lang="en-US" sz="5900" dirty="0" err="1">
                <a:latin typeface="Corbel" panose="020B0503020204020204" pitchFamily="34" charset="0"/>
              </a:rPr>
              <a:t>ridicat</a:t>
            </a:r>
            <a:r>
              <a:rPr lang="en-US" sz="5900" dirty="0">
                <a:latin typeface="Corbel" panose="020B0503020204020204" pitchFamily="34" charset="0"/>
              </a:rPr>
              <a:t> </a:t>
            </a:r>
            <a:endParaRPr lang="x-none" sz="59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900" dirty="0" smtClean="0">
                <a:latin typeface="Corbel" panose="020B0503020204020204" pitchFamily="34" charset="0"/>
              </a:rPr>
              <a:t>din </a:t>
            </a:r>
            <a:r>
              <a:rPr lang="en-US" sz="5900" dirty="0" err="1">
                <a:latin typeface="Corbel" panose="020B0503020204020204" pitchFamily="34" charset="0"/>
              </a:rPr>
              <a:t>cenușă</a:t>
            </a:r>
            <a:r>
              <a:rPr lang="en-US" sz="5900" dirty="0">
                <a:latin typeface="Corbel" panose="020B0503020204020204" pitchFamily="34" charset="0"/>
              </a:rPr>
              <a:t>, </a:t>
            </a:r>
            <a:r>
              <a:rPr lang="en-US" sz="5900" dirty="0" err="1">
                <a:latin typeface="Corbel" panose="020B0503020204020204" pitchFamily="34" charset="0"/>
              </a:rPr>
              <a:t>precum</a:t>
            </a:r>
            <a:r>
              <a:rPr lang="en-US" sz="5900" dirty="0">
                <a:latin typeface="Corbel" panose="020B0503020204020204" pitchFamily="34" charset="0"/>
              </a:rPr>
              <a:t>…</a:t>
            </a:r>
            <a:r>
              <a:rPr lang="en-US" sz="5900" b="1" dirty="0">
                <a:latin typeface="Corbel" panose="020B0503020204020204" pitchFamily="34" charset="0"/>
              </a:rPr>
              <a:t> </a:t>
            </a:r>
            <a:r>
              <a:rPr lang="en-US" sz="5900" b="1" dirty="0" smtClean="0">
                <a:latin typeface="Corbel" panose="020B0503020204020204" pitchFamily="34" charset="0"/>
              </a:rPr>
              <a:t>Ce</a:t>
            </a:r>
            <a:r>
              <a:rPr lang="x-none" sz="5900" b="1" dirty="0" smtClean="0">
                <a:latin typeface="Corbel" panose="020B0503020204020204" pitchFamily="34" charset="0"/>
              </a:rPr>
              <a:t> </a:t>
            </a:r>
            <a:r>
              <a:rPr lang="en-US" sz="5900" b="1" dirty="0" err="1" smtClean="0">
                <a:latin typeface="Corbel" panose="020B0503020204020204" pitchFamily="34" charset="0"/>
              </a:rPr>
              <a:t>personaj</a:t>
            </a:r>
            <a:r>
              <a:rPr lang="en-US" sz="5900" b="1" dirty="0" smtClean="0">
                <a:latin typeface="Corbel" panose="020B0503020204020204" pitchFamily="34" charset="0"/>
              </a:rPr>
              <a:t> </a:t>
            </a:r>
            <a:r>
              <a:rPr lang="en-US" sz="5900" b="1" dirty="0" err="1">
                <a:latin typeface="Corbel" panose="020B0503020204020204" pitchFamily="34" charset="0"/>
              </a:rPr>
              <a:t>mitologic</a:t>
            </a:r>
            <a:r>
              <a:rPr lang="en-US" sz="5900" b="1" dirty="0">
                <a:latin typeface="Corbel" panose="020B0503020204020204" pitchFamily="34" charset="0"/>
              </a:rPr>
              <a:t>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87114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54706"/>
            <a:ext cx="9854926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Феникс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</a:p>
          <a:p>
            <a:r>
              <a:rPr lang="x-none" sz="83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 </a:t>
            </a:r>
            <a:r>
              <a:rPr lang="en-US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Pasărea</a:t>
            </a:r>
            <a:r>
              <a:rPr lang="en-US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8300" b="1" dirty="0">
                <a:solidFill>
                  <a:schemeClr val="bg1"/>
                </a:solidFill>
                <a:latin typeface="Corbel" panose="020B0503020204020204" pitchFamily="34" charset="0"/>
              </a:rPr>
              <a:t>Phoenix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 smtClean="0">
                <a:solidFill>
                  <a:srgbClr val="FFFFFF"/>
                </a:solidFill>
              </a:rPr>
              <a:t>3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1-1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06" y="2564452"/>
            <a:ext cx="8866095" cy="635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8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543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700" dirty="0">
                <a:latin typeface="Corbel" panose="020B0503020204020204" pitchFamily="34" charset="0"/>
              </a:rPr>
              <a:t>Джон Бардин – единственный в мире получил </a:t>
            </a:r>
            <a:r>
              <a:rPr lang="ru-RU" sz="5700" dirty="0" smtClean="0">
                <a:latin typeface="Corbel" panose="020B0503020204020204" pitchFamily="34" charset="0"/>
              </a:rPr>
              <a:t>две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Нобелевские </a:t>
            </a:r>
            <a:r>
              <a:rPr lang="ru-RU" sz="5700" dirty="0">
                <a:latin typeface="Corbel" panose="020B0503020204020204" pitchFamily="34" charset="0"/>
              </a:rPr>
              <a:t>премии в области физики. Кроме </a:t>
            </a:r>
            <a:r>
              <a:rPr lang="ru-RU" sz="5700" dirty="0" smtClean="0">
                <a:latin typeface="Corbel" panose="020B0503020204020204" pitchFamily="34" charset="0"/>
              </a:rPr>
              <a:t>занятий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наукой</a:t>
            </a:r>
            <a:r>
              <a:rPr lang="ru-RU" sz="5700" dirty="0">
                <a:latin typeface="Corbel" panose="020B0503020204020204" pitchFamily="34" charset="0"/>
              </a:rPr>
              <a:t>, Джон какое-то время работал советником </a:t>
            </a:r>
            <a:r>
              <a:rPr lang="ru-RU" sz="5700" dirty="0" smtClean="0">
                <a:latin typeface="Corbel" panose="020B0503020204020204" pitchFamily="34" charset="0"/>
              </a:rPr>
              <a:t>в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корпорации </a:t>
            </a:r>
            <a:r>
              <a:rPr lang="ru-RU" sz="5700" dirty="0">
                <a:latin typeface="Corbel" panose="020B0503020204020204" pitchFamily="34" charset="0"/>
              </a:rPr>
              <a:t>Х. </a:t>
            </a:r>
            <a:r>
              <a:rPr lang="ru-RU" sz="5700" b="1" dirty="0">
                <a:latin typeface="Corbel" panose="020B0503020204020204" pitchFamily="34" charset="0"/>
              </a:rPr>
              <a:t>Какие 4 буквы мы пропустили в </a:t>
            </a:r>
            <a:r>
              <a:rPr lang="ru-RU" sz="5700" b="1" dirty="0" smtClean="0">
                <a:latin typeface="Corbel" panose="020B0503020204020204" pitchFamily="34" charset="0"/>
              </a:rPr>
              <a:t>название</a:t>
            </a:r>
            <a:endParaRPr lang="en-US" sz="5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b="1" dirty="0" smtClean="0">
                <a:latin typeface="Corbel" panose="020B0503020204020204" pitchFamily="34" charset="0"/>
              </a:rPr>
              <a:t>компании?</a:t>
            </a:r>
            <a:endParaRPr lang="en-US" sz="5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smtClean="0">
                <a:latin typeface="Corbel" panose="020B0503020204020204" pitchFamily="34" charset="0"/>
              </a:rPr>
              <a:t>John </a:t>
            </a:r>
            <a:r>
              <a:rPr lang="en-US" sz="5700" dirty="0">
                <a:latin typeface="Corbel" panose="020B0503020204020204" pitchFamily="34" charset="0"/>
              </a:rPr>
              <a:t>Bardeen </a:t>
            </a:r>
            <a:r>
              <a:rPr lang="en-US" sz="5700" dirty="0" smtClean="0">
                <a:latin typeface="Corbel" panose="020B0503020204020204" pitchFamily="34" charset="0"/>
              </a:rPr>
              <a:t>e</a:t>
            </a:r>
            <a:r>
              <a:rPr lang="ro-MD" sz="5700" dirty="0" smtClean="0">
                <a:latin typeface="Corbel" panose="020B0503020204020204" pitchFamily="34" charset="0"/>
              </a:rPr>
              <a:t>ste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singura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persoană</a:t>
            </a:r>
            <a:r>
              <a:rPr lang="en-US" sz="5700" dirty="0">
                <a:latin typeface="Corbel" panose="020B0503020204020204" pitchFamily="34" charset="0"/>
              </a:rPr>
              <a:t> care a </a:t>
            </a:r>
            <a:r>
              <a:rPr lang="en-US" sz="5700" dirty="0" err="1">
                <a:latin typeface="Corbel" panose="020B0503020204020204" pitchFamily="34" charset="0"/>
              </a:rPr>
              <a:t>obținut</a:t>
            </a:r>
            <a:r>
              <a:rPr lang="en-US" sz="5700" dirty="0">
                <a:latin typeface="Corbel" panose="020B0503020204020204" pitchFamily="34" charset="0"/>
              </a:rPr>
              <a:t> de </a:t>
            </a:r>
            <a:r>
              <a:rPr lang="en-US" sz="5700" dirty="0" err="1">
                <a:latin typeface="Corbel" panose="020B0503020204020204" pitchFamily="34" charset="0"/>
              </a:rPr>
              <a:t>două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 smtClean="0">
                <a:latin typeface="Corbel" panose="020B0503020204020204" pitchFamily="34" charset="0"/>
              </a:rPr>
              <a:t>ori</a:t>
            </a:r>
            <a:endParaRPr lang="en-US" sz="5700" dirty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Premiul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>
                <a:latin typeface="Corbel" panose="020B0503020204020204" pitchFamily="34" charset="0"/>
              </a:rPr>
              <a:t>Nobel </a:t>
            </a:r>
            <a:r>
              <a:rPr lang="en-US" sz="5700" dirty="0" err="1">
                <a:latin typeface="Corbel" panose="020B0503020204020204" pitchFamily="34" charset="0"/>
              </a:rPr>
              <a:t>în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fizică</a:t>
            </a:r>
            <a:r>
              <a:rPr lang="en-US" sz="5700" dirty="0">
                <a:latin typeface="Corbel" panose="020B0503020204020204" pitchFamily="34" charset="0"/>
              </a:rPr>
              <a:t>. </a:t>
            </a:r>
            <a:r>
              <a:rPr lang="en-US" sz="5700" dirty="0" err="1">
                <a:latin typeface="Corbel" panose="020B0503020204020204" pitchFamily="34" charset="0"/>
              </a:rPr>
              <a:t>Pe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lângă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activitatea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științifică</a:t>
            </a:r>
            <a:r>
              <a:rPr lang="en-US" sz="5700" dirty="0">
                <a:latin typeface="Corbel" panose="020B0503020204020204" pitchFamily="34" charset="0"/>
              </a:rPr>
              <a:t>, John </a:t>
            </a:r>
            <a:endParaRPr lang="x-none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smtClean="0">
                <a:latin typeface="Corbel" panose="020B0503020204020204" pitchFamily="34" charset="0"/>
              </a:rPr>
              <a:t>lucre</a:t>
            </a:r>
            <a:r>
              <a:rPr lang="x-none" sz="5700" dirty="0" smtClean="0">
                <a:latin typeface="Corbel" panose="020B0503020204020204" pitchFamily="34" charset="0"/>
              </a:rPr>
              <a:t>ază </a:t>
            </a:r>
            <a:r>
              <a:rPr lang="en-US" sz="5700" dirty="0" err="1" smtClean="0">
                <a:latin typeface="Corbel" panose="020B0503020204020204" pitchFamily="34" charset="0"/>
              </a:rPr>
              <a:t>și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ro-MD" sz="5700" dirty="0" smtClean="0">
                <a:latin typeface="Corbel" panose="020B0503020204020204" pitchFamily="34" charset="0"/>
              </a:rPr>
              <a:t>în calitate de </a:t>
            </a:r>
            <a:r>
              <a:rPr lang="en-US" sz="5700" dirty="0" err="1" smtClean="0">
                <a:latin typeface="Corbel" panose="020B0503020204020204" pitchFamily="34" charset="0"/>
              </a:rPr>
              <a:t>consilier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în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corporația</a:t>
            </a:r>
            <a:r>
              <a:rPr lang="en-US" sz="5700" dirty="0">
                <a:latin typeface="Corbel" panose="020B0503020204020204" pitchFamily="34" charset="0"/>
              </a:rPr>
              <a:t> X. </a:t>
            </a:r>
            <a:endParaRPr lang="ro-MD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b="1" dirty="0" smtClean="0">
                <a:latin typeface="Corbel" panose="020B0503020204020204" pitchFamily="34" charset="0"/>
              </a:rPr>
              <a:t>Care </a:t>
            </a:r>
            <a:r>
              <a:rPr lang="en-US" sz="5700" b="1" dirty="0">
                <a:latin typeface="Corbel" panose="020B0503020204020204" pitchFamily="34" charset="0"/>
              </a:rPr>
              <a:t>4 </a:t>
            </a:r>
            <a:r>
              <a:rPr lang="en-US" sz="5700" b="1" dirty="0" err="1">
                <a:latin typeface="Corbel" panose="020B0503020204020204" pitchFamily="34" charset="0"/>
              </a:rPr>
              <a:t>litere</a:t>
            </a:r>
            <a:r>
              <a:rPr lang="en-US" sz="5700" b="1" dirty="0">
                <a:latin typeface="Corbel" panose="020B0503020204020204" pitchFamily="34" charset="0"/>
              </a:rPr>
              <a:t> au </a:t>
            </a:r>
            <a:r>
              <a:rPr lang="en-US" sz="5700" b="1" dirty="0" err="1">
                <a:latin typeface="Corbel" panose="020B0503020204020204" pitchFamily="34" charset="0"/>
              </a:rPr>
              <a:t>fost</a:t>
            </a:r>
            <a:r>
              <a:rPr lang="en-US" sz="5700" b="1" dirty="0">
                <a:latin typeface="Corbel" panose="020B0503020204020204" pitchFamily="34" charset="0"/>
              </a:rPr>
              <a:t> </a:t>
            </a:r>
            <a:r>
              <a:rPr lang="en-US" sz="5700" b="1" dirty="0" err="1" smtClean="0">
                <a:latin typeface="Corbel" panose="020B0503020204020204" pitchFamily="34" charset="0"/>
              </a:rPr>
              <a:t>omise</a:t>
            </a:r>
            <a:r>
              <a:rPr lang="en-US" sz="5700" b="1" dirty="0" smtClean="0">
                <a:latin typeface="Corbel" panose="020B0503020204020204" pitchFamily="34" charset="0"/>
              </a:rPr>
              <a:t> </a:t>
            </a:r>
            <a:r>
              <a:rPr lang="en-US" sz="5700" b="1" dirty="0" err="1" smtClean="0">
                <a:latin typeface="Corbel" panose="020B0503020204020204" pitchFamily="34" charset="0"/>
              </a:rPr>
              <a:t>în</a:t>
            </a:r>
            <a:r>
              <a:rPr lang="x-none" sz="5700" b="1" dirty="0" smtClean="0">
                <a:latin typeface="Corbel" panose="020B0503020204020204" pitchFamily="34" charset="0"/>
              </a:rPr>
              <a:t> </a:t>
            </a:r>
            <a:r>
              <a:rPr lang="en-US" sz="5700" b="1" dirty="0" err="1" smtClean="0">
                <a:latin typeface="Corbel" panose="020B0503020204020204" pitchFamily="34" charset="0"/>
              </a:rPr>
              <a:t>propoziția</a:t>
            </a:r>
            <a:r>
              <a:rPr lang="en-US" sz="5700" b="1" dirty="0" smtClean="0">
                <a:latin typeface="Corbel" panose="020B0503020204020204" pitchFamily="34" charset="0"/>
              </a:rPr>
              <a:t> </a:t>
            </a:r>
            <a:r>
              <a:rPr lang="en-US" sz="5700" b="1" dirty="0" err="1">
                <a:latin typeface="Corbel" panose="020B0503020204020204" pitchFamily="34" charset="0"/>
              </a:rPr>
              <a:t>precedentă</a:t>
            </a:r>
            <a:r>
              <a:rPr lang="en-US" sz="5700" b="1" dirty="0">
                <a:latin typeface="Corbel" panose="020B0503020204020204" pitchFamily="34" charset="0"/>
              </a:rPr>
              <a:t>? </a:t>
            </a:r>
            <a:endParaRPr lang="ru-RU" sz="57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23562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54706"/>
            <a:ext cx="9854926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en-US" sz="8300" b="1" dirty="0" err="1">
                <a:solidFill>
                  <a:schemeClr val="bg1"/>
                </a:solidFill>
                <a:latin typeface="Corbel" panose="020B0503020204020204" pitchFamily="34" charset="0"/>
              </a:rPr>
              <a:t>erox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xerox_log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28" y="2259012"/>
            <a:ext cx="9478492" cy="7243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5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543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700" dirty="0">
                <a:latin typeface="Corbel" panose="020B0503020204020204" pitchFamily="34" charset="0"/>
              </a:rPr>
              <a:t>Этот комплекс, построенный в 1967 году, </a:t>
            </a:r>
            <a:endParaRPr lang="x-none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dirty="0" smtClean="0">
                <a:latin typeface="Corbel" panose="020B0503020204020204" pitchFamily="34" charset="0"/>
              </a:rPr>
              <a:t>победил </a:t>
            </a:r>
            <a:r>
              <a:rPr lang="ru-RU" sz="4700" dirty="0">
                <a:latin typeface="Corbel" panose="020B0503020204020204" pitchFamily="34" charset="0"/>
              </a:rPr>
              <a:t>в </a:t>
            </a:r>
            <a:r>
              <a:rPr lang="ru-RU" sz="4700" dirty="0" smtClean="0">
                <a:latin typeface="Corbel" panose="020B0503020204020204" pitchFamily="34" charset="0"/>
              </a:rPr>
              <a:t>архитектурном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ru-RU" sz="4700" dirty="0" smtClean="0">
                <a:latin typeface="Corbel" panose="020B0503020204020204" pitchFamily="34" charset="0"/>
              </a:rPr>
              <a:t>конкурсе</a:t>
            </a:r>
            <a:r>
              <a:rPr lang="ru-RU" sz="4700" dirty="0">
                <a:latin typeface="Corbel" panose="020B0503020204020204" pitchFamily="34" charset="0"/>
              </a:rPr>
              <a:t>, </a:t>
            </a:r>
            <a:endParaRPr lang="x-none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dirty="0" smtClean="0">
                <a:latin typeface="Corbel" panose="020B0503020204020204" pitchFamily="34" charset="0"/>
              </a:rPr>
              <a:t>организованном </a:t>
            </a:r>
            <a:r>
              <a:rPr lang="ru-RU" sz="4700" dirty="0">
                <a:latin typeface="Corbel" panose="020B0503020204020204" pitchFamily="34" charset="0"/>
              </a:rPr>
              <a:t>датской </a:t>
            </a:r>
            <a:r>
              <a:rPr lang="ru-RU" sz="4700" dirty="0" smtClean="0">
                <a:latin typeface="Corbel" panose="020B0503020204020204" pitchFamily="34" charset="0"/>
              </a:rPr>
              <a:t>компанией</a:t>
            </a:r>
            <a:r>
              <a:rPr lang="ru-RU" sz="4700" dirty="0">
                <a:latin typeface="Corbel" panose="020B0503020204020204" pitchFamily="34" charset="0"/>
              </a:rPr>
              <a:t>. </a:t>
            </a:r>
            <a:endParaRPr lang="x-none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dirty="0" smtClean="0">
                <a:latin typeface="Corbel" panose="020B0503020204020204" pitchFamily="34" charset="0"/>
              </a:rPr>
              <a:t>8-летний Сэм</a:t>
            </a:r>
            <a:r>
              <a:rPr lang="x-none" sz="4700" dirty="0" smtClean="0">
                <a:latin typeface="Corbel" panose="020B0503020204020204" pitchFamily="34" charset="0"/>
              </a:rPr>
              <a:t> </a:t>
            </a:r>
            <a:r>
              <a:rPr lang="ru-RU" sz="4700" dirty="0" smtClean="0">
                <a:latin typeface="Corbel" panose="020B0503020204020204" pitchFamily="34" charset="0"/>
              </a:rPr>
              <a:t>Джонсон </a:t>
            </a:r>
            <a:r>
              <a:rPr lang="ru-RU" sz="4700" dirty="0">
                <a:latin typeface="Corbel" panose="020B0503020204020204" pitchFamily="34" charset="0"/>
              </a:rPr>
              <a:t>написал письмо </a:t>
            </a:r>
            <a:endParaRPr lang="x-none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dirty="0" smtClean="0">
                <a:latin typeface="Corbel" panose="020B0503020204020204" pitchFamily="34" charset="0"/>
              </a:rPr>
              <a:t>в </a:t>
            </a:r>
            <a:r>
              <a:rPr lang="ru-RU" sz="4700" dirty="0">
                <a:latin typeface="Corbel" panose="020B0503020204020204" pitchFamily="34" charset="0"/>
              </a:rPr>
              <a:t>эту компанию </a:t>
            </a:r>
            <a:r>
              <a:rPr lang="ru-RU" sz="4700" dirty="0" smtClean="0">
                <a:latin typeface="Corbel" panose="020B0503020204020204" pitchFamily="34" charset="0"/>
              </a:rPr>
              <a:t>с просьбой </a:t>
            </a:r>
            <a:r>
              <a:rPr lang="ru-RU" sz="4700" dirty="0">
                <a:latin typeface="Corbel" panose="020B0503020204020204" pitchFamily="34" charset="0"/>
              </a:rPr>
              <a:t>взять его </a:t>
            </a:r>
            <a:r>
              <a:rPr lang="ru-RU" sz="4700" dirty="0" smtClean="0">
                <a:latin typeface="Corbel" panose="020B0503020204020204" pitchFamily="34" charset="0"/>
              </a:rPr>
              <a:t>на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endParaRPr lang="x-none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dirty="0" smtClean="0">
                <a:latin typeface="Corbel" panose="020B0503020204020204" pitchFamily="34" charset="0"/>
              </a:rPr>
              <a:t>работу </a:t>
            </a:r>
            <a:r>
              <a:rPr lang="ru-RU" sz="4700" dirty="0">
                <a:latin typeface="Corbel" panose="020B0503020204020204" pitchFamily="34" charset="0"/>
              </a:rPr>
              <a:t>и пообещал, </a:t>
            </a:r>
            <a:r>
              <a:rPr lang="ru-RU" sz="4700" dirty="0" smtClean="0">
                <a:latin typeface="Corbel" panose="020B0503020204020204" pitchFamily="34" charset="0"/>
              </a:rPr>
              <a:t>что к </a:t>
            </a:r>
            <a:r>
              <a:rPr lang="ru-RU" sz="4700" dirty="0">
                <a:latin typeface="Corbel" panose="020B0503020204020204" pitchFamily="34" charset="0"/>
              </a:rPr>
              <a:t>23 годам </a:t>
            </a:r>
            <a:endParaRPr lang="x-none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dirty="0" smtClean="0">
                <a:latin typeface="Corbel" panose="020B0503020204020204" pitchFamily="34" charset="0"/>
              </a:rPr>
              <a:t>дорастёт до </a:t>
            </a:r>
            <a:r>
              <a:rPr lang="ru-RU" sz="4700" dirty="0">
                <a:latin typeface="Corbel" panose="020B0503020204020204" pitchFamily="34" charset="0"/>
              </a:rPr>
              <a:t>дизайнера. </a:t>
            </a:r>
            <a:r>
              <a:rPr lang="ru-RU" sz="4700" b="1" dirty="0">
                <a:latin typeface="Corbel" panose="020B0503020204020204" pitchFamily="34" charset="0"/>
              </a:rPr>
              <a:t>Назовите </a:t>
            </a:r>
            <a:r>
              <a:rPr lang="ru-RU" sz="4700" b="1" dirty="0" smtClean="0">
                <a:latin typeface="Corbel" panose="020B0503020204020204" pitchFamily="34" charset="0"/>
              </a:rPr>
              <a:t>компанию</a:t>
            </a:r>
            <a:r>
              <a:rPr lang="ru-RU" sz="4700" b="1" dirty="0">
                <a:latin typeface="Corbel" panose="020B0503020204020204" pitchFamily="34" charset="0"/>
              </a:rPr>
              <a:t>. </a:t>
            </a:r>
            <a:endParaRPr lang="en-US" sz="4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700" dirty="0" err="1" smtClean="0">
                <a:latin typeface="Corbel" panose="020B0503020204020204" pitchFamily="34" charset="0"/>
              </a:rPr>
              <a:t>Acest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>
                <a:latin typeface="Corbel" panose="020B0503020204020204" pitchFamily="34" charset="0"/>
              </a:rPr>
              <a:t>complex </a:t>
            </a:r>
            <a:r>
              <a:rPr lang="en-US" sz="4700" dirty="0" err="1">
                <a:latin typeface="Corbel" panose="020B0503020204020204" pitchFamily="34" charset="0"/>
              </a:rPr>
              <a:t>locativ</a:t>
            </a:r>
            <a:r>
              <a:rPr lang="en-US" sz="4700" dirty="0">
                <a:latin typeface="Corbel" panose="020B0503020204020204" pitchFamily="34" charset="0"/>
              </a:rPr>
              <a:t>, </a:t>
            </a:r>
            <a:r>
              <a:rPr lang="en-US" sz="4700" dirty="0" err="1">
                <a:latin typeface="Corbel" panose="020B0503020204020204" pitchFamily="34" charset="0"/>
              </a:rPr>
              <a:t>construit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err="1">
                <a:latin typeface="Corbel" panose="020B0503020204020204" pitchFamily="34" charset="0"/>
              </a:rPr>
              <a:t>în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ro-MD" sz="4700" dirty="0" smtClean="0">
                <a:latin typeface="Corbel" panose="020B0503020204020204" pitchFamily="34" charset="0"/>
              </a:rPr>
              <a:t>anul </a:t>
            </a:r>
            <a:r>
              <a:rPr lang="en-US" sz="4700" dirty="0" smtClean="0">
                <a:latin typeface="Corbel" panose="020B0503020204020204" pitchFamily="34" charset="0"/>
              </a:rPr>
              <a:t>1967</a:t>
            </a:r>
            <a:r>
              <a:rPr lang="en-US" sz="4700" dirty="0">
                <a:latin typeface="Corbel" panose="020B0503020204020204" pitchFamily="34" charset="0"/>
              </a:rPr>
              <a:t>, a </a:t>
            </a:r>
            <a:r>
              <a:rPr lang="en-US" sz="4700" dirty="0" err="1">
                <a:latin typeface="Corbel" panose="020B0503020204020204" pitchFamily="34" charset="0"/>
              </a:rPr>
              <a:t>câștigat</a:t>
            </a:r>
            <a:r>
              <a:rPr lang="en-US" sz="4700" dirty="0">
                <a:latin typeface="Corbel" panose="020B0503020204020204" pitchFamily="34" charset="0"/>
              </a:rPr>
              <a:t> un concurs </a:t>
            </a:r>
            <a:r>
              <a:rPr lang="en-US" sz="4700" dirty="0" smtClean="0">
                <a:latin typeface="Corbel" panose="020B0503020204020204" pitchFamily="34" charset="0"/>
              </a:rPr>
              <a:t>de</a:t>
            </a:r>
            <a:r>
              <a:rPr lang="x-none" sz="4700" dirty="0" smtClean="0">
                <a:latin typeface="Corbel" panose="020B0503020204020204" pitchFamily="34" charset="0"/>
              </a:rPr>
              <a:t> </a:t>
            </a:r>
            <a:endParaRPr lang="ro-MD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700" dirty="0" err="1" smtClean="0">
                <a:latin typeface="Corbel" panose="020B0503020204020204" pitchFamily="34" charset="0"/>
              </a:rPr>
              <a:t>arhitectură</a:t>
            </a:r>
            <a:r>
              <a:rPr lang="en-US" sz="4700" dirty="0">
                <a:latin typeface="Corbel" panose="020B0503020204020204" pitchFamily="34" charset="0"/>
              </a:rPr>
              <a:t>, </a:t>
            </a:r>
            <a:r>
              <a:rPr lang="en-US" sz="4700" dirty="0" err="1" smtClean="0">
                <a:latin typeface="Corbel" panose="020B0503020204020204" pitchFamily="34" charset="0"/>
              </a:rPr>
              <a:t>organizat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>
                <a:latin typeface="Corbel" panose="020B0503020204020204" pitchFamily="34" charset="0"/>
              </a:rPr>
              <a:t>de o </a:t>
            </a:r>
            <a:r>
              <a:rPr lang="en-US" sz="4700" dirty="0" err="1">
                <a:latin typeface="Corbel" panose="020B0503020204020204" pitchFamily="34" charset="0"/>
              </a:rPr>
              <a:t>companie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err="1">
                <a:latin typeface="Corbel" panose="020B0503020204020204" pitchFamily="34" charset="0"/>
              </a:rPr>
              <a:t>daneză</a:t>
            </a:r>
            <a:r>
              <a:rPr lang="en-US" sz="4700" dirty="0">
                <a:latin typeface="Corbel" panose="020B0503020204020204" pitchFamily="34" charset="0"/>
              </a:rPr>
              <a:t>. Sam Johnson, un </a:t>
            </a:r>
            <a:r>
              <a:rPr lang="en-US" sz="4700" dirty="0" err="1">
                <a:latin typeface="Corbel" panose="020B0503020204020204" pitchFamily="34" charset="0"/>
              </a:rPr>
              <a:t>băiat</a:t>
            </a:r>
            <a:r>
              <a:rPr lang="en-US" sz="4700" dirty="0">
                <a:latin typeface="Corbel" panose="020B0503020204020204" pitchFamily="34" charset="0"/>
              </a:rPr>
              <a:t> de </a:t>
            </a:r>
            <a:r>
              <a:rPr lang="en-US" sz="4700" dirty="0" smtClean="0">
                <a:latin typeface="Corbel" panose="020B0503020204020204" pitchFamily="34" charset="0"/>
              </a:rPr>
              <a:t>8</a:t>
            </a:r>
            <a:r>
              <a:rPr lang="x-none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 err="1" smtClean="0">
                <a:latin typeface="Corbel" panose="020B0503020204020204" pitchFamily="34" charset="0"/>
              </a:rPr>
              <a:t>ani</a:t>
            </a:r>
            <a:r>
              <a:rPr lang="en-US" sz="4700" dirty="0">
                <a:latin typeface="Corbel" panose="020B0503020204020204" pitchFamily="34" charset="0"/>
              </a:rPr>
              <a:t>, </a:t>
            </a:r>
            <a:endParaRPr lang="ro-MD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700" dirty="0" smtClean="0">
                <a:latin typeface="Corbel" panose="020B0503020204020204" pitchFamily="34" charset="0"/>
              </a:rPr>
              <a:t>a </a:t>
            </a:r>
            <a:r>
              <a:rPr lang="en-US" sz="4700" dirty="0" err="1">
                <a:latin typeface="Corbel" panose="020B0503020204020204" pitchFamily="34" charset="0"/>
              </a:rPr>
              <a:t>scris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err="1" smtClean="0">
                <a:latin typeface="Corbel" panose="020B0503020204020204" pitchFamily="34" charset="0"/>
              </a:rPr>
              <a:t>acestei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 err="1">
                <a:latin typeface="Corbel" panose="020B0503020204020204" pitchFamily="34" charset="0"/>
              </a:rPr>
              <a:t>companii</a:t>
            </a:r>
            <a:r>
              <a:rPr lang="en-US" sz="4700" dirty="0">
                <a:latin typeface="Corbel" panose="020B0503020204020204" pitchFamily="34" charset="0"/>
              </a:rPr>
              <a:t> cu </a:t>
            </a:r>
            <a:r>
              <a:rPr lang="en-US" sz="4700" dirty="0" err="1">
                <a:latin typeface="Corbel" panose="020B0503020204020204" pitchFamily="34" charset="0"/>
              </a:rPr>
              <a:t>rugămintea</a:t>
            </a:r>
            <a:r>
              <a:rPr lang="en-US" sz="4700" dirty="0">
                <a:latin typeface="Corbel" panose="020B0503020204020204" pitchFamily="34" charset="0"/>
              </a:rPr>
              <a:t> de a-l </a:t>
            </a:r>
            <a:r>
              <a:rPr lang="en-US" sz="4700" dirty="0" err="1">
                <a:latin typeface="Corbel" panose="020B0503020204020204" pitchFamily="34" charset="0"/>
              </a:rPr>
              <a:t>angaja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err="1">
                <a:latin typeface="Corbel" panose="020B0503020204020204" pitchFamily="34" charset="0"/>
              </a:rPr>
              <a:t>și</a:t>
            </a:r>
            <a:r>
              <a:rPr lang="en-US" sz="4700" dirty="0">
                <a:latin typeface="Corbel" panose="020B0503020204020204" pitchFamily="34" charset="0"/>
              </a:rPr>
              <a:t> a </a:t>
            </a:r>
            <a:r>
              <a:rPr lang="en-US" sz="4700" dirty="0" err="1">
                <a:latin typeface="Corbel" panose="020B0503020204020204" pitchFamily="34" charset="0"/>
              </a:rPr>
              <a:t>promis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err="1">
                <a:latin typeface="Corbel" panose="020B0503020204020204" pitchFamily="34" charset="0"/>
              </a:rPr>
              <a:t>că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smtClean="0">
                <a:latin typeface="Corbel" panose="020B0503020204020204" pitchFamily="34" charset="0"/>
              </a:rPr>
              <a:t>la</a:t>
            </a:r>
            <a:r>
              <a:rPr lang="x-none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 smtClean="0">
                <a:latin typeface="Corbel" panose="020B0503020204020204" pitchFamily="34" charset="0"/>
              </a:rPr>
              <a:t>23 </a:t>
            </a:r>
            <a:r>
              <a:rPr lang="en-US" sz="4700" dirty="0">
                <a:latin typeface="Corbel" panose="020B0503020204020204" pitchFamily="34" charset="0"/>
              </a:rPr>
              <a:t>de </a:t>
            </a:r>
            <a:r>
              <a:rPr lang="en-US" sz="4700" dirty="0" err="1">
                <a:latin typeface="Corbel" panose="020B0503020204020204" pitchFamily="34" charset="0"/>
              </a:rPr>
              <a:t>ani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endParaRPr lang="ro-MD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700" dirty="0" err="1" smtClean="0">
                <a:latin typeface="Corbel" panose="020B0503020204020204" pitchFamily="34" charset="0"/>
              </a:rPr>
              <a:t>va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 err="1" smtClean="0">
                <a:latin typeface="Corbel" panose="020B0503020204020204" pitchFamily="34" charset="0"/>
              </a:rPr>
              <a:t>deveni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>
                <a:latin typeface="Corbel" panose="020B0503020204020204" pitchFamily="34" charset="0"/>
              </a:rPr>
              <a:t>designer. </a:t>
            </a:r>
            <a:r>
              <a:rPr lang="en-US" sz="4700" b="1" dirty="0" err="1">
                <a:latin typeface="Corbel" panose="020B0503020204020204" pitchFamily="34" charset="0"/>
              </a:rPr>
              <a:t>Numiți</a:t>
            </a:r>
            <a:r>
              <a:rPr lang="en-US" sz="4700" b="1" dirty="0">
                <a:latin typeface="Corbel" panose="020B0503020204020204" pitchFamily="34" charset="0"/>
              </a:rPr>
              <a:t> </a:t>
            </a:r>
            <a:r>
              <a:rPr lang="en-US" sz="4700" b="1" dirty="0" err="1">
                <a:latin typeface="Corbel" panose="020B0503020204020204" pitchFamily="34" charset="0"/>
              </a:rPr>
              <a:t>compania</a:t>
            </a:r>
            <a:r>
              <a:rPr lang="en-US" sz="4700" b="1" dirty="0">
                <a:latin typeface="Corbel" panose="020B0503020204020204" pitchFamily="34" charset="0"/>
              </a:rPr>
              <a:t>.</a:t>
            </a:r>
            <a:endParaRPr lang="ru-RU" sz="47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2669" y="1222530"/>
            <a:ext cx="8726204" cy="494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2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54706"/>
            <a:ext cx="9854926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en-US" sz="8300" b="1" dirty="0">
                <a:solidFill>
                  <a:schemeClr val="bg1"/>
                </a:solidFill>
                <a:latin typeface="Corbel" panose="020B0503020204020204" pitchFamily="34" charset="0"/>
              </a:rPr>
              <a:t>LEGO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f6a991c063b6c1d76c5cd3f14fdb3a57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87" y="2368975"/>
            <a:ext cx="8466439" cy="688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62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8" y="2266072"/>
            <a:ext cx="13139523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300" dirty="0">
                <a:latin typeface="Corbel" panose="020B0503020204020204" pitchFamily="34" charset="0"/>
              </a:rPr>
              <a:t>В одной статье ИХ назвали альтруистами, </a:t>
            </a:r>
            <a:endParaRPr lang="en-US" sz="5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300" dirty="0" smtClean="0">
                <a:latin typeface="Corbel" panose="020B0503020204020204" pitchFamily="34" charset="0"/>
              </a:rPr>
              <a:t>которые работают,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ru-RU" sz="5300" dirty="0" smtClean="0">
                <a:latin typeface="Corbel" panose="020B0503020204020204" pitchFamily="34" charset="0"/>
              </a:rPr>
              <a:t>чтобы </a:t>
            </a:r>
            <a:r>
              <a:rPr lang="ru-RU" sz="5300" dirty="0">
                <a:latin typeface="Corbel" panose="020B0503020204020204" pitchFamily="34" charset="0"/>
              </a:rPr>
              <a:t>получить  опыт. </a:t>
            </a:r>
            <a:endParaRPr lang="en-US" sz="5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300" b="1" dirty="0" smtClean="0">
                <a:latin typeface="Corbel" panose="020B0503020204020204" pitchFamily="34" charset="0"/>
              </a:rPr>
              <a:t>Кто </a:t>
            </a:r>
            <a:r>
              <a:rPr lang="ru-RU" sz="5300" b="1" dirty="0">
                <a:latin typeface="Corbel" panose="020B0503020204020204" pitchFamily="34" charset="0"/>
              </a:rPr>
              <a:t>ОНИ? За второй балл </a:t>
            </a:r>
            <a:r>
              <a:rPr lang="ru-RU" sz="5300" b="1" dirty="0" smtClean="0">
                <a:latin typeface="Corbel" panose="020B0503020204020204" pitchFamily="34" charset="0"/>
              </a:rPr>
              <a:t>напишите</a:t>
            </a:r>
            <a:endParaRPr lang="en-US" sz="53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300" b="1" dirty="0" smtClean="0">
                <a:latin typeface="Corbel" panose="020B0503020204020204" pitchFamily="34" charset="0"/>
              </a:rPr>
              <a:t>имя </a:t>
            </a:r>
            <a:r>
              <a:rPr lang="ru-RU" sz="5300" b="1" dirty="0">
                <a:latin typeface="Corbel" panose="020B0503020204020204" pitchFamily="34" charset="0"/>
              </a:rPr>
              <a:t>и фамилию этого актёра и режиссёра. </a:t>
            </a:r>
            <a:endParaRPr lang="en-US" sz="5300" b="1" dirty="0" smtClean="0">
              <a:latin typeface="Corbel" panose="020B0503020204020204" pitchFamily="34" charset="0"/>
            </a:endParaRPr>
          </a:p>
          <a:p>
            <a:pPr fontAlgn="base"/>
            <a:endParaRPr lang="x-none" sz="53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300" dirty="0" err="1" smtClean="0">
                <a:latin typeface="Corbel" panose="020B0503020204020204" pitchFamily="34" charset="0"/>
              </a:rPr>
              <a:t>Într</a:t>
            </a:r>
            <a:r>
              <a:rPr lang="en-US" sz="5300" dirty="0" smtClean="0">
                <a:latin typeface="Corbel" panose="020B0503020204020204" pitchFamily="34" charset="0"/>
              </a:rPr>
              <a:t>-un </a:t>
            </a:r>
            <a:r>
              <a:rPr lang="en-US" sz="5300" dirty="0" err="1">
                <a:latin typeface="Corbel" panose="020B0503020204020204" pitchFamily="34" charset="0"/>
              </a:rPr>
              <a:t>articol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en-US" sz="5300" dirty="0" err="1">
                <a:latin typeface="Corbel" panose="020B0503020204020204" pitchFamily="34" charset="0"/>
              </a:rPr>
              <a:t>ei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en-US" sz="5300" dirty="0" err="1">
                <a:latin typeface="Corbel" panose="020B0503020204020204" pitchFamily="34" charset="0"/>
              </a:rPr>
              <a:t>sunt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en-US" sz="5300" dirty="0" err="1">
                <a:latin typeface="Corbel" panose="020B0503020204020204" pitchFamily="34" charset="0"/>
              </a:rPr>
              <a:t>numiți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en-US" sz="5300" dirty="0" err="1">
                <a:latin typeface="Corbel" panose="020B0503020204020204" pitchFamily="34" charset="0"/>
              </a:rPr>
              <a:t>altruiști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en-US" sz="5300" dirty="0" smtClean="0">
                <a:latin typeface="Corbel" panose="020B0503020204020204" pitchFamily="34" charset="0"/>
              </a:rPr>
              <a:t>care</a:t>
            </a:r>
          </a:p>
          <a:p>
            <a:pPr fontAlgn="base"/>
            <a:r>
              <a:rPr lang="en-US" sz="5300" dirty="0" err="1" smtClean="0">
                <a:latin typeface="Corbel" panose="020B0503020204020204" pitchFamily="34" charset="0"/>
              </a:rPr>
              <a:t>lucrează</a:t>
            </a:r>
            <a:r>
              <a:rPr lang="en-US" sz="5300" dirty="0" smtClean="0">
                <a:latin typeface="Corbel" panose="020B0503020204020204" pitchFamily="34" charset="0"/>
              </a:rPr>
              <a:t> </a:t>
            </a:r>
            <a:r>
              <a:rPr lang="en-US" sz="5300" dirty="0" err="1">
                <a:latin typeface="Corbel" panose="020B0503020204020204" pitchFamily="34" charset="0"/>
              </a:rPr>
              <a:t>pentru</a:t>
            </a:r>
            <a:r>
              <a:rPr lang="en-US" sz="5300" dirty="0">
                <a:latin typeface="Corbel" panose="020B0503020204020204" pitchFamily="34" charset="0"/>
              </a:rPr>
              <a:t> a </a:t>
            </a:r>
            <a:r>
              <a:rPr lang="en-US" sz="5300" dirty="0" err="1" smtClean="0">
                <a:latin typeface="Corbel" panose="020B0503020204020204" pitchFamily="34" charset="0"/>
              </a:rPr>
              <a:t>obține</a:t>
            </a:r>
            <a:r>
              <a:rPr lang="en-US" sz="5300" dirty="0">
                <a:latin typeface="Corbel" panose="020B0503020204020204" pitchFamily="34" charset="0"/>
              </a:rPr>
              <a:t> </a:t>
            </a:r>
            <a:r>
              <a:rPr lang="en-US" sz="5300" dirty="0" err="1" smtClean="0">
                <a:latin typeface="Corbel" panose="020B0503020204020204" pitchFamily="34" charset="0"/>
              </a:rPr>
              <a:t>experiență</a:t>
            </a:r>
            <a:r>
              <a:rPr lang="en-US" sz="5300" dirty="0">
                <a:latin typeface="Corbel" panose="020B0503020204020204" pitchFamily="34" charset="0"/>
              </a:rPr>
              <a:t>. </a:t>
            </a:r>
            <a:endParaRPr lang="en-US" sz="53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300" b="1" dirty="0" err="1" smtClean="0">
                <a:latin typeface="Corbel" panose="020B0503020204020204" pitchFamily="34" charset="0"/>
              </a:rPr>
              <a:t>Numiți-i</a:t>
            </a:r>
            <a:r>
              <a:rPr lang="en-US" sz="5300" b="1" dirty="0">
                <a:latin typeface="Corbel" panose="020B0503020204020204" pitchFamily="34" charset="0"/>
              </a:rPr>
              <a:t>! </a:t>
            </a:r>
            <a:r>
              <a:rPr lang="en-US" sz="5300" b="1" dirty="0" err="1">
                <a:latin typeface="Corbel" panose="020B0503020204020204" pitchFamily="34" charset="0"/>
              </a:rPr>
              <a:t>Pentru</a:t>
            </a:r>
            <a:r>
              <a:rPr lang="en-US" sz="5300" b="1" dirty="0">
                <a:latin typeface="Corbel" panose="020B0503020204020204" pitchFamily="34" charset="0"/>
              </a:rPr>
              <a:t> al </a:t>
            </a:r>
            <a:r>
              <a:rPr lang="en-US" sz="5300" b="1" dirty="0" err="1">
                <a:latin typeface="Corbel" panose="020B0503020204020204" pitchFamily="34" charset="0"/>
              </a:rPr>
              <a:t>doilea</a:t>
            </a:r>
            <a:r>
              <a:rPr lang="en-US" sz="5300" b="1" dirty="0">
                <a:latin typeface="Corbel" panose="020B0503020204020204" pitchFamily="34" charset="0"/>
              </a:rPr>
              <a:t> </a:t>
            </a:r>
            <a:r>
              <a:rPr lang="en-US" sz="5300" b="1" dirty="0" err="1">
                <a:latin typeface="Corbel" panose="020B0503020204020204" pitchFamily="34" charset="0"/>
              </a:rPr>
              <a:t>punct</a:t>
            </a:r>
            <a:r>
              <a:rPr lang="en-US" sz="5300" b="1" dirty="0">
                <a:latin typeface="Corbel" panose="020B0503020204020204" pitchFamily="34" charset="0"/>
              </a:rPr>
              <a:t>, </a:t>
            </a:r>
            <a:r>
              <a:rPr lang="en-US" sz="5300" b="1" dirty="0" err="1">
                <a:latin typeface="Corbel" panose="020B0503020204020204" pitchFamily="34" charset="0"/>
              </a:rPr>
              <a:t>scrieți</a:t>
            </a:r>
            <a:r>
              <a:rPr lang="en-US" sz="5300" b="1" dirty="0">
                <a:latin typeface="Corbel" panose="020B0503020204020204" pitchFamily="34" charset="0"/>
              </a:rPr>
              <a:t> </a:t>
            </a:r>
            <a:endParaRPr lang="en-US" sz="53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300" b="1" dirty="0" err="1" smtClean="0">
                <a:latin typeface="Corbel" panose="020B0503020204020204" pitchFamily="34" charset="0"/>
              </a:rPr>
              <a:t>numele</a:t>
            </a:r>
            <a:r>
              <a:rPr lang="en-US" sz="5300" b="1" dirty="0" smtClean="0">
                <a:latin typeface="Corbel" panose="020B0503020204020204" pitchFamily="34" charset="0"/>
              </a:rPr>
              <a:t> </a:t>
            </a:r>
            <a:r>
              <a:rPr lang="en-US" sz="5300" b="1" dirty="0" err="1" smtClean="0">
                <a:latin typeface="Corbel" panose="020B0503020204020204" pitchFamily="34" charset="0"/>
              </a:rPr>
              <a:t>și</a:t>
            </a:r>
            <a:r>
              <a:rPr lang="en-US" sz="5300" b="1" dirty="0">
                <a:latin typeface="Corbel" panose="020B0503020204020204" pitchFamily="34" charset="0"/>
              </a:rPr>
              <a:t> </a:t>
            </a:r>
            <a:r>
              <a:rPr lang="en-US" sz="5300" b="1" dirty="0" err="1" smtClean="0">
                <a:latin typeface="Corbel" panose="020B0503020204020204" pitchFamily="34" charset="0"/>
              </a:rPr>
              <a:t>prenumele</a:t>
            </a:r>
            <a:r>
              <a:rPr lang="en-US" sz="5300" b="1" dirty="0" smtClean="0">
                <a:latin typeface="Corbel" panose="020B0503020204020204" pitchFamily="34" charset="0"/>
              </a:rPr>
              <a:t> </a:t>
            </a:r>
            <a:r>
              <a:rPr lang="en-US" sz="5300" b="1" dirty="0" err="1">
                <a:latin typeface="Corbel" panose="020B0503020204020204" pitchFamily="34" charset="0"/>
              </a:rPr>
              <a:t>acestui</a:t>
            </a:r>
            <a:r>
              <a:rPr lang="en-US" sz="5300" b="1" dirty="0">
                <a:latin typeface="Corbel" panose="020B0503020204020204" pitchFamily="34" charset="0"/>
              </a:rPr>
              <a:t> actor </a:t>
            </a:r>
            <a:r>
              <a:rPr lang="en-US" sz="5300" b="1" dirty="0" err="1">
                <a:latin typeface="Corbel" panose="020B0503020204020204" pitchFamily="34" charset="0"/>
              </a:rPr>
              <a:t>și</a:t>
            </a:r>
            <a:r>
              <a:rPr lang="en-US" sz="5300" b="1" dirty="0">
                <a:latin typeface="Corbel" panose="020B0503020204020204" pitchFamily="34" charset="0"/>
              </a:rPr>
              <a:t> </a:t>
            </a:r>
            <a:r>
              <a:rPr lang="en-US" sz="5300" b="1" dirty="0" err="1">
                <a:latin typeface="Corbel" panose="020B0503020204020204" pitchFamily="34" charset="0"/>
              </a:rPr>
              <a:t>regizor</a:t>
            </a:r>
            <a:r>
              <a:rPr lang="en-US" sz="5300" b="1" dirty="0">
                <a:latin typeface="Corbel" panose="020B0503020204020204" pitchFamily="34" charset="0"/>
              </a:rPr>
              <a:t>. </a:t>
            </a:r>
            <a:endParaRPr lang="ru-RU" sz="53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1140751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4101" y="1245837"/>
            <a:ext cx="6292774" cy="892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6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382250" y="3854705"/>
            <a:ext cx="9728248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	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Волонтёр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Voluntar</a:t>
            </a:r>
            <a:r>
              <a:rPr lang="en-US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endParaRPr lang="x-none" sz="44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	</a:t>
            </a:r>
            <a:r>
              <a:rPr lang="en-US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– </a:t>
            </a:r>
            <a:r>
              <a:rPr lang="en-US" sz="4400" b="1" dirty="0">
                <a:solidFill>
                  <a:schemeClr val="bg1"/>
                </a:solidFill>
                <a:latin typeface="Corbel" panose="020B0503020204020204" pitchFamily="34" charset="0"/>
              </a:rPr>
              <a:t>1 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r>
              <a:rPr lang="ru-RU" sz="4400" b="1" dirty="0">
                <a:solidFill>
                  <a:schemeClr val="bg1"/>
                </a:solidFill>
                <a:latin typeface="Corbel" panose="020B0503020204020204" pitchFamily="34" charset="0"/>
              </a:rPr>
              <a:t> </a:t>
            </a:r>
          </a:p>
          <a:p>
            <a:r>
              <a:rPr lang="x-none" sz="44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  </a:t>
            </a:r>
            <a:r>
              <a:rPr lang="ru-RU" sz="44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Михай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44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Волонтир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Mihai </a:t>
            </a:r>
            <a:r>
              <a:rPr lang="en-US" sz="4400" b="1" dirty="0" err="1">
                <a:solidFill>
                  <a:schemeClr val="bg1"/>
                </a:solidFill>
                <a:latin typeface="Corbel" panose="020B0503020204020204" pitchFamily="34" charset="0"/>
              </a:rPr>
              <a:t>Volontir</a:t>
            </a:r>
            <a:r>
              <a:rPr lang="en-US" sz="4400" b="1" dirty="0">
                <a:solidFill>
                  <a:schemeClr val="bg1"/>
                </a:solidFill>
                <a:latin typeface="Corbel" panose="020B0503020204020204" pitchFamily="34" charset="0"/>
              </a:rPr>
              <a:t>  </a:t>
            </a:r>
            <a:endParaRPr lang="x-none" sz="44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44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  </a:t>
            </a:r>
            <a:r>
              <a:rPr lang="en-US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– </a:t>
            </a:r>
            <a:r>
              <a:rPr lang="en-US" sz="4400" b="1" dirty="0">
                <a:solidFill>
                  <a:schemeClr val="bg1"/>
                </a:solidFill>
                <a:latin typeface="Corbel" panose="020B0503020204020204" pitchFamily="34" charset="0"/>
              </a:rPr>
              <a:t>1 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44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r>
              <a:rPr lang="ru-RU" sz="4400" b="1" dirty="0">
                <a:solidFill>
                  <a:schemeClr val="bg1"/>
                </a:solidFill>
                <a:latin typeface="Corbel" panose="020B0503020204020204" pitchFamily="34" charset="0"/>
              </a:rPr>
              <a:t> </a:t>
            </a: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1083601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ОТВЕТA/RĂSPUNSURI – 2 БАЛЛA/PUNCTE</a:t>
            </a:r>
            <a:endParaRPr lang="x-none"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1568358615_content_700x45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4" y="2650383"/>
            <a:ext cx="10146890" cy="659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95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460"/>
            <a:ext cx="20104100" cy="1130579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1" y="2268742"/>
            <a:ext cx="11479970" cy="7955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600" dirty="0">
                <a:latin typeface="Corbel" panose="020B0503020204020204" pitchFamily="34" charset="0"/>
              </a:rPr>
              <a:t>Работники студии </a:t>
            </a:r>
            <a:r>
              <a:rPr lang="en-US" sz="4600" dirty="0">
                <a:latin typeface="Corbel" panose="020B0503020204020204" pitchFamily="34" charset="0"/>
              </a:rPr>
              <a:t>Cube Works </a:t>
            </a:r>
            <a:r>
              <a:rPr lang="ru-RU" sz="4600" dirty="0">
                <a:latin typeface="Corbel" panose="020B0503020204020204" pitchFamily="34" charset="0"/>
              </a:rPr>
              <a:t>создают </a:t>
            </a:r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копии </a:t>
            </a:r>
            <a:r>
              <a:rPr lang="ru-RU" sz="4600" dirty="0">
                <a:latin typeface="Corbel" panose="020B0503020204020204" pitchFamily="34" charset="0"/>
              </a:rPr>
              <a:t>знаменитых картин. </a:t>
            </a:r>
            <a:r>
              <a:rPr lang="ru-RU" sz="4600" dirty="0" smtClean="0">
                <a:latin typeface="Corbel" panose="020B0503020204020204" pitchFamily="34" charset="0"/>
              </a:rPr>
              <a:t>Во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ru-RU" sz="4600" dirty="0" smtClean="0">
                <a:latin typeface="Corbel" panose="020B0503020204020204" pitchFamily="34" charset="0"/>
              </a:rPr>
              <a:t>время </a:t>
            </a:r>
            <a:r>
              <a:rPr lang="ru-RU" sz="4600" dirty="0">
                <a:latin typeface="Corbel" panose="020B0503020204020204" pitchFamily="34" charset="0"/>
              </a:rPr>
              <a:t>работы </a:t>
            </a:r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им</a:t>
            </a:r>
            <a:r>
              <a:rPr lang="ru-RU" sz="4600" dirty="0">
                <a:latin typeface="Corbel" panose="020B0503020204020204" pitchFamily="34" charset="0"/>
              </a:rPr>
              <a:t>, конечно, приходится поломать голову, </a:t>
            </a:r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dirty="0" smtClean="0">
                <a:latin typeface="Corbel" panose="020B0503020204020204" pitchFamily="34" charset="0"/>
              </a:rPr>
              <a:t>Зато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ru-RU" sz="4600" dirty="0" smtClean="0">
                <a:latin typeface="Corbel" panose="020B0503020204020204" pitchFamily="34" charset="0"/>
              </a:rPr>
              <a:t>результаты </a:t>
            </a:r>
            <a:r>
              <a:rPr lang="ru-RU" sz="4600" dirty="0">
                <a:latin typeface="Corbel" panose="020B0503020204020204" pitchFamily="34" charset="0"/>
              </a:rPr>
              <a:t>действительно хороши</a:t>
            </a:r>
            <a:r>
              <a:rPr lang="ru-RU" sz="4600" dirty="0" smtClean="0">
                <a:latin typeface="Corbel" panose="020B0503020204020204" pitchFamily="34" charset="0"/>
              </a:rPr>
              <a:t>.</a:t>
            </a:r>
            <a:r>
              <a:rPr lang="x-none" sz="4600" dirty="0" smtClean="0">
                <a:latin typeface="Corbel" panose="020B0503020204020204" pitchFamily="34" charset="0"/>
              </a:rPr>
              <a:t> </a:t>
            </a:r>
          </a:p>
          <a:p>
            <a:pPr fontAlgn="base"/>
            <a:r>
              <a:rPr lang="ru-RU" sz="4600" b="1" dirty="0" smtClean="0">
                <a:latin typeface="Corbel" panose="020B0503020204020204" pitchFamily="34" charset="0"/>
              </a:rPr>
              <a:t>Назовите материал,</a:t>
            </a:r>
            <a:r>
              <a:rPr lang="en-US" sz="4600" b="1" dirty="0">
                <a:latin typeface="Corbel" panose="020B0503020204020204" pitchFamily="34" charset="0"/>
              </a:rPr>
              <a:t> </a:t>
            </a:r>
            <a:r>
              <a:rPr lang="ru-RU" sz="4600" b="1" dirty="0" smtClean="0">
                <a:latin typeface="Corbel" panose="020B0503020204020204" pitchFamily="34" charset="0"/>
              </a:rPr>
              <a:t>используемый </a:t>
            </a:r>
            <a:r>
              <a:rPr lang="ru-RU" sz="4600" b="1" dirty="0">
                <a:latin typeface="Corbel" panose="020B0503020204020204" pitchFamily="34" charset="0"/>
              </a:rPr>
              <a:t>для </a:t>
            </a:r>
            <a:endParaRPr lang="x-none" sz="46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600" b="1" dirty="0" smtClean="0">
                <a:latin typeface="Corbel" panose="020B0503020204020204" pitchFamily="34" charset="0"/>
              </a:rPr>
              <a:t>этих</a:t>
            </a:r>
            <a:r>
              <a:rPr lang="x-none" sz="4600" b="1" dirty="0" smtClean="0">
                <a:latin typeface="Corbel" panose="020B0503020204020204" pitchFamily="34" charset="0"/>
              </a:rPr>
              <a:t> </a:t>
            </a:r>
            <a:r>
              <a:rPr lang="ru-RU" sz="4600" b="1" dirty="0" smtClean="0">
                <a:latin typeface="Corbel" panose="020B0503020204020204" pitchFamily="34" charset="0"/>
              </a:rPr>
              <a:t>произведений.</a:t>
            </a:r>
            <a:endParaRPr lang="en-US" sz="4600" b="1" dirty="0" smtClean="0">
              <a:latin typeface="Corbel" panose="020B0503020204020204" pitchFamily="34" charset="0"/>
            </a:endParaRPr>
          </a:p>
          <a:p>
            <a:pPr fontAlgn="base"/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dirty="0" smtClean="0">
                <a:latin typeface="Corbel" panose="020B0503020204020204" pitchFamily="34" charset="0"/>
              </a:rPr>
              <a:t>Cube </a:t>
            </a:r>
            <a:r>
              <a:rPr lang="en-US" sz="4600" dirty="0">
                <a:latin typeface="Corbel" panose="020B0503020204020204" pitchFamily="34" charset="0"/>
              </a:rPr>
              <a:t>Works </a:t>
            </a:r>
            <a:r>
              <a:rPr lang="en-US" sz="4600" dirty="0" err="1">
                <a:latin typeface="Corbel" panose="020B0503020204020204" pitchFamily="34" charset="0"/>
              </a:rPr>
              <a:t>crează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copii</a:t>
            </a:r>
            <a:r>
              <a:rPr lang="en-US" sz="4600" dirty="0">
                <a:latin typeface="Corbel" panose="020B0503020204020204" pitchFamily="34" charset="0"/>
              </a:rPr>
              <a:t> ale </a:t>
            </a:r>
            <a:r>
              <a:rPr lang="en-US" sz="4600" dirty="0" err="1">
                <a:latin typeface="Corbel" panose="020B0503020204020204" pitchFamily="34" charset="0"/>
              </a:rPr>
              <a:t>unor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picturi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dirty="0" err="1" smtClean="0">
                <a:latin typeface="Corbel" panose="020B0503020204020204" pitchFamily="34" charset="0"/>
              </a:rPr>
              <a:t>celebre</a:t>
            </a:r>
            <a:r>
              <a:rPr lang="en-US" sz="4600" dirty="0">
                <a:latin typeface="Corbel" panose="020B0503020204020204" pitchFamily="34" charset="0"/>
              </a:rPr>
              <a:t>. </a:t>
            </a:r>
            <a:r>
              <a:rPr lang="en-US" sz="4600" dirty="0" err="1" smtClean="0">
                <a:latin typeface="Corbel" panose="020B0503020204020204" pitchFamily="34" charset="0"/>
              </a:rPr>
              <a:t>Partea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pozitivă</a:t>
            </a:r>
            <a:r>
              <a:rPr lang="en-US" sz="4600" dirty="0">
                <a:latin typeface="Corbel" panose="020B0503020204020204" pitchFamily="34" charset="0"/>
              </a:rPr>
              <a:t> e </a:t>
            </a:r>
            <a:r>
              <a:rPr lang="en-US" sz="4600" dirty="0" err="1" smtClean="0">
                <a:latin typeface="Corbel" panose="020B0503020204020204" pitchFamily="34" charset="0"/>
              </a:rPr>
              <a:t>faptul</a:t>
            </a:r>
            <a:r>
              <a:rPr lang="en-US" sz="4600" dirty="0" smtClean="0">
                <a:latin typeface="Corbel" panose="020B0503020204020204" pitchFamily="34" charset="0"/>
              </a:rPr>
              <a:t>, </a:t>
            </a:r>
            <a:r>
              <a:rPr lang="en-US" sz="4600" dirty="0" err="1" smtClean="0">
                <a:latin typeface="Corbel" panose="020B0503020204020204" pitchFamily="34" charset="0"/>
              </a:rPr>
              <a:t>că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 err="1">
                <a:latin typeface="Corbel" panose="020B0503020204020204" pitchFamily="34" charset="0"/>
              </a:rPr>
              <a:t>lucrul</a:t>
            </a:r>
            <a:r>
              <a:rPr lang="en-US" sz="4600" dirty="0">
                <a:latin typeface="Corbel" panose="020B0503020204020204" pitchFamily="34" charset="0"/>
              </a:rPr>
              <a:t> </a:t>
            </a:r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dirty="0" err="1" smtClean="0">
                <a:latin typeface="Corbel" panose="020B0503020204020204" pitchFamily="34" charset="0"/>
              </a:rPr>
              <a:t>angajaților</a:t>
            </a:r>
            <a:r>
              <a:rPr lang="en-US" sz="4600" dirty="0" smtClean="0">
                <a:latin typeface="Corbel" panose="020B0503020204020204" pitchFamily="34" charset="0"/>
              </a:rPr>
              <a:t> se</a:t>
            </a:r>
            <a:r>
              <a:rPr lang="x-none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 err="1" smtClean="0">
                <a:latin typeface="Corbel" panose="020B0503020204020204" pitchFamily="34" charset="0"/>
              </a:rPr>
              <a:t>intercalează</a:t>
            </a:r>
            <a:r>
              <a:rPr lang="en-US" sz="4600" dirty="0" smtClean="0">
                <a:latin typeface="Corbel" panose="020B0503020204020204" pitchFamily="34" charset="0"/>
              </a:rPr>
              <a:t> </a:t>
            </a:r>
            <a:r>
              <a:rPr lang="en-US" sz="4600" dirty="0">
                <a:latin typeface="Corbel" panose="020B0503020204020204" pitchFamily="34" charset="0"/>
              </a:rPr>
              <a:t>cu </a:t>
            </a:r>
            <a:r>
              <a:rPr lang="en-US" sz="4600" dirty="0" err="1">
                <a:latin typeface="Corbel" panose="020B0503020204020204" pitchFamily="34" charset="0"/>
              </a:rPr>
              <a:t>procesul</a:t>
            </a:r>
            <a:r>
              <a:rPr lang="en-US" sz="4600" dirty="0">
                <a:latin typeface="Corbel" panose="020B0503020204020204" pitchFamily="34" charset="0"/>
              </a:rPr>
              <a:t> de </a:t>
            </a:r>
            <a:r>
              <a:rPr lang="en-US" sz="4600" dirty="0" err="1">
                <a:latin typeface="Corbel" panose="020B0503020204020204" pitchFamily="34" charset="0"/>
              </a:rPr>
              <a:t>joc</a:t>
            </a:r>
            <a:r>
              <a:rPr lang="en-US" sz="4600" dirty="0">
                <a:latin typeface="Corbel" panose="020B0503020204020204" pitchFamily="34" charset="0"/>
              </a:rPr>
              <a:t>. </a:t>
            </a:r>
            <a:endParaRPr lang="x-none" sz="46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600" b="1" dirty="0" err="1" smtClean="0">
                <a:latin typeface="Corbel" panose="020B0503020204020204" pitchFamily="34" charset="0"/>
              </a:rPr>
              <a:t>Numiți</a:t>
            </a:r>
            <a:r>
              <a:rPr lang="en-US" sz="4600" b="1" dirty="0" smtClean="0">
                <a:latin typeface="Corbel" panose="020B0503020204020204" pitchFamily="34" charset="0"/>
              </a:rPr>
              <a:t> </a:t>
            </a:r>
            <a:r>
              <a:rPr lang="en-US" sz="4600" b="1" dirty="0">
                <a:latin typeface="Corbel" panose="020B0503020204020204" pitchFamily="34" charset="0"/>
              </a:rPr>
              <a:t>”</a:t>
            </a:r>
            <a:r>
              <a:rPr lang="en-US" sz="4600" b="1" dirty="0" err="1" smtClean="0">
                <a:latin typeface="Corbel" panose="020B0503020204020204" pitchFamily="34" charset="0"/>
              </a:rPr>
              <a:t>materia</a:t>
            </a:r>
            <a:r>
              <a:rPr lang="x-none" sz="4600" b="1" dirty="0" smtClean="0">
                <a:latin typeface="Corbel" panose="020B0503020204020204" pitchFamily="34" charset="0"/>
              </a:rPr>
              <a:t> </a:t>
            </a:r>
            <a:r>
              <a:rPr lang="en-US" sz="4600" b="1" dirty="0" err="1" smtClean="0">
                <a:latin typeface="Corbel" panose="020B0503020204020204" pitchFamily="34" charset="0"/>
              </a:rPr>
              <a:t>primă</a:t>
            </a:r>
            <a:r>
              <a:rPr lang="en-US" sz="4600" b="1" dirty="0">
                <a:latin typeface="Corbel" panose="020B0503020204020204" pitchFamily="34" charset="0"/>
              </a:rPr>
              <a:t>” a </a:t>
            </a:r>
            <a:r>
              <a:rPr lang="en-US" sz="4600" b="1" dirty="0" err="1">
                <a:latin typeface="Corbel" panose="020B0503020204020204" pitchFamily="34" charset="0"/>
              </a:rPr>
              <a:t>acestor</a:t>
            </a:r>
            <a:r>
              <a:rPr lang="en-US" sz="4600" b="1" dirty="0">
                <a:latin typeface="Corbel" panose="020B0503020204020204" pitchFamily="34" charset="0"/>
              </a:rPr>
              <a:t> </a:t>
            </a:r>
            <a:r>
              <a:rPr lang="en-US" sz="4600" b="1" dirty="0" err="1">
                <a:latin typeface="Corbel" panose="020B0503020204020204" pitchFamily="34" charset="0"/>
              </a:rPr>
              <a:t>tablouri</a:t>
            </a:r>
            <a:r>
              <a:rPr lang="en-US" sz="4600" b="1" dirty="0">
                <a:latin typeface="Corbel" panose="020B0503020204020204" pitchFamily="34" charset="0"/>
              </a:rPr>
              <a:t>. </a:t>
            </a:r>
            <a:endParaRPr lang="ru-RU" sz="46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2499" y="1210676"/>
            <a:ext cx="8111404" cy="896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09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89" y="414839"/>
            <a:ext cx="1517549" cy="184417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7940"/>
            <a:ext cx="20104100" cy="114038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320" y="3854706"/>
            <a:ext cx="10104120" cy="377352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54706"/>
            <a:ext cx="9854926" cy="3773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7200" b="1" dirty="0">
                <a:solidFill>
                  <a:schemeClr val="bg1"/>
                </a:solidFill>
                <a:latin typeface="Corbel" panose="020B0503020204020204" pitchFamily="34" charset="0"/>
              </a:rPr>
              <a:t>Кубики </a:t>
            </a:r>
            <a:r>
              <a:rPr lang="ru-RU" sz="72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Рубика</a:t>
            </a:r>
            <a:r>
              <a:rPr lang="x-none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72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en-US" sz="72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Cubul</a:t>
            </a:r>
            <a:r>
              <a:rPr lang="en-US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solidFill>
                  <a:schemeClr val="bg1"/>
                </a:solidFill>
                <a:latin typeface="Corbel" panose="020B0503020204020204" pitchFamily="34" charset="0"/>
              </a:rPr>
              <a:t>lui</a:t>
            </a:r>
            <a:r>
              <a:rPr lang="en-US" sz="7200" b="1" dirty="0">
                <a:solidFill>
                  <a:schemeClr val="bg1"/>
                </a:solidFill>
                <a:latin typeface="Corbel" panose="020B0503020204020204" pitchFamily="34" charset="0"/>
              </a:rPr>
              <a:t> Rubik</a:t>
            </a:r>
            <a:endParaRPr lang="ru-RU" sz="72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02" y="1121610"/>
            <a:ext cx="10396398" cy="80245"/>
          </a:xfrm>
          <a:prstGeom prst="rect">
            <a:avLst/>
          </a:prstGeom>
        </p:spPr>
      </p:pic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Picture 2" descr="D:\Docs\Desktop\кубик-рубик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936" y="1817527"/>
            <a:ext cx="8256113" cy="825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55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77066"/>
            <a:ext cx="20104100" cy="12478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7744"/>
            <a:ext cx="20104100" cy="113057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3062" y="10216717"/>
            <a:ext cx="3857437" cy="1111606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16" y="10223777"/>
            <a:ext cx="1104546" cy="11045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92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/>
    </mc:Choice>
    <mc:Fallback xmlns="">
      <p:transition spd="slow" advClick="0" advTm="6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2943</TotalTime>
  <Words>565</Words>
  <Application>Microsoft Office PowerPoint</Application>
  <PresentationFormat>Произвольный</PresentationFormat>
  <Paragraphs>107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User</cp:lastModifiedBy>
  <cp:revision>416</cp:revision>
  <dcterms:modified xsi:type="dcterms:W3CDTF">2021-01-06T15:47:52Z</dcterms:modified>
</cp:coreProperties>
</file>