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6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5392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2055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9825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8611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233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7266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88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979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421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036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173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27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06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18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846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3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конце ХХ века в Тихом океане появилось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образование</a:t>
            </a:r>
            <a:r>
              <a:rPr lang="ru-RU" sz="7200" dirty="0">
                <a:latin typeface="Corbel" panose="020B0503020204020204" pitchFamily="34" charset="0"/>
              </a:rPr>
              <a:t>, которое назвали континентом.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Его </a:t>
            </a:r>
            <a:r>
              <a:rPr lang="ru-RU" sz="7200" dirty="0">
                <a:latin typeface="Corbel" panose="020B0503020204020204" pitchFamily="34" charset="0"/>
              </a:rPr>
              <a:t>размер сопоставим с тремя территориями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Франции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А из чего он </a:t>
            </a:r>
            <a:r>
              <a:rPr lang="ru-RU" sz="7200" b="1" dirty="0" smtClean="0">
                <a:latin typeface="Corbel" panose="020B0503020204020204" pitchFamily="34" charset="0"/>
              </a:rPr>
              <a:t>состоит?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La </a:t>
            </a:r>
            <a:r>
              <a:rPr lang="en-US" sz="7200" dirty="0" err="1">
                <a:latin typeface="Corbel" panose="020B0503020204020204" pitchFamily="34" charset="0"/>
              </a:rPr>
              <a:t>sfârșitul</a:t>
            </a:r>
            <a:r>
              <a:rPr lang="en-US" sz="7200" dirty="0">
                <a:latin typeface="Corbel" panose="020B0503020204020204" pitchFamily="34" charset="0"/>
              </a:rPr>
              <a:t> sec. XX,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Oceanul</a:t>
            </a:r>
            <a:r>
              <a:rPr lang="en-US" sz="7200" dirty="0">
                <a:latin typeface="Corbel" panose="020B0503020204020204" pitchFamily="34" charset="0"/>
              </a:rPr>
              <a:t> Pacific a </a:t>
            </a:r>
            <a:r>
              <a:rPr lang="en-US" sz="7200" dirty="0" err="1">
                <a:latin typeface="Corbel" panose="020B0503020204020204" pitchFamily="34" charset="0"/>
              </a:rPr>
              <a:t>apărut</a:t>
            </a:r>
            <a:r>
              <a:rPr lang="en-US" sz="7200" dirty="0">
                <a:latin typeface="Corbel" panose="020B0503020204020204" pitchFamily="34" charset="0"/>
              </a:rPr>
              <a:t> o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formațiune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cu </a:t>
            </a:r>
            <a:r>
              <a:rPr lang="en-US" sz="7200" dirty="0" err="1">
                <a:latin typeface="Corbel" panose="020B0503020204020204" pitchFamily="34" charset="0"/>
              </a:rPr>
              <a:t>suprafața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cât</a:t>
            </a:r>
            <a:r>
              <a:rPr lang="en-US" sz="7200" dirty="0">
                <a:latin typeface="Corbel" panose="020B0503020204020204" pitchFamily="34" charset="0"/>
              </a:rPr>
              <a:t> circa 3 </a:t>
            </a:r>
            <a:r>
              <a:rPr lang="en-US" sz="7200" dirty="0" err="1">
                <a:latin typeface="Corbel" panose="020B0503020204020204" pitchFamily="34" charset="0"/>
              </a:rPr>
              <a:t>teritorii</a:t>
            </a:r>
            <a:r>
              <a:rPr lang="en-US" sz="7200" dirty="0">
                <a:latin typeface="Corbel" panose="020B0503020204020204" pitchFamily="34" charset="0"/>
              </a:rPr>
              <a:t> ale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Franței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Din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aceasta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2952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Черепахи </a:t>
            </a:r>
            <a:r>
              <a:rPr lang="ru-RU" sz="6500" dirty="0">
                <a:latin typeface="Corbel" panose="020B0503020204020204" pitchFamily="34" charset="0"/>
              </a:rPr>
              <a:t>часто погибают от проглоченных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пластиковых </a:t>
            </a:r>
            <a:r>
              <a:rPr lang="ru-RU" sz="6500" dirty="0">
                <a:latin typeface="Corbel" panose="020B0503020204020204" pitchFamily="34" charset="0"/>
              </a:rPr>
              <a:t>пакетов. Дело в том, что пакеты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</a:t>
            </a:r>
            <a:r>
              <a:rPr lang="ru-RU" sz="6500" dirty="0">
                <a:latin typeface="Corbel" panose="020B0503020204020204" pitchFamily="34" charset="0"/>
              </a:rPr>
              <a:t>воде очень похожи на то, чем питаются черепахи.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А </a:t>
            </a:r>
            <a:r>
              <a:rPr lang="ru-RU" sz="6500" b="1" dirty="0">
                <a:latin typeface="Corbel" panose="020B0503020204020204" pitchFamily="34" charset="0"/>
              </a:rPr>
              <a:t>чем они </a:t>
            </a:r>
            <a:r>
              <a:rPr lang="ru-RU" sz="6500" b="1" dirty="0" smtClean="0">
                <a:latin typeface="Corbel" panose="020B0503020204020204" pitchFamily="34" charset="0"/>
              </a:rPr>
              <a:t>питаются?</a:t>
            </a:r>
            <a:endParaRPr lang="ru-RU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Multe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țestoase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mor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cauza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pungilor</a:t>
            </a:r>
            <a:r>
              <a:rPr lang="en-US" sz="6500" dirty="0">
                <a:latin typeface="Corbel" panose="020B0503020204020204" pitchFamily="34" charset="0"/>
              </a:rPr>
              <a:t> de plastic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înghițite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Aceasta</a:t>
            </a:r>
            <a:r>
              <a:rPr lang="en-US" sz="6500" dirty="0">
                <a:latin typeface="Corbel" panose="020B0503020204020204" pitchFamily="34" charset="0"/>
              </a:rPr>
              <a:t> are </a:t>
            </a:r>
            <a:r>
              <a:rPr lang="en-US" sz="6500" dirty="0" err="1">
                <a:latin typeface="Corbel" panose="020B0503020204020204" pitchFamily="34" charset="0"/>
              </a:rPr>
              <a:t>loc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cauza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pungile</a:t>
            </a:r>
            <a:r>
              <a:rPr lang="en-US" sz="6500" dirty="0">
                <a:latin typeface="Corbel" panose="020B0503020204020204" pitchFamily="34" charset="0"/>
              </a:rPr>
              <a:t> se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aseamănă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cu </a:t>
            </a:r>
            <a:r>
              <a:rPr lang="en-US" sz="6500" dirty="0" err="1">
                <a:latin typeface="Corbel" panose="020B0503020204020204" pitchFamily="34" charset="0"/>
              </a:rPr>
              <a:t>ceea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consumă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țestoasele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Cu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anume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Черепахи </a:t>
            </a:r>
            <a:r>
              <a:rPr lang="ru-RU" sz="6500" dirty="0">
                <a:latin typeface="Corbel" panose="020B0503020204020204" pitchFamily="34" charset="0"/>
              </a:rPr>
              <a:t>часто погибают от проглоченных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пластиковых </a:t>
            </a:r>
            <a:r>
              <a:rPr lang="ru-RU" sz="6500" dirty="0">
                <a:latin typeface="Corbel" panose="020B0503020204020204" pitchFamily="34" charset="0"/>
              </a:rPr>
              <a:t>пакетов. Дело в том, что пакеты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dirty="0" smtClean="0">
                <a:latin typeface="Corbel" panose="020B0503020204020204" pitchFamily="34" charset="0"/>
              </a:rPr>
              <a:t>в </a:t>
            </a:r>
            <a:r>
              <a:rPr lang="ru-RU" sz="6500" dirty="0">
                <a:latin typeface="Corbel" panose="020B0503020204020204" pitchFamily="34" charset="0"/>
              </a:rPr>
              <a:t>воде очень похожи на то, чем питаются черепахи.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500" b="1" dirty="0" smtClean="0">
                <a:latin typeface="Corbel" panose="020B0503020204020204" pitchFamily="34" charset="0"/>
              </a:rPr>
              <a:t>А </a:t>
            </a:r>
            <a:r>
              <a:rPr lang="ru-RU" sz="6500" b="1" dirty="0">
                <a:latin typeface="Corbel" panose="020B0503020204020204" pitchFamily="34" charset="0"/>
              </a:rPr>
              <a:t>чем они </a:t>
            </a:r>
            <a:r>
              <a:rPr lang="ru-RU" sz="6500" b="1" dirty="0" smtClean="0">
                <a:latin typeface="Corbel" panose="020B0503020204020204" pitchFamily="34" charset="0"/>
              </a:rPr>
              <a:t>питаются?</a:t>
            </a:r>
            <a:endParaRPr lang="ru-RU" sz="6500" b="1" dirty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Multe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țestoase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mor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cauza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pungilor</a:t>
            </a:r>
            <a:r>
              <a:rPr lang="en-US" sz="6500" dirty="0">
                <a:latin typeface="Corbel" panose="020B0503020204020204" pitchFamily="34" charset="0"/>
              </a:rPr>
              <a:t> de plastic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înghițite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r>
              <a:rPr lang="en-US" sz="6500" dirty="0" err="1">
                <a:latin typeface="Corbel" panose="020B0503020204020204" pitchFamily="34" charset="0"/>
              </a:rPr>
              <a:t>Aceasta</a:t>
            </a:r>
            <a:r>
              <a:rPr lang="en-US" sz="6500" dirty="0">
                <a:latin typeface="Corbel" panose="020B0503020204020204" pitchFamily="34" charset="0"/>
              </a:rPr>
              <a:t> are </a:t>
            </a:r>
            <a:r>
              <a:rPr lang="en-US" sz="6500" dirty="0" err="1">
                <a:latin typeface="Corbel" panose="020B0503020204020204" pitchFamily="34" charset="0"/>
              </a:rPr>
              <a:t>loc</a:t>
            </a:r>
            <a:r>
              <a:rPr lang="en-US" sz="6500" dirty="0">
                <a:latin typeface="Corbel" panose="020B0503020204020204" pitchFamily="34" charset="0"/>
              </a:rPr>
              <a:t> din </a:t>
            </a:r>
            <a:r>
              <a:rPr lang="en-US" sz="6500" dirty="0" err="1">
                <a:latin typeface="Corbel" panose="020B0503020204020204" pitchFamily="34" charset="0"/>
              </a:rPr>
              <a:t>cauza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pungile</a:t>
            </a:r>
            <a:r>
              <a:rPr lang="en-US" sz="6500" dirty="0">
                <a:latin typeface="Corbel" panose="020B0503020204020204" pitchFamily="34" charset="0"/>
              </a:rPr>
              <a:t> se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dirty="0" err="1" smtClean="0">
                <a:latin typeface="Corbel" panose="020B0503020204020204" pitchFamily="34" charset="0"/>
              </a:rPr>
              <a:t>aseamănă</a:t>
            </a:r>
            <a:r>
              <a:rPr lang="en-US" sz="6500" dirty="0" smtClean="0">
                <a:latin typeface="Corbel" panose="020B0503020204020204" pitchFamily="34" charset="0"/>
              </a:rPr>
              <a:t> </a:t>
            </a:r>
            <a:r>
              <a:rPr lang="en-US" sz="6500" dirty="0">
                <a:latin typeface="Corbel" panose="020B0503020204020204" pitchFamily="34" charset="0"/>
              </a:rPr>
              <a:t>cu </a:t>
            </a:r>
            <a:r>
              <a:rPr lang="en-US" sz="6500" dirty="0" err="1">
                <a:latin typeface="Corbel" panose="020B0503020204020204" pitchFamily="34" charset="0"/>
              </a:rPr>
              <a:t>ceea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ce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consumă</a:t>
            </a:r>
            <a:r>
              <a:rPr lang="en-US" sz="6500" dirty="0">
                <a:latin typeface="Corbel" panose="020B0503020204020204" pitchFamily="34" charset="0"/>
              </a:rPr>
              <a:t> </a:t>
            </a:r>
            <a:r>
              <a:rPr lang="en-US" sz="6500" dirty="0" err="1">
                <a:latin typeface="Corbel" panose="020B0503020204020204" pitchFamily="34" charset="0"/>
              </a:rPr>
              <a:t>țestoasele</a:t>
            </a:r>
            <a:r>
              <a:rPr lang="en-US" sz="6500" dirty="0">
                <a:latin typeface="Corbel" panose="020B0503020204020204" pitchFamily="34" charset="0"/>
              </a:rPr>
              <a:t>. </a:t>
            </a:r>
            <a:endParaRPr lang="ru-RU" sz="6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500" b="1" dirty="0" smtClean="0">
                <a:latin typeface="Corbel" panose="020B0503020204020204" pitchFamily="34" charset="0"/>
              </a:rPr>
              <a:t>Cu </a:t>
            </a:r>
            <a:r>
              <a:rPr lang="en-US" sz="6500" b="1" dirty="0" err="1">
                <a:latin typeface="Corbel" panose="020B0503020204020204" pitchFamily="34" charset="0"/>
              </a:rPr>
              <a:t>ce</a:t>
            </a:r>
            <a:r>
              <a:rPr lang="en-US" sz="6500" b="1" dirty="0">
                <a:latin typeface="Corbel" panose="020B0503020204020204" pitchFamily="34" charset="0"/>
              </a:rPr>
              <a:t> </a:t>
            </a:r>
            <a:r>
              <a:rPr lang="en-US" sz="6500" b="1" dirty="0" err="1">
                <a:latin typeface="Corbel" panose="020B0503020204020204" pitchFamily="34" charset="0"/>
              </a:rPr>
              <a:t>anume</a:t>
            </a:r>
            <a:r>
              <a:rPr lang="en-US" sz="6500" b="1" dirty="0">
                <a:latin typeface="Corbel" panose="020B0503020204020204" pitchFamily="34" charset="0"/>
              </a:rPr>
              <a:t>?</a:t>
            </a:r>
            <a:endParaRPr lang="ru-RU" sz="65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314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Шутят</a:t>
            </a:r>
            <a:r>
              <a:rPr lang="ru-RU" sz="7200" dirty="0">
                <a:latin typeface="Corbel" panose="020B0503020204020204" pitchFamily="34" charset="0"/>
              </a:rPr>
              <a:t>, что, если мы не прекратим загрязнять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природу</a:t>
            </a:r>
            <a:r>
              <a:rPr lang="ru-RU" sz="7200" dirty="0">
                <a:latin typeface="Corbel" panose="020B0503020204020204" pitchFamily="34" charset="0"/>
              </a:rPr>
              <a:t>, то сможем делать то, что умел только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Иисус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Что именно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Conform </a:t>
            </a:r>
            <a:r>
              <a:rPr lang="en-US" sz="7200" dirty="0" err="1">
                <a:latin typeface="Corbel" panose="020B0503020204020204" pitchFamily="34" charset="0"/>
              </a:rPr>
              <a:t>unei</a:t>
            </a:r>
            <a:r>
              <a:rPr lang="en-US" sz="7200" dirty="0">
                <a:latin typeface="Corbel" panose="020B0503020204020204" pitchFamily="34" charset="0"/>
              </a:rPr>
              <a:t> glume, </a:t>
            </a:r>
            <a:r>
              <a:rPr lang="en-US" sz="7200" dirty="0" err="1">
                <a:latin typeface="Corbel" panose="020B0503020204020204" pitchFamily="34" charset="0"/>
              </a:rPr>
              <a:t>dacă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încetăm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poluăm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natura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vom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putea</a:t>
            </a:r>
            <a:r>
              <a:rPr lang="en-US" sz="7200" dirty="0">
                <a:latin typeface="Corbel" panose="020B0503020204020204" pitchFamily="34" charset="0"/>
              </a:rPr>
              <a:t> face </a:t>
            </a:r>
            <a:r>
              <a:rPr lang="en-US" sz="7200" dirty="0" err="1">
                <a:latin typeface="Corbel" panose="020B0503020204020204" pitchFamily="34" charset="0"/>
              </a:rPr>
              <a:t>ceea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putea</a:t>
            </a:r>
            <a:r>
              <a:rPr lang="en-US" sz="7200" dirty="0">
                <a:latin typeface="Corbel" panose="020B0503020204020204" pitchFamily="34" charset="0"/>
              </a:rPr>
              <a:t> face </a:t>
            </a:r>
            <a:r>
              <a:rPr lang="en-US" sz="7200" dirty="0" err="1">
                <a:latin typeface="Corbel" panose="020B0503020204020204" pitchFamily="34" charset="0"/>
              </a:rPr>
              <a:t>Isus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anume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Шутят</a:t>
            </a:r>
            <a:r>
              <a:rPr lang="ru-RU" sz="7200" dirty="0">
                <a:latin typeface="Corbel" panose="020B0503020204020204" pitchFamily="34" charset="0"/>
              </a:rPr>
              <a:t>, что, если мы не прекратим загрязнять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природу</a:t>
            </a:r>
            <a:r>
              <a:rPr lang="ru-RU" sz="7200" dirty="0">
                <a:latin typeface="Corbel" panose="020B0503020204020204" pitchFamily="34" charset="0"/>
              </a:rPr>
              <a:t>, то сможем делать то, что умел только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Иисус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Что именно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/>
            </a:r>
            <a:br>
              <a:rPr lang="en-US" sz="7200" b="1" dirty="0" smtClean="0">
                <a:latin typeface="Corbel" panose="020B0503020204020204" pitchFamily="34" charset="0"/>
              </a:rPr>
            </a:b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Conform </a:t>
            </a:r>
            <a:r>
              <a:rPr lang="en-US" sz="7200" dirty="0" err="1">
                <a:latin typeface="Corbel" panose="020B0503020204020204" pitchFamily="34" charset="0"/>
              </a:rPr>
              <a:t>unei</a:t>
            </a:r>
            <a:r>
              <a:rPr lang="en-US" sz="7200" dirty="0">
                <a:latin typeface="Corbel" panose="020B0503020204020204" pitchFamily="34" charset="0"/>
              </a:rPr>
              <a:t> glume, </a:t>
            </a:r>
            <a:r>
              <a:rPr lang="en-US" sz="7200" dirty="0" err="1">
                <a:latin typeface="Corbel" panose="020B0503020204020204" pitchFamily="34" charset="0"/>
              </a:rPr>
              <a:t>dacă</a:t>
            </a:r>
            <a:r>
              <a:rPr lang="en-US" sz="7200" dirty="0">
                <a:latin typeface="Corbel" panose="020B0503020204020204" pitchFamily="34" charset="0"/>
              </a:rPr>
              <a:t> nu </a:t>
            </a:r>
            <a:r>
              <a:rPr lang="en-US" sz="7200" dirty="0" err="1">
                <a:latin typeface="Corbel" panose="020B0503020204020204" pitchFamily="34" charset="0"/>
              </a:rPr>
              <a:t>încetăm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să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poluăm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natura</a:t>
            </a:r>
            <a:r>
              <a:rPr lang="en-US" sz="7200" dirty="0">
                <a:latin typeface="Corbel" panose="020B0503020204020204" pitchFamily="34" charset="0"/>
              </a:rPr>
              <a:t>, </a:t>
            </a:r>
            <a:r>
              <a:rPr lang="en-US" sz="7200" dirty="0" err="1">
                <a:latin typeface="Corbel" panose="020B0503020204020204" pitchFamily="34" charset="0"/>
              </a:rPr>
              <a:t>vom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putea</a:t>
            </a:r>
            <a:r>
              <a:rPr lang="en-US" sz="7200" dirty="0">
                <a:latin typeface="Corbel" panose="020B0503020204020204" pitchFamily="34" charset="0"/>
              </a:rPr>
              <a:t> face </a:t>
            </a:r>
            <a:r>
              <a:rPr lang="en-US" sz="7200" dirty="0" err="1">
                <a:latin typeface="Corbel" panose="020B0503020204020204" pitchFamily="34" charset="0"/>
              </a:rPr>
              <a:t>ceea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ce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putea</a:t>
            </a:r>
            <a:r>
              <a:rPr lang="en-US" sz="7200" dirty="0">
                <a:latin typeface="Corbel" panose="020B0503020204020204" pitchFamily="34" charset="0"/>
              </a:rPr>
              <a:t> face </a:t>
            </a:r>
            <a:r>
              <a:rPr lang="en-US" sz="7200" dirty="0" err="1">
                <a:latin typeface="Corbel" panose="020B0503020204020204" pitchFamily="34" charset="0"/>
              </a:rPr>
              <a:t>Isus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 err="1">
                <a:latin typeface="Corbel" panose="020B0503020204020204" pitchFamily="34" charset="0"/>
              </a:rPr>
              <a:t>anume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715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4700" i="1" dirty="0" smtClean="0">
                <a:latin typeface="Corbel" panose="020B0503020204020204" pitchFamily="34" charset="0"/>
              </a:rPr>
              <a:t>ПРОПУСК </a:t>
            </a:r>
            <a:r>
              <a:rPr lang="ru-RU" sz="4700" i="1" dirty="0">
                <a:latin typeface="Corbel" panose="020B0503020204020204" pitchFamily="34" charset="0"/>
              </a:rPr>
              <a:t>голос, а не уровень </a:t>
            </a:r>
            <a:r>
              <a:rPr lang="ru-RU" sz="4700" i="1" dirty="0" smtClean="0">
                <a:latin typeface="Corbel" panose="020B0503020204020204" pitchFamily="34" charset="0"/>
              </a:rPr>
              <a:t>моря!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2014 году центром празднования Всемирного дня окружающей среды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стала </a:t>
            </a:r>
            <a:r>
              <a:rPr lang="ru-RU" sz="4700" dirty="0">
                <a:latin typeface="Corbel" panose="020B0503020204020204" pitchFamily="34" charset="0"/>
              </a:rPr>
              <a:t>столица островного государства Барбадос. Девизом организаторы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дали </a:t>
            </a:r>
            <a:r>
              <a:rPr lang="ru-RU" sz="4700" dirty="0">
                <a:latin typeface="Corbel" panose="020B0503020204020204" pitchFamily="34" charset="0"/>
              </a:rPr>
              <a:t>понять, что готовы активно информировать население о проблемах,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а </a:t>
            </a:r>
            <a:r>
              <a:rPr lang="ru-RU" sz="4700" dirty="0">
                <a:latin typeface="Corbel" panose="020B0503020204020204" pitchFamily="34" charset="0"/>
              </a:rPr>
              <a:t>не только переговариваться в </a:t>
            </a:r>
            <a:r>
              <a:rPr lang="ru-RU" sz="4700" dirty="0" smtClean="0">
                <a:latin typeface="Corbel" panose="020B0503020204020204" pitchFamily="34" charset="0"/>
              </a:rPr>
              <a:t>кулуарах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Какое </a:t>
            </a:r>
            <a:r>
              <a:rPr lang="ru-RU" sz="4700" b="1" dirty="0">
                <a:latin typeface="Corbel" panose="020B0503020204020204" pitchFamily="34" charset="0"/>
              </a:rPr>
              <a:t>слово мы заменили в </a:t>
            </a:r>
            <a:r>
              <a:rPr lang="ru-RU" sz="4700" b="1" dirty="0" smtClean="0">
                <a:latin typeface="Corbel" panose="020B0503020204020204" pitchFamily="34" charset="0"/>
              </a:rPr>
              <a:t>девизе?</a:t>
            </a:r>
            <a:endParaRPr lang="ru-RU" sz="4700" b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4700" i="1" dirty="0" smtClean="0">
                <a:latin typeface="Corbel" panose="020B0503020204020204" pitchFamily="34" charset="0"/>
              </a:rPr>
              <a:t>OMISIUNE </a:t>
            </a:r>
            <a:r>
              <a:rPr lang="en-US" sz="4700" i="1" dirty="0" err="1">
                <a:latin typeface="Corbel" panose="020B0503020204020204" pitchFamily="34" charset="0"/>
              </a:rPr>
              <a:t>vocea</a:t>
            </a:r>
            <a:r>
              <a:rPr lang="en-US" sz="4700" i="1" dirty="0">
                <a:latin typeface="Corbel" panose="020B0503020204020204" pitchFamily="34" charset="0"/>
              </a:rPr>
              <a:t>, nu </a:t>
            </a:r>
            <a:r>
              <a:rPr lang="en-US" sz="4700" i="1" dirty="0" err="1">
                <a:latin typeface="Corbel" panose="020B0503020204020204" pitchFamily="34" charset="0"/>
              </a:rPr>
              <a:t>nivelul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mării</a:t>
            </a:r>
            <a:r>
              <a:rPr lang="en-US" sz="4700" i="1" dirty="0" smtClean="0">
                <a:latin typeface="Corbel" panose="020B0503020204020204" pitchFamily="34" charset="0"/>
              </a:rPr>
              <a:t>!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2014 </a:t>
            </a:r>
            <a:r>
              <a:rPr lang="en-US" sz="4700" dirty="0" err="1">
                <a:latin typeface="Corbel" panose="020B0503020204020204" pitchFamily="34" charset="0"/>
              </a:rPr>
              <a:t>capitala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insulelor</a:t>
            </a:r>
            <a:r>
              <a:rPr lang="en-US" sz="4700" dirty="0">
                <a:latin typeface="Corbel" panose="020B0503020204020204" pitchFamily="34" charset="0"/>
              </a:rPr>
              <a:t> Barbados a </a:t>
            </a:r>
            <a:r>
              <a:rPr lang="en-US" sz="4700" dirty="0" err="1">
                <a:latin typeface="Corbel" panose="020B0503020204020204" pitchFamily="34" charset="0"/>
              </a:rPr>
              <a:t>devenit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centru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serbare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Zilei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Mondiale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Mediului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Organizatorii</a:t>
            </a:r>
            <a:r>
              <a:rPr lang="en-US" sz="4700" dirty="0">
                <a:latin typeface="Corbel" panose="020B0503020204020204" pitchFamily="34" charset="0"/>
              </a:rPr>
              <a:t> au </a:t>
            </a:r>
            <a:r>
              <a:rPr lang="en-US" sz="4700" dirty="0" err="1">
                <a:latin typeface="Corbel" panose="020B0503020204020204" pitchFamily="34" charset="0"/>
              </a:rPr>
              <a:t>dorit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accentueze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faptul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sunt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pregătiți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informeze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activ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probleme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cuvânt</a:t>
            </a:r>
            <a:r>
              <a:rPr lang="en-US" sz="4700" b="1" dirty="0">
                <a:latin typeface="Corbel" panose="020B0503020204020204" pitchFamily="34" charset="0"/>
              </a:rPr>
              <a:t> am </a:t>
            </a:r>
            <a:r>
              <a:rPr lang="en-US" sz="4700" b="1" dirty="0" err="1">
                <a:latin typeface="Corbel" panose="020B0503020204020204" pitchFamily="34" charset="0"/>
              </a:rPr>
              <a:t>înlocuit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sloganul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acestei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sărbători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endParaRPr lang="ru-RU" sz="47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4700" i="1" dirty="0" smtClean="0">
                <a:latin typeface="Corbel" panose="020B0503020204020204" pitchFamily="34" charset="0"/>
              </a:rPr>
              <a:t>ПРОПУСК </a:t>
            </a:r>
            <a:r>
              <a:rPr lang="ru-RU" sz="4700" i="1" dirty="0">
                <a:latin typeface="Corbel" panose="020B0503020204020204" pitchFamily="34" charset="0"/>
              </a:rPr>
              <a:t>голос, а не уровень </a:t>
            </a:r>
            <a:r>
              <a:rPr lang="ru-RU" sz="4700" i="1" dirty="0" smtClean="0">
                <a:latin typeface="Corbel" panose="020B0503020204020204" pitchFamily="34" charset="0"/>
              </a:rPr>
              <a:t>моря!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2014 году центром празднования Всемирного дня окружающей среды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стала </a:t>
            </a:r>
            <a:r>
              <a:rPr lang="ru-RU" sz="4700" dirty="0">
                <a:latin typeface="Corbel" panose="020B0503020204020204" pitchFamily="34" charset="0"/>
              </a:rPr>
              <a:t>столица островного государства Барбадос. Девизом организаторы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дали </a:t>
            </a:r>
            <a:r>
              <a:rPr lang="ru-RU" sz="4700" dirty="0">
                <a:latin typeface="Corbel" panose="020B0503020204020204" pitchFamily="34" charset="0"/>
              </a:rPr>
              <a:t>понять, что готовы активно информировать население о проблемах,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а </a:t>
            </a:r>
            <a:r>
              <a:rPr lang="ru-RU" sz="4700" dirty="0">
                <a:latin typeface="Corbel" panose="020B0503020204020204" pitchFamily="34" charset="0"/>
              </a:rPr>
              <a:t>не только переговариваться в </a:t>
            </a:r>
            <a:r>
              <a:rPr lang="ru-RU" sz="4700" dirty="0" smtClean="0">
                <a:latin typeface="Corbel" panose="020B0503020204020204" pitchFamily="34" charset="0"/>
              </a:rPr>
              <a:t>кулуарах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Какое </a:t>
            </a:r>
            <a:r>
              <a:rPr lang="ru-RU" sz="4700" b="1" dirty="0">
                <a:latin typeface="Corbel" panose="020B0503020204020204" pitchFamily="34" charset="0"/>
              </a:rPr>
              <a:t>слово мы заменили в </a:t>
            </a:r>
            <a:r>
              <a:rPr lang="ru-RU" sz="4700" b="1" dirty="0" smtClean="0">
                <a:latin typeface="Corbel" panose="020B0503020204020204" pitchFamily="34" charset="0"/>
              </a:rPr>
              <a:t>девизе?</a:t>
            </a:r>
            <a:endParaRPr lang="ru-RU" sz="4700" b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4700" i="1" dirty="0" smtClean="0">
                <a:latin typeface="Corbel" panose="020B0503020204020204" pitchFamily="34" charset="0"/>
              </a:rPr>
              <a:t>OMISIUNE </a:t>
            </a:r>
            <a:r>
              <a:rPr lang="en-US" sz="4700" i="1" dirty="0" err="1">
                <a:latin typeface="Corbel" panose="020B0503020204020204" pitchFamily="34" charset="0"/>
              </a:rPr>
              <a:t>vocea</a:t>
            </a:r>
            <a:r>
              <a:rPr lang="en-US" sz="4700" i="1" dirty="0">
                <a:latin typeface="Corbel" panose="020B0503020204020204" pitchFamily="34" charset="0"/>
              </a:rPr>
              <a:t>, nu </a:t>
            </a:r>
            <a:r>
              <a:rPr lang="en-US" sz="4700" i="1" dirty="0" err="1">
                <a:latin typeface="Corbel" panose="020B0503020204020204" pitchFamily="34" charset="0"/>
              </a:rPr>
              <a:t>nivelul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mării</a:t>
            </a:r>
            <a:r>
              <a:rPr lang="en-US" sz="4700" i="1" dirty="0" smtClean="0">
                <a:latin typeface="Corbel" panose="020B0503020204020204" pitchFamily="34" charset="0"/>
              </a:rPr>
              <a:t>!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2014 </a:t>
            </a:r>
            <a:r>
              <a:rPr lang="en-US" sz="4700" dirty="0" err="1">
                <a:latin typeface="Corbel" panose="020B0503020204020204" pitchFamily="34" charset="0"/>
              </a:rPr>
              <a:t>capitala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insulelor</a:t>
            </a:r>
            <a:r>
              <a:rPr lang="en-US" sz="4700" dirty="0">
                <a:latin typeface="Corbel" panose="020B0503020204020204" pitchFamily="34" charset="0"/>
              </a:rPr>
              <a:t> Barbados a </a:t>
            </a:r>
            <a:r>
              <a:rPr lang="en-US" sz="4700" dirty="0" err="1">
                <a:latin typeface="Corbel" panose="020B0503020204020204" pitchFamily="34" charset="0"/>
              </a:rPr>
              <a:t>devenit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centru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serbare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Zilei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Mondiale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Mediului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Organizatorii</a:t>
            </a:r>
            <a:r>
              <a:rPr lang="en-US" sz="4700" dirty="0">
                <a:latin typeface="Corbel" panose="020B0503020204020204" pitchFamily="34" charset="0"/>
              </a:rPr>
              <a:t> au </a:t>
            </a:r>
            <a:r>
              <a:rPr lang="en-US" sz="4700" dirty="0" err="1">
                <a:latin typeface="Corbel" panose="020B0503020204020204" pitchFamily="34" charset="0"/>
              </a:rPr>
              <a:t>dorit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accentueze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faptul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sunt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pregătiți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informeze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activ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probleme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cuvânt</a:t>
            </a:r>
            <a:r>
              <a:rPr lang="en-US" sz="4700" b="1" dirty="0">
                <a:latin typeface="Corbel" panose="020B0503020204020204" pitchFamily="34" charset="0"/>
              </a:rPr>
              <a:t> am </a:t>
            </a:r>
            <a:r>
              <a:rPr lang="en-US" sz="4700" b="1" dirty="0" err="1">
                <a:latin typeface="Corbel" panose="020B0503020204020204" pitchFamily="34" charset="0"/>
              </a:rPr>
              <a:t>înlocuit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sloganul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acestei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sărbători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endParaRPr lang="ru-RU" sz="47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826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4700" i="1" dirty="0" smtClean="0">
                <a:latin typeface="Corbel" panose="020B0503020204020204" pitchFamily="34" charset="0"/>
              </a:rPr>
              <a:t>ПРОПУСК </a:t>
            </a:r>
            <a:r>
              <a:rPr lang="ru-RU" sz="4700" i="1" dirty="0">
                <a:latin typeface="Corbel" panose="020B0503020204020204" pitchFamily="34" charset="0"/>
              </a:rPr>
              <a:t>голос, а не уровень </a:t>
            </a:r>
            <a:r>
              <a:rPr lang="ru-RU" sz="4700" i="1" dirty="0" smtClean="0">
                <a:latin typeface="Corbel" panose="020B0503020204020204" pitchFamily="34" charset="0"/>
              </a:rPr>
              <a:t>моря!</a:t>
            </a: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В </a:t>
            </a:r>
            <a:r>
              <a:rPr lang="ru-RU" sz="4700" dirty="0">
                <a:latin typeface="Corbel" panose="020B0503020204020204" pitchFamily="34" charset="0"/>
              </a:rPr>
              <a:t>2014 году центром празднования Всемирного дня окружающей среды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стала </a:t>
            </a:r>
            <a:r>
              <a:rPr lang="ru-RU" sz="4700" dirty="0">
                <a:latin typeface="Corbel" panose="020B0503020204020204" pitchFamily="34" charset="0"/>
              </a:rPr>
              <a:t>столица островного государства Барбадос. Девизом организаторы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дали </a:t>
            </a:r>
            <a:r>
              <a:rPr lang="ru-RU" sz="4700" dirty="0">
                <a:latin typeface="Corbel" panose="020B0503020204020204" pitchFamily="34" charset="0"/>
              </a:rPr>
              <a:t>понять, что готовы активно информировать население о проблемах,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dirty="0" smtClean="0">
                <a:latin typeface="Corbel" panose="020B0503020204020204" pitchFamily="34" charset="0"/>
              </a:rPr>
              <a:t>а </a:t>
            </a:r>
            <a:r>
              <a:rPr lang="ru-RU" sz="4700" dirty="0">
                <a:latin typeface="Corbel" panose="020B0503020204020204" pitchFamily="34" charset="0"/>
              </a:rPr>
              <a:t>не только переговариваться в </a:t>
            </a:r>
            <a:r>
              <a:rPr lang="ru-RU" sz="4700" dirty="0" smtClean="0">
                <a:latin typeface="Corbel" panose="020B0503020204020204" pitchFamily="34" charset="0"/>
              </a:rPr>
              <a:t>кулуарах</a:t>
            </a:r>
            <a:r>
              <a:rPr lang="ru-RU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700" b="1" dirty="0" smtClean="0">
                <a:latin typeface="Corbel" panose="020B0503020204020204" pitchFamily="34" charset="0"/>
              </a:rPr>
              <a:t>Какое </a:t>
            </a:r>
            <a:r>
              <a:rPr lang="ru-RU" sz="4700" b="1" dirty="0">
                <a:latin typeface="Corbel" panose="020B0503020204020204" pitchFamily="34" charset="0"/>
              </a:rPr>
              <a:t>слово мы заменили в </a:t>
            </a:r>
            <a:r>
              <a:rPr lang="ru-RU" sz="4700" b="1" dirty="0" smtClean="0">
                <a:latin typeface="Corbel" panose="020B0503020204020204" pitchFamily="34" charset="0"/>
              </a:rPr>
              <a:t>девизе?</a:t>
            </a:r>
            <a:endParaRPr lang="ru-RU" sz="4700" b="1" dirty="0">
              <a:latin typeface="Corbel" panose="020B0503020204020204" pitchFamily="34" charset="0"/>
            </a:endParaRPr>
          </a:p>
          <a:p>
            <a:pPr algn="ctr" fontAlgn="base"/>
            <a:r>
              <a:rPr lang="en-US" sz="4700" i="1" dirty="0" smtClean="0">
                <a:latin typeface="Corbel" panose="020B0503020204020204" pitchFamily="34" charset="0"/>
              </a:rPr>
              <a:t>OMISIUNE </a:t>
            </a:r>
            <a:r>
              <a:rPr lang="en-US" sz="4700" i="1" dirty="0" err="1">
                <a:latin typeface="Corbel" panose="020B0503020204020204" pitchFamily="34" charset="0"/>
              </a:rPr>
              <a:t>vocea</a:t>
            </a:r>
            <a:r>
              <a:rPr lang="en-US" sz="4700" i="1" dirty="0">
                <a:latin typeface="Corbel" panose="020B0503020204020204" pitchFamily="34" charset="0"/>
              </a:rPr>
              <a:t>, nu </a:t>
            </a:r>
            <a:r>
              <a:rPr lang="en-US" sz="4700" i="1" dirty="0" err="1">
                <a:latin typeface="Corbel" panose="020B0503020204020204" pitchFamily="34" charset="0"/>
              </a:rPr>
              <a:t>nivelul</a:t>
            </a:r>
            <a:r>
              <a:rPr lang="en-US" sz="4700" i="1" dirty="0">
                <a:latin typeface="Corbel" panose="020B0503020204020204" pitchFamily="34" charset="0"/>
              </a:rPr>
              <a:t> </a:t>
            </a:r>
            <a:r>
              <a:rPr lang="en-US" sz="4700" i="1" dirty="0" err="1" smtClean="0">
                <a:latin typeface="Corbel" panose="020B0503020204020204" pitchFamily="34" charset="0"/>
              </a:rPr>
              <a:t>mării</a:t>
            </a:r>
            <a:r>
              <a:rPr lang="en-US" sz="4700" i="1" dirty="0" smtClean="0">
                <a:latin typeface="Corbel" panose="020B0503020204020204" pitchFamily="34" charset="0"/>
              </a:rPr>
              <a:t>!</a:t>
            </a:r>
            <a:endParaRPr lang="ru-RU" sz="4700" i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În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>
                <a:latin typeface="Corbel" panose="020B0503020204020204" pitchFamily="34" charset="0"/>
              </a:rPr>
              <a:t>2014 </a:t>
            </a:r>
            <a:r>
              <a:rPr lang="en-US" sz="4700" dirty="0" err="1">
                <a:latin typeface="Corbel" panose="020B0503020204020204" pitchFamily="34" charset="0"/>
              </a:rPr>
              <a:t>capitala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insulelor</a:t>
            </a:r>
            <a:r>
              <a:rPr lang="en-US" sz="4700" dirty="0">
                <a:latin typeface="Corbel" panose="020B0503020204020204" pitchFamily="34" charset="0"/>
              </a:rPr>
              <a:t> Barbados a </a:t>
            </a:r>
            <a:r>
              <a:rPr lang="en-US" sz="4700" dirty="0" err="1">
                <a:latin typeface="Corbel" panose="020B0503020204020204" pitchFamily="34" charset="0"/>
              </a:rPr>
              <a:t>devenit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centru</a:t>
            </a:r>
            <a:r>
              <a:rPr lang="en-US" sz="4700" dirty="0">
                <a:latin typeface="Corbel" panose="020B0503020204020204" pitchFamily="34" charset="0"/>
              </a:rPr>
              <a:t> de </a:t>
            </a:r>
            <a:r>
              <a:rPr lang="en-US" sz="4700" dirty="0" err="1">
                <a:latin typeface="Corbel" panose="020B0503020204020204" pitchFamily="34" charset="0"/>
              </a:rPr>
              <a:t>serbare</a:t>
            </a:r>
            <a:r>
              <a:rPr lang="en-US" sz="4700" dirty="0">
                <a:latin typeface="Corbel" panose="020B0503020204020204" pitchFamily="34" charset="0"/>
              </a:rPr>
              <a:t> a </a:t>
            </a:r>
            <a:r>
              <a:rPr lang="en-US" sz="4700" dirty="0" err="1">
                <a:latin typeface="Corbel" panose="020B0503020204020204" pitchFamily="34" charset="0"/>
              </a:rPr>
              <a:t>Zilei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Mondiale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smtClean="0">
                <a:latin typeface="Corbel" panose="020B0503020204020204" pitchFamily="34" charset="0"/>
              </a:rPr>
              <a:t>a </a:t>
            </a:r>
            <a:r>
              <a:rPr lang="en-US" sz="4700" dirty="0" err="1">
                <a:latin typeface="Corbel" panose="020B0503020204020204" pitchFamily="34" charset="0"/>
              </a:rPr>
              <a:t>Mediului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r>
              <a:rPr lang="en-US" sz="4700" dirty="0" err="1">
                <a:latin typeface="Corbel" panose="020B0503020204020204" pitchFamily="34" charset="0"/>
              </a:rPr>
              <a:t>Organizatorii</a:t>
            </a:r>
            <a:r>
              <a:rPr lang="en-US" sz="4700" dirty="0">
                <a:latin typeface="Corbel" panose="020B0503020204020204" pitchFamily="34" charset="0"/>
              </a:rPr>
              <a:t> au </a:t>
            </a:r>
            <a:r>
              <a:rPr lang="en-US" sz="4700" dirty="0" err="1">
                <a:latin typeface="Corbel" panose="020B0503020204020204" pitchFamily="34" charset="0"/>
              </a:rPr>
              <a:t>dorit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accentueze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faptul</a:t>
            </a:r>
            <a:r>
              <a:rPr lang="en-US" sz="4700" dirty="0">
                <a:latin typeface="Corbel" panose="020B0503020204020204" pitchFamily="34" charset="0"/>
              </a:rPr>
              <a:t>, </a:t>
            </a:r>
            <a:r>
              <a:rPr lang="en-US" sz="4700" dirty="0" err="1">
                <a:latin typeface="Corbel" panose="020B0503020204020204" pitchFamily="34" charset="0"/>
              </a:rPr>
              <a:t>că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sunt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pregătiți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să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dirty="0" err="1" smtClean="0">
                <a:latin typeface="Corbel" panose="020B0503020204020204" pitchFamily="34" charset="0"/>
              </a:rPr>
              <a:t>informeze</a:t>
            </a:r>
            <a:r>
              <a:rPr lang="en-US" sz="4700" dirty="0" smtClean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activ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populația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despre</a:t>
            </a:r>
            <a:r>
              <a:rPr lang="en-US" sz="4700" dirty="0">
                <a:latin typeface="Corbel" panose="020B0503020204020204" pitchFamily="34" charset="0"/>
              </a:rPr>
              <a:t> </a:t>
            </a:r>
            <a:r>
              <a:rPr lang="en-US" sz="4700" dirty="0" err="1">
                <a:latin typeface="Corbel" panose="020B0503020204020204" pitchFamily="34" charset="0"/>
              </a:rPr>
              <a:t>probleme</a:t>
            </a:r>
            <a:r>
              <a:rPr lang="en-US" sz="4700" dirty="0">
                <a:latin typeface="Corbel" panose="020B0503020204020204" pitchFamily="34" charset="0"/>
              </a:rPr>
              <a:t>. </a:t>
            </a:r>
            <a:endParaRPr lang="ru-RU" sz="4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700" b="1" dirty="0" smtClean="0">
                <a:latin typeface="Corbel" panose="020B0503020204020204" pitchFamily="34" charset="0"/>
              </a:rPr>
              <a:t>Ce </a:t>
            </a:r>
            <a:r>
              <a:rPr lang="en-US" sz="4700" b="1" dirty="0" err="1">
                <a:latin typeface="Corbel" panose="020B0503020204020204" pitchFamily="34" charset="0"/>
              </a:rPr>
              <a:t>cuvânt</a:t>
            </a:r>
            <a:r>
              <a:rPr lang="en-US" sz="4700" b="1" dirty="0">
                <a:latin typeface="Corbel" panose="020B0503020204020204" pitchFamily="34" charset="0"/>
              </a:rPr>
              <a:t> am </a:t>
            </a:r>
            <a:r>
              <a:rPr lang="en-US" sz="4700" b="1" dirty="0" err="1">
                <a:latin typeface="Corbel" panose="020B0503020204020204" pitchFamily="34" charset="0"/>
              </a:rPr>
              <a:t>înlocuit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în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sloganul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acestei</a:t>
            </a:r>
            <a:r>
              <a:rPr lang="en-US" sz="4700" b="1" dirty="0">
                <a:latin typeface="Corbel" panose="020B0503020204020204" pitchFamily="34" charset="0"/>
              </a:rPr>
              <a:t> </a:t>
            </a:r>
            <a:r>
              <a:rPr lang="en-US" sz="4700" b="1" dirty="0" err="1">
                <a:latin typeface="Corbel" panose="020B0503020204020204" pitchFamily="34" charset="0"/>
              </a:rPr>
              <a:t>sărbători</a:t>
            </a:r>
            <a:r>
              <a:rPr lang="en-US" sz="4700" b="1" dirty="0">
                <a:latin typeface="Corbel" panose="020B0503020204020204" pitchFamily="34" charset="0"/>
              </a:rPr>
              <a:t>? </a:t>
            </a:r>
            <a:endParaRPr lang="ru-RU" sz="4700" b="1" dirty="0">
              <a:latin typeface="Corbel" panose="020B0503020204020204" pitchFamily="34" charset="0"/>
            </a:endParaRPr>
          </a:p>
        </p:txBody>
      </p:sp>
      <p:pic>
        <p:nvPicPr>
          <p:cNvPr id="15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3028950"/>
            <a:ext cx="20104099" cy="55054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025995"/>
            <a:ext cx="20110500" cy="55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725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2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1039695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Восстановите слова, в которых мы оставили только гласные.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 и – В первой части она помогала искать сына, во второй – искала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          своих родителей.  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у о </a:t>
            </a:r>
            <a:r>
              <a:rPr lang="ru-RU" sz="5200" dirty="0" err="1" smtClean="0">
                <a:latin typeface="Corbel" panose="020B0503020204020204" pitchFamily="34" charset="0"/>
              </a:rPr>
              <a:t>о</a:t>
            </a:r>
            <a:r>
              <a:rPr lang="ru-RU" sz="5200" dirty="0" smtClean="0">
                <a:latin typeface="Corbel" panose="020B0503020204020204" pitchFamily="34" charset="0"/>
              </a:rPr>
              <a:t> – Австралийское яйцекладущее млекопитающее.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 е а – очень много воды.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>
                <a:latin typeface="Corbel" panose="020B0503020204020204" pitchFamily="34" charset="0"/>
              </a:rPr>
              <a:t>y –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prima parte a </a:t>
            </a:r>
            <a:r>
              <a:rPr lang="en-US" sz="5200" dirty="0" err="1">
                <a:latin typeface="Corbel" panose="020B0503020204020204" pitchFamily="34" charset="0"/>
              </a:rPr>
              <a:t>ajutat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căutarea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fiului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doua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căuta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părinții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Mamifer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australian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ovipar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e</a:t>
            </a:r>
            <a:r>
              <a:rPr lang="ru-RU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Foarte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multă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apă</a:t>
            </a:r>
            <a:r>
              <a:rPr lang="en-US" sz="5200" dirty="0">
                <a:latin typeface="Corbel" panose="020B0503020204020204" pitchFamily="34" charset="0"/>
              </a:rPr>
              <a:t>. </a:t>
            </a:r>
            <a:br>
              <a:rPr lang="en-US" sz="5200" dirty="0">
                <a:latin typeface="Corbel" panose="020B0503020204020204" pitchFamily="34" charset="0"/>
              </a:rPr>
            </a:br>
            <a:endParaRPr lang="ru-RU" sz="5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10396954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RO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Восстановите слова, в которых мы оставили только гласные.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 и – В первой части она помогала искать сына, во второй – искала </a:t>
            </a: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          своих родителей.  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у о </a:t>
            </a:r>
            <a:r>
              <a:rPr lang="ru-RU" sz="5200" dirty="0" err="1" smtClean="0">
                <a:latin typeface="Corbel" panose="020B0503020204020204" pitchFamily="34" charset="0"/>
              </a:rPr>
              <a:t>о</a:t>
            </a:r>
            <a:r>
              <a:rPr lang="ru-RU" sz="5200" dirty="0" smtClean="0">
                <a:latin typeface="Corbel" panose="020B0503020204020204" pitchFamily="34" charset="0"/>
              </a:rPr>
              <a:t> – Австралийское яйцекладущее млекопитающее.</a:t>
            </a: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о е а – очень много воды.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cuvintele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care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omise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toate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consoanele</a:t>
            </a:r>
            <a:r>
              <a:rPr lang="en-US" sz="5200" b="1" dirty="0">
                <a:latin typeface="Corbel" panose="020B0503020204020204" pitchFamily="34" charset="0"/>
              </a:rPr>
              <a:t>.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>
                <a:latin typeface="Corbel" panose="020B0503020204020204" pitchFamily="34" charset="0"/>
              </a:rPr>
              <a:t>y –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prima parte a </a:t>
            </a:r>
            <a:r>
              <a:rPr lang="en-US" sz="5200" dirty="0" err="1">
                <a:latin typeface="Corbel" panose="020B0503020204020204" pitchFamily="34" charset="0"/>
              </a:rPr>
              <a:t>ajutat</a:t>
            </a:r>
            <a:r>
              <a:rPr lang="en-US" sz="5200" dirty="0">
                <a:latin typeface="Corbel" panose="020B0503020204020204" pitchFamily="34" charset="0"/>
              </a:rPr>
              <a:t> la </a:t>
            </a:r>
            <a:r>
              <a:rPr lang="en-US" sz="5200" dirty="0" err="1">
                <a:latin typeface="Corbel" panose="020B0503020204020204" pitchFamily="34" charset="0"/>
              </a:rPr>
              <a:t>căutarea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fiului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a </a:t>
            </a:r>
            <a:r>
              <a:rPr lang="en-US" sz="5200" dirty="0" err="1">
                <a:latin typeface="Corbel" panose="020B0503020204020204" pitchFamily="34" charset="0"/>
              </a:rPr>
              <a:t>doua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căuta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părinții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o </a:t>
            </a:r>
            <a:r>
              <a:rPr lang="en-US" sz="5200" dirty="0" err="1">
                <a:latin typeface="Corbel" panose="020B0503020204020204" pitchFamily="34" charset="0"/>
              </a:rPr>
              <a:t>i</a:t>
            </a:r>
            <a:r>
              <a:rPr lang="en-US" sz="5200" dirty="0">
                <a:latin typeface="Corbel" panose="020B0503020204020204" pitchFamily="34" charset="0"/>
              </a:rPr>
              <a:t> – </a:t>
            </a:r>
            <a:r>
              <a:rPr lang="en-US" sz="5200" dirty="0" err="1">
                <a:latin typeface="Corbel" panose="020B0503020204020204" pitchFamily="34" charset="0"/>
              </a:rPr>
              <a:t>Mamifer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australian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ovipar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u-RU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o e</a:t>
            </a:r>
            <a:r>
              <a:rPr lang="ru-RU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a </a:t>
            </a:r>
            <a:r>
              <a:rPr lang="en-US" sz="5200" dirty="0">
                <a:latin typeface="Corbel" panose="020B0503020204020204" pitchFamily="34" charset="0"/>
              </a:rPr>
              <a:t>– </a:t>
            </a:r>
            <a:r>
              <a:rPr lang="en-US" sz="5200" dirty="0" err="1">
                <a:latin typeface="Corbel" panose="020B0503020204020204" pitchFamily="34" charset="0"/>
              </a:rPr>
              <a:t>Foarte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multă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apă</a:t>
            </a:r>
            <a:r>
              <a:rPr lang="en-US" sz="5200" dirty="0">
                <a:latin typeface="Corbel" panose="020B0503020204020204" pitchFamily="34" charset="0"/>
              </a:rPr>
              <a:t>. </a:t>
            </a:r>
            <a:br>
              <a:rPr lang="en-US" sz="5200" dirty="0">
                <a:latin typeface="Corbel" panose="020B0503020204020204" pitchFamily="34" charset="0"/>
              </a:rPr>
            </a:br>
            <a:endParaRPr lang="ru-RU" sz="5200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153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 каком море выше концентрация соли? </a:t>
            </a: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Красном или Чёрном?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concentrația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sare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apă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mare: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Roșie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Neagră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8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21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 каком море выше концентрация соли? </a:t>
            </a:r>
          </a:p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Красном или Чёрном?</a:t>
            </a:r>
            <a:r>
              <a:rPr lang="en-US" sz="7200" b="1" dirty="0">
                <a:latin typeface="Corbel" panose="020B0503020204020204" pitchFamily="34" charset="0"/>
              </a:rPr>
              <a:t/>
            </a:r>
            <a:br>
              <a:rPr lang="en-US" sz="7200" b="1" dirty="0">
                <a:latin typeface="Corbel" panose="020B0503020204020204" pitchFamily="34" charset="0"/>
              </a:rPr>
            </a:b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Unde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concentrația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sare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apă</a:t>
            </a:r>
            <a:r>
              <a:rPr lang="en-US" sz="7200" b="1" dirty="0">
                <a:latin typeface="Corbel" panose="020B0503020204020204" pitchFamily="34" charset="0"/>
              </a:rPr>
              <a:t> e</a:t>
            </a:r>
            <a:r>
              <a:rPr lang="ro-MD" sz="7200" b="1" dirty="0">
                <a:latin typeface="Corbel" panose="020B0503020204020204" pitchFamily="34" charset="0"/>
              </a:rPr>
              <a:t>ste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mai</a:t>
            </a:r>
            <a:r>
              <a:rPr lang="en-US" sz="7200" b="1" dirty="0">
                <a:latin typeface="Corbel" panose="020B0503020204020204" pitchFamily="34" charset="0"/>
              </a:rPr>
              <a:t> mare: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Roșie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Neagră</a:t>
            </a:r>
            <a:r>
              <a:rPr lang="en-US" sz="7200" b="1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302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учёные насчитывают около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200 </a:t>
            </a:r>
            <a:r>
              <a:rPr lang="ru-RU" sz="7200" b="1" dirty="0">
                <a:latin typeface="Corbel" panose="020B0503020204020204" pitchFamily="34" charset="0"/>
              </a:rPr>
              <a:t>тысяч видов животных и растений,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которые </a:t>
            </a:r>
            <a:r>
              <a:rPr lang="ru-RU" sz="7200" b="1" dirty="0">
                <a:latin typeface="Corbel" panose="020B0503020204020204" pitchFamily="34" charset="0"/>
              </a:rPr>
              <a:t>обитают в океанах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sunt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cunoscute</a:t>
            </a:r>
            <a:r>
              <a:rPr lang="en-US" sz="7200" b="1" dirty="0">
                <a:latin typeface="Corbel" panose="020B0503020204020204" pitchFamily="34" charset="0"/>
              </a:rPr>
              <a:t> circa 200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mii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specii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animale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plante</a:t>
            </a:r>
            <a:r>
              <a:rPr lang="en-US" sz="7200" b="1" dirty="0">
                <a:latin typeface="Corbel" panose="020B0503020204020204" pitchFamily="34" charset="0"/>
              </a:rPr>
              <a:t>, care </a:t>
            </a:r>
            <a:r>
              <a:rPr lang="en-US" sz="7200" b="1" dirty="0" err="1">
                <a:latin typeface="Corbel" panose="020B0503020204020204" pitchFamily="34" charset="0"/>
              </a:rPr>
              <a:t>trăiesc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oceane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8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учёные насчитывают около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200 </a:t>
            </a:r>
            <a:r>
              <a:rPr lang="ru-RU" sz="7200" b="1" dirty="0">
                <a:latin typeface="Corbel" panose="020B0503020204020204" pitchFamily="34" charset="0"/>
              </a:rPr>
              <a:t>тысяч видов животных и растений,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которые </a:t>
            </a:r>
            <a:r>
              <a:rPr lang="ru-RU" sz="7200" b="1" dirty="0">
                <a:latin typeface="Corbel" panose="020B0503020204020204" pitchFamily="34" charset="0"/>
              </a:rPr>
              <a:t>обитают в океанах</a:t>
            </a:r>
            <a:r>
              <a:rPr lang="ru-RU" sz="7200" b="1" dirty="0" smtClean="0">
                <a:latin typeface="Corbel" panose="020B0503020204020204" pitchFamily="34" charset="0"/>
              </a:rPr>
              <a:t>?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sunt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cunoscute</a:t>
            </a:r>
            <a:r>
              <a:rPr lang="en-US" sz="7200" b="1" dirty="0">
                <a:latin typeface="Corbel" panose="020B0503020204020204" pitchFamily="34" charset="0"/>
              </a:rPr>
              <a:t> circa 200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mii </a:t>
            </a:r>
            <a:r>
              <a:rPr lang="en-US" sz="7200" b="1" dirty="0">
                <a:latin typeface="Corbel" panose="020B0503020204020204" pitchFamily="34" charset="0"/>
              </a:rPr>
              <a:t>de </a:t>
            </a:r>
            <a:r>
              <a:rPr lang="en-US" sz="7200" b="1" dirty="0" err="1">
                <a:latin typeface="Corbel" panose="020B0503020204020204" pitchFamily="34" charset="0"/>
              </a:rPr>
              <a:t>specii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animale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plante</a:t>
            </a:r>
            <a:r>
              <a:rPr lang="en-US" sz="7200" b="1" dirty="0">
                <a:latin typeface="Corbel" panose="020B0503020204020204" pitchFamily="34" charset="0"/>
              </a:rPr>
              <a:t>, care </a:t>
            </a:r>
            <a:r>
              <a:rPr lang="en-US" sz="7200" b="1" dirty="0" err="1">
                <a:latin typeface="Corbel" panose="020B0503020204020204" pitchFamily="34" charset="0"/>
              </a:rPr>
              <a:t>trăiesc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oceane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470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37" y="429942"/>
            <a:ext cx="1549875" cy="188345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902"/>
            <a:ext cx="20104099" cy="11308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8996" y="10189902"/>
            <a:ext cx="3645103" cy="113376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693" y="10255793"/>
            <a:ext cx="1184302" cy="9670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49" y="1127498"/>
            <a:ext cx="10407649" cy="81514"/>
          </a:xfrm>
          <a:prstGeom prst="rect">
            <a:avLst/>
          </a:prstGeom>
        </p:spPr>
      </p:pic>
      <p:sp>
        <p:nvSpPr>
          <p:cNvPr id="17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9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8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 </a:t>
            </a:r>
            <a:r>
              <a:rPr lang="ru-RU" sz="7200" dirty="0">
                <a:latin typeface="Corbel" panose="020B0503020204020204" pitchFamily="34" charset="0"/>
              </a:rPr>
              <a:t>конце ХХ века в Тихом океане появилось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образование</a:t>
            </a:r>
            <a:r>
              <a:rPr lang="ru-RU" sz="7200" dirty="0">
                <a:latin typeface="Corbel" panose="020B0503020204020204" pitchFamily="34" charset="0"/>
              </a:rPr>
              <a:t>, которое назвали континентом.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Его </a:t>
            </a:r>
            <a:r>
              <a:rPr lang="ru-RU" sz="7200" dirty="0">
                <a:latin typeface="Corbel" panose="020B0503020204020204" pitchFamily="34" charset="0"/>
              </a:rPr>
              <a:t>размер сопоставим с тремя территориями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Франции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r>
              <a:rPr lang="ru-RU" sz="7200" b="1" dirty="0">
                <a:latin typeface="Corbel" panose="020B0503020204020204" pitchFamily="34" charset="0"/>
              </a:rPr>
              <a:t>А из чего он </a:t>
            </a:r>
            <a:r>
              <a:rPr lang="ru-RU" sz="7200" b="1" dirty="0" smtClean="0">
                <a:latin typeface="Corbel" panose="020B0503020204020204" pitchFamily="34" charset="0"/>
              </a:rPr>
              <a:t>состоит?</a:t>
            </a:r>
            <a:endParaRPr lang="ru-RU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La </a:t>
            </a:r>
            <a:r>
              <a:rPr lang="en-US" sz="7200" dirty="0" err="1">
                <a:latin typeface="Corbel" panose="020B0503020204020204" pitchFamily="34" charset="0"/>
              </a:rPr>
              <a:t>sfârșitul</a:t>
            </a:r>
            <a:r>
              <a:rPr lang="en-US" sz="7200" dirty="0">
                <a:latin typeface="Corbel" panose="020B0503020204020204" pitchFamily="34" charset="0"/>
              </a:rPr>
              <a:t> sec. XX, </a:t>
            </a:r>
            <a:r>
              <a:rPr lang="en-US" sz="7200" dirty="0" err="1">
                <a:latin typeface="Corbel" panose="020B0503020204020204" pitchFamily="34" charset="0"/>
              </a:rPr>
              <a:t>în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Oceanul</a:t>
            </a:r>
            <a:r>
              <a:rPr lang="en-US" sz="7200" dirty="0">
                <a:latin typeface="Corbel" panose="020B0503020204020204" pitchFamily="34" charset="0"/>
              </a:rPr>
              <a:t> Pacific a </a:t>
            </a:r>
            <a:r>
              <a:rPr lang="en-US" sz="7200" dirty="0" err="1">
                <a:latin typeface="Corbel" panose="020B0503020204020204" pitchFamily="34" charset="0"/>
              </a:rPr>
              <a:t>apărut</a:t>
            </a:r>
            <a:r>
              <a:rPr lang="en-US" sz="7200" dirty="0">
                <a:latin typeface="Corbel" panose="020B0503020204020204" pitchFamily="34" charset="0"/>
              </a:rPr>
              <a:t> o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formațiune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>
                <a:latin typeface="Corbel" panose="020B0503020204020204" pitchFamily="34" charset="0"/>
              </a:rPr>
              <a:t>cu </a:t>
            </a:r>
            <a:r>
              <a:rPr lang="en-US" sz="7200" dirty="0" err="1">
                <a:latin typeface="Corbel" panose="020B0503020204020204" pitchFamily="34" charset="0"/>
              </a:rPr>
              <a:t>suprafața</a:t>
            </a:r>
            <a:r>
              <a:rPr lang="en-US" sz="7200" dirty="0">
                <a:latin typeface="Corbel" panose="020B0503020204020204" pitchFamily="34" charset="0"/>
              </a:rPr>
              <a:t> </a:t>
            </a:r>
            <a:r>
              <a:rPr lang="en-US" sz="7200" dirty="0" err="1">
                <a:latin typeface="Corbel" panose="020B0503020204020204" pitchFamily="34" charset="0"/>
              </a:rPr>
              <a:t>cât</a:t>
            </a:r>
            <a:r>
              <a:rPr lang="en-US" sz="7200" dirty="0">
                <a:latin typeface="Corbel" panose="020B0503020204020204" pitchFamily="34" charset="0"/>
              </a:rPr>
              <a:t> circa 3 </a:t>
            </a:r>
            <a:r>
              <a:rPr lang="en-US" sz="7200" dirty="0" err="1">
                <a:latin typeface="Corbel" panose="020B0503020204020204" pitchFamily="34" charset="0"/>
              </a:rPr>
              <a:t>teritorii</a:t>
            </a:r>
            <a:r>
              <a:rPr lang="en-US" sz="7200" dirty="0">
                <a:latin typeface="Corbel" panose="020B0503020204020204" pitchFamily="34" charset="0"/>
              </a:rPr>
              <a:t> ale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Franței</a:t>
            </a:r>
            <a:r>
              <a:rPr lang="en-US" sz="7200" dirty="0">
                <a:latin typeface="Corbel" panose="020B0503020204020204" pitchFamily="34" charset="0"/>
              </a:rPr>
              <a:t>. </a:t>
            </a:r>
            <a:r>
              <a:rPr lang="en-US" sz="7200" b="1" dirty="0">
                <a:latin typeface="Corbel" panose="020B0503020204020204" pitchFamily="34" charset="0"/>
              </a:rPr>
              <a:t>Din </a:t>
            </a:r>
            <a:r>
              <a:rPr lang="en-US" sz="7200" b="1" dirty="0" err="1">
                <a:latin typeface="Corbel" panose="020B0503020204020204" pitchFamily="34" charset="0"/>
              </a:rPr>
              <a:t>ce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constă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aceasta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2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942</Words>
  <Application>Microsoft Office PowerPoint</Application>
  <PresentationFormat>Произвольный</PresentationFormat>
  <Paragraphs>163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417</cp:revision>
  <dcterms:modified xsi:type="dcterms:W3CDTF">2021-01-13T11:13:20Z</dcterms:modified>
</cp:coreProperties>
</file>