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8" r:id="rId7"/>
    <p:sldId id="269" r:id="rId8"/>
    <p:sldId id="270" r:id="rId9"/>
    <p:sldId id="261" r:id="rId10"/>
    <p:sldId id="276" r:id="rId11"/>
    <p:sldId id="277" r:id="rId12"/>
    <p:sldId id="278" r:id="rId13"/>
    <p:sldId id="279" r:id="rId14"/>
    <p:sldId id="280" r:id="rId15"/>
    <p:sldId id="281" r:id="rId16"/>
    <p:sldId id="274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A50021"/>
    <a:srgbClr val="9900CC"/>
    <a:srgbClr val="0080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C7BE5-F63D-4945-A67C-9CCEDC566298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C7BE5-F63D-4945-A67C-9CCEDC566298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30D1B-058E-4BF4-A651-9552A21875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5500702"/>
            <a:ext cx="4000496" cy="8572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А.С.Пушкин “Сказка о золотой рыбке”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214290"/>
            <a:ext cx="4572032" cy="507209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… Воротился старик ко старухе,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Рассказал ей великое чудо…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«Я сегодня поймал, было рыбку,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Золотую рыбку, непростую…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 посмел я взять с неё выкуп,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Так пустил ее в синее море».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Старика старуха забранила: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“Дурачина, ты, простофиля,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Не сумел ты взять выкупа с рыбки…”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8" name="Picture 4" descr="&amp;Scy;&amp;kcy;&amp;acy;&amp;zcy;&amp;kcy;&amp;acy; &amp;ocy; &amp;rcy;&amp;ycy;&amp;bcy;&amp;acy;&amp;kcy;&amp;iecy; &amp;icy; &amp;rcy;&amp;ycy;&amp;bcy;&amp;kcy;&amp;iecy; - &amp;Kcy;&amp;acy;&amp;rcy;&amp;tcy;&amp;icy;&amp;ncy;&amp;kcy;&amp;acy; 12257/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143404" cy="3107553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42910" y="4857760"/>
            <a:ext cx="33575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Calibri" pitchFamily="34" charset="0"/>
                <a:cs typeface="Times New Roman" pitchFamily="18" charset="0"/>
              </a:rPr>
              <a:t>эмоциональное состояние</a:t>
            </a:r>
            <a:endParaRPr kumimoji="0" lang="ru-RU" sz="320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14290"/>
            <a:ext cx="378621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Причина конфликта?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4282" y="214290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1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Что из перечисленного соответствует понятию «конфликт»?</a:t>
            </a:r>
            <a:endParaRPr lang="ru-RU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285992"/>
            <a:ext cx="7758138" cy="326866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1) столкновение противоположных интересов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2) дружеский розыгрыш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3) обсуждение фильма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4) спортивное состязание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571472" y="2285992"/>
            <a:ext cx="500066" cy="428628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Верны ли суждения о поведении участников в конфликтной ситуации?</a:t>
            </a:r>
            <a:endParaRPr lang="ru-RU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714488"/>
            <a:ext cx="7901014" cy="441167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А.  Стремление выйти из конфликтной ситуации, не решая её, не уступая, но и не настаивая  на своём, - это компромисс.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Б. Непогашенный конфликт может вспыхнуть вновь с ещё большей силой.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214282" y="4000504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3107521" y="1750207"/>
            <a:ext cx="1571636" cy="15001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3" idx="0"/>
          </p:cNvCxnSpPr>
          <p:nvPr/>
        </p:nvCxnSpPr>
        <p:spPr>
          <a:xfrm rot="16200000" flipH="1" flipV="1">
            <a:off x="3225387" y="1846655"/>
            <a:ext cx="1643074" cy="137873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Верно ли, что:</a:t>
            </a:r>
            <a:endParaRPr lang="ru-RU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600200"/>
            <a:ext cx="76867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А. Наиболее острые конфликты происходят из-за моральных барьеров?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Б. Несправедливость высказывания может привести к конфликту.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Улыбающееся лицо 4"/>
          <p:cNvSpPr/>
          <p:nvPr/>
        </p:nvSpPr>
        <p:spPr>
          <a:xfrm>
            <a:off x="428596" y="3429000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143240" y="1571612"/>
            <a:ext cx="1357322" cy="128588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3250397" y="1678769"/>
            <a:ext cx="1285884" cy="107157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Верны ли суждения о ступенях конфликта?</a:t>
            </a:r>
            <a:endParaRPr lang="ru-RU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7758138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А. Углублению конфликта будут способствовать оскорбление и грубость.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Б. Прерывание конфликта может способствовать его разрешению.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357158" y="1714488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2786050" y="3286124"/>
            <a:ext cx="1285884" cy="1143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2821769" y="3393281"/>
            <a:ext cx="1357322" cy="85725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Верны ли суждения о способах разрешения конфликта?</a:t>
            </a:r>
            <a:endParaRPr lang="ru-RU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857364"/>
            <a:ext cx="7686700" cy="426879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А. Разрешая конфликт, надо быть готовым пойти на уступки.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Б. Лучшим способом разрешения конфликта является подчинение.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428596" y="1857364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3071802" y="3500438"/>
            <a:ext cx="1428760" cy="114300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3214678" y="3500438"/>
            <a:ext cx="1428760" cy="10001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Какие советы помогут разрешить конфликт?</a:t>
            </a:r>
            <a:endParaRPr lang="ru-RU" sz="32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00174"/>
            <a:ext cx="7829576" cy="462598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1) Проявляйте упорство в разрешении конфликта.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2) Уступка – признак слабости, избегайте уступок.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3) Обратитесь за объективной оценкой конфликта к нейтральному человеку.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4) Попытайтесь посмотреть на конфликт с точки зрения другой стороны.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5) Умейте прощать слабости других людей.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285720" y="3500438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лыбающееся лицо 4"/>
          <p:cNvSpPr/>
          <p:nvPr/>
        </p:nvSpPr>
        <p:spPr>
          <a:xfrm>
            <a:off x="285720" y="4500570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лыбающееся лицо 5"/>
          <p:cNvSpPr/>
          <p:nvPr/>
        </p:nvSpPr>
        <p:spPr>
          <a:xfrm>
            <a:off x="357158" y="5500702"/>
            <a:ext cx="500066" cy="428628"/>
          </a:xfrm>
          <a:prstGeom prst="smileyFace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Продолжить предложения:</a:t>
            </a:r>
            <a:endParaRPr lang="ru-RU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Я так и не понял …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Мне стало понятно…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Больше всего понравилось …</a:t>
            </a:r>
          </a:p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Мне не понравилось …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олнышко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14290"/>
            <a:ext cx="3786214" cy="37862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14810" y="3143248"/>
            <a:ext cx="38270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МОЛОДЦЫ!</a:t>
            </a:r>
            <a:endParaRPr lang="ru-RU" sz="5400" b="1" cap="none" spc="0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4643446"/>
            <a:ext cx="52709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i="1" cap="none" spc="0" dirty="0" smtClean="0">
                <a:ln w="11430"/>
                <a:solidFill>
                  <a:srgbClr val="99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урок!</a:t>
            </a:r>
            <a:endParaRPr lang="ru-RU" sz="5400" b="1" i="1" cap="none" spc="0" dirty="0">
              <a:ln w="11430"/>
              <a:solidFill>
                <a:srgbClr val="99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86372"/>
            <a:ext cx="4000528" cy="1571628"/>
          </a:xfrm>
        </p:spPr>
        <p:txBody>
          <a:bodyPr>
            <a:normAutofit fontScale="90000"/>
          </a:bodyPr>
          <a:lstStyle/>
          <a:p>
            <a:r>
              <a:rPr lang="ru-RU" sz="31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1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1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различные представления о правилах или нормах поведения</a:t>
            </a:r>
            <a: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85728"/>
            <a:ext cx="4329114" cy="6169037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“Жил-был старик. У него было три сына: двое умных, третий – Емеля, прозвали его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дурачком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Те братья работают, а Емеля лежит целый день на печке, знать ничего не хочет…”</a:t>
            </a:r>
          </a:p>
          <a:p>
            <a:pPr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</a:t>
            </a: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Русская народная сказка</a:t>
            </a:r>
            <a:endParaRPr lang="ru-RU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0482" name="Picture 2" descr="&amp;Pcy;&amp;ocy; &amp;shchcy;&amp;ucy;&amp;chcy;&amp;softcy;&amp;iecy;&amp;mcy;&amp;ucy; &amp;vcy;&amp;iecy;&amp;lcy;&amp;iecy;&amp;ncy;&amp;icy;&amp;yucy; &amp;Scy;&amp;kcy;&amp;acy;&amp;chcy;&amp;acy;&amp;tcy;&amp;softcy; &amp;kcy;&amp;ncy;&amp;icy;&amp;gcy;&amp;u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3514275" cy="3786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378621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Причина конфликта?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214290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2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72074"/>
            <a:ext cx="4143404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Различия, связанные с положением в обществе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1000108"/>
            <a:ext cx="3757610" cy="5126055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… Вот лиса попросилась к зайчику переночевать, да его из избёнки и выгнала…”</a:t>
            </a:r>
          </a:p>
          <a:p>
            <a:pPr>
              <a:buNone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Русская народная сказка</a:t>
            </a:r>
          </a:p>
          <a:p>
            <a:endParaRPr lang="ru-RU" dirty="0"/>
          </a:p>
        </p:txBody>
      </p:sp>
      <p:pic>
        <p:nvPicPr>
          <p:cNvPr id="21506" name="Picture 2" descr="&amp;Zcy;&amp;acy;&amp;yucy;&amp;shcy;&amp;kcy;&amp;icy;&amp;ncy;&amp;acy; &amp;icy;&amp;zcy;&amp;bcy;&amp;ucy;&amp;shcy;&amp;kcy;&amp;acy;. &amp;Kcy;&amp;ncy;&amp;icy;&amp;zhcy;&amp;kcy;&amp;acy;-&amp;pcy;&amp;acy;&amp;ncy;&amp;ocy;&amp;rcy;&amp;acy;&amp;mcy;&amp;kcy;&amp;acy; - &amp;Kcy;&amp;ncy;&amp;icy;&amp;g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4132080" cy="35004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214290"/>
            <a:ext cx="3786214" cy="8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Причина конфликта?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214290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3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143512"/>
            <a:ext cx="3428992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Уклонение от конфликта.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357166"/>
            <a:ext cx="4972056" cy="62865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“… Идет дорогой зайчик, плачет. Ему на встречу – собака.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Что, зайчик, плачешь?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Как же мне не плакать? Была у меня избёнка лубяная, а у лисы – ледяная. Попросилась она ко мне ночевать, да меня же и выгнала!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Не плачь, зайчик! Я твоему горю помогу!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Подошли они к избенке, и собака залаяла.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Тяф-тяф-тяф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! Поди, лиса, вон!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 лиса им отвечает с печи.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– Как выскочу, как выпрыгну, пойдут клочки по закоулочкам!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Собака испугалась и убежала.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2530" name="Picture 2" descr="&amp;Kcy;&amp;ncy;&amp;icy;&amp;gcy;&amp;acy; &quot;&amp;Zcy;&amp;acy;&amp;yucy;&amp;shcy;&amp;kcy;&amp;icy;&amp;ncy;&amp;acy; &amp;icy;&amp;zcy;&amp;bcy;&amp;ucy;&amp;shcy;&amp;kcy;&amp;acy;&quot; - &amp;kcy;&amp;ucy;&amp;pcy;&amp;icy;&amp;tcy;&amp;softcy; &amp;kcy;&amp;ncy;&amp;icy;&amp;gcy;&amp;ucy; ISBN 978-5-378-02535-0 &amp;scy; &amp;dcy;&amp;ocy;&amp;scy;&amp;tcy;&amp;acy;&amp;vcy;&amp;kcy;&amp;ocy;&amp;jcy; &amp;pcy;&amp;ocy; &amp;pcy;&amp;ocy;&amp;chcy;&amp;tcy;&amp;iecy; &amp;vcy; &amp;icy;&amp;ncy;&amp;tcy;&amp;iecy;&amp;rcy;&amp;ncy;&amp;iecy;&amp;tcy;-&amp;mcy;&amp;acy;&amp;gcy;&amp;acy;&amp;zcy;&amp;icy;&amp;ncy;&amp;iecy; OZON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000240"/>
            <a:ext cx="2786082" cy="27860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642918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Стратегия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поведения 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214290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4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357826"/>
            <a:ext cx="3500462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поведение– приспособление</a:t>
            </a:r>
            <a:b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sz="32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428604"/>
            <a:ext cx="4114800" cy="569755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А.С.Пушкин “Сказка о золотой рыбке”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“…Вот пошел старик к синему морю…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Стал он кликать золотую рыбку,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Приплыла к нему рыбка, спросила: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“Чего тебе надобно, старче?”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“…Смилуйся, государыня рыбка,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Разбранила меня старуха,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Надобно ей новое корыто…”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23554" name="Picture 2" descr="&amp;scy;&amp;kcy;&amp;acy;&amp;zcy;&amp;kcy;&amp;icy; &amp;Zcy;&amp;acy;&amp;pcy;&amp;icy;&amp;scy;&amp;icy; &amp;vcy; &amp;rcy;&amp;ucy;&amp;bcy;&amp;rcy;&amp;icy;&amp;kcy;&amp;iecy; &amp;scy;&amp;kcy;&amp;acy;&amp;zcy;&amp;kcy;&amp;icy; &amp;Dcy;&amp;ncy;&amp;iecy;&amp;vcy;&amp;ncy;&amp;icy;&amp;kcy; kristina5204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714488"/>
            <a:ext cx="2615855" cy="342902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214290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Стратегия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поведения 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214290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5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500042"/>
            <a:ext cx="4857784" cy="614366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В.Г.Сутеев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“Яблоко”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Крик, шум на весь лес. И уже драка начинается. Вот тут-то Медведь и появился. Спорщики обратились к нему:  «Рассуди нас по справедливости. Кому это яблоко присудишь, так тому и быть». И рассказали Медведю всё, как было.  «Вот что, – рассудил Медведь, – все вы правы, и потому каждый из вас должен яблоко получить...».   «Но тут только одно яблоко!» – сказали Ёж, Заяц и Ворона.  «Разделите это яблоко на равные части, и пусть каждый возьмет себе по кусочку».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57166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Стратегия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поведения 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2910" y="5357826"/>
            <a:ext cx="3500462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компромисс</a:t>
            </a:r>
            <a:endParaRPr lang="ru-RU" sz="32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214290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6</a:t>
            </a:r>
            <a:endParaRPr lang="ru-RU" sz="4000" b="1" dirty="0">
              <a:latin typeface="Arial Narrow" pitchFamily="34" charset="0"/>
            </a:endParaRPr>
          </a:p>
        </p:txBody>
      </p:sp>
      <p:pic>
        <p:nvPicPr>
          <p:cNvPr id="15362" name="Picture 2" descr="http://booklya.com.ua/files/books/4057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2839111" cy="37147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357166"/>
            <a:ext cx="4686304" cy="6215106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Басня Эзопа.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Лев и вепрь боролись, пытаясь оттолкнуть друг друга от ручья, и вдруг увидели, как рядом с ними на дерево опустился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гриф-падальщик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“Лучше пить вместе из ручья, – решили они, – чем кормить таких, как он”.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500702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Сотрудничество  </a:t>
            </a:r>
            <a:endParaRPr lang="ru-RU" sz="2800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85728"/>
            <a:ext cx="33575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Стратегия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поведения  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214290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7</a:t>
            </a:r>
            <a:endParaRPr lang="ru-RU" sz="4000" b="1" dirty="0">
              <a:latin typeface="Arial Narrow" pitchFamily="34" charset="0"/>
            </a:endParaRPr>
          </a:p>
        </p:txBody>
      </p:sp>
      <p:pic>
        <p:nvPicPr>
          <p:cNvPr id="14338" name="Picture 2" descr="http://www.englisharticles.info/wp-content/uploads/2010/11/fab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2714644" cy="35620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Разрешение конфликта</a:t>
            </a:r>
            <a:endParaRPr lang="ru-RU" sz="3600" b="1" u="sng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714488"/>
            <a:ext cx="4429156" cy="857256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«Худой мир лучше доброй ссоры»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214686"/>
            <a:ext cx="4429156" cy="857256"/>
          </a:xfrm>
          <a:prstGeom prst="rect">
            <a:avLst/>
          </a:prstGeom>
          <a:solidFill>
            <a:srgbClr val="A5002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«С глаз долой, из сердца вон»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857760"/>
            <a:ext cx="4429156" cy="8572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«Сядем рядком, да поговорим ладком»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214686"/>
            <a:ext cx="30374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компромисс</a:t>
            </a:r>
            <a:endParaRPr lang="ru-RU" sz="4000" b="1" cap="none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1714488"/>
            <a:ext cx="280871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интеграция</a:t>
            </a:r>
            <a:endParaRPr lang="ru-RU" sz="4000" b="1" cap="none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00694" y="4572008"/>
            <a:ext cx="319991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прерывание </a:t>
            </a:r>
          </a:p>
          <a:p>
            <a:pPr algn="ctr"/>
            <a:r>
              <a:rPr lang="ru-RU" sz="4000" b="1" cap="none" spc="50" dirty="0" smtClean="0">
                <a:ln w="11430"/>
                <a:solidFill>
                  <a:srgbClr val="99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конфликта</a:t>
            </a:r>
            <a:endParaRPr lang="ru-RU" sz="4000" b="1" cap="none" spc="50" dirty="0">
              <a:ln w="11430"/>
              <a:solidFill>
                <a:srgbClr val="9900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14282" y="214290"/>
            <a:ext cx="714380" cy="714380"/>
          </a:xfrm>
          <a:prstGeom prst="ellipse">
            <a:avLst/>
          </a:prstGeom>
          <a:solidFill>
            <a:srgbClr val="A5002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Narrow" pitchFamily="34" charset="0"/>
              </a:rPr>
              <a:t>8</a:t>
            </a:r>
            <a:endParaRPr lang="ru-RU" sz="4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19983 0.4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2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7 L -0.19653 -0.167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7968 -0.2212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-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85728"/>
            <a:ext cx="4714908" cy="6215106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Кто конфликтует?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Из-за чего конфликт?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Внешняя позиция участников (как объясняют окружающим и себе причины конфликта)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Внутренняя позиция участников (чего опасаются, какие истинные причины стоят за конфликтом)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Изменения в процессе развития отношений.</a:t>
            </a:r>
          </a:p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Выбранный способ разрешения конфликта (чем всё закончилось)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3076" name="Picture 4" descr="&amp;Scy;&amp;kcy;&amp;acy;&amp;chcy;&amp;acy;&amp;tcy;&amp;softcy; &amp;fcy;&amp;icy;&amp;lcy;&amp;softcy;&amp;mcy; &amp;bcy;&amp;iecy;&amp;scy;&amp;pcy;&amp;lcy;&amp;acy;&amp;tcy;&amp;ncy;&amp;ocy; &amp;Dcy;&amp;vcy;&amp;iecy;&amp;ncy;&amp;acy;&amp;dcy;&amp;tscy;&amp;acy;&amp;tcy;&amp;softcy; &amp;mcy;&amp;iecy;&amp;scy;&amp;yacy;&amp;tscy;&amp;iecy;&amp;vcy; (1956 / DVDRip / &amp;pcy;&amp;ocy;&amp;lcy;&amp;ncy;&amp;acy;&amp;yacy; &amp;rcy;&amp;iecy;&amp;scy;&amp;tcy;&amp;acy;&amp;vcy;&amp;rcy;&amp;acy;&amp;tscy;&amp;icy;&amp;yacy;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3817938" cy="364333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4643446"/>
            <a:ext cx="3929090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Что думают и чувствуют по этому поводу сами участники конфликта?</a:t>
            </a:r>
            <a:endParaRPr lang="ru-RU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608</Words>
  <Application>Microsoft Office PowerPoint</Application>
  <PresentationFormat>Экран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А.С.Пушкин “Сказка о золотой рыбке” </vt:lpstr>
      <vt:lpstr> различные представления о правилах или нормах поведения </vt:lpstr>
      <vt:lpstr> Различия, связанные с положением в обществе </vt:lpstr>
      <vt:lpstr>Уклонение от конфликта. </vt:lpstr>
      <vt:lpstr>поведение– приспособление </vt:lpstr>
      <vt:lpstr>компромисс</vt:lpstr>
      <vt:lpstr>Слайд 7</vt:lpstr>
      <vt:lpstr>Разрешение конфликта</vt:lpstr>
      <vt:lpstr>Слайд 9</vt:lpstr>
      <vt:lpstr>Что из перечисленного соответствует понятию «конфликт»?</vt:lpstr>
      <vt:lpstr>Верны ли суждения о поведении участников в конфликтной ситуации?</vt:lpstr>
      <vt:lpstr>Верно ли, что:</vt:lpstr>
      <vt:lpstr>Верны ли суждения о ступенях конфликта?</vt:lpstr>
      <vt:lpstr>Верны ли суждения о способах разрешения конфликта?</vt:lpstr>
      <vt:lpstr>Какие советы помогут разрешить конфликт?</vt:lpstr>
      <vt:lpstr>Продолжить предложения: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Людмила</cp:lastModifiedBy>
  <cp:revision>30</cp:revision>
  <dcterms:created xsi:type="dcterms:W3CDTF">2015-02-16T18:31:21Z</dcterms:created>
  <dcterms:modified xsi:type="dcterms:W3CDTF">2019-01-26T22:19:02Z</dcterms:modified>
</cp:coreProperties>
</file>