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4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3680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489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465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6921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3037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88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655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968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9067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8493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5985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700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3370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085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audio" Target="../media/audio1.bin"/><Relationship Id="rId21" Type="http://schemas.openxmlformats.org/officeDocument/2006/relationships/image" Target="../media/image8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8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2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s\Desktop\ру.первослайд.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04100" cy="11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«</a:t>
            </a:r>
            <a:r>
              <a:rPr lang="ru-RU" sz="5400" dirty="0">
                <a:latin typeface="Corbel" panose="020B0503020204020204" pitchFamily="34" charset="0"/>
              </a:rPr>
              <a:t>Первое бесспорное право ребёнка есть право высказывать свои мысли, активно участвовать в наших рассуждениях и выводах о нём. Когда мы ПРОПУСК его уважения и доверия, меньше станет и загадок, и ошибок». </a:t>
            </a:r>
            <a:endParaRPr lang="ro-MO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o-MO" sz="5400" b="1" dirty="0">
                <a:latin typeface="Corbel" panose="020B0503020204020204" pitchFamily="34" charset="0"/>
              </a:rPr>
              <a:t> </a:t>
            </a:r>
            <a:r>
              <a:rPr lang="ro-MO" sz="5400" b="1" dirty="0" smtClean="0">
                <a:latin typeface="Corbel" panose="020B0503020204020204" pitchFamily="34" charset="0"/>
              </a:rPr>
              <a:t> </a:t>
            </a:r>
            <a:r>
              <a:rPr lang="ru-RU" sz="5400" b="1" dirty="0" smtClean="0">
                <a:latin typeface="Corbel" panose="020B0503020204020204" pitchFamily="34" charset="0"/>
              </a:rPr>
              <a:t>Какой </a:t>
            </a:r>
            <a:r>
              <a:rPr lang="ru-RU" sz="5400" b="1" dirty="0">
                <a:latin typeface="Corbel" panose="020B0503020204020204" pitchFamily="34" charset="0"/>
              </a:rPr>
              <a:t>глагол мы заменили в цитате </a:t>
            </a:r>
            <a:r>
              <a:rPr lang="ru-RU" sz="5400" b="1" dirty="0" err="1">
                <a:latin typeface="Corbel" panose="020B0503020204020204" pitchFamily="34" charset="0"/>
              </a:rPr>
              <a:t>Януша</a:t>
            </a:r>
            <a:r>
              <a:rPr lang="ru-RU" sz="5400" b="1" dirty="0">
                <a:latin typeface="Corbel" panose="020B0503020204020204" pitchFamily="34" charset="0"/>
              </a:rPr>
              <a:t> Корчака?</a:t>
            </a:r>
            <a:r>
              <a:rPr lang="ru-RU" sz="5400" dirty="0">
                <a:latin typeface="Corbel" panose="020B0503020204020204" pitchFamily="34" charset="0"/>
              </a:rPr>
              <a:t/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1. Купим.</a:t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2. Опустимся до.</a:t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3. Дорастём до.</a:t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4. Начнём игнорировать.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4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86053" y="3713316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>
                <a:solidFill>
                  <a:schemeClr val="bg1"/>
                </a:solidFill>
                <a:latin typeface="Corbel" pitchFamily="34" charset="0"/>
              </a:rPr>
              <a:t>3. Дорастём до.</a:t>
            </a:r>
          </a:p>
        </p:txBody>
      </p:sp>
      <p:pic>
        <p:nvPicPr>
          <p:cNvPr id="1026" name="Picture 2" descr="D:\Docs\Desktop\13korchak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1" y="2523308"/>
            <a:ext cx="9575917" cy="665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50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ru-RU" sz="7000" b="1" dirty="0" smtClean="0">
                <a:latin typeface="Corbel" panose="020B0503020204020204" pitchFamily="34" charset="0"/>
              </a:rPr>
              <a:t>В </a:t>
            </a:r>
            <a:r>
              <a:rPr lang="ru-RU" sz="7000" b="1" dirty="0">
                <a:latin typeface="Corbel" panose="020B0503020204020204" pitchFamily="34" charset="0"/>
              </a:rPr>
              <a:t>XIX веке английским дамам советовали держать во рту булавку, чтобы обезопасить себя от... </a:t>
            </a:r>
            <a:br>
              <a:rPr lang="ru-RU" sz="7000" b="1" dirty="0">
                <a:latin typeface="Corbel" panose="020B0503020204020204" pitchFamily="34" charset="0"/>
              </a:rPr>
            </a:br>
            <a:r>
              <a:rPr lang="ru-RU" sz="7000" dirty="0">
                <a:latin typeface="Corbel" panose="020B0503020204020204" pitchFamily="34" charset="0"/>
              </a:rPr>
              <a:t>1. нежелательных поцелуев.</a:t>
            </a:r>
            <a:br>
              <a:rPr lang="ru-RU" sz="7000" dirty="0">
                <a:latin typeface="Corbel" panose="020B0503020204020204" pitchFamily="34" charset="0"/>
              </a:rPr>
            </a:br>
            <a:r>
              <a:rPr lang="ru-RU" sz="7000" dirty="0">
                <a:latin typeface="Corbel" panose="020B0503020204020204" pitchFamily="34" charset="0"/>
              </a:rPr>
              <a:t>2. сильного ветра.</a:t>
            </a:r>
            <a:br>
              <a:rPr lang="ru-RU" sz="7000" dirty="0">
                <a:latin typeface="Corbel" panose="020B0503020204020204" pitchFamily="34" charset="0"/>
              </a:rPr>
            </a:br>
            <a:r>
              <a:rPr lang="ru-RU" sz="7000" dirty="0">
                <a:latin typeface="Corbel" panose="020B0503020204020204" pitchFamily="34" charset="0"/>
              </a:rPr>
              <a:t>3. засыпания во время чтения. </a:t>
            </a:r>
            <a:br>
              <a:rPr lang="ru-RU" sz="7000" dirty="0">
                <a:latin typeface="Corbel" panose="020B0503020204020204" pitchFamily="34" charset="0"/>
              </a:rPr>
            </a:br>
            <a:r>
              <a:rPr lang="ru-RU" sz="7000" dirty="0">
                <a:latin typeface="Corbel" panose="020B0503020204020204" pitchFamily="34" charset="0"/>
              </a:rPr>
              <a:t>4. заражения крови.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86053" y="3713316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1. нежелательных </a:t>
            </a:r>
            <a:endParaRPr lang="ro-MO" sz="72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поцелуев</a:t>
            </a:r>
            <a:r>
              <a:rPr lang="ru-RU" sz="7200" b="1" dirty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9" y="3311995"/>
            <a:ext cx="93345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i="1" dirty="0" smtClean="0">
                <a:latin typeface="Corbel" panose="020B0503020204020204" pitchFamily="34" charset="0"/>
              </a:rPr>
              <a:t>  </a:t>
            </a:r>
            <a:r>
              <a:rPr lang="ru-RU" i="1" dirty="0" smtClean="0">
                <a:latin typeface="Corbel" panose="020B0503020204020204" pitchFamily="34" charset="0"/>
              </a:rPr>
              <a:t>Внимание</a:t>
            </a:r>
            <a:r>
              <a:rPr lang="ru-RU" i="1" dirty="0">
                <a:latin typeface="Corbel" panose="020B0503020204020204" pitchFamily="34" charset="0"/>
              </a:rPr>
              <a:t>! В этом вопросе может быть больше правильных вариантов ответа, или не быть их вовсе. Если вариантов больше одного, выберите все правильные.</a:t>
            </a:r>
            <a:br>
              <a:rPr lang="ru-RU" i="1" dirty="0">
                <a:latin typeface="Corbel" panose="020B0503020204020204" pitchFamily="34" charset="0"/>
              </a:rPr>
            </a:br>
            <a:r>
              <a:rPr lang="ru-RU" b="1" dirty="0">
                <a:latin typeface="Corbel" panose="020B0503020204020204" pitchFamily="34" charset="0"/>
              </a:rPr>
              <a:t>Как вы думаете, что является исключением для обеспечения прав ребенка?</a:t>
            </a:r>
            <a:br>
              <a:rPr lang="ru-RU" b="1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1. Отсутствие свидетельства о рождении.</a:t>
            </a:r>
            <a:br>
              <a:rPr lang="ru-RU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2. Принадлежность к религиям перечисленных в конвенции.</a:t>
            </a:r>
            <a:br>
              <a:rPr lang="ru-RU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3. Имущественное положение.</a:t>
            </a:r>
            <a:br>
              <a:rPr lang="ru-RU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4. Письменное заявление родителей об отказе на обеспечение прав.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9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86053" y="3713316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Corbel" pitchFamily="34" charset="0"/>
              </a:rPr>
              <a:t>Нет правильного</a:t>
            </a:r>
            <a:br>
              <a:rPr lang="ru-RU" sz="6600" b="1" dirty="0" smtClean="0">
                <a:solidFill>
                  <a:schemeClr val="bg1"/>
                </a:solidFill>
                <a:latin typeface="Corbel" pitchFamily="34" charset="0"/>
              </a:rPr>
            </a:br>
            <a:r>
              <a:rPr lang="ru-RU" sz="6600" b="1" dirty="0" smtClean="0">
                <a:solidFill>
                  <a:schemeClr val="bg1"/>
                </a:solidFill>
                <a:latin typeface="Corbel" pitchFamily="34" charset="0"/>
              </a:rPr>
              <a:t>ответа</a:t>
            </a:r>
            <a:endParaRPr lang="ru-RU" sz="6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87" y="2918151"/>
            <a:ext cx="5837253" cy="596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9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9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2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b="1" dirty="0" smtClean="0">
                <a:latin typeface="Corbel" panose="020B0503020204020204" pitchFamily="34" charset="0"/>
              </a:rPr>
              <a:t> </a:t>
            </a:r>
            <a:r>
              <a:rPr lang="en-US" b="1" dirty="0" smtClean="0">
                <a:latin typeface="Corbel" panose="020B0503020204020204" pitchFamily="34" charset="0"/>
              </a:rPr>
              <a:t> </a:t>
            </a:r>
            <a:r>
              <a:rPr lang="ru-RU" dirty="0" err="1" smtClean="0">
                <a:latin typeface="Corbel" panose="020B0503020204020204" pitchFamily="34" charset="0"/>
              </a:rPr>
              <a:t>Бауыржан</a:t>
            </a:r>
            <a:r>
              <a:rPr lang="ru-RU" dirty="0" smtClean="0">
                <a:latin typeface="Corbel" panose="020B0503020204020204" pitchFamily="34" charset="0"/>
              </a:rPr>
              <a:t> – активист в сфере защиты прав ВИЧ-положительных молодых людей. Он верит, что социальная интеграция ВИЧ-инфицированных затруднена из-за мифических опасений населения. </a:t>
            </a:r>
          </a:p>
          <a:p>
            <a:pPr fontAlgn="base"/>
            <a:r>
              <a:rPr lang="ru-RU" b="1" dirty="0">
                <a:latin typeface="Corbel" panose="020B0503020204020204" pitchFamily="34" charset="0"/>
              </a:rPr>
              <a:t> </a:t>
            </a:r>
            <a:r>
              <a:rPr lang="ru-RU" b="1" dirty="0" smtClean="0">
                <a:latin typeface="Corbel" panose="020B0503020204020204" pitchFamily="34" charset="0"/>
              </a:rPr>
              <a:t> Чтобы искоренить их, он стал в центре города рядом с плакатом, призывающем… </a:t>
            </a:r>
            <a:br>
              <a:rPr lang="ru-RU" b="1" dirty="0" smtClean="0">
                <a:latin typeface="Corbel" panose="020B0503020204020204" pitchFamily="34" charset="0"/>
              </a:rPr>
            </a:br>
            <a:r>
              <a:rPr lang="ru-RU" dirty="0" smtClean="0">
                <a:latin typeface="Corbel" panose="020B0503020204020204" pitchFamily="34" charset="0"/>
              </a:rPr>
              <a:t>1. читать новости.</a:t>
            </a:r>
            <a:br>
              <a:rPr lang="ru-RU" dirty="0" smtClean="0">
                <a:latin typeface="Corbel" panose="020B0503020204020204" pitchFamily="34" charset="0"/>
              </a:rPr>
            </a:br>
            <a:r>
              <a:rPr lang="ru-RU" dirty="0" smtClean="0">
                <a:latin typeface="Corbel" panose="020B0503020204020204" pitchFamily="34" charset="0"/>
              </a:rPr>
              <a:t>2. обняться.</a:t>
            </a:r>
            <a:br>
              <a:rPr lang="ru-RU" dirty="0" smtClean="0">
                <a:latin typeface="Corbel" panose="020B0503020204020204" pitchFamily="34" charset="0"/>
              </a:rPr>
            </a:br>
            <a:r>
              <a:rPr lang="ru-RU" dirty="0" smtClean="0">
                <a:latin typeface="Corbel" panose="020B0503020204020204" pitchFamily="34" charset="0"/>
              </a:rPr>
              <a:t>3. не сдавать кровь.</a:t>
            </a:r>
            <a:br>
              <a:rPr lang="ru-RU" dirty="0" smtClean="0">
                <a:latin typeface="Corbel" panose="020B0503020204020204" pitchFamily="34" charset="0"/>
              </a:rPr>
            </a:br>
            <a:r>
              <a:rPr lang="ru-RU" dirty="0" smtClean="0">
                <a:latin typeface="Corbel" panose="020B0503020204020204" pitchFamily="34" charset="0"/>
              </a:rPr>
              <a:t>4. игнорировать ВИЧ-инфицированных.</a:t>
            </a:r>
            <a:endParaRPr lang="ru-RU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86053" y="3713316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>
                <a:solidFill>
                  <a:schemeClr val="bg1"/>
                </a:solidFill>
                <a:latin typeface="Corbel" panose="020B0503020204020204" pitchFamily="34" charset="0"/>
              </a:rPr>
              <a:t>2. </a:t>
            </a:r>
            <a: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Обняться.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0" y="2455641"/>
            <a:ext cx="9993860" cy="666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5600" i="1" dirty="0" smtClean="0">
                <a:latin typeface="Corbel" panose="020B0503020204020204" pitchFamily="34" charset="0"/>
              </a:rPr>
              <a:t>  </a:t>
            </a:r>
            <a:r>
              <a:rPr lang="ru-RU" sz="5400" i="1" dirty="0" smtClean="0">
                <a:latin typeface="Corbel" panose="020B0503020204020204" pitchFamily="34" charset="0"/>
              </a:rPr>
              <a:t>Внимание</a:t>
            </a:r>
            <a:r>
              <a:rPr lang="ru-RU" sz="5400" i="1" dirty="0">
                <a:latin typeface="Corbel" panose="020B0503020204020204" pitchFamily="34" charset="0"/>
              </a:rPr>
              <a:t>! В этом вопросе может быть больше правильных вариантов ответа, или не быть их вовсе. Если вариантов больше одного, выберите все правильные.</a:t>
            </a:r>
            <a:br>
              <a:rPr lang="ru-RU" sz="5400" i="1" dirty="0">
                <a:latin typeface="Corbel" panose="020B0503020204020204" pitchFamily="34" charset="0"/>
              </a:rPr>
            </a:br>
            <a:r>
              <a:rPr lang="ru-RU" sz="5400" b="1" dirty="0">
                <a:latin typeface="Corbel" panose="020B0503020204020204" pitchFamily="34" charset="0"/>
              </a:rPr>
              <a:t>В Конвенции о правах ребёнка </a:t>
            </a:r>
            <a:r>
              <a:rPr lang="ru-RU" sz="5400" b="1" dirty="0" smtClean="0">
                <a:latin typeface="Corbel" panose="020B0503020204020204" pitchFamily="34" charset="0"/>
              </a:rPr>
              <a:t>признаётся </a:t>
            </a:r>
            <a:r>
              <a:rPr lang="ru-RU" sz="5400" b="1" dirty="0">
                <a:latin typeface="Corbel" panose="020B0503020204020204" pitchFamily="34" charset="0"/>
              </a:rPr>
              <a:t>его право на:</a:t>
            </a:r>
            <a:br>
              <a:rPr lang="ru-RU" sz="5400" b="1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1. отдых.</a:t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2. образование.</a:t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3. свободу мысли, совести и религии.</a:t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4. защиту от физического и психологического насилия.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9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714" y="3713316"/>
            <a:ext cx="12003314" cy="3933486"/>
          </a:xfrm>
          <a:prstGeom prst="rect">
            <a:avLst/>
          </a:prstGeom>
        </p:spPr>
      </p:pic>
      <p:sp>
        <p:nvSpPr>
          <p:cNvPr id="12" name="Google Shape;117;p9"/>
          <p:cNvSpPr txBox="1"/>
          <p:nvPr/>
        </p:nvSpPr>
        <p:spPr>
          <a:xfrm>
            <a:off x="8805338" y="3668701"/>
            <a:ext cx="11084065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ru-RU" sz="40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en-US" sz="40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</a:t>
            </a:r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>. отдых.</a:t>
            </a:r>
            <a:b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>2. образование.</a:t>
            </a:r>
            <a:b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>3. свободу мысли, совести и религии.</a:t>
            </a:r>
            <a:b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>4. защиту от физического и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психологического </a:t>
            </a:r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>насилия.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rbel" pitchFamily="34" charset="0"/>
              </a:rPr>
            </a:br>
            <a:endParaRPr lang="ru-RU" sz="4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026" name="Picture 2" descr="D:\Docs\Desktop\2019.11.26-1574794187.4156_5ed1b36f77398727245bb88402c22f92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5" r="9256"/>
          <a:stretch/>
        </p:blipFill>
        <p:spPr bwMode="auto">
          <a:xfrm>
            <a:off x="368529" y="2444059"/>
            <a:ext cx="7895308" cy="723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 smtClean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400" dirty="0" smtClean="0">
                <a:latin typeface="Corbel" panose="020B0503020204020204" pitchFamily="34" charset="0"/>
              </a:rPr>
              <a:t> </a:t>
            </a:r>
            <a:r>
              <a:rPr lang="ru-RU" sz="6400" b="1" dirty="0" smtClean="0">
                <a:latin typeface="Corbel" panose="020B0503020204020204" pitchFamily="34" charset="0"/>
              </a:rPr>
              <a:t>Вайоминг </a:t>
            </a:r>
            <a:r>
              <a:rPr lang="ru-RU" sz="6400" b="1" dirty="0">
                <a:latin typeface="Corbel" panose="020B0503020204020204" pitchFamily="34" charset="0"/>
              </a:rPr>
              <a:t>получил прозвище «Штат равноправия», потому что в 1869 году власти штата впервые в США… </a:t>
            </a:r>
            <a:br>
              <a:rPr lang="ru-RU" sz="6400" b="1" dirty="0">
                <a:latin typeface="Corbel" panose="020B0503020204020204" pitchFamily="34" charset="0"/>
              </a:rPr>
            </a:br>
            <a:r>
              <a:rPr lang="ru-RU" sz="6400" dirty="0">
                <a:latin typeface="Corbel" panose="020B0503020204020204" pitchFamily="34" charset="0"/>
              </a:rPr>
              <a:t>1. разрешили людям с проблемами зрения участвовать в маршах.</a:t>
            </a:r>
            <a:br>
              <a:rPr lang="ru-RU" sz="6400" dirty="0">
                <a:latin typeface="Corbel" panose="020B0503020204020204" pitchFamily="34" charset="0"/>
              </a:rPr>
            </a:br>
            <a:r>
              <a:rPr lang="ru-RU" sz="6400" dirty="0">
                <a:latin typeface="Corbel" panose="020B0503020204020204" pitchFamily="34" charset="0"/>
              </a:rPr>
              <a:t>2. предоставили избирательное право женщинам.</a:t>
            </a:r>
            <a:br>
              <a:rPr lang="ru-RU" sz="6400" dirty="0">
                <a:latin typeface="Corbel" panose="020B0503020204020204" pitchFamily="34" charset="0"/>
              </a:rPr>
            </a:br>
            <a:r>
              <a:rPr lang="ru-RU" sz="6400" dirty="0">
                <a:latin typeface="Corbel" panose="020B0503020204020204" pitchFamily="34" charset="0"/>
              </a:rPr>
              <a:t>3. провели выборы.</a:t>
            </a:r>
            <a:br>
              <a:rPr lang="ru-RU" sz="6400" dirty="0">
                <a:latin typeface="Corbel" panose="020B0503020204020204" pitchFamily="34" charset="0"/>
              </a:rPr>
            </a:br>
            <a:r>
              <a:rPr lang="ru-RU" sz="6400" dirty="0">
                <a:latin typeface="Corbel" panose="020B0503020204020204" pitchFamily="34" charset="0"/>
              </a:rPr>
              <a:t>4. открыли завод по производству весов.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1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86053" y="3713316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5400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2</a:t>
            </a: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. предоставили </a:t>
            </a:r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избирательное </a:t>
            </a: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право женщинам</a:t>
            </a:r>
            <a:r>
              <a:rPr lang="ru-RU" sz="5400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br>
              <a:rPr lang="ru-RU" sz="54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ru-RU" sz="5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717" y="1647900"/>
            <a:ext cx="5560558" cy="83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7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8000" dirty="0" smtClean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Какого </a:t>
            </a:r>
            <a:r>
              <a:rPr lang="ru-RU" sz="7200" b="1" dirty="0">
                <a:latin typeface="Corbel" panose="020B0503020204020204" pitchFamily="34" charset="0"/>
              </a:rPr>
              <a:t>цвета лента – символ поддержки кампании против домашнего насилия?</a:t>
            </a:r>
            <a:br>
              <a:rPr lang="ru-RU" sz="7200" b="1" dirty="0">
                <a:latin typeface="Corbel" panose="020B0503020204020204" pitchFamily="34" charset="0"/>
              </a:rPr>
            </a:br>
            <a:r>
              <a:rPr lang="ru-RU" sz="7200" dirty="0">
                <a:latin typeface="Corbel" panose="020B0503020204020204" pitchFamily="34" charset="0"/>
              </a:rPr>
              <a:t>1. Розовая</a:t>
            </a:r>
            <a:br>
              <a:rPr lang="ru-RU" sz="7200" dirty="0">
                <a:latin typeface="Corbel" panose="020B0503020204020204" pitchFamily="34" charset="0"/>
              </a:rPr>
            </a:br>
            <a:r>
              <a:rPr lang="ru-RU" sz="7200" dirty="0">
                <a:latin typeface="Corbel" panose="020B0503020204020204" pitchFamily="34" charset="0"/>
              </a:rPr>
              <a:t>2. Фиолетовая</a:t>
            </a:r>
            <a:br>
              <a:rPr lang="ru-RU" sz="7200" dirty="0">
                <a:latin typeface="Corbel" panose="020B0503020204020204" pitchFamily="34" charset="0"/>
              </a:rPr>
            </a:br>
            <a:r>
              <a:rPr lang="ru-RU" sz="7200" dirty="0">
                <a:latin typeface="Corbel" panose="020B0503020204020204" pitchFamily="34" charset="0"/>
              </a:rPr>
              <a:t>3. Красная</a:t>
            </a:r>
            <a:br>
              <a:rPr lang="ru-RU" sz="7200" dirty="0">
                <a:latin typeface="Corbel" panose="020B0503020204020204" pitchFamily="34" charset="0"/>
              </a:rPr>
            </a:br>
            <a:r>
              <a:rPr lang="ru-RU" sz="7200" dirty="0">
                <a:latin typeface="Corbel" panose="020B0503020204020204" pitchFamily="34" charset="0"/>
              </a:rPr>
              <a:t>4. Зелёная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3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86053" y="3713316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>
                <a:solidFill>
                  <a:schemeClr val="bg1"/>
                </a:solidFill>
                <a:latin typeface="Corbel" pitchFamily="34" charset="0"/>
              </a:rPr>
              <a:t>2. Фиолетовая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76" y="1967794"/>
            <a:ext cx="5043949" cy="79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261</Words>
  <Application>Microsoft Office PowerPoint</Application>
  <PresentationFormat>Произвольный</PresentationFormat>
  <Paragraphs>50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392</cp:revision>
  <dcterms:modified xsi:type="dcterms:W3CDTF">2021-01-05T12:06:43Z</dcterms:modified>
</cp:coreProperties>
</file>