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4" r:id="rId6"/>
    <p:sldId id="290" r:id="rId7"/>
    <p:sldId id="291" r:id="rId8"/>
    <p:sldId id="278" r:id="rId9"/>
    <p:sldId id="279" r:id="rId10"/>
    <p:sldId id="280" r:id="rId11"/>
    <p:sldId id="281" r:id="rId12"/>
    <p:sldId id="282" r:id="rId13"/>
    <p:sldId id="293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86" r:id="rId28"/>
    <p:sldId id="285" r:id="rId29"/>
    <p:sldId id="307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9E4F00"/>
    <a:srgbClr val="CC6600"/>
    <a:srgbClr val="800000"/>
    <a:srgbClr val="663300"/>
    <a:srgbClr val="FF0000"/>
    <a:srgbClr val="006600"/>
    <a:srgbClr val="008000"/>
    <a:srgbClr val="66FFFF"/>
    <a:srgbClr val="FAE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29" autoAdjust="0"/>
  </p:normalViewPr>
  <p:slideViewPr>
    <p:cSldViewPr>
      <p:cViewPr varScale="1">
        <p:scale>
          <a:sx n="109" d="100"/>
          <a:sy n="109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воды, которое испаряет каждое растение за один день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Подсолнечник</c:v>
                </c:pt>
                <c:pt idx="1">
                  <c:v>Пшеница</c:v>
                </c:pt>
                <c:pt idx="2">
                  <c:v>Ячмень</c:v>
                </c:pt>
                <c:pt idx="3">
                  <c:v>Овёс</c:v>
                </c:pt>
                <c:pt idx="4">
                  <c:v>Капуста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2350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20096"/>
        <c:axId val="154133632"/>
      </c:barChart>
      <c:catAx>
        <c:axId val="11762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4133632"/>
        <c:crosses val="autoZero"/>
        <c:auto val="1"/>
        <c:lblAlgn val="ctr"/>
        <c:lblOffset val="100"/>
        <c:noMultiLvlLbl val="0"/>
      </c:catAx>
      <c:valAx>
        <c:axId val="1541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7620096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1f002fc-5444-48ce-be2f-988b352684d6}"/>
      </c:ext>
    </c:extLst>
  </c:chart>
  <c:spPr>
    <a:solidFill>
      <a:srgbClr val="C4E59F"/>
    </a:solidFill>
  </c:spPr>
  <c:txPr>
    <a:bodyPr/>
    <a:lstStyle/>
    <a:p>
      <a:pPr>
        <a:defRPr lang="ru-RU"/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Все действия на слайде – щелчком мышки по пустому полю слайда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 Решение – щелчок по пустому полю слайда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dirty="0" smtClean="0"/>
              <a:t>Визуализация рассуждений и решения – последовательно щелчком мышки по пустому полю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название растения и щёлкнуть левой кнопкой мышки.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к выбранной задаче необходимо кликнуть мышкой по соответствующей кнопке (!; 2; 3; 4; 5; 6)</a:t>
            </a:r>
            <a:endParaRPr lang="ru-RU" dirty="0" smtClean="0"/>
          </a:p>
          <a:p>
            <a:r>
              <a:rPr lang="ru-RU" dirty="0" smtClean="0"/>
              <a:t>Желательно задачи решать последовательно, т.к. есть задачи в которых надо использовать данные предшествующей ей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– нашли площадь поля</a:t>
            </a:r>
            <a:endParaRPr lang="ru-RU" dirty="0" smtClean="0"/>
          </a:p>
          <a:p>
            <a:pPr marL="228600" indent="-228600">
              <a:buAutoNum type="arabicParenR"/>
            </a:pPr>
            <a:r>
              <a:rPr lang="ru-RU" dirty="0" smtClean="0"/>
              <a:t>-</a:t>
            </a:r>
            <a:r>
              <a:rPr lang="ru-RU" baseline="0" dirty="0" smtClean="0"/>
              <a:t> количество растений ячменя на поле</a:t>
            </a:r>
            <a:endParaRPr lang="ru-RU" baseline="0" dirty="0" smtClean="0"/>
          </a:p>
          <a:p>
            <a:pPr marL="228600" indent="-228600">
              <a:buAutoNum type="arabicParenR"/>
            </a:pPr>
            <a:r>
              <a:rPr lang="ru-RU" baseline="0" dirty="0" smtClean="0"/>
              <a:t>- воды испаряет ячменное поле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/>
              <a:t>– УСВАИВАЕТ подсолнечник ЗА ОДИН ДЕНЬ</a:t>
            </a:r>
            <a:endParaRPr lang="ru-RU" dirty="0" smtClean="0"/>
          </a:p>
          <a:p>
            <a:pPr marL="228600" indent="-228600">
              <a:buAutoNum type="arabicParenR"/>
            </a:pPr>
            <a:r>
              <a:rPr lang="ru-RU" dirty="0" smtClean="0"/>
              <a:t>-</a:t>
            </a:r>
            <a:r>
              <a:rPr lang="ru-RU" baseline="0" dirty="0" smtClean="0"/>
              <a:t>  УСВАИВАЕТ подсолнечник ЗА МЕСЯЦ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установления соответствия кликните правой кнопкой мышки по </a:t>
            </a:r>
            <a:r>
              <a:rPr lang="ru-RU" dirty="0" err="1" smtClean="0"/>
              <a:t>ррисункам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действий 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</a:t>
            </a:r>
            <a:r>
              <a:rPr lang="ru-RU" smtClean="0"/>
              <a:t>действий и решения </a:t>
            </a:r>
            <a:r>
              <a:rPr lang="ru-RU" dirty="0" smtClean="0"/>
              <a:t>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щелчок по пустому полю слайда. Решение – щелчок по пустому полю слайда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и все дополнительные действия </a:t>
            </a:r>
            <a:r>
              <a:rPr lang="ru-RU" baseline="0" smtClean="0"/>
              <a:t>на слайде – </a:t>
            </a:r>
            <a:r>
              <a:rPr lang="ru-RU" baseline="0" dirty="0" smtClean="0"/>
              <a:t>щелчок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image" Target="../media/image17.png"/><Relationship Id="rId7" Type="http://schemas.openxmlformats.org/officeDocument/2006/relationships/image" Target="../media/image8.png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9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3" Type="http://schemas.openxmlformats.org/officeDocument/2006/relationships/slide" Target="slide25.xml"/><Relationship Id="rId2" Type="http://schemas.openxmlformats.org/officeDocument/2006/relationships/image" Target="../media/image8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5.jpeg"/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slide" Target="slide2.xml"/><Relationship Id="rId7" Type="http://schemas.openxmlformats.org/officeDocument/2006/relationships/image" Target="../media/image2.png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3" Type="http://schemas.openxmlformats.org/officeDocument/2006/relationships/image" Target="../media/image29.jpeg"/><Relationship Id="rId21" Type="http://schemas.openxmlformats.org/officeDocument/2006/relationships/notesSlide" Target="../notesSlides/notesSlide15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9" Type="http://schemas.openxmlformats.org/officeDocument/2006/relationships/image" Target="../media/image36.jpeg"/><Relationship Id="rId18" Type="http://schemas.openxmlformats.org/officeDocument/2006/relationships/image" Target="../media/image35.jpeg"/><Relationship Id="rId17" Type="http://schemas.openxmlformats.org/officeDocument/2006/relationships/image" Target="../media/image34.jpeg"/><Relationship Id="rId16" Type="http://schemas.openxmlformats.org/officeDocument/2006/relationships/slide" Target="slide25.xml"/><Relationship Id="rId15" Type="http://schemas.openxmlformats.org/officeDocument/2006/relationships/image" Target="../media/image33.jpeg"/><Relationship Id="rId14" Type="http://schemas.openxmlformats.org/officeDocument/2006/relationships/image" Target="../media/image32.png"/><Relationship Id="rId13" Type="http://schemas.openxmlformats.org/officeDocument/2006/relationships/image" Target="../media/image31.jpeg"/><Relationship Id="rId12" Type="http://schemas.openxmlformats.org/officeDocument/2006/relationships/slide" Target="slide24.xml"/><Relationship Id="rId11" Type="http://schemas.openxmlformats.org/officeDocument/2006/relationships/slide" Target="slide3.xml"/><Relationship Id="rId10" Type="http://schemas.openxmlformats.org/officeDocument/2006/relationships/image" Target="../media/image13.jpe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1.jpeg"/><Relationship Id="rId3" Type="http://schemas.openxmlformats.org/officeDocument/2006/relationships/image" Target="../media/image13.jpeg"/><Relationship Id="rId2" Type="http://schemas.openxmlformats.org/officeDocument/2006/relationships/slide" Target="slide25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13.jpeg"/><Relationship Id="rId3" Type="http://schemas.openxmlformats.org/officeDocument/2006/relationships/image" Target="../media/image30.jpeg"/><Relationship Id="rId2" Type="http://schemas.openxmlformats.org/officeDocument/2006/relationships/slide" Target="slide25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image" Target="../media/image39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png"/><Relationship Id="rId7" Type="http://schemas.openxmlformats.org/officeDocument/2006/relationships/image" Target="../media/image2.png"/><Relationship Id="rId6" Type="http://schemas.openxmlformats.org/officeDocument/2006/relationships/image" Target="../media/image40.pn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slide" Target="slide2.xml"/><Relationship Id="rId5" Type="http://schemas.openxmlformats.org/officeDocument/2006/relationships/image" Target="../media/image43.jpeg"/><Relationship Id="rId4" Type="http://schemas.openxmlformats.org/officeDocument/2006/relationships/image" Target="../media/image13.jpeg"/><Relationship Id="rId3" Type="http://schemas.openxmlformats.org/officeDocument/2006/relationships/image" Target="../media/image30.jpeg"/><Relationship Id="rId2" Type="http://schemas.openxmlformats.org/officeDocument/2006/relationships/slide" Target="slide25.xml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jpeg"/><Relationship Id="rId7" Type="http://schemas.openxmlformats.org/officeDocument/2006/relationships/image" Target="../media/image26.jpeg"/><Relationship Id="rId6" Type="http://schemas.openxmlformats.org/officeDocument/2006/relationships/image" Target="../media/image44.png"/><Relationship Id="rId5" Type="http://schemas.openxmlformats.org/officeDocument/2006/relationships/slide" Target="slide3.xml"/><Relationship Id="rId4" Type="http://schemas.openxmlformats.org/officeDocument/2006/relationships/image" Target="../media/image13.jpeg"/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.png"/><Relationship Id="rId7" Type="http://schemas.openxmlformats.org/officeDocument/2006/relationships/slide" Target="slide3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5.jpeg"/><Relationship Id="rId11" Type="http://schemas.openxmlformats.org/officeDocument/2006/relationships/image" Target="../media/image31.jpeg"/><Relationship Id="rId10" Type="http://schemas.openxmlformats.org/officeDocument/2006/relationships/image" Target="../media/image34.jpeg"/><Relationship Id="rId1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img1.liveinternet.ru/images/attach/c/9/126/562/126562439_00092.png" TargetMode="External"/><Relationship Id="rId8" Type="http://schemas.openxmlformats.org/officeDocument/2006/relationships/hyperlink" Target="http://worldartsme.com/images/flowers-and-grass-border-clipart-1.jpg" TargetMode="External"/><Relationship Id="rId7" Type="http://schemas.openxmlformats.org/officeDocument/2006/relationships/hyperlink" Target="http://times.am/upload/34616.png" TargetMode="External"/><Relationship Id="rId6" Type="http://schemas.openxmlformats.org/officeDocument/2006/relationships/hyperlink" Target="http://cs3.a5.ru/media/d3/16/04/256_d316043b631ada917e0968d7053d273b.png" TargetMode="External"/><Relationship Id="rId5" Type="http://schemas.openxmlformats.org/officeDocument/2006/relationships/hyperlink" Target="http://www.rc-buzuluk.ru/cms_files/userfiles/kartinki/skryvayas-solntse-9568350.jpg" TargetMode="External"/><Relationship Id="rId4" Type="http://schemas.openxmlformats.org/officeDocument/2006/relationships/hyperlink" Target="http://www.playcast.ru/uploads/2016/03/23/17948970.png" TargetMode="External"/><Relationship Id="rId3" Type="http://schemas.openxmlformats.org/officeDocument/2006/relationships/hyperlink" Target="http://fittyfattys.com/wp-content/uploads/2014/12/m5-768x1024.png" TargetMode="External"/><Relationship Id="rId2" Type="http://schemas.openxmlformats.org/officeDocument/2006/relationships/hyperlink" Target="http://images.forwallpaper.com/files/thumbs/preview/6/65265__sunflowers_p.jpg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://vnorg.ru/wp-content/uploads/2016/01/oves-pri-gastrite.jpg" TargetMode="External"/><Relationship Id="rId12" Type="http://schemas.openxmlformats.org/officeDocument/2006/relationships/hyperlink" Target="http://900igr.net/datai/pedagogika/Uchenik-shkoly/0009-007-Uchis-uchitsja.png" TargetMode="External"/><Relationship Id="rId11" Type="http://schemas.openxmlformats.org/officeDocument/2006/relationships/hyperlink" Target="http://www.playing-field.ru/img/2015/051810/0300406" TargetMode="External"/><Relationship Id="rId10" Type="http://schemas.openxmlformats.org/officeDocument/2006/relationships/hyperlink" Target="http://www.playcast.ru/uploads/2015/06/06/13880749.png" TargetMode="External"/><Relationship Id="rId1" Type="http://schemas.openxmlformats.org/officeDocument/2006/relationships/hyperlink" Target="http://en.slowfoodlife.com/wp-content/uploads/2015/01/Fotolia_49787988_Subscription_Monthly_XL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7.xml"/><Relationship Id="rId7" Type="http://schemas.openxmlformats.org/officeDocument/2006/relationships/slide" Target="slide1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slide" Target="slide27.xml"/><Relationship Id="rId10" Type="http://schemas.openxmlformats.org/officeDocument/2006/relationships/slide" Target="slide2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8.png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832" y="515719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621293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Комплексные  задания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712" y="2061339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по  математике</a:t>
            </a:r>
            <a:endParaRPr lang="ru-RU" sz="3600" b="1" kern="10" dirty="0" smtClean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87571" y="3284463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 № 2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25"/>
          <p:cNvSpPr/>
          <p:nvPr/>
        </p:nvSpPr>
        <p:spPr>
          <a:xfrm rot="13194901">
            <a:off x="1859459" y="4285885"/>
            <a:ext cx="1627087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827584" y="4797152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8069470">
            <a:off x="3310723" y="3611606"/>
            <a:ext cx="2907627" cy="3170721"/>
          </a:xfrm>
          <a:prstGeom prst="rect">
            <a:avLst/>
          </a:prstGeom>
          <a:noFill/>
        </p:spPr>
      </p:pic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340768"/>
            <a:ext cx="6408712" cy="792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 растения испаряют одинаковое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количество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34076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pic>
        <p:nvPicPr>
          <p:cNvPr id="10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3717032"/>
            <a:ext cx="62646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Скругленная прямоугольная выноска 1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8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9512" y="213285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Из всего огромного количества воды, проходящей через растение, лишь очень незначительная ее часть используется им на синтез веществ своего тела.  …99,8 % воды тратится на испарение. </a:t>
            </a:r>
            <a:endParaRPr lang="ru-RU" sz="2400" dirty="0"/>
          </a:p>
        </p:txBody>
      </p:sp>
      <p:pic>
        <p:nvPicPr>
          <p:cNvPr id="22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445224"/>
            <a:ext cx="2586440" cy="1099237"/>
          </a:xfrm>
          <a:prstGeom prst="rect">
            <a:avLst/>
          </a:prstGeom>
          <a:noFill/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3779912" y="4365104"/>
            <a:ext cx="244827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WordArt 14"/>
          <p:cNvSpPr>
            <a:spLocks noChangeArrowheads="1" noChangeShapeType="1" noTextEdit="1"/>
          </p:cNvSpPr>
          <p:nvPr/>
        </p:nvSpPr>
        <p:spPr bwMode="auto">
          <a:xfrm>
            <a:off x="683568" y="5157192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259632" y="3140968"/>
            <a:ext cx="1440160" cy="64807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68906 -0.24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-0.24775 L 0.01181 -0.2477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5" grpId="0" animBg="1"/>
      <p:bldP spid="23" grpId="0"/>
      <p:bldP spid="24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7776" y="3788454"/>
            <a:ext cx="2016224" cy="306954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5008" y="980728"/>
            <a:ext cx="8928992" cy="864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Капуста весом 2 кг за лето испаряет 220 л воды.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5576" y="5517232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45058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700808"/>
            <a:ext cx="3384376" cy="3690608"/>
          </a:xfrm>
          <a:prstGeom prst="rect">
            <a:avLst/>
          </a:prstGeom>
          <a:noFill/>
        </p:spPr>
      </p:pic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611560" y="1628800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 кг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5940152" y="2996952"/>
            <a:ext cx="244827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л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5576" y="6237312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735288" y="1340768"/>
            <a:ext cx="6229200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испаряет 220 л.воды.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в месяц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среднем испаряет 18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пропускает 110000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усваивает около 440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pic>
        <p:nvPicPr>
          <p:cNvPr id="24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504" y="4580817"/>
            <a:ext cx="2088232" cy="2277184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9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 b="6847"/>
          <a:stretch>
            <a:fillRect/>
          </a:stretch>
        </p:blipFill>
        <p:spPr bwMode="auto">
          <a:xfrm flipH="1">
            <a:off x="3563888" y="2204864"/>
            <a:ext cx="5580112" cy="4653136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испаряет 220 л.воды.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3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pic>
        <p:nvPicPr>
          <p:cNvPr id="19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636912"/>
            <a:ext cx="3384376" cy="3690608"/>
          </a:xfrm>
          <a:prstGeom prst="rect">
            <a:avLst/>
          </a:prstGeom>
          <a:noFill/>
        </p:spPr>
      </p:pic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683568" y="2564904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 кг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4"/>
          <p:cNvSpPr>
            <a:spLocks noChangeArrowheads="1" noChangeShapeType="1" noTextEdit="1"/>
          </p:cNvSpPr>
          <p:nvPr/>
        </p:nvSpPr>
        <p:spPr bwMode="auto">
          <a:xfrm>
            <a:off x="6012160" y="3933056"/>
            <a:ext cx="2448272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л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96136" y="3933056"/>
            <a:ext cx="2736304" cy="1440160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dd36efffaa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в месяц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среднем испаряет 18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6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pic>
        <p:nvPicPr>
          <p:cNvPr id="49154" name="Picture 2" descr="http://www.playcast.ru/uploads/2015/06/06/1388074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492896"/>
            <a:ext cx="2916832" cy="1661227"/>
          </a:xfrm>
          <a:prstGeom prst="rect">
            <a:avLst/>
          </a:prstGeom>
          <a:noFill/>
        </p:spPr>
      </p:pic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4860032" y="2564904"/>
            <a:ext cx="338437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- 3 месяца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0608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Капуста весом 2 кг за лето испаряет 220 л воды</a:t>
            </a:r>
            <a:r>
              <a:rPr lang="ru-RU" b="1" kern="0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b="1" dirty="0" smtClean="0">
              <a:latin typeface="Georgia" panose="02040502050405020303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915816" y="4581128"/>
            <a:ext cx="2520280" cy="1008112"/>
            <a:chOff x="2411760" y="4581128"/>
            <a:chExt cx="2520280" cy="1008112"/>
          </a:xfrm>
        </p:grpSpPr>
        <p:sp>
          <p:nvSpPr>
            <p:cNvPr id="2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11760" y="4581128"/>
              <a:ext cx="2520280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220 : 3 ~ 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283968" y="4725144"/>
              <a:ext cx="504056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5292080" y="4581128"/>
            <a:ext cx="187220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73,3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3563888" y="5589240"/>
            <a:ext cx="13681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73,3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5292080" y="5589240"/>
            <a:ext cx="79208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18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4716016" y="5589240"/>
            <a:ext cx="64807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&gt;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203848" y="5517232"/>
            <a:ext cx="3096344" cy="1152128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8" grpId="0"/>
      <p:bldP spid="30" grpId="0"/>
      <p:bldP spid="31" grpId="0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779912" y="1988841"/>
            <a:ext cx="5364088" cy="4869159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пропускает 110000 л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7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4644008" y="3356992"/>
            <a:ext cx="388843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99,8% - 220 л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6300192" y="5301208"/>
            <a:ext cx="252028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220,44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227687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 тексту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…Остальные 99,8 % воды тратится на испарение.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2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140968"/>
            <a:ext cx="2088232" cy="2277184"/>
          </a:xfrm>
          <a:prstGeom prst="rect">
            <a:avLst/>
          </a:prstGeom>
          <a:noFill/>
        </p:spPr>
      </p:pic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4644008" y="4149080"/>
            <a:ext cx="388843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100% -   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 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4508500" y="3365500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4" imgW="3048000" imgH="3048000" progId="Equation.3">
                  <p:embed/>
                </p:oleObj>
              </mc:Choice>
              <mc:Fallback>
                <p:oleObj name="Формула" r:id="rId4" imgW="3048000" imgH="30480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65500"/>
                        <a:ext cx="127000" cy="127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Группа 42"/>
          <p:cNvGrpSpPr/>
          <p:nvPr/>
        </p:nvGrpSpPr>
        <p:grpSpPr>
          <a:xfrm>
            <a:off x="1547664" y="5229200"/>
            <a:ext cx="4832920" cy="1008112"/>
            <a:chOff x="1547664" y="5229200"/>
            <a:chExt cx="4832920" cy="1008112"/>
          </a:xfrm>
        </p:grpSpPr>
        <p:sp>
          <p:nvSpPr>
            <p:cNvPr id="4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547664" y="5373216"/>
              <a:ext cx="4824536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220 : 99,6 · 100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4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652120" y="5229200"/>
              <a:ext cx="728464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44" name="Овал 43"/>
          <p:cNvSpPr/>
          <p:nvPr/>
        </p:nvSpPr>
        <p:spPr>
          <a:xfrm>
            <a:off x="5220072" y="1628800"/>
            <a:ext cx="2088232" cy="432048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dd36efffaa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  <p:bldP spid="34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2204864"/>
            <a:ext cx="5580112" cy="4653136"/>
          </a:xfrm>
          <a:prstGeom prst="rect">
            <a:avLst/>
          </a:prstGeom>
          <a:noFill/>
        </p:spPr>
      </p:pic>
      <p:sp>
        <p:nvSpPr>
          <p:cNvPr id="28" name="Стрелка вправо 27"/>
          <p:cNvSpPr/>
          <p:nvPr/>
        </p:nvSpPr>
        <p:spPr>
          <a:xfrm>
            <a:off x="1187624" y="3933056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4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340768"/>
            <a:ext cx="6408712" cy="792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Одно растение капусты за лето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усваивает около 440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34076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75856" y="3789040"/>
            <a:ext cx="381642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220,44 – 220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8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1547664" y="2708920"/>
            <a:ext cx="2520280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35696" y="234888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пропускает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547664" y="3284984"/>
            <a:ext cx="2520280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79712" y="292494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испаряет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9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04864"/>
            <a:ext cx="1890397" cy="1944216"/>
          </a:xfrm>
          <a:prstGeom prst="rect">
            <a:avLst/>
          </a:prstGeom>
          <a:noFill/>
        </p:spPr>
      </p:pic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4283968" y="2132856"/>
            <a:ext cx="252028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220,44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211960" y="2852936"/>
            <a:ext cx="194421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357301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усваивает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7199784" y="3501008"/>
            <a:ext cx="194421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0,44 (л)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653136"/>
            <a:ext cx="689637" cy="1310310"/>
          </a:xfrm>
          <a:prstGeom prst="rect">
            <a:avLst/>
          </a:prstGeom>
          <a:noFill/>
        </p:spPr>
      </p:pic>
      <p:sp>
        <p:nvSpPr>
          <p:cNvPr id="31" name="WordArt 12"/>
          <p:cNvSpPr>
            <a:spLocks noChangeArrowheads="1" noChangeShapeType="1" noTextEdit="1"/>
          </p:cNvSpPr>
          <p:nvPr/>
        </p:nvSpPr>
        <p:spPr bwMode="auto">
          <a:xfrm>
            <a:off x="1043608" y="4653136"/>
            <a:ext cx="324036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 л весит 1 кг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1043608" y="5301208"/>
            <a:ext cx="424847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0,44 л весит 0,44 кг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1187624" y="5805264"/>
            <a:ext cx="2880320" cy="1052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0,44 кг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4"/>
          <p:cNvSpPr>
            <a:spLocks noChangeArrowheads="1" noChangeShapeType="1" noTextEdit="1"/>
          </p:cNvSpPr>
          <p:nvPr/>
        </p:nvSpPr>
        <p:spPr bwMode="auto">
          <a:xfrm>
            <a:off x="3995936" y="5805264"/>
            <a:ext cx="1584176" cy="1052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440 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5" grpId="0" animBg="1"/>
      <p:bldP spid="20" grpId="0" animBg="1"/>
      <p:bldP spid="22" grpId="0"/>
      <p:bldP spid="23" grpId="0" animBg="1"/>
      <p:bldP spid="24" grpId="0"/>
      <p:bldP spid="25" grpId="0"/>
      <p:bldP spid="26" grpId="0"/>
      <p:bldP spid="27" grpId="0"/>
      <p:bldP spid="29" grpId="0"/>
      <p:bldP spid="31" grpId="0" animBg="1"/>
      <p:bldP spid="32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vnorg.ru/wp-content/uploads/2016/01/oves-pri-gastrite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941167"/>
            <a:ext cx="2304256" cy="1568855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верный ответ.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980728"/>
            <a:ext cx="8568952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Больше всего воды испаряет: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1907704" y="198884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907704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907704" y="414908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907704" y="522920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915816" y="206084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Капуста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915816" y="314096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Пшеница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915816" y="422108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Подсолнечник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915816" y="5301208"/>
            <a:ext cx="3096344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C4E59F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Овёс</a:t>
            </a:r>
            <a:endParaRPr lang="ru-RU" sz="2800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484783"/>
            <a:ext cx="1800200" cy="1851451"/>
          </a:xfrm>
          <a:prstGeom prst="rect">
            <a:avLst/>
          </a:prstGeom>
          <a:noFill/>
        </p:spPr>
      </p:pic>
      <p:pic>
        <p:nvPicPr>
          <p:cNvPr id="17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852936"/>
            <a:ext cx="2088232" cy="887499"/>
          </a:xfrm>
          <a:prstGeom prst="rect">
            <a:avLst/>
          </a:prstGeom>
          <a:noFill/>
        </p:spPr>
      </p:pic>
      <p:pic>
        <p:nvPicPr>
          <p:cNvPr id="18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59" y="3501008"/>
            <a:ext cx="2626397" cy="1512168"/>
          </a:xfrm>
          <a:prstGeom prst="rect">
            <a:avLst/>
          </a:prstGeom>
          <a:noFill/>
        </p:spPr>
      </p:pic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19872" y="2708920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419872" y="3789040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419872" y="4869160"/>
            <a:ext cx="2160240" cy="360040"/>
          </a:xfrm>
          <a:prstGeom prst="wedgeRoundRectCallout">
            <a:avLst>
              <a:gd name="adj1" fmla="val -67596"/>
              <a:gd name="adj2" fmla="val 1576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419872" y="1628800"/>
            <a:ext cx="2160240" cy="360040"/>
          </a:xfrm>
          <a:prstGeom prst="wedgeRoundRectCallout">
            <a:avLst>
              <a:gd name="adj1" fmla="val 61809"/>
              <a:gd name="adj2" fmla="val 150382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092280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Решение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1979712" y="5805264"/>
            <a:ext cx="1656184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619672" y="2204864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83768" y="4581128"/>
            <a:ext cx="1152128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5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верный ответ.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836712"/>
            <a:ext cx="2376264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vnorg.ru/wp-content/uploads/2016/01/oves-pri-gastrite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157192"/>
            <a:ext cx="2304256" cy="1568855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1800200" cy="1851451"/>
          </a:xfrm>
          <a:prstGeom prst="rect">
            <a:avLst/>
          </a:prstGeom>
          <a:noFill/>
        </p:spPr>
      </p:pic>
      <p:pic>
        <p:nvPicPr>
          <p:cNvPr id="10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2626397" cy="1512168"/>
          </a:xfrm>
          <a:prstGeom prst="rect">
            <a:avLst/>
          </a:prstGeom>
          <a:noFill/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059832" y="836712"/>
            <a:ext cx="5328592" cy="57606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За один день: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6888" y="4221088"/>
            <a:ext cx="543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… подсолнечник за один день        испаряет до 800 г воды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619672" y="3429000"/>
            <a:ext cx="2088232" cy="216024"/>
          </a:xfrm>
          <a:prstGeom prst="rightArrow">
            <a:avLst>
              <a:gd name="adj1" fmla="val 50000"/>
              <a:gd name="adj2" fmla="val 162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2996952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…Каждое растение пшеницы (также ячмень, овес) за день испаряет около 50 г воды. 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9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1"/>
            <a:ext cx="2088232" cy="88749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851920" y="5229200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…Каждое растение пшеницы (также ячмень, овес) за день испаряет около 50 г воды. 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3851920" y="1412776"/>
            <a:ext cx="48245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В месяц - 73,3 (кг)</a:t>
            </a:r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51920" y="2060848"/>
            <a:ext cx="2736304" cy="1008112"/>
            <a:chOff x="2411760" y="4581128"/>
            <a:chExt cx="2520280" cy="1008112"/>
          </a:xfrm>
        </p:grpSpPr>
        <p:sp>
          <p:nvSpPr>
            <p:cNvPr id="2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11760" y="4581128"/>
              <a:ext cx="2520280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220 : 31 ~ 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35132" y="4725144"/>
              <a:ext cx="452893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FF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 </a:t>
              </a:r>
              <a:endParaRPr lang="ru-RU" sz="3600" b="1" i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6372200" y="2060848"/>
            <a:ext cx="223224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2,36 (кг)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00192" y="5949280"/>
            <a:ext cx="1080120" cy="64807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00192" y="3717032"/>
            <a:ext cx="1080120" cy="64807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80112" y="4581128"/>
            <a:ext cx="1296144" cy="504056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12160" y="2060848"/>
            <a:ext cx="2664296" cy="1080120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699792" y="1556792"/>
            <a:ext cx="647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!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11" grpId="0" animBg="1"/>
      <p:bldP spid="12" grpId="0"/>
      <p:bldP spid="13" grpId="0" animBg="1"/>
      <p:bldP spid="15" grpId="0"/>
      <p:bldP spid="18" grpId="0"/>
      <p:bldP spid="20" grpId="0"/>
      <p:bldP spid="25" grpId="0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2913200">
            <a:off x="6129641" y="5106797"/>
            <a:ext cx="1541023" cy="1584896"/>
          </a:xfrm>
          <a:prstGeom prst="rect">
            <a:avLst/>
          </a:prstGeom>
          <a:noFill/>
        </p:spPr>
      </p:pic>
      <p:pic>
        <p:nvPicPr>
          <p:cNvPr id="27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653136"/>
            <a:ext cx="1728192" cy="1777394"/>
          </a:xfrm>
          <a:prstGeom prst="rect">
            <a:avLst/>
          </a:prstGeom>
          <a:noFill/>
        </p:spPr>
      </p:pic>
      <p:pic>
        <p:nvPicPr>
          <p:cNvPr id="23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4377" y="980728"/>
            <a:ext cx="2710889" cy="1152128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Решите задачи: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691680" y="98072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1691680" y="184482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1691680" y="27089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rId8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9154" name="Picture 2" descr="http://times.am/upload/34616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8" name="Picture 2" descr="http://times.am/upload/34616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11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691680" y="357301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22" name="Управляющая кнопка: настраиваемая 21">
            <a:hlinkClick r:id="rId12" action="ppaction://hlinksldjump" highlightClick="1"/>
          </p:cNvPr>
          <p:cNvSpPr/>
          <p:nvPr/>
        </p:nvSpPr>
        <p:spPr>
          <a:xfrm>
            <a:off x="1691680" y="4437112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5</a:t>
            </a:r>
            <a:endParaRPr lang="ru-RU" sz="3600" b="1" i="1" dirty="0"/>
          </a:p>
        </p:txBody>
      </p:sp>
      <p:pic>
        <p:nvPicPr>
          <p:cNvPr id="58370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7576" y="5520506"/>
            <a:ext cx="3816424" cy="1337494"/>
          </a:xfrm>
          <a:prstGeom prst="rect">
            <a:avLst/>
          </a:prstGeom>
          <a:noFill/>
        </p:spPr>
      </p:pic>
      <p:pic>
        <p:nvPicPr>
          <p:cNvPr id="26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2987824" y="3212976"/>
            <a:ext cx="5112568" cy="1440160"/>
          </a:xfrm>
          <a:prstGeom prst="rect">
            <a:avLst/>
          </a:prstGeom>
          <a:noFill/>
        </p:spPr>
      </p:pic>
      <p:pic>
        <p:nvPicPr>
          <p:cNvPr id="58372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3337" y="4293096"/>
            <a:ext cx="3586815" cy="1882180"/>
          </a:xfrm>
          <a:prstGeom prst="rect">
            <a:avLst/>
          </a:prstGeom>
          <a:noFill/>
        </p:spPr>
      </p:pic>
      <p:sp>
        <p:nvSpPr>
          <p:cNvPr id="28" name="Управляющая кнопка: настраиваемая 27">
            <a:hlinkClick r:id="rId16" action="ppaction://hlinksldjump" highlightClick="1"/>
          </p:cNvPr>
          <p:cNvSpPr/>
          <p:nvPr/>
        </p:nvSpPr>
        <p:spPr>
          <a:xfrm>
            <a:off x="1691680" y="530120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6</a:t>
            </a:r>
            <a:endParaRPr lang="ru-RU" sz="3600" b="1" i="1" dirty="0"/>
          </a:p>
        </p:txBody>
      </p:sp>
      <p:pic>
        <p:nvPicPr>
          <p:cNvPr id="30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412776"/>
            <a:ext cx="2541458" cy="1080120"/>
          </a:xfrm>
          <a:prstGeom prst="rect">
            <a:avLst/>
          </a:prstGeom>
          <a:noFill/>
        </p:spPr>
      </p:pic>
      <p:pic>
        <p:nvPicPr>
          <p:cNvPr id="31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299"/>
          <a:stretch>
            <a:fillRect/>
          </a:stretch>
        </p:blipFill>
        <p:spPr bwMode="auto">
          <a:xfrm flipH="1">
            <a:off x="3563888" y="5489848"/>
            <a:ext cx="1800200" cy="1368152"/>
          </a:xfrm>
          <a:prstGeom prst="rect">
            <a:avLst/>
          </a:prstGeom>
          <a:noFill/>
        </p:spPr>
      </p:pic>
      <p:pic>
        <p:nvPicPr>
          <p:cNvPr id="24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43017"/>
            <a:ext cx="3456384" cy="199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0"/>
            <a:ext cx="5580112" cy="5227043"/>
          </a:xfrm>
          <a:prstGeom prst="rect">
            <a:avLst/>
          </a:prstGeom>
          <a:noFill/>
        </p:spPr>
      </p:pic>
      <p:pic>
        <p:nvPicPr>
          <p:cNvPr id="23556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4339" y="3789040"/>
            <a:ext cx="5330299" cy="306896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836712"/>
            <a:ext cx="9289032" cy="338437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Представляете, сколько надо воды для целого пшеничного поля?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b="1" dirty="0" smtClean="0">
                <a:latin typeface="Georgia" panose="02040502050405020303" pitchFamily="18" charset="0"/>
              </a:rPr>
              <a:t>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Но эта трата очень важна для растений».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just">
              <a:buFontTx/>
              <a:buNone/>
            </a:pP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805264"/>
            <a:ext cx="288032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5085184"/>
            <a:ext cx="3558041" cy="1512168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Найдите количество воды, которое одно растение пшеницы испаряет за один месяц (30 дней). </a:t>
            </a:r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(Ответ запишите в килограммах.)</a:t>
            </a:r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971600" y="2708920"/>
            <a:ext cx="2880320" cy="720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· 30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3995936" y="2708920"/>
            <a:ext cx="2520280" cy="864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1500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971600" y="3717032"/>
            <a:ext cx="360040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 кг = 1000 г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3995936" y="2708920"/>
            <a:ext cx="2520280" cy="864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1500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>
            <a:off x="4716016" y="4869160"/>
            <a:ext cx="2808312" cy="864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1,5 (кг)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31483 " pathEditMode="relative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8" grpId="1"/>
      <p:bldP spid="18" grpId="2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92696"/>
            <a:ext cx="77768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На 1 м</a:t>
            </a:r>
            <a:r>
              <a:rPr lang="ru-RU" sz="2400" b="1" baseline="30000" dirty="0" smtClean="0">
                <a:solidFill>
                  <a:srgbClr val="006600"/>
                </a:solidFill>
                <a:latin typeface="Georgia" panose="02040502050405020303" pitchFamily="18" charset="0"/>
              </a:rPr>
              <a:t>2</a:t>
            </a:r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 ячменного поля густота стояния растений в среднем составляет 350. </a:t>
            </a:r>
            <a:endParaRPr lang="ru-RU" sz="2400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Найдите количество воды, которое испаряет весь ячмень за один месяц (31 день), если площадь всего поля 100 га. </a:t>
            </a:r>
            <a:endParaRPr lang="ru-RU" sz="2400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0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7576" y="5520506"/>
            <a:ext cx="3816424" cy="1337494"/>
          </a:xfrm>
          <a:prstGeom prst="rect">
            <a:avLst/>
          </a:prstGeom>
          <a:noFill/>
        </p:spPr>
      </p:pic>
      <p:pic>
        <p:nvPicPr>
          <p:cNvPr id="15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91880" y="5520506"/>
            <a:ext cx="1872208" cy="1337494"/>
          </a:xfrm>
          <a:prstGeom prst="rect">
            <a:avLst/>
          </a:prstGeom>
          <a:noFill/>
        </p:spPr>
      </p:pic>
      <p:pic>
        <p:nvPicPr>
          <p:cNvPr id="16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pic>
        <p:nvPicPr>
          <p:cNvPr id="17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188640"/>
            <a:ext cx="689637" cy="1310310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179512" y="2348880"/>
            <a:ext cx="689637" cy="1310310"/>
            <a:chOff x="179512" y="2348880"/>
            <a:chExt cx="689637" cy="1310310"/>
          </a:xfrm>
        </p:grpSpPr>
        <p:pic>
          <p:nvPicPr>
            <p:cNvPr id="18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23528" y="2708920"/>
              <a:ext cx="449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71600" y="2780928"/>
            <a:ext cx="3024336" cy="432047"/>
            <a:chOff x="971600" y="2852936"/>
            <a:chExt cx="3744416" cy="576833"/>
          </a:xfrm>
        </p:grpSpPr>
        <p:sp>
          <p:nvSpPr>
            <p:cNvPr id="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971600" y="2924944"/>
              <a:ext cx="3528392" cy="504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1га = 10000 м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572000" y="2852936"/>
              <a:ext cx="144016" cy="2888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7" name="WordArt 12"/>
          <p:cNvSpPr>
            <a:spLocks noChangeArrowheads="1" noChangeShapeType="1" noTextEdit="1"/>
          </p:cNvSpPr>
          <p:nvPr/>
        </p:nvSpPr>
        <p:spPr bwMode="auto">
          <a:xfrm>
            <a:off x="971600" y="3140968"/>
            <a:ext cx="295232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 · 10000 =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9512" y="3284984"/>
            <a:ext cx="689637" cy="1310310"/>
            <a:chOff x="179512" y="2348880"/>
            <a:chExt cx="689637" cy="1310310"/>
          </a:xfrm>
        </p:grpSpPr>
        <p:pic>
          <p:nvPicPr>
            <p:cNvPr id="30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23528" y="270892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971600" y="3933056"/>
            <a:ext cx="324036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350 · 1000000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2"/>
          <p:cNvSpPr>
            <a:spLocks noChangeArrowheads="1" noChangeShapeType="1" noTextEdit="1"/>
          </p:cNvSpPr>
          <p:nvPr/>
        </p:nvSpPr>
        <p:spPr bwMode="auto">
          <a:xfrm>
            <a:off x="4283968" y="3933056"/>
            <a:ext cx="360040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350000000 (</a:t>
            </a:r>
            <a:r>
              <a:rPr lang="ru-RU" sz="3600" b="1" i="1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шт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923928" y="3212976"/>
            <a:ext cx="2592288" cy="450121"/>
            <a:chOff x="1487333" y="3068960"/>
            <a:chExt cx="5394761" cy="450121"/>
          </a:xfrm>
        </p:grpSpPr>
        <p:sp>
          <p:nvSpPr>
            <p:cNvPr id="3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588225" y="3068960"/>
              <a:ext cx="293869" cy="2167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7333" y="3140968"/>
              <a:ext cx="4945198" cy="378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1000000 м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9512" y="4221088"/>
            <a:ext cx="689637" cy="1310310"/>
            <a:chOff x="179512" y="2348880"/>
            <a:chExt cx="689637" cy="1310310"/>
          </a:xfrm>
        </p:grpSpPr>
        <p:pic>
          <p:nvPicPr>
            <p:cNvPr id="38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23528" y="2708920"/>
              <a:ext cx="5245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3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40" name="WordArt 12"/>
          <p:cNvSpPr>
            <a:spLocks noChangeArrowheads="1" noChangeShapeType="1" noTextEdit="1"/>
          </p:cNvSpPr>
          <p:nvPr/>
        </p:nvSpPr>
        <p:spPr bwMode="auto">
          <a:xfrm>
            <a:off x="971600" y="4725144"/>
            <a:ext cx="338437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· 350000000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2"/>
          <p:cNvSpPr>
            <a:spLocks noChangeArrowheads="1" noChangeShapeType="1" noTextEdit="1"/>
          </p:cNvSpPr>
          <p:nvPr/>
        </p:nvSpPr>
        <p:spPr bwMode="auto">
          <a:xfrm>
            <a:off x="4427984" y="4725144"/>
            <a:ext cx="33123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17500000000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WordArt 12"/>
          <p:cNvSpPr>
            <a:spLocks noChangeArrowheads="1" noChangeShapeType="1" noTextEdit="1"/>
          </p:cNvSpPr>
          <p:nvPr/>
        </p:nvSpPr>
        <p:spPr bwMode="auto">
          <a:xfrm>
            <a:off x="4427984" y="4725144"/>
            <a:ext cx="33123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17500000000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WordArt 12"/>
          <p:cNvSpPr>
            <a:spLocks noChangeArrowheads="1" noChangeShapeType="1" noTextEdit="1"/>
          </p:cNvSpPr>
          <p:nvPr/>
        </p:nvSpPr>
        <p:spPr bwMode="auto">
          <a:xfrm>
            <a:off x="4932040" y="5589240"/>
            <a:ext cx="259228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= 175000 (т)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39695E-7 L -0.32275 0.1207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40" grpId="0"/>
      <p:bldP spid="41" grpId="0"/>
      <p:bldP spid="42" grpId="0"/>
      <p:bldP spid="42" grpId="1"/>
      <p:bldP spid="42" grpId="2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9E4F00"/>
                </a:solidFill>
                <a:latin typeface="Georgia" panose="02040502050405020303" pitchFamily="18" charset="0"/>
              </a:rPr>
              <a:t>Сколько воды усваивает одно растение подсолнечника за один день? </a:t>
            </a:r>
            <a:endParaRPr lang="ru-RU" sz="2400" b="1" dirty="0" smtClean="0">
              <a:solidFill>
                <a:srgbClr val="9E4F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9E4F00"/>
                </a:solidFill>
                <a:latin typeface="Georgia" panose="02040502050405020303" pitchFamily="18" charset="0"/>
              </a:rPr>
              <a:t>за месяц? (Ответ округлите до десятых) </a:t>
            </a:r>
            <a:endParaRPr lang="ru-RU" sz="2400" b="1" dirty="0" smtClean="0">
              <a:solidFill>
                <a:srgbClr val="9E4F00"/>
              </a:solidFill>
              <a:latin typeface="Georgia" panose="02040502050405020303" pitchFamily="18" charset="0"/>
            </a:endParaRPr>
          </a:p>
          <a:p>
            <a:endParaRPr lang="ru-RU" sz="2400" dirty="0" smtClean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79512" y="2852936"/>
            <a:ext cx="309634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 – 99,8%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345832"/>
            <a:ext cx="2626397" cy="1512168"/>
          </a:xfrm>
          <a:prstGeom prst="rect">
            <a:avLst/>
          </a:prstGeom>
          <a:noFill/>
        </p:spPr>
      </p:pic>
      <p:pic>
        <p:nvPicPr>
          <p:cNvPr id="15" name="Picture 4" descr="Рисунок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323528" y="3356992"/>
            <a:ext cx="2952328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г –  0,2%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63888" y="2780928"/>
            <a:ext cx="4176464" cy="1008112"/>
            <a:chOff x="1979712" y="5229200"/>
            <a:chExt cx="4400872" cy="1008112"/>
          </a:xfrm>
        </p:grpSpPr>
        <p:sp>
          <p:nvSpPr>
            <p:cNvPr id="1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79712" y="5373216"/>
              <a:ext cx="4392488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800 : 99,6 · 0,2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652120" y="5229200"/>
              <a:ext cx="728464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~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347864" y="4293096"/>
            <a:ext cx="172819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49,6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1412776"/>
            <a:ext cx="689637" cy="1310310"/>
            <a:chOff x="179512" y="2348880"/>
            <a:chExt cx="689637" cy="1310310"/>
          </a:xfrm>
        </p:grpSpPr>
        <p:pic>
          <p:nvPicPr>
            <p:cNvPr id="23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23528" y="2708920"/>
              <a:ext cx="449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1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512" y="3861048"/>
            <a:ext cx="689637" cy="1310310"/>
            <a:chOff x="179512" y="2348880"/>
            <a:chExt cx="689637" cy="1310310"/>
          </a:xfrm>
        </p:grpSpPr>
        <p:pic>
          <p:nvPicPr>
            <p:cNvPr id="26" name="Picture 2" descr="http://times.am/upload/34616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348880"/>
              <a:ext cx="689637" cy="131031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323528" y="270892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2</a:t>
              </a:r>
              <a:endParaRPr lang="ru-RU" sz="4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1115616" y="4149080"/>
            <a:ext cx="237626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1,6 · 31 = 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WordArt 12"/>
          <p:cNvSpPr>
            <a:spLocks noChangeArrowheads="1" noChangeShapeType="1" noTextEdit="1"/>
          </p:cNvSpPr>
          <p:nvPr/>
        </p:nvSpPr>
        <p:spPr bwMode="auto">
          <a:xfrm>
            <a:off x="7596336" y="3140968"/>
            <a:ext cx="144016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1,6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/>
      <p:bldP spid="21" grpId="1"/>
      <p:bldP spid="28" grpId="0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345832"/>
            <a:ext cx="2626397" cy="1512168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4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Сколько воды проходит через одно растение подсолнечника за лето? (Ответ запишите в литрах, результат округлите до целого числа.)</a:t>
            </a:r>
            <a:endParaRPr lang="ru-RU" sz="24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691680" y="5229200"/>
            <a:ext cx="288032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801,6 · 92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9512" y="2852936"/>
            <a:ext cx="309634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 – 99,8%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323528" y="3356992"/>
            <a:ext cx="2952328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 1,6 г –  0,2%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31409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2924944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Испаряет за 1 день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501008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Усваивает за 1 день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444208" y="2636912"/>
            <a:ext cx="360040" cy="1584176"/>
          </a:xfrm>
          <a:prstGeom prst="rightBrace">
            <a:avLst>
              <a:gd name="adj1" fmla="val 37434"/>
              <a:gd name="adj2" fmla="val 4780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6948264" y="2636912"/>
            <a:ext cx="158417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801,6 г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66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3140968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Пропускает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за 1 день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22" name="Picture 2" descr="http://www.playcast.ru/uploads/2015/06/06/1388074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948397"/>
            <a:ext cx="2304256" cy="1312346"/>
          </a:xfrm>
          <a:prstGeom prst="rect">
            <a:avLst/>
          </a:prstGeom>
          <a:noFill/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2627785" y="4221088"/>
            <a:ext cx="1944215" cy="746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- 92 дня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4716016" y="5229200"/>
            <a:ext cx="259228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73747,2 (г)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851920" y="5733256"/>
            <a:ext cx="3168352" cy="1008112"/>
            <a:chOff x="3851920" y="5733256"/>
            <a:chExt cx="3168352" cy="1008112"/>
          </a:xfrm>
        </p:grpSpPr>
        <p:sp>
          <p:nvSpPr>
            <p:cNvPr id="2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51920" y="5733256"/>
              <a:ext cx="691318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51920" y="5877272"/>
              <a:ext cx="691318" cy="864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~</a:t>
              </a:r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 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499992" y="5949280"/>
              <a:ext cx="2520280" cy="7920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74 литра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/>
      <p:bldP spid="18" grpId="0"/>
      <p:bldP spid="19" grpId="0" animBg="1"/>
      <p:bldP spid="20" grpId="0" animBg="1"/>
      <p:bldP spid="21" grpId="0"/>
      <p:bldP spid="23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26499">
            <a:off x="4575026" y="3366361"/>
            <a:ext cx="3586815" cy="1882180"/>
          </a:xfrm>
          <a:prstGeom prst="rect">
            <a:avLst/>
          </a:prstGeom>
          <a:noFill/>
        </p:spPr>
      </p:pic>
      <p:pic>
        <p:nvPicPr>
          <p:cNvPr id="19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3586815" cy="188218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5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Выразите количество воды, которое испаряет капуста за лето, в килограммах и центнерах.</a:t>
            </a:r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683568" y="2852936"/>
            <a:ext cx="2808312" cy="864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л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4430962"/>
            <a:ext cx="1944216" cy="1999568"/>
          </a:xfrm>
          <a:prstGeom prst="rect">
            <a:avLst/>
          </a:prstGeom>
          <a:noFill/>
        </p:spPr>
      </p:pic>
      <p:pic>
        <p:nvPicPr>
          <p:cNvPr id="15" name="Picture 4" descr="http://pixelbrush.ru/uploads/posts/2013-03/1362761955_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653136"/>
            <a:ext cx="3586815" cy="1882180"/>
          </a:xfrm>
          <a:prstGeom prst="rect">
            <a:avLst/>
          </a:prstGeom>
          <a:noFill/>
        </p:spPr>
      </p:pic>
      <p:pic>
        <p:nvPicPr>
          <p:cNvPr id="16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pic>
        <p:nvPicPr>
          <p:cNvPr id="17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810548">
            <a:off x="5460774" y="4731624"/>
            <a:ext cx="2029877" cy="2087668"/>
          </a:xfrm>
          <a:prstGeom prst="rect">
            <a:avLst/>
          </a:prstGeom>
          <a:noFill/>
        </p:spPr>
      </p:pic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635896" y="2852936"/>
            <a:ext cx="2952328" cy="864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220 кг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6732240" y="2852936"/>
            <a:ext cx="1728192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2,2 </a:t>
            </a:r>
            <a:r>
              <a:rPr lang="ru-RU" sz="3600" b="1" i="1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ц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3059832" y="4509120"/>
            <a:ext cx="93610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CC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50 г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CC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6500" name="Picture 4" descr="http://www.zivotsdietou.cz/sites/default/files/obrazky/2013/01/obili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559504"/>
            <a:ext cx="3456384" cy="2298495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6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Сколько растений ячменя испарят в день столько же воды, сколько одно растение подсолнечника?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6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3347864" y="5517232"/>
            <a:ext cx="2952328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: 50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6498" name="Picture 2" descr="http://6795050.ru/uploads/d3667-2c6yQh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3148"/>
            <a:ext cx="2987824" cy="4434852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Рисунок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2987824" y="3284984"/>
            <a:ext cx="129614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г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2420888"/>
            <a:ext cx="1922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 растение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день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6372200" y="5301208"/>
            <a:ext cx="108012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16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5" grpId="0"/>
      <p:bldP spid="16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851920" y="270892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2360 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51920" y="378904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800 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1920" y="486916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50 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7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1584176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Установите соответствие между растением и количеством воды, которое оно испаряет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за один день 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9154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7896" y="908720"/>
            <a:ext cx="936104" cy="1778598"/>
          </a:xfrm>
          <a:prstGeom prst="rect">
            <a:avLst/>
          </a:prstGeom>
          <a:noFill/>
        </p:spPr>
      </p:pic>
      <p:pic>
        <p:nvPicPr>
          <p:cNvPr id="8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980728"/>
            <a:ext cx="689637" cy="131031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5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4581128"/>
            <a:ext cx="1728192" cy="1649380"/>
          </a:xfrm>
          <a:prstGeom prst="rect">
            <a:avLst/>
          </a:prstGeom>
          <a:noFill/>
        </p:spPr>
      </p:pic>
      <p:pic>
        <p:nvPicPr>
          <p:cNvPr id="22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276872"/>
            <a:ext cx="2626397" cy="1512168"/>
          </a:xfrm>
          <a:prstGeom prst="rect">
            <a:avLst/>
          </a:prstGeom>
          <a:noFill/>
        </p:spPr>
      </p:pic>
      <p:pic>
        <p:nvPicPr>
          <p:cNvPr id="23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645024"/>
            <a:ext cx="2843809" cy="1208619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851920" y="270892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2,36 кг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378904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0,8 кг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1920" y="486916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0,05 кг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876E-6 L 0.20087 -3.187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6017E-6 L 0.2008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53574E-7 L 0.20087 -8.5357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-3.1876E-6 L 0.20087 0.333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00023 L 0.20087 -0.1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43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48 " pathEditMode="relative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-8.53574E-7 L 0.20087 -0.136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492896"/>
            <a:ext cx="3456384" cy="1990039"/>
          </a:xfrm>
          <a:prstGeom prst="rect">
            <a:avLst/>
          </a:prstGeom>
          <a:noFill/>
        </p:spPr>
      </p:pic>
      <p:pic>
        <p:nvPicPr>
          <p:cNvPr id="18" name="Picture 2" descr="http://6795050.ru/uploads/d3667-2c6yQ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3148"/>
            <a:ext cx="2987824" cy="4434852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8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411760" y="188640"/>
            <a:ext cx="6732240" cy="2448272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Используя программу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Microsoft Excel </a:t>
            </a:r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постройте столбчатую диаграмму количества воды, которое испаряет за один день каждое растение, упомянутое в тексте.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92696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Рисунок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pic>
        <p:nvPicPr>
          <p:cNvPr id="14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3928" y="4077072"/>
            <a:ext cx="1728192" cy="1777394"/>
          </a:xfrm>
          <a:prstGeom prst="rect">
            <a:avLst/>
          </a:prstGeom>
          <a:noFill/>
        </p:spPr>
      </p:pic>
      <p:pic>
        <p:nvPicPr>
          <p:cNvPr id="15" name="Picture 6" descr="http://en.slowfoodlife.com/wp-content/uploads/2015/01/Fotolia_49787988_Subscription_Monthly_XL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013176"/>
            <a:ext cx="2541458" cy="1080120"/>
          </a:xfrm>
          <a:prstGeom prst="rect">
            <a:avLst/>
          </a:prstGeom>
          <a:noFill/>
        </p:spPr>
      </p:pic>
      <p:pic>
        <p:nvPicPr>
          <p:cNvPr id="17" name="Picture 2" descr="http://img1.liveinternet.ru/images/attach/c/9/126/562/126562439_0009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973933">
            <a:off x="5088783" y="4350461"/>
            <a:ext cx="1728192" cy="1777394"/>
          </a:xfrm>
          <a:prstGeom prst="rect">
            <a:avLst/>
          </a:prstGeom>
          <a:noFill/>
        </p:spPr>
      </p:pic>
      <p:pic>
        <p:nvPicPr>
          <p:cNvPr id="19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7576" y="5520506"/>
            <a:ext cx="3816424" cy="1337494"/>
          </a:xfrm>
          <a:prstGeom prst="rect">
            <a:avLst/>
          </a:prstGeom>
          <a:noFill/>
        </p:spPr>
      </p:pic>
      <p:pic>
        <p:nvPicPr>
          <p:cNvPr id="20" name="Picture 2" descr="http://fotooboi.3niti.ru/upload/images/fotooboi/oboi_new/fony%20i%20tekstura/bigstock-Wheat-ears-isolated-on-white--27368846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299"/>
          <a:stretch>
            <a:fillRect/>
          </a:stretch>
        </p:blipFill>
        <p:spPr bwMode="auto">
          <a:xfrm flipH="1">
            <a:off x="3563888" y="5489848"/>
            <a:ext cx="1800200" cy="1368152"/>
          </a:xfrm>
          <a:prstGeom prst="rect">
            <a:avLst/>
          </a:prstGeom>
          <a:noFill/>
        </p:spPr>
      </p:pic>
      <p:graphicFrame>
        <p:nvGraphicFramePr>
          <p:cNvPr id="21" name="Диаграмма 20"/>
          <p:cNvGraphicFramePr/>
          <p:nvPr/>
        </p:nvGraphicFramePr>
        <p:xfrm>
          <a:off x="251520" y="2564904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03848" y="6309320"/>
            <a:ext cx="1656184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Проверка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56792"/>
            <a:ext cx="845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"/>
              </a:rPr>
              <a:t>http://en.slowfoodlife.com/wp-content/uploads/2015/01/Fotolia_49787988_Subscription_Monthly_XL.jpg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Пшеница</a:t>
            </a:r>
            <a:endParaRPr lang="ru-RU" sz="16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6570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http://images.forwallpaper.com/files/thumbs/preview/6/65265__sunflowers_p.jpg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908720"/>
            <a:ext cx="154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Подсолнечник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988840"/>
            <a:ext cx="556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http://fittyfattys.com/wp-content/uploads/2014/12/m5-768x1024.png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772816"/>
            <a:ext cx="66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Вода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492896"/>
            <a:ext cx="478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http://www.playcast.ru/uploads/2016/03/23/17948970.png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204864"/>
            <a:ext cx="286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Плейкаст</a:t>
            </a:r>
            <a:r>
              <a:rPr lang="ru-RU" sz="1600" dirty="0" smtClean="0"/>
              <a:t> «Ромашка белая»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924944"/>
            <a:ext cx="679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http://www.rc-buzuluk.ru/cms_files/userfiles/kartinki/skryvayas-solntse-9568350.jpg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708920"/>
            <a:ext cx="119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Солнышко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356992"/>
            <a:ext cx="667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http://cs3.a5.ru/media/d3/16/04/256_d316043b631ada917e0968d7053d273b.png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140968"/>
            <a:ext cx="2101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Карандаш с указкой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3789040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http://times.am/upload/34616.png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3573016"/>
            <a:ext cx="130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Капля воды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221088"/>
            <a:ext cx="570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http://worldartsme.com/images/flowers-and-grass-border-clipart-1.jpg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005064"/>
            <a:ext cx="74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Трава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4653136"/>
            <a:ext cx="6229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9"/>
              </a:rPr>
              <a:t>http://img1.liveinternet.ru/images/attach/c/9/126/562/126562439_00092.png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4437112"/>
            <a:ext cx="938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Капуста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085184"/>
            <a:ext cx="478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0"/>
              </a:rPr>
              <a:t>http://www.playcast.ru/uploads/2015/06/06/13880749.png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4869160"/>
            <a:ext cx="632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Лето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6381328"/>
            <a:ext cx="445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1"/>
              </a:rPr>
              <a:t>http://www.playing-field.ru/img/2015/051810/0300406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6165304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Незнайка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5949280"/>
            <a:ext cx="6471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http://900igr.net/datai/pedagogika/Uchenik-shkoly/0009-007-Uchis-uchitsja.png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5733256"/>
            <a:ext cx="85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Знайка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5517232"/>
            <a:ext cx="5254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3"/>
              </a:rPr>
              <a:t>http://vnorg.ru/wp-content/uploads/2016/01/oves-pri-gastrite.jpg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5301208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Овёс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5486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2687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19888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2411760" y="270892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411760" y="342900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№5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2411760" y="414908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№6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0" action="ppaction://hlinksldjump" highlightClick="1"/>
          </p:cNvPr>
          <p:cNvSpPr/>
          <p:nvPr/>
        </p:nvSpPr>
        <p:spPr>
          <a:xfrm>
            <a:off x="2411760" y="486916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№7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1" action="ppaction://hlinksldjump" highlightClick="1"/>
          </p:cNvPr>
          <p:cNvSpPr/>
          <p:nvPr/>
        </p:nvSpPr>
        <p:spPr>
          <a:xfrm>
            <a:off x="2411760" y="5589240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№8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4895528" y="1268760"/>
            <a:ext cx="4248472" cy="397966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192687" cy="165618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Выразите количество воды, которое подсолнечник испаряет за один день в килограммах, центнерах, тоннах.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179512" y="1988840"/>
            <a:ext cx="2808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1г = 0,001кг;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67544" y="2708920"/>
            <a:ext cx="180020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800г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701" y="4005064"/>
            <a:ext cx="5330299" cy="3068960"/>
          </a:xfrm>
          <a:prstGeom prst="rect">
            <a:avLst/>
          </a:prstGeom>
          <a:noFill/>
        </p:spPr>
      </p:pic>
      <p:sp>
        <p:nvSpPr>
          <p:cNvPr id="29" name="WordArt 33"/>
          <p:cNvSpPr>
            <a:spLocks noChangeArrowheads="1" noChangeShapeType="1" noTextEdit="1"/>
          </p:cNvSpPr>
          <p:nvPr/>
        </p:nvSpPr>
        <p:spPr bwMode="auto">
          <a:xfrm>
            <a:off x="3347864" y="1988840"/>
            <a:ext cx="26642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1кг = 0,01ц;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WordArt 33"/>
          <p:cNvSpPr>
            <a:spLocks noChangeArrowheads="1" noChangeShapeType="1" noTextEdit="1"/>
          </p:cNvSpPr>
          <p:nvPr/>
        </p:nvSpPr>
        <p:spPr bwMode="auto">
          <a:xfrm>
            <a:off x="6516216" y="1988840"/>
            <a:ext cx="230425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1ц = 0,1т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563888" y="5661248"/>
            <a:ext cx="5328592" cy="108012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Подсолнечник за один день испаряет до 800 г воды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2267744" y="2708920"/>
            <a:ext cx="187220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0,8кг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4211960" y="2708920"/>
            <a:ext cx="230425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0,008ц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6516216" y="2708920"/>
            <a:ext cx="216024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0,0008т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195736" y="764704"/>
            <a:ext cx="50405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4895528" y="1340768"/>
            <a:ext cx="4248472" cy="397966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16632"/>
            <a:ext cx="6192687" cy="165618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Выразите количество воды, которое одно растение подсолнечника испаряет за лето, в граммах и килограммах.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755576" y="1916832"/>
            <a:ext cx="338437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Июнь – 30дней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5004048" y="2132856"/>
            <a:ext cx="187220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92 дня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Picture 4" descr="http://images.forwallpaper.com/files/thumbs/preview/6/65265__sunflowers_p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701" y="3933056"/>
            <a:ext cx="5330299" cy="3068960"/>
          </a:xfrm>
          <a:prstGeom prst="rect">
            <a:avLst/>
          </a:prstGeom>
          <a:noFill/>
        </p:spPr>
      </p:pic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563888" y="5661248"/>
            <a:ext cx="5328592" cy="1080120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Подсолнечник за один день испаряет до 800 г воды</a:t>
            </a:r>
            <a:endParaRPr lang="ru-RU" sz="2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2123728" y="3861048"/>
            <a:ext cx="302433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800 · 92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5148064" y="3861048"/>
            <a:ext cx="295232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73600 (г)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33"/>
          <p:cNvSpPr>
            <a:spLocks noChangeArrowheads="1" noChangeShapeType="1" noTextEdit="1"/>
          </p:cNvSpPr>
          <p:nvPr/>
        </p:nvSpPr>
        <p:spPr bwMode="auto">
          <a:xfrm>
            <a:off x="755576" y="2492896"/>
            <a:ext cx="338437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Июль – 31день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33"/>
          <p:cNvSpPr>
            <a:spLocks noChangeArrowheads="1" noChangeShapeType="1" noTextEdit="1"/>
          </p:cNvSpPr>
          <p:nvPr/>
        </p:nvSpPr>
        <p:spPr bwMode="auto">
          <a:xfrm>
            <a:off x="323528" y="3068960"/>
            <a:ext cx="3888432" cy="64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8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Август – 31день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986" name="Picture 2" descr="http://www.rc-buzuluk.ru/cms_files/userfiles/kartinki/skryvayas-solntse-956835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60648"/>
            <a:ext cx="986194" cy="1656184"/>
          </a:xfrm>
          <a:prstGeom prst="rect">
            <a:avLst/>
          </a:prstGeom>
          <a:noFill/>
        </p:spPr>
      </p:pic>
      <p:sp>
        <p:nvSpPr>
          <p:cNvPr id="21" name="Правая фигурная скобка 20"/>
          <p:cNvSpPr/>
          <p:nvPr/>
        </p:nvSpPr>
        <p:spPr>
          <a:xfrm>
            <a:off x="4427984" y="1988840"/>
            <a:ext cx="360040" cy="1584176"/>
          </a:xfrm>
          <a:prstGeom prst="rightBrace">
            <a:avLst>
              <a:gd name="adj1" fmla="val 37434"/>
              <a:gd name="adj2" fmla="val 4780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6839744" y="2852936"/>
            <a:ext cx="230425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73,6 кг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31" grpId="0" animBg="1"/>
      <p:bldP spid="33" grpId="0"/>
      <p:bldP spid="34" grpId="0"/>
      <p:bldP spid="17" grpId="0"/>
      <p:bldP spid="18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верное утверждение: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691680" y="422108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735288" y="1340768"/>
            <a:ext cx="6229200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усваивает 0,2 %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всей пропускаемой воды 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Любое растение усваивает в день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50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испаряет воды почти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500 раз больше, чем усваивает.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 растения испаряют одинаковое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количество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12776"/>
            <a:ext cx="1872208" cy="3053044"/>
          </a:xfrm>
          <a:prstGeom prst="rect">
            <a:avLst/>
          </a:prstGeom>
          <a:noFill/>
        </p:spPr>
      </p:pic>
      <p:pic>
        <p:nvPicPr>
          <p:cNvPr id="20484" name="Picture 4" descr="http://www.playcast.ru/uploads/2016/03/23/1794897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81128"/>
            <a:ext cx="2253016" cy="2276872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3-tub-ru.yandex.net/i?id=d6ac1dea1326f90a10194e85c4592d5a&amp;n=33&amp;h=215&amp;w=48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6324"/>
            <a:ext cx="4644008" cy="1971676"/>
          </a:xfrm>
          <a:prstGeom prst="rect">
            <a:avLst/>
          </a:prstGeom>
          <a:noFill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усваивает 0,2 %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всей пропускаемой воды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892899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35896" y="4941168"/>
            <a:ext cx="540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pic>
        <p:nvPicPr>
          <p:cNvPr id="16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476672" y="5301208"/>
            <a:ext cx="1368152" cy="14401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07504" y="5301208"/>
            <a:ext cx="44644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3" name="Picture 2" descr="http://times.am/upload/3461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41354 -0.07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54 -0.07981 L 0.26371 -0.079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4.62642E-8 L 0.66927 0.000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3-tub-ru.yandex.net/i?id=d6ac1dea1326f90a10194e85c4592d5a&amp;n=33&amp;h=215&amp;w=48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6324"/>
            <a:ext cx="4644008" cy="197167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12160" y="3140968"/>
            <a:ext cx="30243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Любое растение усваивает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день 50 г воды.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3501008"/>
            <a:ext cx="885698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1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892899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512" y="3861048"/>
            <a:ext cx="30963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pic>
        <p:nvPicPr>
          <p:cNvPr id="1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548680" y="3573016"/>
            <a:ext cx="1368152" cy="1440160"/>
          </a:xfrm>
          <a:prstGeom prst="rect">
            <a:avLst/>
          </a:prstGeom>
          <a:noFill/>
        </p:spPr>
      </p:pic>
      <p:pic>
        <p:nvPicPr>
          <p:cNvPr id="29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548680" y="4005064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16944 -0.3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4 -0.35277 L 0.23229 -0.3527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5679E-6 L 1.22465 -1.55679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2244E-6 L 0.53941 -1.02244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3-tub-ru.yandex.net/i?id=d6ac1dea1326f90a10194e85c4592d5a&amp;n=33&amp;h=215&amp;w=48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86324"/>
            <a:ext cx="4644008" cy="1971676"/>
          </a:xfrm>
          <a:prstGeom prst="rect">
            <a:avLst/>
          </a:prstGeom>
          <a:noFill/>
        </p:spPr>
      </p:pic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Растение испаряет воды почти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в 500 раз больше, чем усваивает.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92080" y="4941168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504" y="5301208"/>
            <a:ext cx="8892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512" y="5661248"/>
            <a:ext cx="5976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Скругленная прямоугольная выноска 2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689637" cy="1310310"/>
          </a:xfrm>
          <a:prstGeom prst="rect">
            <a:avLst/>
          </a:prstGeom>
          <a:noFill/>
        </p:spPr>
      </p:pic>
      <p:pic>
        <p:nvPicPr>
          <p:cNvPr id="27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689637" cy="1310310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892899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Georgia" panose="02040502050405020303" pitchFamily="18" charset="0"/>
              </a:rPr>
              <a:t>«Растение пропускает через себя много воды. Например, подсолнечник за один день испаряет до 800 г воды, а за лето – до 200 кг. Каждое растение пшеницы (также ячмень, овес) за день испаряет около 50 г воды. Из всего огромного количества воды, проходящей через растение, лишь очень незначительная ее часть используется им на синтез веществ своего тела. Только 0,2 % всей пропускаемой воды растение усваивает. Остальные 99,8 % воды тратится на испарение.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3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368152" y="5733256"/>
            <a:ext cx="1368152" cy="1440160"/>
          </a:xfrm>
          <a:prstGeom prst="rect">
            <a:avLst/>
          </a:prstGeom>
          <a:noFill/>
        </p:spPr>
      </p:pic>
      <p:pic>
        <p:nvPicPr>
          <p:cNvPr id="22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1476672" y="5301208"/>
            <a:ext cx="1368152" cy="1440160"/>
          </a:xfrm>
          <a:prstGeom prst="rect">
            <a:avLst/>
          </a:prstGeom>
          <a:noFill/>
        </p:spPr>
      </p:pic>
      <p:pic>
        <p:nvPicPr>
          <p:cNvPr id="21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1403648" y="5877272"/>
            <a:ext cx="316835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99,8 : 0,2 =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4572000" y="5877272"/>
            <a:ext cx="115212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499 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11423 -0.07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-0.07981 L 0.17708 -0.079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0645E-7 L 1.16944 0.0002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77238E-7 L 0.81111 7.77238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7698</Words>
  <Application>WPS Presentation</Application>
  <PresentationFormat>Экран (4:3)</PresentationFormat>
  <Paragraphs>629</Paragraphs>
  <Slides>28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SimSun</vt:lpstr>
      <vt:lpstr>Wingdings</vt:lpstr>
      <vt:lpstr>Georgia</vt:lpstr>
      <vt:lpstr>Georgia</vt:lpstr>
      <vt:lpstr>Times New Roman</vt:lpstr>
      <vt:lpstr>Microsoft YaHei</vt:lpstr>
      <vt:lpstr>Arial Unicode MS</vt:lpstr>
      <vt:lpstr>Оформление по умолчанию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160</cp:revision>
  <dcterms:created xsi:type="dcterms:W3CDTF">2009-07-07T05:52:00Z</dcterms:created>
  <dcterms:modified xsi:type="dcterms:W3CDTF">2024-11-01T15:06:06Z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3BBF5A6E0B3C436893EE1996C3920DC5_12</vt:lpwstr>
  </property>
  <property fmtid="{D5CDD505-2E9C-101B-9397-08002B2CF9AE}" pid="3" name="KSOProductBuildVer">
    <vt:lpwstr>1049-12.2.0.18607</vt:lpwstr>
  </property>
</Properties>
</file>