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6" r:id="rId2"/>
    <p:sldId id="267" r:id="rId3"/>
    <p:sldId id="276" r:id="rId4"/>
    <p:sldId id="258" r:id="rId5"/>
    <p:sldId id="257" r:id="rId6"/>
    <p:sldId id="269" r:id="rId7"/>
    <p:sldId id="282" r:id="rId8"/>
    <p:sldId id="277" r:id="rId9"/>
    <p:sldId id="270" r:id="rId10"/>
    <p:sldId id="268" r:id="rId11"/>
    <p:sldId id="260" r:id="rId12"/>
    <p:sldId id="281" r:id="rId13"/>
    <p:sldId id="275" r:id="rId14"/>
    <p:sldId id="278" r:id="rId15"/>
    <p:sldId id="28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Лист1!$A$4</c:f>
              <c:strCache>
                <c:ptCount val="1"/>
                <c:pt idx="0">
                  <c:v>без музыки</c:v>
                </c:pt>
              </c:strCache>
            </c:strRef>
          </c:tx>
          <c:cat>
            <c:strRef>
              <c:f>Лист1!$B$3:$F$3</c:f>
              <c:strCache>
                <c:ptCount val="5"/>
                <c:pt idx="0">
                  <c:v>1 зад</c:v>
                </c:pt>
                <c:pt idx="1">
                  <c:v>2 зад</c:v>
                </c:pt>
                <c:pt idx="2">
                  <c:v>3 зад</c:v>
                </c:pt>
                <c:pt idx="3">
                  <c:v>4 зад</c:v>
                </c:pt>
                <c:pt idx="4">
                  <c:v>5зад</c:v>
                </c:pt>
              </c:strCache>
            </c:strRef>
          </c:cat>
          <c:val>
            <c:numRef>
              <c:f>Лист1!$B$4:$F$4</c:f>
              <c:numCache>
                <c:formatCode>General</c:formatCode>
                <c:ptCount val="5"/>
                <c:pt idx="0">
                  <c:v>17</c:v>
                </c:pt>
                <c:pt idx="1">
                  <c:v>19</c:v>
                </c:pt>
                <c:pt idx="2">
                  <c:v>19</c:v>
                </c:pt>
                <c:pt idx="3">
                  <c:v>15</c:v>
                </c:pt>
                <c:pt idx="4">
                  <c:v>14</c:v>
                </c:pt>
              </c:numCache>
            </c:numRef>
          </c:val>
        </c:ser>
        <c:ser>
          <c:idx val="1"/>
          <c:order val="1"/>
          <c:tx>
            <c:strRef>
              <c:f>Лист1!$A$5</c:f>
              <c:strCache>
                <c:ptCount val="1"/>
                <c:pt idx="0">
                  <c:v>с музыкой</c:v>
                </c:pt>
              </c:strCache>
            </c:strRef>
          </c:tx>
          <c:cat>
            <c:strRef>
              <c:f>Лист1!$B$3:$F$3</c:f>
              <c:strCache>
                <c:ptCount val="5"/>
                <c:pt idx="0">
                  <c:v>1 зад</c:v>
                </c:pt>
                <c:pt idx="1">
                  <c:v>2 зад</c:v>
                </c:pt>
                <c:pt idx="2">
                  <c:v>3 зад</c:v>
                </c:pt>
                <c:pt idx="3">
                  <c:v>4 зад</c:v>
                </c:pt>
                <c:pt idx="4">
                  <c:v>5зад</c:v>
                </c:pt>
              </c:strCache>
            </c:strRef>
          </c:cat>
          <c:val>
            <c:numRef>
              <c:f>Лист1!$B$5:$F$5</c:f>
              <c:numCache>
                <c:formatCode>General</c:formatCode>
                <c:ptCount val="5"/>
                <c:pt idx="0">
                  <c:v>22</c:v>
                </c:pt>
                <c:pt idx="1">
                  <c:v>21</c:v>
                </c:pt>
                <c:pt idx="2">
                  <c:v>21</c:v>
                </c:pt>
                <c:pt idx="3">
                  <c:v>18</c:v>
                </c:pt>
                <c:pt idx="4">
                  <c:v>18</c:v>
                </c:pt>
              </c:numCache>
            </c:numRef>
          </c:val>
        </c:ser>
        <c:shape val="box"/>
        <c:axId val="96115712"/>
        <c:axId val="67838720"/>
        <c:axId val="0"/>
      </c:bar3DChart>
      <c:catAx>
        <c:axId val="96115712"/>
        <c:scaling>
          <c:orientation val="minMax"/>
        </c:scaling>
        <c:axPos val="b"/>
        <c:tickLblPos val="nextTo"/>
        <c:crossAx val="67838720"/>
        <c:crosses val="autoZero"/>
        <c:auto val="1"/>
        <c:lblAlgn val="ctr"/>
        <c:lblOffset val="100"/>
      </c:catAx>
      <c:valAx>
        <c:axId val="67838720"/>
        <c:scaling>
          <c:orientation val="minMax"/>
        </c:scaling>
        <c:axPos val="l"/>
        <c:majorGridlines/>
        <c:numFmt formatCode="General" sourceLinked="1"/>
        <c:tickLblPos val="nextTo"/>
        <c:crossAx val="9611571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EEF9C-7C03-4F79-82A6-72F99FEBCB2A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39902-305B-4C33-9024-F6EC6D51B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A04E6D-8D5F-48FD-A68D-617E1A4C30B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D7D5D2-3C94-4423-B15F-03AFD55F48C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F25E6-37CB-4BDB-9F14-9EE0EA27D707}" type="datetimeFigureOut">
              <a:rPr lang="ru-RU" smtClean="0"/>
              <a:pPr/>
              <a:t>22.03.2011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8BF67-2A85-4260-B7CD-976DEF1A665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file:///C:\Documents%20and%20Settings\user\&#1056;&#1072;&#1073;&#1086;&#1095;&#1080;&#1081;%20&#1089;&#1090;&#1086;&#1083;\&#1043;&#1077;&#1086;&#1084;&#1077;&#1090;&#1088;&#1080;&#1103;%20&#1074;%20&#1084;&#1091;&#1079;&#1099;&#1082;&#1077;\&#8470;15.wav" TargetMode="External"/><Relationship Id="rId1" Type="http://schemas.openxmlformats.org/officeDocument/2006/relationships/audio" Target="file:///C:\Documents%20and%20Settings\user\&#1056;&#1072;&#1073;&#1086;&#1095;&#1080;&#1081;%20&#1089;&#1090;&#1086;&#1083;\&#1085;&#1086;&#1074;&#1072;&#1103;%20&#1087;&#1072;&#1087;&#1082;&#1072;3\Juno%20OST\08-Loose-Lips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Формулы сокращенного умножения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3068960"/>
            <a:ext cx="6400800" cy="252028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5200" dirty="0" smtClean="0"/>
              <a:t>Интегрированный урок математики и музыки в 7 классе.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5200" dirty="0" smtClean="0"/>
              <a:t>Лицей «М.Греку» </a:t>
            </a:r>
            <a:r>
              <a:rPr lang="ru-RU" sz="5200" dirty="0" err="1" smtClean="0"/>
              <a:t>мун</a:t>
            </a:r>
            <a:r>
              <a:rPr lang="ru-RU" sz="5200" dirty="0" smtClean="0"/>
              <a:t>. Кишинев, учитель математики Мороз Людмила Ивановна.</a:t>
            </a:r>
          </a:p>
        </p:txBody>
      </p:sp>
      <p:pic>
        <p:nvPicPr>
          <p:cNvPr id="2052" name="Picture 4" descr="j01953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24438"/>
            <a:ext cx="1795463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6120680" cy="98645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Найдите  ошибки: </a:t>
            </a:r>
            <a:endParaRPr 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648" y="1628800"/>
            <a:ext cx="6264696" cy="50131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(в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у)</a:t>
            </a:r>
            <a:r>
              <a:rPr lang="ru-RU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2ву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(7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с)</a:t>
            </a:r>
            <a:r>
              <a:rPr lang="ru-RU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49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14с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10)</a:t>
            </a:r>
            <a:r>
              <a:rPr lang="ru-RU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20р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10         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(2а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4а</a:t>
            </a:r>
            <a:r>
              <a:rPr lang="ru-RU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2а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(3x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+ 2)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= 9x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+ 12x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+ 4</a:t>
            </a:r>
            <a:endParaRPr lang="ru-RU" sz="3600" b="1" i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b – 1)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= 2b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– 4b + 1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(5c – 1)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= 25c</a:t>
            </a:r>
            <a:r>
              <a:rPr lang="en-US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– 10c - 1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8224" y="3068960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4088" y="3789040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1960" y="5013176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9992" y="177281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4008" y="436510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5805264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+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6016" y="2679303"/>
            <a:ext cx="3642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+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642918"/>
            <a:ext cx="7772400" cy="136245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Смотри, не ошибись!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556792"/>
            <a:ext cx="7588250" cy="42148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у)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2х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(...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...)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9х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...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25у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(... ... ...)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... -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28ху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49х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... ...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20х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... ...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+  …  +  b</a:t>
            </a:r>
            <a:r>
              <a:rPr lang="en-US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= (… … …)</a:t>
            </a:r>
            <a:r>
              <a:rPr lang="en-US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b="1" i="1" baseline="30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2348880"/>
            <a:ext cx="669674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-                       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y</a:t>
            </a:r>
            <a:r>
              <a:rPr lang="en-US" sz="3600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ts val="3000"/>
              </a:lnSpc>
            </a:pPr>
            <a:endParaRPr lang="en-US" sz="3600" b="1" i="1" baseline="30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3000"/>
              </a:lnSpc>
            </a:pPr>
            <a:r>
              <a:rPr lang="en-US" sz="3600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3x  5y               - 30xy</a:t>
            </a:r>
          </a:p>
          <a:p>
            <a:pPr>
              <a:lnSpc>
                <a:spcPts val="3000"/>
              </a:lnSpc>
            </a:pPr>
            <a:endParaRPr lang="en-US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3000"/>
              </a:lnSpc>
            </a:pP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2y - 7x        4y</a:t>
            </a:r>
            <a:r>
              <a:rPr lang="en-US" sz="3600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+</a:t>
            </a:r>
          </a:p>
          <a:p>
            <a:pPr>
              <a:lnSpc>
                <a:spcPts val="3000"/>
              </a:lnSpc>
            </a:pPr>
            <a:endParaRPr lang="en-US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3000"/>
              </a:lnSpc>
            </a:pP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10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x</a:t>
            </a:r>
            <a:r>
              <a:rPr lang="en-US" sz="3600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 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100</a:t>
            </a:r>
            <a:endParaRPr lang="en-US" sz="3600" b="1" i="1" baseline="30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3000"/>
              </a:lnSpc>
            </a:pPr>
            <a:endParaRPr lang="en-US" sz="3600" b="1" i="1" baseline="30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3000"/>
              </a:lnSpc>
            </a:pP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10ab               5a  +  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5" y="1124744"/>
            <a:ext cx="7920881" cy="525658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620689"/>
            <a:ext cx="7920880" cy="504056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</a:rPr>
              <a:t>Сравнительный анализ Теста «Проверь себя» проведенного под музыку БАХА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827584" y="1196752"/>
          <a:ext cx="784887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2" y="1484784"/>
            <a:ext cx="8026151" cy="4896544"/>
          </a:xfrm>
        </p:spPr>
        <p:txBody>
          <a:bodyPr>
            <a:noAutofit/>
          </a:bodyPr>
          <a:lstStyle/>
          <a:p>
            <a:r>
              <a:rPr lang="en-US" sz="2400" dirty="0"/>
              <a:t>1) x</a:t>
            </a:r>
            <a:r>
              <a:rPr lang="en-US" sz="2400" baseline="30000" dirty="0"/>
              <a:t>2</a:t>
            </a:r>
            <a:r>
              <a:rPr lang="en-US" sz="2400" dirty="0"/>
              <a:t>-4xy+4y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 smtClean="0"/>
              <a:t>                                 	</a:t>
            </a:r>
            <a:r>
              <a:rPr lang="ru-RU" sz="2400" dirty="0" smtClean="0"/>
              <a:t>(О) (5a+1)</a:t>
            </a:r>
            <a:r>
              <a:rPr lang="ru-RU" sz="2400" baseline="30000" dirty="0" smtClean="0"/>
              <a:t>2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2</a:t>
            </a:r>
            <a:r>
              <a:rPr lang="en-US" sz="2400" dirty="0"/>
              <a:t>) </a:t>
            </a:r>
            <a:r>
              <a:rPr lang="en-US" sz="2400" dirty="0" smtClean="0"/>
              <a:t>25a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+10a+1   			</a:t>
            </a:r>
            <a:r>
              <a:rPr lang="ru-RU" sz="2400" dirty="0" smtClean="0"/>
              <a:t>(Л) (2x-7y)</a:t>
            </a:r>
            <a:r>
              <a:rPr lang="ru-RU" sz="2400" baseline="30000" dirty="0" smtClean="0"/>
              <a:t>2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3</a:t>
            </a:r>
            <a:r>
              <a:rPr lang="en-US" sz="2400" dirty="0"/>
              <a:t>) </a:t>
            </a:r>
            <a:r>
              <a:rPr lang="en-US" sz="2400" dirty="0" smtClean="0"/>
              <a:t>16a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-24a+9				</a:t>
            </a:r>
            <a:r>
              <a:rPr lang="ru-RU" sz="2400" dirty="0" smtClean="0"/>
              <a:t>(В) 9m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-16n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4) (3b-1)(3b+1</a:t>
            </a:r>
            <a:r>
              <a:rPr lang="en-US" sz="2400" dirty="0" smtClean="0"/>
              <a:t>)			</a:t>
            </a:r>
            <a:r>
              <a:rPr lang="ru-RU" sz="2400" dirty="0" smtClean="0"/>
              <a:t> (А) (1-b)</a:t>
            </a:r>
            <a:r>
              <a:rPr lang="ru-RU" sz="2400" baseline="30000" dirty="0" smtClean="0"/>
              <a:t>2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5) 4x</a:t>
            </a:r>
            <a:r>
              <a:rPr lang="en-US" sz="2400" baseline="30000" dirty="0"/>
              <a:t>2</a:t>
            </a:r>
            <a:r>
              <a:rPr lang="en-US" sz="2400" dirty="0"/>
              <a:t>-28xy+49y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 smtClean="0"/>
              <a:t>			</a:t>
            </a:r>
            <a:r>
              <a:rPr lang="ru-RU" sz="2400" dirty="0" smtClean="0"/>
              <a:t>(Я) 144a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-625c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6) (xy-1)(xy+1</a:t>
            </a:r>
            <a:r>
              <a:rPr lang="en-US" sz="2400" dirty="0" smtClean="0"/>
              <a:t>)</a:t>
            </a:r>
            <a:r>
              <a:rPr lang="ru-RU" sz="2400" dirty="0" smtClean="0"/>
              <a:t> </a:t>
            </a:r>
            <a:r>
              <a:rPr lang="en-US" sz="2400" dirty="0" smtClean="0"/>
              <a:t>			</a:t>
            </a:r>
            <a:r>
              <a:rPr lang="ru-RU" sz="2400" dirty="0" smtClean="0"/>
              <a:t>(Е) x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y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-1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7) (3m-4n)(3m+4n</a:t>
            </a:r>
            <a:r>
              <a:rPr lang="en-US" sz="2400" dirty="0" smtClean="0"/>
              <a:t>)</a:t>
            </a:r>
            <a:r>
              <a:rPr lang="ru-RU" sz="2400" dirty="0" smtClean="0"/>
              <a:t> </a:t>
            </a:r>
            <a:r>
              <a:rPr lang="en-US" sz="2400" dirty="0" smtClean="0"/>
              <a:t>			</a:t>
            </a:r>
            <a:r>
              <a:rPr lang="ru-RU" sz="2400" dirty="0" smtClean="0"/>
              <a:t>(К) (x-2y)</a:t>
            </a:r>
            <a:r>
              <a:rPr lang="ru-RU" sz="2400" baseline="30000" dirty="0" smtClean="0"/>
              <a:t>2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8) (5a-4b)(5a+4b</a:t>
            </a:r>
            <a:r>
              <a:rPr lang="en-US" sz="2400" dirty="0" smtClean="0"/>
              <a:t>)</a:t>
            </a:r>
            <a:r>
              <a:rPr lang="ru-RU" sz="2400" dirty="0" smtClean="0"/>
              <a:t> </a:t>
            </a:r>
            <a:r>
              <a:rPr lang="en-US" sz="2400" dirty="0" smtClean="0"/>
              <a:t>			</a:t>
            </a:r>
            <a:r>
              <a:rPr lang="ru-RU" sz="2400" dirty="0" smtClean="0"/>
              <a:t>(А) 9b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-1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9) </a:t>
            </a:r>
            <a:r>
              <a:rPr lang="en-US" sz="2400" dirty="0" smtClean="0"/>
              <a:t>a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+10a+25				</a:t>
            </a:r>
            <a:r>
              <a:rPr lang="ru-RU" sz="2400" dirty="0" smtClean="0"/>
              <a:t>(К) (a+5)</a:t>
            </a:r>
            <a:r>
              <a:rPr lang="ru-RU" sz="2400" baseline="30000" dirty="0" smtClean="0"/>
              <a:t>2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10) </a:t>
            </a:r>
            <a:r>
              <a:rPr lang="en-US" sz="2400" dirty="0" smtClean="0"/>
              <a:t>1-2b+b</a:t>
            </a:r>
            <a:r>
              <a:rPr lang="en-US" sz="2400" baseline="30000" dirty="0" smtClean="0"/>
              <a:t>2				</a:t>
            </a:r>
            <a:r>
              <a:rPr lang="ru-RU" sz="2400" dirty="0" smtClean="0"/>
              <a:t>(В) (4a-3)</a:t>
            </a:r>
            <a:r>
              <a:rPr lang="ru-RU" sz="2400" baseline="30000" dirty="0" smtClean="0"/>
              <a:t>2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11) (12a-25c)(25c+12a</a:t>
            </a:r>
            <a:r>
              <a:rPr lang="en-US" sz="2400" dirty="0" smtClean="0"/>
              <a:t>)		</a:t>
            </a:r>
            <a:r>
              <a:rPr lang="ru-RU" sz="2400" dirty="0" smtClean="0"/>
              <a:t> (С) 25a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-16b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en-US" sz="2400" dirty="0"/>
              <a:t> 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260648"/>
            <a:ext cx="7772400" cy="1152128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Расшифровка</a:t>
            </a:r>
            <a:endParaRPr lang="ru-RU" sz="3200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Упростите выражение и узнайте фамилию выдающегося математика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772816"/>
            <a:ext cx="7772400" cy="3996159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На карточках «Лотерея»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Подготовиться к Контрольной работе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332657"/>
            <a:ext cx="7772400" cy="936104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Домашнее задание 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4"/>
          <p:cNvSpPr>
            <a:spLocks noChangeArrowheads="1" noChangeShapeType="1" noTextEdit="1"/>
          </p:cNvSpPr>
          <p:nvPr/>
        </p:nvSpPr>
        <p:spPr bwMode="auto">
          <a:xfrm>
            <a:off x="428625" y="428625"/>
            <a:ext cx="5443538" cy="304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Спасибо</a:t>
            </a:r>
          </a:p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за сотрудничество</a:t>
            </a:r>
          </a:p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на уроке!</a:t>
            </a:r>
          </a:p>
        </p:txBody>
      </p:sp>
      <p:pic>
        <p:nvPicPr>
          <p:cNvPr id="5" name="Picture 4" descr="карандаш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88" y="2214563"/>
            <a:ext cx="2708275" cy="349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ru-RU" sz="40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980728"/>
            <a:ext cx="7797800" cy="5256262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ru-RU" sz="4000" i="1" dirty="0">
                <a:latin typeface="Georgia" pitchFamily="18" charset="0"/>
              </a:rPr>
              <a:t>Три пути ведут к познанию: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ru-RU" sz="4000" i="1" dirty="0">
                <a:latin typeface="Georgia" pitchFamily="18" charset="0"/>
              </a:rPr>
              <a:t>путь размышления – это путь самый благородный,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ru-RU" sz="4000" i="1" dirty="0">
                <a:latin typeface="Georgia" pitchFamily="18" charset="0"/>
              </a:rPr>
              <a:t>путь подражания – этот путь самый легкий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ru-RU" sz="4000" i="1" dirty="0">
                <a:latin typeface="Georgia" pitchFamily="18" charset="0"/>
              </a:rPr>
              <a:t>и путь опыта – этот путь самый горький.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ru-RU" sz="4000" i="1" dirty="0">
                <a:latin typeface="Georgia" pitchFamily="18" charset="0"/>
              </a:rPr>
              <a:t>                             </a:t>
            </a:r>
            <a:r>
              <a:rPr lang="ru-RU" sz="4000" i="1" dirty="0" smtClean="0">
                <a:latin typeface="Georgia" pitchFamily="18" charset="0"/>
              </a:rPr>
              <a:t>Конфуций</a:t>
            </a:r>
            <a:endParaRPr lang="ru-RU" sz="4000" i="1" dirty="0"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u="sng" dirty="0"/>
              <a:t>ХОЧУ:</a:t>
            </a:r>
            <a:r>
              <a:rPr lang="ru-RU" b="1" dirty="0"/>
              <a:t> </a:t>
            </a:r>
            <a:endParaRPr lang="ru-RU" dirty="0"/>
          </a:p>
          <a:p>
            <a:r>
              <a:rPr lang="ru-RU" dirty="0"/>
              <a:t>    </a:t>
            </a:r>
            <a:r>
              <a:rPr lang="ru-RU" i="1" dirty="0"/>
              <a:t>хочу пожелать вам, ребята, увеличить объём своих знаний</a:t>
            </a:r>
          </a:p>
          <a:p>
            <a:pPr lvl="0"/>
            <a:r>
              <a:rPr lang="ru-RU" b="1" u="sng" dirty="0"/>
              <a:t>МОГУ</a:t>
            </a:r>
            <a:r>
              <a:rPr lang="ru-RU" u="sng" dirty="0"/>
              <a:t>:</a:t>
            </a:r>
            <a:r>
              <a:rPr lang="ru-RU" dirty="0"/>
              <a:t> </a:t>
            </a:r>
          </a:p>
          <a:p>
            <a:r>
              <a:rPr lang="ru-RU" dirty="0"/>
              <a:t>   </a:t>
            </a:r>
            <a:r>
              <a:rPr lang="ru-RU" i="1" dirty="0"/>
              <a:t>сообщаю, что на уроке можно смело высказывать свое мнение, приводить свои способы решения задач,  консультироваться с товарищами,  и даже сомневаться, и ошибаться в чем – то </a:t>
            </a:r>
          </a:p>
          <a:p>
            <a:pPr lvl="0"/>
            <a:r>
              <a:rPr lang="ru-RU" b="1" u="sng" dirty="0"/>
              <a:t>УМЕЮ:</a:t>
            </a:r>
            <a:r>
              <a:rPr lang="ru-RU" dirty="0"/>
              <a:t> </a:t>
            </a:r>
          </a:p>
          <a:p>
            <a:r>
              <a:rPr lang="ru-RU" dirty="0"/>
              <a:t>    </a:t>
            </a:r>
            <a:r>
              <a:rPr lang="ru-RU" i="1" dirty="0"/>
              <a:t>мы умеем выполнять преобразование выражений при помощи формул сокращенного умножения</a:t>
            </a:r>
          </a:p>
          <a:p>
            <a:pPr lvl="0"/>
            <a:r>
              <a:rPr lang="ru-RU" b="1" u="sng" dirty="0"/>
              <a:t>ДЕЛАЮ</a:t>
            </a:r>
            <a:r>
              <a:rPr lang="ru-RU" u="sng" dirty="0"/>
              <a:t>:</a:t>
            </a:r>
            <a:r>
              <a:rPr lang="ru-RU" dirty="0"/>
              <a:t> </a:t>
            </a:r>
          </a:p>
          <a:p>
            <a:r>
              <a:rPr lang="ru-RU" dirty="0"/>
              <a:t>   </a:t>
            </a:r>
            <a:r>
              <a:rPr lang="ru-RU" i="1" dirty="0"/>
              <a:t>делаем каждый себе установку «Понять и быть тем первым, который увидит ход решения», и все вместе сегодня мы движемся только вперед 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7772400" cy="1362456"/>
          </a:xfrm>
        </p:spPr>
        <p:txBody>
          <a:bodyPr/>
          <a:lstStyle/>
          <a:p>
            <a:pPr algn="ctr"/>
            <a:r>
              <a:rPr lang="ru-RU" dirty="0" smtClean="0"/>
              <a:t>Устно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124744"/>
            <a:ext cx="7772400" cy="504056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Представить в виде </a:t>
            </a:r>
            <a:r>
              <a:rPr lang="ru-RU" sz="2400" b="1" dirty="0" smtClean="0">
                <a:solidFill>
                  <a:srgbClr val="FF0000"/>
                </a:solidFill>
              </a:rPr>
              <a:t>удвоенного произведения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2071678"/>
            <a:ext cx="1665841" cy="41599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6500"/>
              </a:lnSpc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16 =</a:t>
            </a:r>
          </a:p>
          <a:p>
            <a:pPr>
              <a:lnSpc>
                <a:spcPts val="6500"/>
              </a:lnSpc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9х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>
              <a:lnSpc>
                <a:spcPts val="6500"/>
              </a:lnSpc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25а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>
              <a:lnSpc>
                <a:spcPts val="6500"/>
              </a:lnSpc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0,64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14942" y="1764298"/>
            <a:ext cx="1511952" cy="42601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50x = 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-3m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0,5p = </a:t>
            </a:r>
          </a:p>
          <a:p>
            <a:pPr>
              <a:lnSpc>
                <a:spcPts val="6500"/>
              </a:lnSpc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2071678"/>
            <a:ext cx="2634054" cy="41599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65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2(8)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2(4,5x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2(12,5a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2(0,32b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2(0,5 y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00760" y="1764298"/>
            <a:ext cx="2569934" cy="42601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2(0,5x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2(25x)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2(-1,5m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2(0,25p)</a:t>
            </a:r>
          </a:p>
          <a:p>
            <a:pPr>
              <a:lnSpc>
                <a:spcPts val="65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2(0,5ab)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7772400" cy="1041392"/>
          </a:xfrm>
        </p:spPr>
        <p:txBody>
          <a:bodyPr/>
          <a:lstStyle/>
          <a:p>
            <a:pPr algn="ctr">
              <a:defRPr/>
            </a:pPr>
            <a:r>
              <a:rPr lang="ru-RU" dirty="0" smtClean="0"/>
              <a:t>Устно</a:t>
            </a:r>
            <a:endParaRPr lang="ru-RU" dirty="0"/>
          </a:p>
        </p:txBody>
      </p:sp>
      <p:sp>
        <p:nvSpPr>
          <p:cNvPr id="8195" name="Текст 2"/>
          <p:cNvSpPr>
            <a:spLocks noGrp="1"/>
          </p:cNvSpPr>
          <p:nvPr>
            <p:ph type="body" idx="1"/>
          </p:nvPr>
        </p:nvSpPr>
        <p:spPr>
          <a:xfrm>
            <a:off x="395536" y="476672"/>
            <a:ext cx="8136904" cy="1509713"/>
          </a:xfrm>
        </p:spPr>
        <p:txBody>
          <a:bodyPr/>
          <a:lstStyle/>
          <a:p>
            <a:pPr algn="ctr"/>
            <a:r>
              <a:rPr lang="ru-RU" sz="2800" b="1" i="1" dirty="0" smtClean="0">
                <a:solidFill>
                  <a:schemeClr val="bg2">
                    <a:lumMod val="25000"/>
                  </a:schemeClr>
                </a:solidFill>
              </a:rPr>
              <a:t>Представить в виде </a:t>
            </a:r>
            <a:r>
              <a:rPr lang="ru-RU" sz="2800" b="1" i="1" dirty="0" smtClean="0">
                <a:solidFill>
                  <a:srgbClr val="FF0000"/>
                </a:solidFill>
              </a:rPr>
              <a:t>квадрата</a:t>
            </a:r>
            <a:r>
              <a:rPr lang="ru-RU" sz="2800" b="1" i="1" dirty="0" smtClean="0"/>
              <a:t> </a:t>
            </a:r>
            <a:r>
              <a:rPr lang="ru-RU" sz="2800" b="1" i="1" dirty="0" smtClean="0">
                <a:solidFill>
                  <a:schemeClr val="bg2">
                    <a:lumMod val="25000"/>
                  </a:schemeClr>
                </a:solidFill>
              </a:rPr>
              <a:t>одночлена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1916832"/>
            <a:ext cx="37862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en-US" sz="36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en-US" sz="36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36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5286388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u="sng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46165" y="2000240"/>
            <a:ext cx="2002471" cy="342657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6500"/>
              </a:lnSpc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en-US" sz="32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65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0,64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en-US" sz="32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65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0,0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en-US" sz="32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65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57818" y="5357826"/>
            <a:ext cx="10715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14678" y="5286388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58016" y="4500570"/>
            <a:ext cx="10715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3 </a:t>
            </a:r>
            <a:endParaRPr lang="ru-RU" sz="32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72066" y="4500570"/>
            <a:ext cx="10715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00298" y="1928802"/>
            <a:ext cx="2031325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(5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36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929454" y="2000240"/>
            <a:ext cx="2863362" cy="4260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5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(0,5xy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ts val="65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(0,8a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ts val="65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(0,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ts val="65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    xy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ts val="65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340768"/>
            <a:ext cx="7772400" cy="4680520"/>
          </a:xfrm>
        </p:spPr>
        <p:txBody>
          <a:bodyPr>
            <a:normAutofit fontScale="90000"/>
          </a:bodyPr>
          <a:lstStyle/>
          <a:p>
            <a:r>
              <a:rPr lang="ru-RU" sz="1400" dirty="0"/>
              <a:t>По-цепочке, учащиеся выполняют применение формул сокращенного умножения.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1)</a:t>
            </a:r>
            <a:r>
              <a:rPr lang="ru-RU" dirty="0"/>
              <a:t> </a:t>
            </a:r>
            <a:r>
              <a:rPr lang="ru-RU" dirty="0" smtClean="0"/>
              <a:t>1</a:t>
            </a:r>
            <a:r>
              <a:rPr lang="ru-RU" dirty="0"/>
              <a:t>. (4х+3)² </a:t>
            </a:r>
            <a:r>
              <a:rPr lang="ru-RU" dirty="0" smtClean="0"/>
              <a:t>           2</a:t>
            </a:r>
            <a:r>
              <a:rPr lang="ru-RU" dirty="0"/>
              <a:t>. (5в-2)² </a:t>
            </a:r>
            <a:br>
              <a:rPr lang="ru-RU" dirty="0"/>
            </a:br>
            <a:r>
              <a:rPr lang="ru-RU" dirty="0" smtClean="0"/>
              <a:t>      3</a:t>
            </a:r>
            <a:r>
              <a:rPr lang="ru-RU" dirty="0"/>
              <a:t>. (5+3с)² </a:t>
            </a:r>
            <a:r>
              <a:rPr lang="ru-RU" dirty="0" smtClean="0"/>
              <a:t>            4</a:t>
            </a:r>
            <a:r>
              <a:rPr lang="ru-RU" dirty="0"/>
              <a:t>. (2у-4)²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rgbClr val="FF0000"/>
                </a:solidFill>
              </a:rPr>
              <a:t>2</a:t>
            </a:r>
            <a:r>
              <a:rPr lang="ru-RU" dirty="0">
                <a:solidFill>
                  <a:srgbClr val="FF0000"/>
                </a:solidFill>
              </a:rPr>
              <a:t>)</a:t>
            </a:r>
            <a:r>
              <a:rPr lang="ru-RU" dirty="0"/>
              <a:t> </a:t>
            </a:r>
            <a:r>
              <a:rPr lang="ru-RU" dirty="0" smtClean="0"/>
              <a:t> 1</a:t>
            </a:r>
            <a:r>
              <a:rPr lang="ru-RU" dirty="0"/>
              <a:t>. (а-2в)(а+2в) </a:t>
            </a:r>
            <a:r>
              <a:rPr lang="ru-RU" dirty="0" smtClean="0"/>
              <a:t>         2</a:t>
            </a:r>
            <a:r>
              <a:rPr lang="ru-RU" dirty="0"/>
              <a:t>. (5-3у)(5+3у) </a:t>
            </a:r>
            <a:br>
              <a:rPr lang="ru-RU" dirty="0"/>
            </a:br>
            <a:r>
              <a:rPr lang="ru-RU" dirty="0" smtClean="0"/>
              <a:t>       3</a:t>
            </a:r>
            <a:r>
              <a:rPr lang="ru-RU" dirty="0"/>
              <a:t>. (4с+1)(4с-1) </a:t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3)</a:t>
            </a:r>
            <a:r>
              <a:rPr lang="ru-RU" dirty="0" smtClean="0"/>
              <a:t>  1. х²-64          2. 25-а² </a:t>
            </a:r>
            <a:br>
              <a:rPr lang="ru-RU" dirty="0" smtClean="0"/>
            </a:br>
            <a:r>
              <a:rPr lang="ru-RU" dirty="0" smtClean="0"/>
              <a:t>       3. с²-16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476673"/>
            <a:ext cx="7772400" cy="43204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«Беговой тренажер»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31" name="Picture 7" descr="Young_Bach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7613" y="1066800"/>
            <a:ext cx="4083050" cy="558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2617788" y="223838"/>
            <a:ext cx="4702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2234" name="08-Loose-Lips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71975" y="-304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35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8800" b="1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Иоганн Бах</a:t>
            </a:r>
          </a:p>
        </p:txBody>
      </p:sp>
      <p:pic>
        <p:nvPicPr>
          <p:cNvPr id="52236" name="№15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76850" y="-482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3106" fill="hold"/>
                                        <p:tgtEl>
                                          <p:spTgt spid="522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2234"/>
                </p:tgtEl>
              </p:cMediaNode>
            </p:audio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2236"/>
                </p:tgtEl>
              </p:cMediaNode>
            </p:audio>
          </p:childTnLst>
        </p:cTn>
      </p:par>
    </p:tnLst>
    <p:bldLst>
      <p:bldP spid="522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8840"/>
            <a:ext cx="7772400" cy="3780135"/>
          </a:xfrm>
        </p:spPr>
        <p:txBody>
          <a:bodyPr>
            <a:noAutofit/>
          </a:bodyPr>
          <a:lstStyle/>
          <a:p>
            <a:r>
              <a:rPr lang="ru-RU" sz="5400" i="1" dirty="0" smtClean="0"/>
              <a:t>П</a:t>
            </a:r>
            <a:r>
              <a:rPr lang="ru-RU" sz="5400" b="0" i="1" dirty="0" smtClean="0"/>
              <a:t>еред вами на столе  лежит задание с тестом.</a:t>
            </a:r>
            <a:br>
              <a:rPr lang="ru-RU" sz="5400" b="0" i="1" dirty="0" smtClean="0"/>
            </a:br>
            <a:r>
              <a:rPr lang="ru-RU" sz="5400" b="0" i="1" dirty="0" smtClean="0"/>
              <a:t>10 мин на решение</a:t>
            </a:r>
            <a:br>
              <a:rPr lang="ru-RU" sz="5400" b="0" i="1" dirty="0" smtClean="0"/>
            </a:br>
            <a:r>
              <a:rPr lang="ru-RU" sz="5400" b="0" i="1" dirty="0" smtClean="0"/>
              <a:t>УДАЧИ!</a:t>
            </a:r>
            <a:endParaRPr lang="ru-RU" sz="5400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404664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Тест «Проверь себя сам»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24744"/>
            <a:ext cx="7772400" cy="5004271"/>
          </a:xfrm>
        </p:spPr>
        <p:txBody>
          <a:bodyPr>
            <a:normAutofit fontScale="90000"/>
          </a:bodyPr>
          <a:lstStyle/>
          <a:p>
            <a:r>
              <a:rPr lang="ru-RU" sz="2000" b="0" dirty="0"/>
              <a:t>Учащиеся  выбирают ответ из числа предложенных. По выбранному ответу составляют слово</a:t>
            </a:r>
            <a:r>
              <a:rPr lang="ru-RU" sz="2000" b="0" dirty="0" smtClean="0"/>
              <a:t>.</a:t>
            </a:r>
            <a:br>
              <a:rPr lang="ru-RU" sz="2000" b="0" dirty="0" smtClean="0"/>
            </a:br>
            <a:r>
              <a:rPr lang="ru-RU" sz="2000" b="0" dirty="0"/>
              <a:t/>
            </a:r>
            <a:br>
              <a:rPr lang="ru-RU" sz="2000" b="0" dirty="0"/>
            </a:br>
            <a:r>
              <a:rPr lang="ru-RU" sz="2000" i="1" dirty="0"/>
              <a:t>Ответ:</a:t>
            </a:r>
            <a:r>
              <a:rPr lang="ru-RU" sz="2000" b="0" dirty="0"/>
              <a:t>  </a:t>
            </a:r>
            <a:r>
              <a:rPr lang="ru-RU" sz="2000" b="0" i="1" dirty="0"/>
              <a:t>1 вариант </a:t>
            </a:r>
            <a:r>
              <a:rPr lang="ru-RU" sz="2000" b="0" dirty="0"/>
              <a:t>– </a:t>
            </a:r>
            <a:r>
              <a:rPr lang="ru-RU" sz="2000" dirty="0" err="1"/>
              <a:t>семис</a:t>
            </a:r>
            <a:r>
              <a:rPr lang="ru-RU" sz="2000" dirty="0"/>
              <a:t> ( </a:t>
            </a:r>
            <a:r>
              <a:rPr lang="ru-RU" sz="2000" dirty="0" smtClean="0"/>
              <a:t> 1/2   ) </a:t>
            </a:r>
            <a:r>
              <a:rPr lang="ru-RU" sz="2000" b="0" dirty="0"/>
              <a:t>	</a:t>
            </a:r>
            <a:r>
              <a:rPr lang="ru-RU" sz="2000" b="0" i="1" dirty="0"/>
              <a:t>     2 вариант </a:t>
            </a:r>
            <a:r>
              <a:rPr lang="ru-RU" sz="2000" b="0" dirty="0"/>
              <a:t>– </a:t>
            </a:r>
            <a:r>
              <a:rPr lang="ru-RU" sz="2000" dirty="0"/>
              <a:t>унция  ( </a:t>
            </a:r>
            <a:r>
              <a:rPr lang="ru-RU" sz="2000" dirty="0" smtClean="0"/>
              <a:t>1/12)</a:t>
            </a:r>
            <a:br>
              <a:rPr lang="ru-RU" sz="2000" dirty="0" smtClean="0"/>
            </a:br>
            <a:r>
              <a:rPr lang="ru-RU" sz="2000" b="0" dirty="0"/>
              <a:t/>
            </a:r>
            <a:br>
              <a:rPr lang="ru-RU" sz="2000" b="0" dirty="0"/>
            </a:br>
            <a:r>
              <a:rPr lang="ru-RU" sz="2000" b="0" dirty="0"/>
              <a:t>Историческая справка:</a:t>
            </a:r>
            <a:br>
              <a:rPr lang="ru-RU" sz="2000" b="0" dirty="0"/>
            </a:br>
            <a:r>
              <a:rPr lang="ru-RU" sz="2000" b="0" dirty="0"/>
              <a:t>Интересная система дробей была принята в Древнем Риме. Основная единица называлась «асс» и  в ходу было восемнадцать различных дробей. Каждая, из которых имела свое название («</a:t>
            </a:r>
            <a:r>
              <a:rPr lang="ru-RU" sz="2000" b="0" dirty="0" err="1"/>
              <a:t>секстанс</a:t>
            </a:r>
            <a:r>
              <a:rPr lang="ru-RU" sz="2000" b="0" dirty="0"/>
              <a:t>» - </a:t>
            </a:r>
            <a:r>
              <a:rPr lang="ru-RU" sz="2000" b="0" dirty="0" smtClean="0"/>
              <a:t>1/6,   «</a:t>
            </a:r>
            <a:r>
              <a:rPr lang="ru-RU" sz="2000" b="0" dirty="0" err="1" smtClean="0"/>
              <a:t>триенс</a:t>
            </a:r>
            <a:r>
              <a:rPr lang="ru-RU" sz="2000" b="0" dirty="0"/>
              <a:t>» - </a:t>
            </a:r>
            <a:r>
              <a:rPr lang="ru-RU" sz="2000" b="0" dirty="0" smtClean="0"/>
              <a:t>1/3   , </a:t>
            </a:r>
            <a:r>
              <a:rPr lang="ru-RU" sz="2000" b="0" dirty="0"/>
              <a:t>«бес» - </a:t>
            </a:r>
            <a:r>
              <a:rPr lang="ru-RU" sz="2000" b="0" dirty="0" smtClean="0"/>
              <a:t>  2/3,  </a:t>
            </a:r>
            <a:r>
              <a:rPr lang="ru-RU" sz="2000" b="0" dirty="0"/>
              <a:t>«</a:t>
            </a:r>
            <a:r>
              <a:rPr lang="ru-RU" sz="2000" b="0" dirty="0" err="1"/>
              <a:t>секунция</a:t>
            </a:r>
            <a:r>
              <a:rPr lang="ru-RU" sz="2000" b="0" dirty="0"/>
              <a:t>» - </a:t>
            </a:r>
            <a:r>
              <a:rPr lang="ru-RU" sz="2000" b="0" dirty="0" smtClean="0"/>
              <a:t>1/8). </a:t>
            </a:r>
            <a:r>
              <a:rPr lang="ru-RU" sz="2000" b="0" dirty="0"/>
              <a:t>Люди, знающие дроби, пользовались почетом и уважением. Диалог между учителем и учеником в древнеримской школе мог звучать приблизительно так:</a:t>
            </a:r>
            <a:br>
              <a:rPr lang="ru-RU" sz="2000" b="0" dirty="0"/>
            </a:br>
            <a:r>
              <a:rPr lang="ru-RU" sz="2000" b="0" dirty="0"/>
              <a:t>- Сколько станет, если от 5 унций отнять одну унцию? </a:t>
            </a: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000" b="0" dirty="0" smtClean="0"/>
              <a:t>5/12  -  1/12  =</a:t>
            </a:r>
            <a:r>
              <a:rPr lang="ru-RU" sz="2000" b="0" dirty="0"/>
              <a:t/>
            </a:r>
            <a:br>
              <a:rPr lang="ru-RU" sz="2000" b="0" dirty="0"/>
            </a:br>
            <a:r>
              <a:rPr lang="ru-RU" sz="2000" b="0" dirty="0"/>
              <a:t>- «</a:t>
            </a:r>
            <a:r>
              <a:rPr lang="ru-RU" sz="2000" b="0" dirty="0" err="1"/>
              <a:t>Триенс</a:t>
            </a:r>
            <a:r>
              <a:rPr lang="ru-RU" sz="2000" b="0" dirty="0"/>
              <a:t>».</a:t>
            </a:r>
            <a:br>
              <a:rPr lang="ru-RU" sz="2000" b="0" dirty="0"/>
            </a:br>
            <a:r>
              <a:rPr lang="ru-RU" sz="2000" b="0" dirty="0"/>
              <a:t>- Правильно, ты умеешь беречь свое имущество.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476672"/>
            <a:ext cx="7772400" cy="43204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Ответы к тесту    «Проверь себя сам»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152</TotalTime>
  <Words>524</Words>
  <Application>Microsoft Office PowerPoint</Application>
  <PresentationFormat>Экран (4:3)</PresentationFormat>
  <Paragraphs>118</Paragraphs>
  <Slides>15</Slides>
  <Notes>2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Формулы сокращенного умножения</vt:lpstr>
      <vt:lpstr>Слайд 2</vt:lpstr>
      <vt:lpstr>Слайд 3</vt:lpstr>
      <vt:lpstr>Устно</vt:lpstr>
      <vt:lpstr>Устно</vt:lpstr>
      <vt:lpstr>По-цепочке, учащиеся выполняют применение формул сокращенного умножения.   1) 1. (4х+3)²            2. (5в-2)²        3. (5+3с)²             4. (2у-4)²   2)  1. (а-2в)(а+2в)          2. (5-3у)(5+3у)         3. (4с+1)(4с-1)    3)  1. х²-64          2. 25-а²         3. с²-16    </vt:lpstr>
      <vt:lpstr>Иоганн Бах</vt:lpstr>
      <vt:lpstr>Перед вами на столе  лежит задание с тестом. 10 мин на решение УДАЧИ!</vt:lpstr>
      <vt:lpstr>Учащиеся  выбирают ответ из числа предложенных. По выбранному ответу составляют слово.  Ответ:  1 вариант – семис (  1/2   )       2 вариант – унция  ( 1/12)  Историческая справка: Интересная система дробей была принята в Древнем Риме. Основная единица называлась «асс» и  в ходу было восемнадцать различных дробей. Каждая, из которых имела свое название («секстанс» - 1/6,   «триенс» - 1/3   , «бес» -   2/3,  «секунция» - 1/8). Люди, знающие дроби, пользовались почетом и уважением. Диалог между учителем и учеником в древнеримской школе мог звучать приблизительно так: - Сколько станет, если от 5 унций отнять одну унцию?  5/12  -  1/12  = - «Триенс». - Правильно, ты умеешь беречь свое имущество. </vt:lpstr>
      <vt:lpstr>Найдите  ошибки: </vt:lpstr>
      <vt:lpstr>Смотри, не ошибись!</vt:lpstr>
      <vt:lpstr>Слайд 12</vt:lpstr>
      <vt:lpstr>1) x2-4xy+4y2                                   (О) (5a+1)2 2) 25a2+10a+1      (Л) (2x-7y)2 3) 16a2-24a+9    (В) 9m2-16n2  4) (3b-1)(3b+1)    (А) (1-b)2 5) 4x2-28xy+49y2    (Я) 144a2-625c2  6) (xy-1)(xy+1)    (Е) x2y2-1 7) (3m-4n)(3m+4n)    (К) (x-2y)2 8) (5a-4b)(5a+4b)    (А) 9b2-1 9) a2+10a+25    (К) (a+5)2 10) 1-2b+b2    (В) (4a-3)2 11) (12a-25c)(25c+12a)   (С) 25a2-16b2               </vt:lpstr>
      <vt:lpstr>На карточках «Лотерея»  Подготовиться к Контрольной работе</vt:lpstr>
      <vt:lpstr>Слайд 15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Your_Name</dc:creator>
  <cp:lastModifiedBy>Your_Name</cp:lastModifiedBy>
  <cp:revision>21</cp:revision>
  <dcterms:created xsi:type="dcterms:W3CDTF">2011-03-17T01:49:36Z</dcterms:created>
  <dcterms:modified xsi:type="dcterms:W3CDTF">2011-03-22T04:27:43Z</dcterms:modified>
</cp:coreProperties>
</file>