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6" r:id="rId2"/>
    <p:sldId id="267" r:id="rId3"/>
    <p:sldId id="260" r:id="rId4"/>
    <p:sldId id="262" r:id="rId5"/>
    <p:sldId id="268" r:id="rId6"/>
    <p:sldId id="257" r:id="rId7"/>
    <p:sldId id="266" r:id="rId8"/>
    <p:sldId id="258" r:id="rId9"/>
    <p:sldId id="264" r:id="rId10"/>
    <p:sldId id="265" r:id="rId11"/>
    <p:sldId id="270" r:id="rId12"/>
    <p:sldId id="269" r:id="rId13"/>
    <p:sldId id="271" r:id="rId14"/>
    <p:sldId id="272" r:id="rId15"/>
    <p:sldId id="259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37" autoAdjust="0"/>
  </p:normalViewPr>
  <p:slideViewPr>
    <p:cSldViewPr>
      <p:cViewPr>
        <p:scale>
          <a:sx n="62" d="100"/>
          <a:sy n="62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30973-CF85-45BD-8664-F48D60D8E5B4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7DB85-B81F-45E5-B9B8-1194F19EE5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this</a:t>
            </a:r>
            <a:r>
              <a:rPr lang="en-US" baseline="0" dirty="0" smtClean="0"/>
              <a:t> slide, convince students about the less than -4 piece by asking them how far -5, -6, -20 etc. are from zero.  Then ask if that distance is greater than 4 from zero.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7DB85-B81F-45E5-B9B8-1194F19EE57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this</a:t>
            </a:r>
            <a:r>
              <a:rPr lang="en-US" baseline="0" dirty="0" smtClean="0"/>
              <a:t> slide, convince students about the greater than -4 piece by asking them how far -3, -2 are from zero.  Then ask if that distance is less than 4 from zero.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7DB85-B81F-45E5-B9B8-1194F19EE57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7DB85-B81F-45E5-B9B8-1194F19EE57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4B7D-6F30-44C0-9865-7C4692B62427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1BFA-4935-4F43-B286-5C1816170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4B7D-6F30-44C0-9865-7C4692B62427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1BFA-4935-4F43-B286-5C1816170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4B7D-6F30-44C0-9865-7C4692B62427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1BFA-4935-4F43-B286-5C1816170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4B7D-6F30-44C0-9865-7C4692B62427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1BFA-4935-4F43-B286-5C1816170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4B7D-6F30-44C0-9865-7C4692B62427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1BFA-4935-4F43-B286-5C1816170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4B7D-6F30-44C0-9865-7C4692B62427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1BFA-4935-4F43-B286-5C1816170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4B7D-6F30-44C0-9865-7C4692B62427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1BFA-4935-4F43-B286-5C1816170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4B7D-6F30-44C0-9865-7C4692B62427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1BFA-4935-4F43-B286-5C1816170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4B7D-6F30-44C0-9865-7C4692B62427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1BFA-4935-4F43-B286-5C1816170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4B7D-6F30-44C0-9865-7C4692B62427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1BFA-4935-4F43-B286-5C1816170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4B7D-6F30-44C0-9865-7C4692B62427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1BFA-4935-4F43-B286-5C1816170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C4B7D-6F30-44C0-9865-7C4692B62427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1BFA-4935-4F43-B286-5C18161708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hyperlink" Target="http://www.teacherspayteachers.com/Store/Teaching-In-A-Small-Town" TargetMode="External"/><Relationship Id="rId18" Type="http://schemas.openxmlformats.org/officeDocument/2006/relationships/image" Target="../media/image62.png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17" Type="http://schemas.openxmlformats.org/officeDocument/2006/relationships/hyperlink" Target="http://www.teacherspayteachers.com/Store/kim-geiswin" TargetMode="External"/><Relationship Id="rId2" Type="http://schemas.openxmlformats.org/officeDocument/2006/relationships/image" Target="../media/image54.png"/><Relationship Id="rId16" Type="http://schemas.openxmlformats.org/officeDocument/2006/relationships/image" Target="../media/image61.png"/><Relationship Id="rId20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eenlightenedelephant.blogspot.com/" TargetMode="External"/><Relationship Id="rId11" Type="http://schemas.openxmlformats.org/officeDocument/2006/relationships/hyperlink" Target="http://www.teacherspayteachers.com/Store/The-Enlightened-Elephant" TargetMode="External"/><Relationship Id="rId5" Type="http://schemas.openxmlformats.org/officeDocument/2006/relationships/hyperlink" Target="http://www.facebook.com/theenlightenedelephant" TargetMode="External"/><Relationship Id="rId15" Type="http://schemas.openxmlformats.org/officeDocument/2006/relationships/hyperlink" Target="http://www.teacherspayteachers.com/Store/Hello-Literacy" TargetMode="External"/><Relationship Id="rId10" Type="http://schemas.openxmlformats.org/officeDocument/2006/relationships/hyperlink" Target="mailto:theenlightenedelephant@gmail.com" TargetMode="External"/><Relationship Id="rId19" Type="http://schemas.openxmlformats.org/officeDocument/2006/relationships/hyperlink" Target="https://www.teacherspayteachers.com/Store/Graphics-From-The-Pond" TargetMode="External"/><Relationship Id="rId4" Type="http://schemas.openxmlformats.org/officeDocument/2006/relationships/hyperlink" Target="http://www.pinterest.com/mcase1" TargetMode="External"/><Relationship Id="rId9" Type="http://schemas.openxmlformats.org/officeDocument/2006/relationships/image" Target="../media/image58.pn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865857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57200"/>
            <a:ext cx="5181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You Try!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Solve and graph.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296879"/>
              </p:ext>
            </p:extLst>
          </p:nvPr>
        </p:nvGraphicFramePr>
        <p:xfrm>
          <a:off x="4268789" y="1338263"/>
          <a:ext cx="2237199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" name="Equation" r:id="rId3" imgW="787320" imgH="253800" progId="Equation.3">
                  <p:embed/>
                </p:oleObj>
              </mc:Choice>
              <mc:Fallback>
                <p:oleObj name="Equation" r:id="rId3" imgW="78732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9" y="1338263"/>
                        <a:ext cx="2237199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001786"/>
              </p:ext>
            </p:extLst>
          </p:nvPr>
        </p:nvGraphicFramePr>
        <p:xfrm>
          <a:off x="1895475" y="2727960"/>
          <a:ext cx="1858804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" name="Equation" r:id="rId5" imgW="609480" imgH="177480" progId="Equation.3">
                  <p:embed/>
                </p:oleObj>
              </mc:Choice>
              <mc:Fallback>
                <p:oleObj name="Equation" r:id="rId5" imgW="6094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2727960"/>
                        <a:ext cx="1858804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756454"/>
              </p:ext>
            </p:extLst>
          </p:nvPr>
        </p:nvGraphicFramePr>
        <p:xfrm>
          <a:off x="4562475" y="2691448"/>
          <a:ext cx="2128838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" name="Equation" r:id="rId7" imgW="698400" imgH="177480" progId="Equation.3">
                  <p:embed/>
                </p:oleObj>
              </mc:Choice>
              <mc:Fallback>
                <p:oleObj name="Equation" r:id="rId7" imgW="69840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2691448"/>
                        <a:ext cx="2128838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137367"/>
              </p:ext>
            </p:extLst>
          </p:nvPr>
        </p:nvGraphicFramePr>
        <p:xfrm>
          <a:off x="4806950" y="3529648"/>
          <a:ext cx="1317308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" name="Equation" r:id="rId9" imgW="431640" imgH="177480" progId="Equation.3">
                  <p:embed/>
                </p:oleObj>
              </mc:Choice>
              <mc:Fallback>
                <p:oleObj name="Equation" r:id="rId9" imgW="43164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50" y="3529648"/>
                        <a:ext cx="1317308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905315"/>
              </p:ext>
            </p:extLst>
          </p:nvPr>
        </p:nvGraphicFramePr>
        <p:xfrm>
          <a:off x="2185988" y="3566160"/>
          <a:ext cx="108585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2" name="Equation" r:id="rId11" imgW="355320" imgH="177480" progId="Equation.3">
                  <p:embed/>
                </p:oleObj>
              </mc:Choice>
              <mc:Fallback>
                <p:oleObj name="Equation" r:id="rId11" imgW="35532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3566160"/>
                        <a:ext cx="1085850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4"/>
          <p:cNvGrpSpPr/>
          <p:nvPr/>
        </p:nvGrpSpPr>
        <p:grpSpPr>
          <a:xfrm>
            <a:off x="838200" y="4275144"/>
            <a:ext cx="6781800" cy="638168"/>
            <a:chOff x="838200" y="4800600"/>
            <a:chExt cx="6781800" cy="638168"/>
          </a:xfrm>
        </p:grpSpPr>
        <p:grpSp>
          <p:nvGrpSpPr>
            <p:cNvPr id="5" name="Group 10"/>
            <p:cNvGrpSpPr/>
            <p:nvPr/>
          </p:nvGrpSpPr>
          <p:grpSpPr>
            <a:xfrm>
              <a:off x="1981200" y="4800600"/>
              <a:ext cx="5638800" cy="638168"/>
              <a:chOff x="1752600" y="6019800"/>
              <a:chExt cx="5638800" cy="638168"/>
            </a:xfrm>
          </p:grpSpPr>
          <p:grpSp>
            <p:nvGrpSpPr>
              <p:cNvPr id="6" name="Group 18"/>
              <p:cNvGrpSpPr/>
              <p:nvPr/>
            </p:nvGrpSpPr>
            <p:grpSpPr>
              <a:xfrm>
                <a:off x="1752600" y="6019800"/>
                <a:ext cx="5638800" cy="638168"/>
                <a:chOff x="1752600" y="6019800"/>
                <a:chExt cx="5638800" cy="638168"/>
              </a:xfrm>
            </p:grpSpPr>
            <p:grpSp>
              <p:nvGrpSpPr>
                <p:cNvPr id="7" name="Group 15"/>
                <p:cNvGrpSpPr/>
                <p:nvPr/>
              </p:nvGrpSpPr>
              <p:grpSpPr>
                <a:xfrm>
                  <a:off x="1752600" y="6019800"/>
                  <a:ext cx="5638800" cy="304800"/>
                  <a:chOff x="1752600" y="6019800"/>
                  <a:chExt cx="5638800" cy="304800"/>
                </a:xfrm>
              </p:grpSpPr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1752600" y="6172200"/>
                    <a:ext cx="5638800" cy="0"/>
                  </a:xfrm>
                  <a:prstGeom prst="straightConnector1">
                    <a:avLst/>
                  </a:prstGeom>
                  <a:ln w="28575"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378766" y="6019800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5105400" y="6019800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2057400" y="6267448"/>
                  <a:ext cx="7905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-3</a:t>
                  </a:r>
                  <a:endParaRPr lang="en-US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953000" y="6276968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</p:grpSp>
          <p:sp>
            <p:nvSpPr>
              <p:cNvPr id="15" name="Oval 14"/>
              <p:cNvSpPr/>
              <p:nvPr/>
            </p:nvSpPr>
            <p:spPr>
              <a:xfrm>
                <a:off x="2286000" y="609124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029200" y="60960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 flipH="1">
              <a:off x="838200" y="4953000"/>
              <a:ext cx="1752600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334000" y="4953000"/>
              <a:ext cx="1600200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3"/>
          <p:cNvGrpSpPr/>
          <p:nvPr/>
        </p:nvGrpSpPr>
        <p:grpSpPr>
          <a:xfrm>
            <a:off x="1066800" y="4989512"/>
            <a:ext cx="6470650" cy="609600"/>
            <a:chOff x="1066800" y="5715000"/>
            <a:chExt cx="6470650" cy="609600"/>
          </a:xfrm>
        </p:grpSpPr>
        <p:sp>
          <p:nvSpPr>
            <p:cNvPr id="24" name="TextBox 23"/>
            <p:cNvSpPr txBox="1"/>
            <p:nvPr/>
          </p:nvSpPr>
          <p:spPr>
            <a:xfrm>
              <a:off x="1066800" y="5801380"/>
              <a:ext cx="57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Final answer:  </a:t>
              </a:r>
              <a:endParaRPr lang="en-US" sz="2800" dirty="0"/>
            </a:p>
          </p:txBody>
        </p:sp>
        <p:graphicFrame>
          <p:nvGraphicFramePr>
            <p:cNvPr id="31752" name="Object 8"/>
            <p:cNvGraphicFramePr>
              <a:graphicFrameLocks noChangeAspect="1"/>
            </p:cNvGraphicFramePr>
            <p:nvPr/>
          </p:nvGraphicFramePr>
          <p:xfrm>
            <a:off x="6072188" y="5715000"/>
            <a:ext cx="1465262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3" name="Equation" r:id="rId13" imgW="431640" imgH="177480" progId="Equation.3">
                    <p:embed/>
                  </p:oleObj>
                </mc:Choice>
                <mc:Fallback>
                  <p:oleObj name="Equation" r:id="rId13" imgW="431640" imgH="177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5715000"/>
                          <a:ext cx="1465262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3" name="Object 9"/>
            <p:cNvGraphicFramePr>
              <a:graphicFrameLocks noChangeAspect="1"/>
            </p:cNvGraphicFramePr>
            <p:nvPr/>
          </p:nvGraphicFramePr>
          <p:xfrm>
            <a:off x="3886200" y="5715000"/>
            <a:ext cx="12065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4" name="Equation" r:id="rId15" imgW="355320" imgH="177480" progId="Equation.3">
                    <p:embed/>
                  </p:oleObj>
                </mc:Choice>
                <mc:Fallback>
                  <p:oleObj name="Equation" r:id="rId15" imgW="355320" imgH="177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5715000"/>
                          <a:ext cx="1206500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5257800" y="57150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or</a:t>
              </a:r>
              <a:endParaRPr lang="en-US" sz="3200" dirty="0"/>
            </a:p>
          </p:txBody>
        </p:sp>
      </p:grpSp>
      <p:graphicFrame>
        <p:nvGraphicFramePr>
          <p:cNvPr id="33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330292"/>
              </p:ext>
            </p:extLst>
          </p:nvPr>
        </p:nvGraphicFramePr>
        <p:xfrm>
          <a:off x="3352801" y="2057400"/>
          <a:ext cx="1876103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5" name="Equation" r:id="rId17" imgW="660240" imgH="253800" progId="Equation.3">
                  <p:embed/>
                </p:oleObj>
              </mc:Choice>
              <mc:Fallback>
                <p:oleObj name="Equation" r:id="rId17" imgW="660240" imgH="253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2057400"/>
                        <a:ext cx="1876103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2011 The Enlightened Elephant</a:t>
            </a:r>
            <a:endParaRPr lang="en-US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5181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You Try!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Solve and graph.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371362"/>
              </p:ext>
            </p:extLst>
          </p:nvPr>
        </p:nvGraphicFramePr>
        <p:xfrm>
          <a:off x="4100513" y="1371600"/>
          <a:ext cx="2634269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5" name="Equation" r:id="rId3" imgW="927000" imgH="253800" progId="Equation.3">
                  <p:embed/>
                </p:oleObj>
              </mc:Choice>
              <mc:Fallback>
                <p:oleObj name="Equation" r:id="rId3" imgW="92700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1371600"/>
                        <a:ext cx="2634269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32973"/>
              </p:ext>
            </p:extLst>
          </p:nvPr>
        </p:nvGraphicFramePr>
        <p:xfrm>
          <a:off x="1766888" y="2871152"/>
          <a:ext cx="209169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6" name="Equation" r:id="rId5" imgW="685800" imgH="177480" progId="Equation.3">
                  <p:embed/>
                </p:oleObj>
              </mc:Choice>
              <mc:Fallback>
                <p:oleObj name="Equation" r:id="rId5" imgW="68580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2871152"/>
                        <a:ext cx="2091690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299255"/>
              </p:ext>
            </p:extLst>
          </p:nvPr>
        </p:nvGraphicFramePr>
        <p:xfrm>
          <a:off x="4413250" y="2834640"/>
          <a:ext cx="2398872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7" name="Equation" r:id="rId7" imgW="787320" imgH="177480" progId="Equation.3">
                  <p:embed/>
                </p:oleObj>
              </mc:Choice>
              <mc:Fallback>
                <p:oleObj name="Equation" r:id="rId7" imgW="7873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2834640"/>
                        <a:ext cx="2398872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125262"/>
              </p:ext>
            </p:extLst>
          </p:nvPr>
        </p:nvGraphicFramePr>
        <p:xfrm>
          <a:off x="5020310" y="3550920"/>
          <a:ext cx="1463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8" name="Equation" r:id="rId9" imgW="431640" imgH="177480" progId="Equation.3">
                  <p:embed/>
                </p:oleObj>
              </mc:Choice>
              <mc:Fallback>
                <p:oleObj name="Equation" r:id="rId9" imgW="43164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310" y="3550920"/>
                        <a:ext cx="14636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154130"/>
              </p:ext>
            </p:extLst>
          </p:nvPr>
        </p:nvGraphicFramePr>
        <p:xfrm>
          <a:off x="2399348" y="3587432"/>
          <a:ext cx="12080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9" name="Equation" r:id="rId11" imgW="355320" imgH="177480" progId="Equation.3">
                  <p:embed/>
                </p:oleObj>
              </mc:Choice>
              <mc:Fallback>
                <p:oleObj name="Equation" r:id="rId11" imgW="35532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348" y="3587432"/>
                        <a:ext cx="12080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3"/>
          <p:cNvGrpSpPr/>
          <p:nvPr/>
        </p:nvGrpSpPr>
        <p:grpSpPr>
          <a:xfrm>
            <a:off x="1280160" y="5111432"/>
            <a:ext cx="5715000" cy="609600"/>
            <a:chOff x="1066800" y="5715000"/>
            <a:chExt cx="5715000" cy="609600"/>
          </a:xfrm>
        </p:grpSpPr>
        <p:sp>
          <p:nvSpPr>
            <p:cNvPr id="24" name="TextBox 23"/>
            <p:cNvSpPr txBox="1"/>
            <p:nvPr/>
          </p:nvSpPr>
          <p:spPr>
            <a:xfrm>
              <a:off x="1066800" y="5801380"/>
              <a:ext cx="57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Final answer:  </a:t>
              </a:r>
              <a:endParaRPr lang="en-US" sz="2800" dirty="0"/>
            </a:p>
          </p:txBody>
        </p:sp>
        <p:graphicFrame>
          <p:nvGraphicFramePr>
            <p:cNvPr id="31753" name="Object 9"/>
            <p:cNvGraphicFramePr>
              <a:graphicFrameLocks noChangeAspect="1"/>
            </p:cNvGraphicFramePr>
            <p:nvPr/>
          </p:nvGraphicFramePr>
          <p:xfrm>
            <a:off x="3327400" y="5715000"/>
            <a:ext cx="2325688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10" name="Equation" r:id="rId13" imgW="685800" imgH="177480" progId="Equation.3">
                    <p:embed/>
                  </p:oleObj>
                </mc:Choice>
                <mc:Fallback>
                  <p:oleObj name="Equation" r:id="rId13" imgW="685800" imgH="177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7400" y="5715000"/>
                          <a:ext cx="2325688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397394"/>
              </p:ext>
            </p:extLst>
          </p:nvPr>
        </p:nvGraphicFramePr>
        <p:xfrm>
          <a:off x="3224214" y="2133600"/>
          <a:ext cx="2091959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1" name="Equation" r:id="rId15" imgW="736560" imgH="253800" progId="Equation.3">
                  <p:embed/>
                </p:oleObj>
              </mc:Choice>
              <mc:Fallback>
                <p:oleObj name="Equation" r:id="rId15" imgW="73656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4" y="2133600"/>
                        <a:ext cx="2091959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/>
          <p:nvPr/>
        </p:nvGrpSpPr>
        <p:grpSpPr>
          <a:xfrm>
            <a:off x="1813560" y="4397064"/>
            <a:ext cx="5638800" cy="638168"/>
            <a:chOff x="1600200" y="5000632"/>
            <a:chExt cx="5638800" cy="638168"/>
          </a:xfrm>
        </p:grpSpPr>
        <p:grpSp>
          <p:nvGrpSpPr>
            <p:cNvPr id="6" name="Group 10"/>
            <p:cNvGrpSpPr/>
            <p:nvPr/>
          </p:nvGrpSpPr>
          <p:grpSpPr>
            <a:xfrm>
              <a:off x="1600200" y="5000632"/>
              <a:ext cx="5638800" cy="638168"/>
              <a:chOff x="1371600" y="6019800"/>
              <a:chExt cx="5638800" cy="638168"/>
            </a:xfrm>
          </p:grpSpPr>
          <p:grpSp>
            <p:nvGrpSpPr>
              <p:cNvPr id="7" name="Group 18"/>
              <p:cNvGrpSpPr/>
              <p:nvPr/>
            </p:nvGrpSpPr>
            <p:grpSpPr>
              <a:xfrm>
                <a:off x="1371600" y="6019800"/>
                <a:ext cx="5638800" cy="638168"/>
                <a:chOff x="1371600" y="6019800"/>
                <a:chExt cx="5638800" cy="638168"/>
              </a:xfrm>
            </p:grpSpPr>
            <p:grpSp>
              <p:nvGrpSpPr>
                <p:cNvPr id="8" name="Group 15"/>
                <p:cNvGrpSpPr/>
                <p:nvPr/>
              </p:nvGrpSpPr>
              <p:grpSpPr>
                <a:xfrm>
                  <a:off x="1371600" y="6019800"/>
                  <a:ext cx="5638800" cy="304800"/>
                  <a:chOff x="1371600" y="6019800"/>
                  <a:chExt cx="5638800" cy="304800"/>
                </a:xfrm>
              </p:grpSpPr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1371600" y="6172200"/>
                    <a:ext cx="5638800" cy="0"/>
                  </a:xfrm>
                  <a:prstGeom prst="straightConnector1">
                    <a:avLst/>
                  </a:prstGeom>
                  <a:ln w="28575"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378766" y="6019800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5105400" y="6019800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2057400" y="6267448"/>
                  <a:ext cx="7905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-2</a:t>
                  </a:r>
                  <a:endParaRPr lang="en-US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953000" y="6276968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6</a:t>
                  </a:r>
                  <a:endParaRPr lang="en-US" dirty="0"/>
                </a:p>
              </p:txBody>
            </p:sp>
          </p:grpSp>
          <p:sp>
            <p:nvSpPr>
              <p:cNvPr id="15" name="Oval 14"/>
              <p:cNvSpPr/>
              <p:nvPr/>
            </p:nvSpPr>
            <p:spPr>
              <a:xfrm>
                <a:off x="2286000" y="609124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029200" y="609600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2590800" y="5141844"/>
              <a:ext cx="2743200" cy="47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2011 The Enlightened Elephant</a:t>
            </a:r>
            <a:endParaRPr lang="en-US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5181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You Try!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Solve and graph.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502190"/>
              </p:ext>
            </p:extLst>
          </p:nvPr>
        </p:nvGraphicFramePr>
        <p:xfrm>
          <a:off x="4135538" y="1493520"/>
          <a:ext cx="2493862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2" name="Equation" r:id="rId3" imgW="1002960" imgH="253800" progId="Equation.3">
                  <p:embed/>
                </p:oleObj>
              </mc:Choice>
              <mc:Fallback>
                <p:oleObj name="Equation" r:id="rId3" imgW="100296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538" y="1493520"/>
                        <a:ext cx="2493862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24401"/>
              </p:ext>
            </p:extLst>
          </p:nvPr>
        </p:nvGraphicFramePr>
        <p:xfrm>
          <a:off x="1985962" y="2779712"/>
          <a:ext cx="1858804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3" name="Equation" r:id="rId5" imgW="609480" imgH="177480" progId="Equation.3">
                  <p:embed/>
                </p:oleObj>
              </mc:Choice>
              <mc:Fallback>
                <p:oleObj name="Equation" r:id="rId5" imgW="6094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2" y="2779712"/>
                        <a:ext cx="1858804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317318"/>
              </p:ext>
            </p:extLst>
          </p:nvPr>
        </p:nvGraphicFramePr>
        <p:xfrm>
          <a:off x="4652962" y="2743200"/>
          <a:ext cx="2128838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4" name="Equation" r:id="rId7" imgW="698400" imgH="177480" progId="Equation.3">
                  <p:embed/>
                </p:oleObj>
              </mc:Choice>
              <mc:Fallback>
                <p:oleObj name="Equation" r:id="rId7" imgW="69840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2" y="2743200"/>
                        <a:ext cx="2128838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957984"/>
              </p:ext>
            </p:extLst>
          </p:nvPr>
        </p:nvGraphicFramePr>
        <p:xfrm>
          <a:off x="4806950" y="3429000"/>
          <a:ext cx="1463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5" name="Equation" r:id="rId9" imgW="431640" imgH="177480" progId="Equation.3">
                  <p:embed/>
                </p:oleObj>
              </mc:Choice>
              <mc:Fallback>
                <p:oleObj name="Equation" r:id="rId9" imgW="43164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50" y="3429000"/>
                        <a:ext cx="14636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481689"/>
              </p:ext>
            </p:extLst>
          </p:nvPr>
        </p:nvGraphicFramePr>
        <p:xfrm>
          <a:off x="2185988" y="3465512"/>
          <a:ext cx="12080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6" name="Equation" r:id="rId11" imgW="355320" imgH="177480" progId="Equation.3">
                  <p:embed/>
                </p:oleObj>
              </mc:Choice>
              <mc:Fallback>
                <p:oleObj name="Equation" r:id="rId11" imgW="35532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3465512"/>
                        <a:ext cx="12080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3"/>
          <p:cNvGrpSpPr/>
          <p:nvPr/>
        </p:nvGrpSpPr>
        <p:grpSpPr>
          <a:xfrm>
            <a:off x="1066800" y="4989512"/>
            <a:ext cx="5715000" cy="609600"/>
            <a:chOff x="1066800" y="5715000"/>
            <a:chExt cx="5715000" cy="609600"/>
          </a:xfrm>
        </p:grpSpPr>
        <p:sp>
          <p:nvSpPr>
            <p:cNvPr id="24" name="TextBox 23"/>
            <p:cNvSpPr txBox="1"/>
            <p:nvPr/>
          </p:nvSpPr>
          <p:spPr>
            <a:xfrm>
              <a:off x="1066800" y="5801380"/>
              <a:ext cx="57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Final answer:  </a:t>
              </a:r>
              <a:endParaRPr lang="en-US" sz="2800" dirty="0"/>
            </a:p>
          </p:txBody>
        </p:sp>
        <p:graphicFrame>
          <p:nvGraphicFramePr>
            <p:cNvPr id="31753" name="Object 9"/>
            <p:cNvGraphicFramePr>
              <a:graphicFrameLocks noChangeAspect="1"/>
            </p:cNvGraphicFramePr>
            <p:nvPr/>
          </p:nvGraphicFramePr>
          <p:xfrm>
            <a:off x="3348038" y="5715000"/>
            <a:ext cx="2282825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87" name="Equation" r:id="rId13" imgW="672840" imgH="177480" progId="Equation.3">
                    <p:embed/>
                  </p:oleObj>
                </mc:Choice>
                <mc:Fallback>
                  <p:oleObj name="Equation" r:id="rId13" imgW="672840" imgH="177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8038" y="5715000"/>
                          <a:ext cx="2282825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647830"/>
              </p:ext>
            </p:extLst>
          </p:nvPr>
        </p:nvGraphicFramePr>
        <p:xfrm>
          <a:off x="3373438" y="2057400"/>
          <a:ext cx="1840124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8" name="Equation" r:id="rId15" imgW="647640" imgH="253800" progId="Equation.3">
                  <p:embed/>
                </p:oleObj>
              </mc:Choice>
              <mc:Fallback>
                <p:oleObj name="Equation" r:id="rId15" imgW="647640" imgH="253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2057400"/>
                        <a:ext cx="1840124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1600200" y="4275144"/>
            <a:ext cx="5638800" cy="638168"/>
            <a:chOff x="1600200" y="5000632"/>
            <a:chExt cx="5638800" cy="638168"/>
          </a:xfrm>
        </p:grpSpPr>
        <p:grpSp>
          <p:nvGrpSpPr>
            <p:cNvPr id="5" name="Group 10"/>
            <p:cNvGrpSpPr/>
            <p:nvPr/>
          </p:nvGrpSpPr>
          <p:grpSpPr>
            <a:xfrm>
              <a:off x="1600200" y="5000632"/>
              <a:ext cx="5638800" cy="638168"/>
              <a:chOff x="1371600" y="6019800"/>
              <a:chExt cx="5638800" cy="638168"/>
            </a:xfrm>
          </p:grpSpPr>
          <p:grpSp>
            <p:nvGrpSpPr>
              <p:cNvPr id="6" name="Group 18"/>
              <p:cNvGrpSpPr/>
              <p:nvPr/>
            </p:nvGrpSpPr>
            <p:grpSpPr>
              <a:xfrm>
                <a:off x="1371600" y="6019800"/>
                <a:ext cx="5638800" cy="638168"/>
                <a:chOff x="1371600" y="6019800"/>
                <a:chExt cx="5638800" cy="638168"/>
              </a:xfrm>
            </p:grpSpPr>
            <p:grpSp>
              <p:nvGrpSpPr>
                <p:cNvPr id="7" name="Group 15"/>
                <p:cNvGrpSpPr/>
                <p:nvPr/>
              </p:nvGrpSpPr>
              <p:grpSpPr>
                <a:xfrm>
                  <a:off x="1371600" y="6019800"/>
                  <a:ext cx="5638800" cy="304800"/>
                  <a:chOff x="1371600" y="6019800"/>
                  <a:chExt cx="5638800" cy="304800"/>
                </a:xfrm>
              </p:grpSpPr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1371600" y="6172200"/>
                    <a:ext cx="5638800" cy="0"/>
                  </a:xfrm>
                  <a:prstGeom prst="straightConnector1">
                    <a:avLst/>
                  </a:prstGeom>
                  <a:ln w="28575"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378766" y="6019800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5105400" y="6019800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2057400" y="6267448"/>
                  <a:ext cx="7905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-3</a:t>
                  </a:r>
                  <a:endParaRPr lang="en-US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953000" y="6276968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</p:grpSp>
          <p:sp>
            <p:nvSpPr>
              <p:cNvPr id="15" name="Oval 14"/>
              <p:cNvSpPr/>
              <p:nvPr/>
            </p:nvSpPr>
            <p:spPr>
              <a:xfrm>
                <a:off x="2286000" y="6091240"/>
                <a:ext cx="152400" cy="1524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029200" y="6096000"/>
                <a:ext cx="152400" cy="1524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2590800" y="5141844"/>
              <a:ext cx="2743200" cy="476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2011 The Enlightened Elephant</a:t>
            </a:r>
            <a:endParaRPr lang="en-US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5181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You Try!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Solve and graph.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4067175" y="1371600"/>
          <a:ext cx="28368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Equation" r:id="rId3" imgW="838080" imgH="253800" progId="Equation.3">
                  <p:embed/>
                </p:oleObj>
              </mc:Choice>
              <mc:Fallback>
                <p:oleObj name="Equation" r:id="rId3" imgW="83808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371600"/>
                        <a:ext cx="2836863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752600" y="22098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Final answer: NO SOLUTION!  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914400" y="2895600"/>
            <a:ext cx="7696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Absolute values are distances, which cannot be negative.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You can choose any value for x and the left side of the inequality will always be positive.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Positive </a:t>
            </a:r>
            <a:r>
              <a:rPr lang="en-US" sz="2400" dirty="0" smtClean="0"/>
              <a:t>numbers are NEVER less than negative numbers.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2011 The Enlightened Elephant</a:t>
            </a:r>
            <a:endParaRPr lang="en-US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5181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You Try!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Solve and graph.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194632"/>
              </p:ext>
            </p:extLst>
          </p:nvPr>
        </p:nvGraphicFramePr>
        <p:xfrm>
          <a:off x="4144615" y="1402080"/>
          <a:ext cx="2560985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Equation" r:id="rId3" imgW="901440" imgH="253800" progId="Equation.3">
                  <p:embed/>
                </p:oleObj>
              </mc:Choice>
              <mc:Fallback>
                <p:oleObj name="Equation" r:id="rId3" imgW="90144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615" y="1402080"/>
                        <a:ext cx="2560985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295400" y="2209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Final answer: ALL REAL NUMBERS!  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143000" y="2819400"/>
            <a:ext cx="6858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Absolute values are distances, which cannot be negative.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You can choose any value for x and the left side of the inequality will always be positive.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Positive numbers are ALWAYS greater than negative numbers.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2011 The Enlightened Elephant</a:t>
            </a:r>
            <a:endParaRPr lang="en-US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29812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Success!</a:t>
            </a:r>
          </a:p>
          <a:p>
            <a:pPr algn="ctr"/>
            <a:r>
              <a:rPr lang="en-US" sz="9600" dirty="0" smtClean="0"/>
              <a:t>Nice job</a:t>
            </a:r>
            <a:r>
              <a:rPr lang="en-US" sz="9600" dirty="0" smtClean="0"/>
              <a:t>!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2011 The Enlightened Elephant</a:t>
            </a:r>
            <a:endParaRPr lang="en-US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9428" y="-1061525"/>
            <a:ext cx="7065819" cy="9144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8" y="0"/>
            <a:ext cx="890468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5956" y="709484"/>
            <a:ext cx="4760771" cy="76969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n-US" sz="2200" dirty="0">
                <a:latin typeface="Elephants in Cherry Trees" pitchFamily="2" charset="0"/>
              </a:rPr>
              <a:t>Thank you for your purchase!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680882"/>
            <a:ext cx="6019800" cy="3693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Elephants in Cherry Trees" pitchFamily="2" charset="0"/>
              </a:rPr>
              <a:t>Stay connected</a:t>
            </a:r>
            <a:endParaRPr lang="en-US" dirty="0">
              <a:solidFill>
                <a:srgbClr val="0070C0"/>
              </a:solidFill>
              <a:latin typeface="Elephants in Cherry Trees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2421360"/>
            <a:ext cx="4105084" cy="3693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dirty="0" smtClean="0">
                <a:hlinkClick r:id="rId4"/>
              </a:rPr>
              <a:t>www.pinterest.com/mcase1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71252" y="3168613"/>
            <a:ext cx="5562600" cy="3693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dirty="0" smtClean="0">
                <a:hlinkClick r:id="rId5"/>
              </a:rPr>
              <a:t>www.facebook.com/theenlightenedelephant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3945360"/>
            <a:ext cx="5562600" cy="3693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dirty="0" smtClean="0">
                <a:hlinkClick r:id="rId6"/>
              </a:rPr>
              <a:t>www.theenlightenedelephant.blogspot.com</a:t>
            </a:r>
            <a:endParaRPr lang="en-US" dirty="0"/>
          </a:p>
        </p:txBody>
      </p:sp>
      <p:pic>
        <p:nvPicPr>
          <p:cNvPr id="20" name="Picture 19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70055"/>
            <a:ext cx="914400" cy="914400"/>
          </a:xfrm>
          <a:prstGeom prst="rect">
            <a:avLst/>
          </a:prstGeom>
        </p:spPr>
      </p:pic>
      <p:pic>
        <p:nvPicPr>
          <p:cNvPr id="21" name="Picture 20">
            <a:hlinkClick r:id="rId5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78560"/>
            <a:ext cx="914400" cy="914400"/>
          </a:xfrm>
          <a:prstGeom prst="rect">
            <a:avLst/>
          </a:prstGeom>
        </p:spPr>
      </p:pic>
      <p:pic>
        <p:nvPicPr>
          <p:cNvPr id="22" name="Picture 21">
            <a:hlinkClick r:id="rId4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84294"/>
            <a:ext cx="914400" cy="914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72494" y="4517220"/>
            <a:ext cx="6386052" cy="646331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n-US" dirty="0" smtClean="0"/>
              <a:t>Contact me:  </a:t>
            </a:r>
            <a:r>
              <a:rPr lang="en-US" dirty="0" smtClean="0">
                <a:hlinkClick r:id="rId10"/>
              </a:rPr>
              <a:t>theenlightenedelephant@gmail.com</a:t>
            </a:r>
            <a:endParaRPr lang="en-US" dirty="0" smtClean="0"/>
          </a:p>
          <a:p>
            <a:pPr algn="ctr"/>
            <a:r>
              <a:rPr lang="en-US" dirty="0" smtClean="0"/>
              <a:t>Follow on TPT:  </a:t>
            </a:r>
            <a:r>
              <a:rPr lang="en-US" dirty="0" smtClean="0">
                <a:hlinkClick r:id="rId11"/>
              </a:rPr>
              <a:t>The Enlightened Elephant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50" y="390063"/>
            <a:ext cx="1852285" cy="1870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9091" y="5042647"/>
            <a:ext cx="1731818" cy="35985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pic>
        <p:nvPicPr>
          <p:cNvPr id="9" name="Picture 8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38" y="5513294"/>
            <a:ext cx="891829" cy="806824"/>
          </a:xfrm>
          <a:prstGeom prst="rect">
            <a:avLst/>
          </a:prstGeom>
        </p:spPr>
      </p:pic>
      <p:pic>
        <p:nvPicPr>
          <p:cNvPr id="11" name="Picture 10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25" y="5481947"/>
            <a:ext cx="831273" cy="806824"/>
          </a:xfrm>
          <a:prstGeom prst="rect">
            <a:avLst/>
          </a:prstGeom>
        </p:spPr>
      </p:pic>
      <p:pic>
        <p:nvPicPr>
          <p:cNvPr id="24" name="Picture 23">
            <a:hlinkClick r:id="rId17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22" y="5445273"/>
            <a:ext cx="942109" cy="887506"/>
          </a:xfrm>
          <a:prstGeom prst="rect">
            <a:avLst/>
          </a:prstGeom>
        </p:spPr>
      </p:pic>
      <p:pic>
        <p:nvPicPr>
          <p:cNvPr id="25" name="Picture 24">
            <a:hlinkClick r:id="rId19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60" y="5481947"/>
            <a:ext cx="1332280" cy="8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15290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16764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First, let’s think about what absolute value inequalities are really asking us to find!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2011 The Enlightened Elephant</a:t>
            </a:r>
            <a:endParaRPr lang="en-US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826488"/>
              </p:ext>
            </p:extLst>
          </p:nvPr>
        </p:nvGraphicFramePr>
        <p:xfrm>
          <a:off x="838200" y="1719012"/>
          <a:ext cx="1447800" cy="93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Equation" r:id="rId4" imgW="393480" imgH="253800" progId="Equation.3">
                  <p:embed/>
                </p:oleObj>
              </mc:Choice>
              <mc:Fallback>
                <p:oleObj name="Equation" r:id="rId4" imgW="39348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19012"/>
                        <a:ext cx="1447800" cy="934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1789093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the numbers whose distance  from zero is greater than 4.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143000" y="3034077"/>
            <a:ext cx="6367464" cy="699723"/>
            <a:chOff x="1752600" y="6019800"/>
            <a:chExt cx="6367464" cy="699723"/>
          </a:xfrm>
        </p:grpSpPr>
        <p:grpSp>
          <p:nvGrpSpPr>
            <p:cNvPr id="7" name="Group 18"/>
            <p:cNvGrpSpPr/>
            <p:nvPr/>
          </p:nvGrpSpPr>
          <p:grpSpPr>
            <a:xfrm>
              <a:off x="1752600" y="6019800"/>
              <a:ext cx="5638800" cy="699723"/>
              <a:chOff x="1752600" y="6019800"/>
              <a:chExt cx="5638800" cy="699723"/>
            </a:xfrm>
          </p:grpSpPr>
          <p:grpSp>
            <p:nvGrpSpPr>
              <p:cNvPr id="12" name="Group 15"/>
              <p:cNvGrpSpPr/>
              <p:nvPr/>
            </p:nvGrpSpPr>
            <p:grpSpPr>
              <a:xfrm>
                <a:off x="1752600" y="6019800"/>
                <a:ext cx="5638800" cy="304800"/>
                <a:chOff x="1752600" y="6019800"/>
                <a:chExt cx="5638800" cy="304800"/>
              </a:xfrm>
            </p:grpSpPr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1752600" y="6172200"/>
                  <a:ext cx="5638800" cy="0"/>
                </a:xfrm>
                <a:prstGeom prst="straightConnector1">
                  <a:avLst/>
                </a:prstGeom>
                <a:ln w="28575"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4038600" y="601980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248400" y="601980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3869634" y="6196303"/>
                <a:ext cx="9309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-4</a:t>
                </a:r>
                <a:endParaRPr lang="en-US" sz="28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55422" y="618238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4</a:t>
                </a:r>
                <a:endParaRPr lang="en-US" sz="2800" dirty="0"/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 flipH="1">
              <a:off x="2133600" y="6172200"/>
              <a:ext cx="1905000" cy="0"/>
            </a:xfrm>
            <a:prstGeom prst="straightConnector1">
              <a:avLst/>
            </a:prstGeom>
            <a:ln w="28575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291264" y="6172200"/>
              <a:ext cx="1828800" cy="0"/>
            </a:xfrm>
            <a:prstGeom prst="straightConnector1">
              <a:avLst/>
            </a:prstGeom>
            <a:ln w="28575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976680" y="6091240"/>
              <a:ext cx="152400" cy="152400"/>
            </a:xfrm>
            <a:prstGeom prst="ellipse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172200" y="6096000"/>
              <a:ext cx="152400" cy="152400"/>
            </a:xfrm>
            <a:prstGeom prst="ellipse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885127"/>
              </p:ext>
            </p:extLst>
          </p:nvPr>
        </p:nvGraphicFramePr>
        <p:xfrm>
          <a:off x="1181100" y="3733800"/>
          <a:ext cx="1881414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Equation" r:id="rId6" imgW="431640" imgH="177480" progId="Equation.3">
                  <p:embed/>
                </p:oleObj>
              </mc:Choice>
              <mc:Fallback>
                <p:oleObj name="Equation" r:id="rId6" imgW="43164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3733800"/>
                        <a:ext cx="1881414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241463"/>
              </p:ext>
            </p:extLst>
          </p:nvPr>
        </p:nvGraphicFramePr>
        <p:xfrm>
          <a:off x="5384800" y="3733800"/>
          <a:ext cx="15494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Equation" r:id="rId8" imgW="355320" imgH="177480" progId="Equation.3">
                  <p:embed/>
                </p:oleObj>
              </mc:Choice>
              <mc:Fallback>
                <p:oleObj name="Equation" r:id="rId8" imgW="3553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3733800"/>
                        <a:ext cx="15494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848100" y="38328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46670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*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Notice that you need to have two inequalities to represent the distances that are greater than 4 from zero.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116782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</a:rPr>
              <a:t>What does                 really mean? </a:t>
            </a:r>
            <a:endParaRPr lang="en-US" sz="3200" dirty="0">
              <a:solidFill>
                <a:schemeClr val="accent4"/>
              </a:solidFill>
            </a:endParaRPr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90109"/>
              </p:ext>
            </p:extLst>
          </p:nvPr>
        </p:nvGraphicFramePr>
        <p:xfrm>
          <a:off x="3200400" y="1032510"/>
          <a:ext cx="14478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Equation" r:id="rId10" imgW="393480" imgH="253800" progId="Equation.3">
                  <p:embed/>
                </p:oleObj>
              </mc:Choice>
              <mc:Fallback>
                <p:oleObj name="Equation" r:id="rId10" imgW="39348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032510"/>
                        <a:ext cx="144780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2011 The Enlightened Elephant</a:t>
            </a:r>
            <a:endParaRPr lang="en-US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19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558399"/>
              </p:ext>
            </p:extLst>
          </p:nvPr>
        </p:nvGraphicFramePr>
        <p:xfrm>
          <a:off x="762000" y="1828800"/>
          <a:ext cx="141731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Equation" r:id="rId4" imgW="393480" imgH="253800" progId="Equation.3">
                  <p:embed/>
                </p:oleObj>
              </mc:Choice>
              <mc:Fallback>
                <p:oleObj name="Equation" r:id="rId4" imgW="39348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28800"/>
                        <a:ext cx="1417319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1836003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the numbers whose distance  from zero is less than 4.</a:t>
            </a:r>
            <a:endParaRPr lang="en-US" sz="2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20040"/>
              </p:ext>
            </p:extLst>
          </p:nvPr>
        </p:nvGraphicFramePr>
        <p:xfrm>
          <a:off x="1600200" y="3322320"/>
          <a:ext cx="155448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Equation" r:id="rId6" imgW="431640" imgH="177480" progId="Equation.3">
                  <p:embed/>
                </p:oleObj>
              </mc:Choice>
              <mc:Fallback>
                <p:oleObj name="Equation" r:id="rId6" imgW="43164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322320"/>
                        <a:ext cx="1554480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67233"/>
              </p:ext>
            </p:extLst>
          </p:nvPr>
        </p:nvGraphicFramePr>
        <p:xfrm>
          <a:off x="5410200" y="3322320"/>
          <a:ext cx="128016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8" imgW="355320" imgH="177480" progId="Equation.3">
                  <p:embed/>
                </p:oleObj>
              </mc:Choice>
              <mc:Fallback>
                <p:oleObj name="Equation" r:id="rId8" imgW="3553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322320"/>
                        <a:ext cx="1280160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1600200" y="2881677"/>
            <a:ext cx="5638800" cy="699723"/>
            <a:chOff x="838200" y="1828800"/>
            <a:chExt cx="5638800" cy="699723"/>
          </a:xfrm>
        </p:grpSpPr>
        <p:grpSp>
          <p:nvGrpSpPr>
            <p:cNvPr id="2" name="Group 5"/>
            <p:cNvGrpSpPr/>
            <p:nvPr/>
          </p:nvGrpSpPr>
          <p:grpSpPr>
            <a:xfrm>
              <a:off x="838200" y="1828800"/>
              <a:ext cx="5638800" cy="699723"/>
              <a:chOff x="1752600" y="6019800"/>
              <a:chExt cx="5638800" cy="699723"/>
            </a:xfrm>
          </p:grpSpPr>
          <p:grpSp>
            <p:nvGrpSpPr>
              <p:cNvPr id="3" name="Group 18"/>
              <p:cNvGrpSpPr/>
              <p:nvPr/>
            </p:nvGrpSpPr>
            <p:grpSpPr>
              <a:xfrm>
                <a:off x="1752600" y="6019800"/>
                <a:ext cx="5638800" cy="699723"/>
                <a:chOff x="1752600" y="6019800"/>
                <a:chExt cx="5638800" cy="699723"/>
              </a:xfrm>
            </p:grpSpPr>
            <p:grpSp>
              <p:nvGrpSpPr>
                <p:cNvPr id="6" name="Group 15"/>
                <p:cNvGrpSpPr/>
                <p:nvPr/>
              </p:nvGrpSpPr>
              <p:grpSpPr>
                <a:xfrm>
                  <a:off x="1752600" y="6019800"/>
                  <a:ext cx="5638800" cy="304800"/>
                  <a:chOff x="1752600" y="6019800"/>
                  <a:chExt cx="5638800" cy="304800"/>
                </a:xfrm>
              </p:grpSpPr>
              <p:cxnSp>
                <p:nvCxnSpPr>
                  <p:cNvPr id="15" name="Straight Arrow Connector 14"/>
                  <p:cNvCxnSpPr/>
                  <p:nvPr/>
                </p:nvCxnSpPr>
                <p:spPr>
                  <a:xfrm>
                    <a:off x="1752600" y="6172200"/>
                    <a:ext cx="5638800" cy="0"/>
                  </a:xfrm>
                  <a:prstGeom prst="straightConnector1">
                    <a:avLst/>
                  </a:prstGeom>
                  <a:ln w="28575"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4038600" y="6019800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6248400" y="6019800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3869634" y="6196303"/>
                  <a:ext cx="93096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-4</a:t>
                  </a:r>
                  <a:endParaRPr lang="en-US" sz="28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055422" y="6182380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4</a:t>
                  </a:r>
                  <a:endParaRPr lang="en-US" sz="2800" dirty="0"/>
                </a:p>
              </p:txBody>
            </p:sp>
          </p:grpSp>
          <p:sp>
            <p:nvSpPr>
              <p:cNvPr id="10" name="Oval 9"/>
              <p:cNvSpPr/>
              <p:nvPr/>
            </p:nvSpPr>
            <p:spPr>
              <a:xfrm>
                <a:off x="3976680" y="609124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172200" y="609600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3214680" y="1978258"/>
              <a:ext cx="2043120" cy="476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505200" y="337822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" y="38934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Notice that you need to have two inequalities to represent the distances that are less than 4 from zero.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47316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However, since these inequalities must happen at the same time, it should be written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as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593877"/>
              </p:ext>
            </p:extLst>
          </p:nvPr>
        </p:nvGraphicFramePr>
        <p:xfrm>
          <a:off x="5684895" y="5074920"/>
          <a:ext cx="2468505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Equation" r:id="rId10" imgW="685800" imgH="177480" progId="Equation.3">
                  <p:embed/>
                </p:oleObj>
              </mc:Choice>
              <mc:Fallback>
                <p:oleObj name="Equation" r:id="rId10" imgW="68580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95" y="5074920"/>
                        <a:ext cx="2468505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5800" y="11430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What does                 really mean? </a:t>
            </a:r>
            <a:endParaRPr lang="en-US" sz="3200" dirty="0">
              <a:solidFill>
                <a:schemeClr val="accent5"/>
              </a:solidFill>
            </a:endParaRPr>
          </a:p>
        </p:txBody>
      </p:sp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83688"/>
              </p:ext>
            </p:extLst>
          </p:nvPr>
        </p:nvGraphicFramePr>
        <p:xfrm>
          <a:off x="3124200" y="971550"/>
          <a:ext cx="14478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Equation" r:id="rId12" imgW="393480" imgH="253800" progId="Equation.3">
                  <p:embed/>
                </p:oleObj>
              </mc:Choice>
              <mc:Fallback>
                <p:oleObj name="Equation" r:id="rId12" imgW="39348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71550"/>
                        <a:ext cx="144780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2011 The Enlightened Elephant</a:t>
            </a:r>
            <a:endParaRPr lang="en-US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19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1828800"/>
            <a:ext cx="7353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Now let’s see more </a:t>
            </a:r>
            <a:r>
              <a:rPr lang="en-US" sz="6600" dirty="0" smtClean="0"/>
              <a:t>difficult </a:t>
            </a:r>
            <a:r>
              <a:rPr lang="en-US" sz="6600" dirty="0" smtClean="0"/>
              <a:t>problems!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2011 The Enlightened Elephant</a:t>
            </a:r>
            <a:endParaRPr lang="en-US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524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Solve and graph </a:t>
            </a:r>
          </a:p>
          <a:p>
            <a:pPr>
              <a:lnSpc>
                <a:spcPct val="150000"/>
              </a:lnSpc>
              <a:buNone/>
            </a:pPr>
            <a:r>
              <a:rPr lang="en-US" sz="2800" u="sng" dirty="0" smtClean="0"/>
              <a:t>Step 1: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Isolate the absolute value.</a:t>
            </a:r>
          </a:p>
          <a:p>
            <a:pPr>
              <a:lnSpc>
                <a:spcPct val="150000"/>
              </a:lnSpc>
              <a:buNone/>
            </a:pPr>
            <a:endParaRPr lang="en-US" sz="2800" u="sng" dirty="0" smtClean="0"/>
          </a:p>
          <a:p>
            <a:pPr>
              <a:lnSpc>
                <a:spcPct val="150000"/>
              </a:lnSpc>
              <a:buNone/>
            </a:pPr>
            <a:endParaRPr lang="en-US" sz="2800" u="sng" dirty="0" smtClean="0"/>
          </a:p>
          <a:p>
            <a:pPr>
              <a:lnSpc>
                <a:spcPct val="150000"/>
              </a:lnSpc>
              <a:buNone/>
            </a:pPr>
            <a:endParaRPr lang="en-US" sz="28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395385"/>
              </p:ext>
            </p:extLst>
          </p:nvPr>
        </p:nvGraphicFramePr>
        <p:xfrm>
          <a:off x="3595314" y="1143000"/>
          <a:ext cx="1447800" cy="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4" imgW="698197" imgH="253890" progId="Equation.3">
                  <p:embed/>
                </p:oleObj>
              </mc:Choice>
              <mc:Fallback>
                <p:oleObj name="Equation" r:id="rId4" imgW="698197" imgH="25389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314" y="1143000"/>
                        <a:ext cx="1447800" cy="53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614405"/>
              </p:ext>
            </p:extLst>
          </p:nvPr>
        </p:nvGraphicFramePr>
        <p:xfrm>
          <a:off x="6705600" y="1889760"/>
          <a:ext cx="147425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6" imgW="609480" imgH="253800" progId="Equation.3">
                  <p:embed/>
                </p:oleObj>
              </mc:Choice>
              <mc:Fallback>
                <p:oleObj name="Equation" r:id="rId6" imgW="60948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889760"/>
                        <a:ext cx="1474258" cy="534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748726"/>
              </p:ext>
            </p:extLst>
          </p:nvPr>
        </p:nvGraphicFramePr>
        <p:xfrm>
          <a:off x="3076575" y="3200400"/>
          <a:ext cx="1352021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8" imgW="558720" imgH="177480" progId="Equation.3">
                  <p:embed/>
                </p:oleObj>
              </mc:Choice>
              <mc:Fallback>
                <p:oleObj name="Equation" r:id="rId8" imgW="5587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3200400"/>
                        <a:ext cx="1352021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042727"/>
              </p:ext>
            </p:extLst>
          </p:nvPr>
        </p:nvGraphicFramePr>
        <p:xfrm>
          <a:off x="5514975" y="3200400"/>
          <a:ext cx="15668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10" imgW="647640" imgH="177480" progId="Equation.3">
                  <p:embed/>
                </p:oleObj>
              </mc:Choice>
              <mc:Fallback>
                <p:oleObj name="Equation" r:id="rId10" imgW="64764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3200400"/>
                        <a:ext cx="1566863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77394"/>
              </p:ext>
            </p:extLst>
          </p:nvPr>
        </p:nvGraphicFramePr>
        <p:xfrm>
          <a:off x="3200400" y="4343400"/>
          <a:ext cx="82973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12" imgW="342720" imgH="177480" progId="Equation.3">
                  <p:embed/>
                </p:oleObj>
              </mc:Choice>
              <mc:Fallback>
                <p:oleObj name="Equation" r:id="rId12" imgW="34272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343400"/>
                        <a:ext cx="829733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160228"/>
              </p:ext>
            </p:extLst>
          </p:nvPr>
        </p:nvGraphicFramePr>
        <p:xfrm>
          <a:off x="6248400" y="4343400"/>
          <a:ext cx="861219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14" imgW="355320" imgH="177480" progId="Equation.3">
                  <p:embed/>
                </p:oleObj>
              </mc:Choice>
              <mc:Fallback>
                <p:oleObj name="Equation" r:id="rId14" imgW="35532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343400"/>
                        <a:ext cx="861219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447800" y="5327650"/>
            <a:ext cx="6367464" cy="638168"/>
            <a:chOff x="1752600" y="6019800"/>
            <a:chExt cx="6367464" cy="638168"/>
          </a:xfrm>
        </p:grpSpPr>
        <p:grpSp>
          <p:nvGrpSpPr>
            <p:cNvPr id="19" name="Group 18"/>
            <p:cNvGrpSpPr/>
            <p:nvPr/>
          </p:nvGrpSpPr>
          <p:grpSpPr>
            <a:xfrm>
              <a:off x="1752600" y="6019800"/>
              <a:ext cx="5638800" cy="638168"/>
              <a:chOff x="1752600" y="6019800"/>
              <a:chExt cx="5638800" cy="63816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752600" y="6019800"/>
                <a:ext cx="5638800" cy="304800"/>
                <a:chOff x="1752600" y="6019800"/>
                <a:chExt cx="5638800" cy="304800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1752600" y="6172200"/>
                  <a:ext cx="5638800" cy="0"/>
                </a:xfrm>
                <a:prstGeom prst="straightConnector1">
                  <a:avLst/>
                </a:prstGeom>
                <a:ln w="28575"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4038600" y="601980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248400" y="601980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3869634" y="6196303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115056" y="6276968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</a:t>
                </a:r>
                <a:endParaRPr lang="en-US" dirty="0"/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 flipH="1">
              <a:off x="2133600" y="6172200"/>
              <a:ext cx="1905000" cy="0"/>
            </a:xfrm>
            <a:prstGeom prst="straightConnector1">
              <a:avLst/>
            </a:prstGeom>
            <a:ln w="28575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291264" y="6172200"/>
              <a:ext cx="1828800" cy="0"/>
            </a:xfrm>
            <a:prstGeom prst="straightConnector1">
              <a:avLst/>
            </a:prstGeom>
            <a:ln w="28575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3976680" y="6091240"/>
              <a:ext cx="152400" cy="152400"/>
            </a:xfrm>
            <a:prstGeom prst="ellipse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172200" y="6096000"/>
              <a:ext cx="152400" cy="152400"/>
            </a:xfrm>
            <a:prstGeom prst="ellipse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2011 The Enlightened Elephant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895344" y="2501205"/>
            <a:ext cx="5962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u="sng" dirty="0"/>
              <a:t>Step 2</a:t>
            </a:r>
            <a:r>
              <a:rPr lang="en-US" sz="2800" dirty="0"/>
              <a:t>: 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Set up two inequalities.</a:t>
            </a:r>
          </a:p>
          <a:p>
            <a:pPr>
              <a:lnSpc>
                <a:spcPct val="150000"/>
              </a:lnSpc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38200" y="3575050"/>
            <a:ext cx="533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u="sng" dirty="0"/>
              <a:t>Step 3</a:t>
            </a:r>
            <a:r>
              <a:rPr lang="en-US" sz="2800" u="sng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 Solve the inequalities.</a:t>
            </a:r>
          </a:p>
          <a:p>
            <a:pPr>
              <a:lnSpc>
                <a:spcPct val="150000"/>
              </a:lnSpc>
              <a:buNone/>
            </a:pPr>
            <a:endParaRPr lang="en-US" sz="2800" u="sng" dirty="0"/>
          </a:p>
        </p:txBody>
      </p:sp>
      <p:sp>
        <p:nvSpPr>
          <p:cNvPr id="5" name="Rectangle 4"/>
          <p:cNvSpPr/>
          <p:nvPr/>
        </p:nvSpPr>
        <p:spPr>
          <a:xfrm>
            <a:off x="457200" y="4665186"/>
            <a:ext cx="54706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/>
              <a:t>Step 4:</a:t>
            </a:r>
            <a:r>
              <a:rPr lang="en-US" sz="2800" dirty="0"/>
              <a:t> 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Graph the solutions.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6670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Let’s practice!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2011 The Enlightened Elephant</a:t>
            </a:r>
            <a:endParaRPr lang="en-US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2377440"/>
          </a:xfrm>
        </p:spPr>
        <p:txBody>
          <a:bodyPr>
            <a:noAutofit/>
          </a:bodyPr>
          <a:lstStyle/>
          <a:p>
            <a:pPr marL="0">
              <a:lnSpc>
                <a:spcPct val="2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Step 1: </a:t>
            </a:r>
            <a:endParaRPr lang="en-US" sz="2400" dirty="0" smtClean="0"/>
          </a:p>
          <a:p>
            <a:pPr marL="0">
              <a:lnSpc>
                <a:spcPct val="2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Step 2: </a:t>
            </a:r>
            <a:endParaRPr lang="en-US" sz="2400" dirty="0" smtClean="0"/>
          </a:p>
          <a:p>
            <a:pPr marL="0">
              <a:lnSpc>
                <a:spcPct val="2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Step </a:t>
            </a:r>
            <a:r>
              <a:rPr lang="en-US" sz="2400" dirty="0" smtClean="0"/>
              <a:t>3</a:t>
            </a:r>
            <a:r>
              <a:rPr lang="en-US" sz="2400" dirty="0" smtClean="0"/>
              <a:t>:   </a:t>
            </a:r>
            <a:endParaRPr lang="en-US" sz="2400" dirty="0" smtClean="0"/>
          </a:p>
          <a:p>
            <a:pPr marL="0">
              <a:lnSpc>
                <a:spcPct val="2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Step 4:</a:t>
            </a:r>
            <a:endParaRPr lang="en-US" sz="2400" dirty="0" smtClean="0"/>
          </a:p>
          <a:p>
            <a:pPr marL="0">
              <a:lnSpc>
                <a:spcPct val="2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7315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You Try!</a:t>
            </a:r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674900"/>
              </p:ext>
            </p:extLst>
          </p:nvPr>
        </p:nvGraphicFramePr>
        <p:xfrm>
          <a:off x="5884011" y="1422440"/>
          <a:ext cx="227457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" name="Equation" r:id="rId3" imgW="914400" imgH="253800" progId="Equation.3">
                  <p:embed/>
                </p:oleObj>
              </mc:Choice>
              <mc:Fallback>
                <p:oleObj name="Equation" r:id="rId3" imgW="914400" imgH="253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011" y="1422440"/>
                        <a:ext cx="2274570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413501"/>
              </p:ext>
            </p:extLst>
          </p:nvPr>
        </p:nvGraphicFramePr>
        <p:xfrm>
          <a:off x="2286001" y="1905000"/>
          <a:ext cx="1698172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Equation" r:id="rId5" imgW="596880" imgH="253800" progId="Equation.3">
                  <p:embed/>
                </p:oleObj>
              </mc:Choice>
              <mc:Fallback>
                <p:oleObj name="Equation" r:id="rId5" imgW="59688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1905000"/>
                        <a:ext cx="1698172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213623"/>
              </p:ext>
            </p:extLst>
          </p:nvPr>
        </p:nvGraphicFramePr>
        <p:xfrm>
          <a:off x="2478328" y="2819400"/>
          <a:ext cx="14202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" name="Equation" r:id="rId7" imgW="558720" imgH="177480" progId="Equation.3">
                  <p:embed/>
                </p:oleObj>
              </mc:Choice>
              <mc:Fallback>
                <p:oleObj name="Equation" r:id="rId7" imgW="5587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328" y="2819400"/>
                        <a:ext cx="14202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157448"/>
              </p:ext>
            </p:extLst>
          </p:nvPr>
        </p:nvGraphicFramePr>
        <p:xfrm>
          <a:off x="5029200" y="2743200"/>
          <a:ext cx="164591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name="Equation" r:id="rId9" imgW="647640" imgH="177480" progId="Equation.3">
                  <p:embed/>
                </p:oleObj>
              </mc:Choice>
              <mc:Fallback>
                <p:oleObj name="Equation" r:id="rId9" imgW="64764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743200"/>
                        <a:ext cx="164591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59955"/>
              </p:ext>
            </p:extLst>
          </p:nvPr>
        </p:nvGraphicFramePr>
        <p:xfrm>
          <a:off x="2362201" y="3886200"/>
          <a:ext cx="80739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" name="Equation" r:id="rId11" imgW="317160" imgH="177480" progId="Equation.3">
                  <p:embed/>
                </p:oleObj>
              </mc:Choice>
              <mc:Fallback>
                <p:oleObj name="Equation" r:id="rId11" imgW="31716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3886200"/>
                        <a:ext cx="80739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965903"/>
              </p:ext>
            </p:extLst>
          </p:nvPr>
        </p:nvGraphicFramePr>
        <p:xfrm>
          <a:off x="4927601" y="3886200"/>
          <a:ext cx="109727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6" name="Equation" r:id="rId13" imgW="431640" imgH="177480" progId="Equation.3">
                  <p:embed/>
                </p:oleObj>
              </mc:Choice>
              <mc:Fallback>
                <p:oleObj name="Equation" r:id="rId13" imgW="43164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1" y="3886200"/>
                        <a:ext cx="109727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209800" y="4800600"/>
            <a:ext cx="5638800" cy="638168"/>
            <a:chOff x="1447800" y="5943600"/>
            <a:chExt cx="5638800" cy="638168"/>
          </a:xfrm>
        </p:grpSpPr>
        <p:grpSp>
          <p:nvGrpSpPr>
            <p:cNvPr id="11" name="Group 10"/>
            <p:cNvGrpSpPr/>
            <p:nvPr/>
          </p:nvGrpSpPr>
          <p:grpSpPr>
            <a:xfrm>
              <a:off x="1447800" y="5943600"/>
              <a:ext cx="5638800" cy="638168"/>
              <a:chOff x="1752600" y="6019800"/>
              <a:chExt cx="5638800" cy="638168"/>
            </a:xfrm>
          </p:grpSpPr>
          <p:grpSp>
            <p:nvGrpSpPr>
              <p:cNvPr id="12" name="Group 18"/>
              <p:cNvGrpSpPr/>
              <p:nvPr/>
            </p:nvGrpSpPr>
            <p:grpSpPr>
              <a:xfrm>
                <a:off x="1752600" y="6019800"/>
                <a:ext cx="5638800" cy="638168"/>
                <a:chOff x="1752600" y="6019800"/>
                <a:chExt cx="5638800" cy="638168"/>
              </a:xfrm>
            </p:grpSpPr>
            <p:grpSp>
              <p:nvGrpSpPr>
                <p:cNvPr id="17" name="Group 15"/>
                <p:cNvGrpSpPr/>
                <p:nvPr/>
              </p:nvGrpSpPr>
              <p:grpSpPr>
                <a:xfrm>
                  <a:off x="1752600" y="6019800"/>
                  <a:ext cx="5638800" cy="304800"/>
                  <a:chOff x="1752600" y="6019800"/>
                  <a:chExt cx="5638800" cy="304800"/>
                </a:xfrm>
              </p:grpSpPr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1752600" y="6172200"/>
                    <a:ext cx="5638800" cy="0"/>
                  </a:xfrm>
                  <a:prstGeom prst="straightConnector1">
                    <a:avLst/>
                  </a:prstGeom>
                  <a:ln w="28575"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4038600" y="6019800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6248400" y="6019800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3914776" y="6267448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-5</a:t>
                  </a:r>
                  <a:endParaRPr lang="en-US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115056" y="6276968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</p:grpSp>
          <p:sp>
            <p:nvSpPr>
              <p:cNvPr id="15" name="Oval 14"/>
              <p:cNvSpPr/>
              <p:nvPr/>
            </p:nvSpPr>
            <p:spPr>
              <a:xfrm>
                <a:off x="3976680" y="609124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172200" y="609600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3733800" y="6096000"/>
              <a:ext cx="2209800" cy="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133600" y="52578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Final answer:  -5&lt;x&lt;1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2011 The Enlightened Elephant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2680868" y="1419910"/>
            <a:ext cx="3172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dirty="0"/>
              <a:t>Solve and graph.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00400" y="685800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You Try!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954901"/>
              </p:ext>
            </p:extLst>
          </p:nvPr>
        </p:nvGraphicFramePr>
        <p:xfrm>
          <a:off x="3886200" y="1630680"/>
          <a:ext cx="1696219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2" name="Equation" r:id="rId3" imgW="596880" imgH="253800" progId="Equation.3">
                  <p:embed/>
                </p:oleObj>
              </mc:Choice>
              <mc:Fallback>
                <p:oleObj name="Equation" r:id="rId3" imgW="59688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30680"/>
                        <a:ext cx="1696219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606971"/>
              </p:ext>
            </p:extLst>
          </p:nvPr>
        </p:nvGraphicFramePr>
        <p:xfrm>
          <a:off x="2001838" y="2590800"/>
          <a:ext cx="18510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3" name="Equation" r:id="rId5" imgW="545760" imgH="177480" progId="Equation.3">
                  <p:embed/>
                </p:oleObj>
              </mc:Choice>
              <mc:Fallback>
                <p:oleObj name="Equation" r:id="rId5" imgW="54576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590800"/>
                        <a:ext cx="18510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281055"/>
              </p:ext>
            </p:extLst>
          </p:nvPr>
        </p:nvGraphicFramePr>
        <p:xfrm>
          <a:off x="4670425" y="2554287"/>
          <a:ext cx="21494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4" name="Equation" r:id="rId7" imgW="634680" imgH="177480" progId="Equation.3">
                  <p:embed/>
                </p:oleObj>
              </mc:Choice>
              <mc:Fallback>
                <p:oleObj name="Equation" r:id="rId7" imgW="63468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5" y="2554287"/>
                        <a:ext cx="21494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24"/>
              </p:ext>
            </p:extLst>
          </p:nvPr>
        </p:nvGraphicFramePr>
        <p:xfrm>
          <a:off x="4678363" y="3422719"/>
          <a:ext cx="17224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5" name="Equation" r:id="rId9" imgW="507960" imgH="177480" progId="Equation.3">
                  <p:embed/>
                </p:oleObj>
              </mc:Choice>
              <mc:Fallback>
                <p:oleObj name="Equation" r:id="rId9" imgW="50796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3422719"/>
                        <a:ext cx="172243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689805"/>
              </p:ext>
            </p:extLst>
          </p:nvPr>
        </p:nvGraphicFramePr>
        <p:xfrm>
          <a:off x="2185988" y="3459163"/>
          <a:ext cx="1206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6" name="Equation" r:id="rId11" imgW="355320" imgH="177480" progId="Equation.3">
                  <p:embed/>
                </p:oleObj>
              </mc:Choice>
              <mc:Fallback>
                <p:oleObj name="Equation" r:id="rId11" imgW="35532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3459163"/>
                        <a:ext cx="1206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838200" y="4373563"/>
            <a:ext cx="7239000" cy="638168"/>
            <a:chOff x="838200" y="4800600"/>
            <a:chExt cx="7239000" cy="638168"/>
          </a:xfrm>
        </p:grpSpPr>
        <p:grpSp>
          <p:nvGrpSpPr>
            <p:cNvPr id="4" name="Group 10"/>
            <p:cNvGrpSpPr/>
            <p:nvPr/>
          </p:nvGrpSpPr>
          <p:grpSpPr>
            <a:xfrm>
              <a:off x="1981200" y="4800600"/>
              <a:ext cx="5638800" cy="638168"/>
              <a:chOff x="1752600" y="6019800"/>
              <a:chExt cx="5638800" cy="638168"/>
            </a:xfrm>
          </p:grpSpPr>
          <p:grpSp>
            <p:nvGrpSpPr>
              <p:cNvPr id="5" name="Group 18"/>
              <p:cNvGrpSpPr/>
              <p:nvPr/>
            </p:nvGrpSpPr>
            <p:grpSpPr>
              <a:xfrm>
                <a:off x="1752600" y="6019800"/>
                <a:ext cx="5638800" cy="638168"/>
                <a:chOff x="1752600" y="6019800"/>
                <a:chExt cx="5638800" cy="638168"/>
              </a:xfrm>
            </p:grpSpPr>
            <p:grpSp>
              <p:nvGrpSpPr>
                <p:cNvPr id="6" name="Group 15"/>
                <p:cNvGrpSpPr/>
                <p:nvPr/>
              </p:nvGrpSpPr>
              <p:grpSpPr>
                <a:xfrm>
                  <a:off x="1752600" y="6019800"/>
                  <a:ext cx="5638800" cy="304800"/>
                  <a:chOff x="1752600" y="6019800"/>
                  <a:chExt cx="5638800" cy="304800"/>
                </a:xfrm>
              </p:grpSpPr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1752600" y="6172200"/>
                    <a:ext cx="5638800" cy="0"/>
                  </a:xfrm>
                  <a:prstGeom prst="straightConnector1">
                    <a:avLst/>
                  </a:prstGeom>
                  <a:ln w="28575"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378766" y="6019800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6248400" y="6019800"/>
                    <a:ext cx="0" cy="304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2057400" y="6267448"/>
                  <a:ext cx="7905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-12</a:t>
                  </a:r>
                  <a:endParaRPr lang="en-US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115056" y="6276968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6</a:t>
                  </a:r>
                  <a:endParaRPr lang="en-US" dirty="0"/>
                </a:p>
              </p:txBody>
            </p:sp>
          </p:grpSp>
          <p:sp>
            <p:nvSpPr>
              <p:cNvPr id="15" name="Oval 14"/>
              <p:cNvSpPr/>
              <p:nvPr/>
            </p:nvSpPr>
            <p:spPr>
              <a:xfrm>
                <a:off x="2286000" y="609124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172200" y="609600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 flipH="1">
              <a:off x="838200" y="4953000"/>
              <a:ext cx="1752600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77000" y="4953000"/>
              <a:ext cx="1600200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3"/>
          <p:cNvGrpSpPr/>
          <p:nvPr/>
        </p:nvGrpSpPr>
        <p:grpSpPr>
          <a:xfrm>
            <a:off x="1066800" y="4953000"/>
            <a:ext cx="6599237" cy="609600"/>
            <a:chOff x="1066800" y="5715000"/>
            <a:chExt cx="6599237" cy="609600"/>
          </a:xfrm>
        </p:grpSpPr>
        <p:sp>
          <p:nvSpPr>
            <p:cNvPr id="24" name="TextBox 23"/>
            <p:cNvSpPr txBox="1"/>
            <p:nvPr/>
          </p:nvSpPr>
          <p:spPr>
            <a:xfrm>
              <a:off x="1066800" y="5801380"/>
              <a:ext cx="57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Final answer:  </a:t>
              </a:r>
              <a:endParaRPr lang="en-US" sz="2800" dirty="0"/>
            </a:p>
          </p:txBody>
        </p:sp>
        <p:graphicFrame>
          <p:nvGraphicFramePr>
            <p:cNvPr id="31752" name="Object 8"/>
            <p:cNvGraphicFramePr>
              <a:graphicFrameLocks noChangeAspect="1"/>
            </p:cNvGraphicFramePr>
            <p:nvPr/>
          </p:nvGraphicFramePr>
          <p:xfrm>
            <a:off x="5943600" y="5715000"/>
            <a:ext cx="1722437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67" name="Equation" r:id="rId13" imgW="507960" imgH="177480" progId="Equation.3">
                    <p:embed/>
                  </p:oleObj>
                </mc:Choice>
                <mc:Fallback>
                  <p:oleObj name="Equation" r:id="rId13" imgW="507960" imgH="177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5715000"/>
                          <a:ext cx="1722437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3" name="Object 9"/>
            <p:cNvGraphicFramePr>
              <a:graphicFrameLocks noChangeAspect="1"/>
            </p:cNvGraphicFramePr>
            <p:nvPr/>
          </p:nvGraphicFramePr>
          <p:xfrm>
            <a:off x="3886200" y="5715000"/>
            <a:ext cx="12065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68" name="Equation" r:id="rId15" imgW="355320" imgH="177480" progId="Equation.3">
                    <p:embed/>
                  </p:oleObj>
                </mc:Choice>
                <mc:Fallback>
                  <p:oleObj name="Equation" r:id="rId15" imgW="355320" imgH="177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5715000"/>
                          <a:ext cx="1206500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5257800" y="57150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or</a:t>
              </a:r>
              <a:endParaRPr lang="en-US" sz="32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0" y="65502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2011 The Enlightened Elephant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762000" y="1762780"/>
            <a:ext cx="3172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dirty="0"/>
              <a:t>Solve and graph.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00B0F0"/>
      </a:hlink>
      <a:folHlink>
        <a:srgbClr val="5F7791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547</Words>
  <Application>Microsoft Office PowerPoint</Application>
  <PresentationFormat>On-screen Show (4:3)</PresentationFormat>
  <Paragraphs>126</Paragraphs>
  <Slides>16</Slides>
  <Notes>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Try!</vt:lpstr>
      <vt:lpstr>You Try!</vt:lpstr>
      <vt:lpstr>You Try!</vt:lpstr>
      <vt:lpstr>You Try!</vt:lpstr>
      <vt:lpstr>You Try!</vt:lpstr>
      <vt:lpstr>You Try!</vt:lpstr>
      <vt:lpstr>You Try!</vt:lpstr>
      <vt:lpstr>PowerPoint Presentation</vt:lpstr>
      <vt:lpstr>PowerPoint Presentation</vt:lpstr>
    </vt:vector>
  </TitlesOfParts>
  <Company>Joint SD 391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#7</dc:title>
  <dc:creator>Melissa Case</dc:creator>
  <cp:lastModifiedBy>Melissa Case</cp:lastModifiedBy>
  <cp:revision>54</cp:revision>
  <dcterms:created xsi:type="dcterms:W3CDTF">2010-11-01T15:36:10Z</dcterms:created>
  <dcterms:modified xsi:type="dcterms:W3CDTF">2015-02-22T07:33:02Z</dcterms:modified>
</cp:coreProperties>
</file>