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39"/>
  </p:notesMasterIdLst>
  <p:sldIdLst>
    <p:sldId id="295" r:id="rId2"/>
    <p:sldId id="256" r:id="rId3"/>
    <p:sldId id="258" r:id="rId4"/>
    <p:sldId id="305" r:id="rId5"/>
    <p:sldId id="265" r:id="rId6"/>
    <p:sldId id="307" r:id="rId7"/>
    <p:sldId id="306" r:id="rId8"/>
    <p:sldId id="283" r:id="rId9"/>
    <p:sldId id="267" r:id="rId10"/>
    <p:sldId id="259" r:id="rId11"/>
    <p:sldId id="299" r:id="rId12"/>
    <p:sldId id="272" r:id="rId13"/>
    <p:sldId id="301" r:id="rId14"/>
    <p:sldId id="302" r:id="rId15"/>
    <p:sldId id="303" r:id="rId16"/>
    <p:sldId id="304" r:id="rId17"/>
    <p:sldId id="262" r:id="rId18"/>
    <p:sldId id="309" r:id="rId19"/>
    <p:sldId id="268" r:id="rId20"/>
    <p:sldId id="311" r:id="rId21"/>
    <p:sldId id="308" r:id="rId22"/>
    <p:sldId id="317" r:id="rId23"/>
    <p:sldId id="264" r:id="rId24"/>
    <p:sldId id="318" r:id="rId25"/>
    <p:sldId id="286" r:id="rId26"/>
    <p:sldId id="312" r:id="rId27"/>
    <p:sldId id="313" r:id="rId28"/>
    <p:sldId id="261" r:id="rId29"/>
    <p:sldId id="300" r:id="rId30"/>
    <p:sldId id="314" r:id="rId31"/>
    <p:sldId id="320" r:id="rId32"/>
    <p:sldId id="321" r:id="rId33"/>
    <p:sldId id="315" r:id="rId34"/>
    <p:sldId id="322" r:id="rId35"/>
    <p:sldId id="323" r:id="rId36"/>
    <p:sldId id="326" r:id="rId37"/>
    <p:sldId id="316" r:id="rId38"/>
  </p:sldIdLst>
  <p:sldSz cx="9144000" cy="5143500" type="screen16x9"/>
  <p:notesSz cx="6858000" cy="9144000"/>
  <p:embeddedFontLst>
    <p:embeddedFont>
      <p:font typeface="Lato" charset="0"/>
      <p:regular r:id="rId40"/>
      <p:bold r:id="rId41"/>
      <p:italic r:id="rId42"/>
      <p:boldItalic r:id="rId43"/>
    </p:embeddedFont>
    <p:embeddedFont>
      <p:font typeface="Bookman Old Style" pitchFamily="18" charset="0"/>
      <p:regular r:id="rId44"/>
      <p:bold r:id="rId45"/>
      <p:italic r:id="rId46"/>
      <p:boldItalic r:id="rId47"/>
    </p:embeddedFont>
    <p:embeddedFont>
      <p:font typeface="Wingdings 3" pitchFamily="18" charset="2"/>
      <p:regular r:id="rId48"/>
    </p:embeddedFont>
    <p:embeddedFont>
      <p:font typeface="Brannboll F PERSONAL USE ONLY" pitchFamily="2" charset="0"/>
      <p:regular r:id="rId49"/>
    </p:embeddedFont>
    <p:embeddedFont>
      <p:font typeface="Cambria Math" pitchFamily="18" charset="0"/>
      <p:regular r:id="rId50"/>
    </p:embeddedFont>
    <p:embeddedFont>
      <p:font typeface="Calibri" pitchFamily="34" charset="0"/>
      <p:regular r:id="rId51"/>
      <p:bold r:id="rId52"/>
      <p:italic r:id="rId53"/>
      <p:boldItalic r:id="rId54"/>
    </p:embeddedFont>
    <p:embeddedFont>
      <p:font typeface="Lato Light" charset="0"/>
      <p:regular r:id="rId55"/>
      <p:bold r:id="rId56"/>
      <p:italic r:id="rId57"/>
      <p:boldItalic r:id="rId58"/>
    </p:embeddedFont>
    <p:embeddedFont>
      <p:font typeface="Poor Richard" pitchFamily="18" charset="0"/>
      <p:regular r:id="rId59"/>
    </p:embeddedFont>
    <p:embeddedFont>
      <p:font typeface="Roboto Slab Regular" charset="0"/>
      <p:regular r:id="rId60"/>
      <p:bold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7895"/>
    <a:srgbClr val="8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E225D28-81A1-47F6-B832-14334138A573}">
  <a:tblStyle styleId="{5E225D28-81A1-47F6-B832-14334138A57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029A7E8-3C45-47D5-81E7-23AC33BA362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898" autoAdjust="0"/>
  </p:normalViewPr>
  <p:slideViewPr>
    <p:cSldViewPr>
      <p:cViewPr>
        <p:scale>
          <a:sx n="100" d="100"/>
          <a:sy n="100" d="100"/>
        </p:scale>
        <p:origin x="-1104" y="-33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61"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font" Target="fonts/font21.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5935547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ca6fcf8b10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ca6fcf8b10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o-RO" dirty="0"/>
          </a:p>
        </p:txBody>
      </p:sp>
    </p:spTree>
    <p:extLst>
      <p:ext uri="{BB962C8B-B14F-4D97-AF65-F5344CB8AC3E}">
        <p14:creationId xmlns:p14="http://schemas.microsoft.com/office/powerpoint/2010/main" val="1506384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ca6fcf8b10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ca6fcf8b10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ca6fcf8b10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ca6fcf8b10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ca6fcf8b10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ca6fcf8b10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2630450" y="630150"/>
            <a:ext cx="3883200" cy="3883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908250" y="4660825"/>
            <a:ext cx="605400" cy="60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081694" y="771271"/>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513651" y="161669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362484" y="1670133"/>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818461" y="1338692"/>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300611"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3001075" y="4182123"/>
            <a:ext cx="508851" cy="478711"/>
            <a:chOff x="5972700" y="2330200"/>
            <a:chExt cx="411625" cy="387275"/>
          </a:xfrm>
        </p:grpSpPr>
        <p:sp>
          <p:nvSpPr>
            <p:cNvPr id="22" name="Google Shape;22;p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5861768" y="506559"/>
            <a:ext cx="524975" cy="832145"/>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33" name="Google Shape;33;p2"/>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2"/>
          <p:cNvSpPr/>
          <p:nvPr/>
        </p:nvSpPr>
        <p:spPr>
          <a:xfrm>
            <a:off x="2757247" y="861970"/>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7"/>
        <p:cNvGrpSpPr/>
        <p:nvPr/>
      </p:nvGrpSpPr>
      <p:grpSpPr>
        <a:xfrm>
          <a:off x="0" y="0"/>
          <a:ext cx="0" cy="0"/>
          <a:chOff x="0" y="0"/>
          <a:chExt cx="0" cy="0"/>
        </a:xfrm>
      </p:grpSpPr>
      <p:sp>
        <p:nvSpPr>
          <p:cNvPr id="38" name="Google Shape;38;p3"/>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2630450" y="630150"/>
            <a:ext cx="3883200" cy="388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5908250" y="4660825"/>
            <a:ext cx="605400" cy="6054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2081694" y="771271"/>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6513651" y="1616690"/>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2362484" y="1670133"/>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6818461" y="1338692"/>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2300611"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50;p3"/>
          <p:cNvGrpSpPr/>
          <p:nvPr/>
        </p:nvGrpSpPr>
        <p:grpSpPr>
          <a:xfrm>
            <a:off x="3001075" y="4182123"/>
            <a:ext cx="508851" cy="478711"/>
            <a:chOff x="5972700" y="2330200"/>
            <a:chExt cx="411625" cy="387275"/>
          </a:xfrm>
        </p:grpSpPr>
        <p:sp>
          <p:nvSpPr>
            <p:cNvPr id="51" name="Google Shape;51;p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3"/>
          <p:cNvGrpSpPr/>
          <p:nvPr/>
        </p:nvGrpSpPr>
        <p:grpSpPr>
          <a:xfrm>
            <a:off x="5861768" y="506559"/>
            <a:ext cx="524975" cy="832145"/>
            <a:chOff x="6718575" y="2318625"/>
            <a:chExt cx="256950" cy="407375"/>
          </a:xfrm>
        </p:grpSpPr>
        <p:sp>
          <p:nvSpPr>
            <p:cNvPr id="54" name="Google Shape;54;p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5" name="Google Shape;55;p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6" name="Google Shape;56;p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 name="Google Shape;57;p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 name="Google Shape;58;p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 name="Google Shape;59;p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0" name="Google Shape;60;p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1" name="Google Shape;61;p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62" name="Google Shape;62;p3"/>
          <p:cNvSpPr/>
          <p:nvPr/>
        </p:nvSpPr>
        <p:spPr>
          <a:xfrm>
            <a:off x="2757247" y="861970"/>
            <a:ext cx="300900" cy="300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txBox="1">
            <a:spLocks noGrp="1"/>
          </p:cNvSpPr>
          <p:nvPr>
            <p:ph type="ctrTitle"/>
          </p:nvPr>
        </p:nvSpPr>
        <p:spPr>
          <a:xfrm>
            <a:off x="2886100" y="1888150"/>
            <a:ext cx="33717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3000">
                <a:solidFill>
                  <a:schemeClr val="accent1"/>
                </a:solidFill>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endParaRPr/>
          </a:p>
        </p:txBody>
      </p:sp>
      <p:sp>
        <p:nvSpPr>
          <p:cNvPr id="66" name="Google Shape;66;p3"/>
          <p:cNvSpPr txBox="1">
            <a:spLocks noGrp="1"/>
          </p:cNvSpPr>
          <p:nvPr>
            <p:ph type="subTitle" idx="1"/>
          </p:nvPr>
        </p:nvSpPr>
        <p:spPr>
          <a:xfrm>
            <a:off x="2886100" y="2916252"/>
            <a:ext cx="33717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0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97"/>
        <p:cNvGrpSpPr/>
        <p:nvPr/>
      </p:nvGrpSpPr>
      <p:grpSpPr>
        <a:xfrm>
          <a:off x="0" y="0"/>
          <a:ext cx="0" cy="0"/>
          <a:chOff x="0" y="0"/>
          <a:chExt cx="0" cy="0"/>
        </a:xfrm>
      </p:grpSpPr>
      <p:sp>
        <p:nvSpPr>
          <p:cNvPr id="98" name="Google Shape;98;p5"/>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112;p5"/>
          <p:cNvGrpSpPr/>
          <p:nvPr/>
        </p:nvGrpSpPr>
        <p:grpSpPr>
          <a:xfrm>
            <a:off x="8142375" y="4477573"/>
            <a:ext cx="508851" cy="478711"/>
            <a:chOff x="5972700" y="2330200"/>
            <a:chExt cx="411625" cy="387275"/>
          </a:xfrm>
        </p:grpSpPr>
        <p:sp>
          <p:nvSpPr>
            <p:cNvPr id="113" name="Google Shape;113;p5"/>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5"/>
          <p:cNvGrpSpPr/>
          <p:nvPr/>
        </p:nvGrpSpPr>
        <p:grpSpPr>
          <a:xfrm>
            <a:off x="2139871" y="482540"/>
            <a:ext cx="398658" cy="631920"/>
            <a:chOff x="6718575" y="2318625"/>
            <a:chExt cx="256950" cy="407375"/>
          </a:xfrm>
        </p:grpSpPr>
        <p:sp>
          <p:nvSpPr>
            <p:cNvPr id="116" name="Google Shape;116;p5"/>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5"/>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25" name="Google Shape;125;p5"/>
          <p:cNvSpPr txBox="1">
            <a:spLocks noGrp="1"/>
          </p:cNvSpPr>
          <p:nvPr>
            <p:ph type="body" idx="1"/>
          </p:nvPr>
        </p:nvSpPr>
        <p:spPr>
          <a:xfrm>
            <a:off x="2901875" y="1033400"/>
            <a:ext cx="5292300" cy="3267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1000"/>
              </a:spcBef>
              <a:spcAft>
                <a:spcPts val="0"/>
              </a:spcAft>
              <a:buSzPts val="2000"/>
              <a:buChar char="◦"/>
              <a:defRPr/>
            </a:lvl2pPr>
            <a:lvl3pPr marL="1371600" lvl="2" indent="-355600">
              <a:spcBef>
                <a:spcPts val="1000"/>
              </a:spcBef>
              <a:spcAft>
                <a:spcPts val="0"/>
              </a:spcAft>
              <a:buSzPts val="2000"/>
              <a:buChar char="◦"/>
              <a:defRPr/>
            </a:lvl3pPr>
            <a:lvl4pPr marL="1828800" lvl="3" indent="-355600">
              <a:spcBef>
                <a:spcPts val="1000"/>
              </a:spcBef>
              <a:spcAft>
                <a:spcPts val="0"/>
              </a:spcAft>
              <a:buSzPts val="2000"/>
              <a:buChar char="◦"/>
              <a:defRPr/>
            </a:lvl4pPr>
            <a:lvl5pPr marL="2286000" lvl="4" indent="-355600">
              <a:spcBef>
                <a:spcPts val="1000"/>
              </a:spcBef>
              <a:spcAft>
                <a:spcPts val="0"/>
              </a:spcAft>
              <a:buSzPts val="2000"/>
              <a:buChar char="◦"/>
              <a:defRPr/>
            </a:lvl5pPr>
            <a:lvl6pPr marL="2743200" lvl="5" indent="-355600">
              <a:spcBef>
                <a:spcPts val="1000"/>
              </a:spcBef>
              <a:spcAft>
                <a:spcPts val="0"/>
              </a:spcAft>
              <a:buSzPts val="2000"/>
              <a:buChar char="◦"/>
              <a:defRPr/>
            </a:lvl6pPr>
            <a:lvl7pPr marL="3200400" lvl="6" indent="-355600">
              <a:spcBef>
                <a:spcPts val="1000"/>
              </a:spcBef>
              <a:spcAft>
                <a:spcPts val="0"/>
              </a:spcAft>
              <a:buSzPts val="2000"/>
              <a:buChar char="◦"/>
              <a:defRPr/>
            </a:lvl7pPr>
            <a:lvl8pPr marL="3657600" lvl="7" indent="-355600">
              <a:spcBef>
                <a:spcPts val="1000"/>
              </a:spcBef>
              <a:spcAft>
                <a:spcPts val="0"/>
              </a:spcAft>
              <a:buSzPts val="2000"/>
              <a:buChar char="◦"/>
              <a:defRPr/>
            </a:lvl8pPr>
            <a:lvl9pPr marL="4114800" lvl="8" indent="-355600">
              <a:spcBef>
                <a:spcPts val="1000"/>
              </a:spcBef>
              <a:spcAft>
                <a:spcPts val="1000"/>
              </a:spcAft>
              <a:buSzPts val="2000"/>
              <a:buChar char="◦"/>
              <a:defRPr/>
            </a:lvl9pPr>
          </a:lstStyle>
          <a:p>
            <a:endParaRPr/>
          </a:p>
        </p:txBody>
      </p:sp>
      <p:sp>
        <p:nvSpPr>
          <p:cNvPr id="126" name="Google Shape;126;p5"/>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58"/>
        <p:cNvGrpSpPr/>
        <p:nvPr/>
      </p:nvGrpSpPr>
      <p:grpSpPr>
        <a:xfrm>
          <a:off x="0" y="0"/>
          <a:ext cx="0" cy="0"/>
          <a:chOff x="0" y="0"/>
          <a:chExt cx="0" cy="0"/>
        </a:xfrm>
      </p:grpSpPr>
      <p:sp>
        <p:nvSpPr>
          <p:cNvPr id="159" name="Google Shape;159;p7"/>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7"/>
          <p:cNvGrpSpPr/>
          <p:nvPr/>
        </p:nvGrpSpPr>
        <p:grpSpPr>
          <a:xfrm>
            <a:off x="8142375" y="4477573"/>
            <a:ext cx="508851" cy="478711"/>
            <a:chOff x="5972700" y="2330200"/>
            <a:chExt cx="411625" cy="387275"/>
          </a:xfrm>
        </p:grpSpPr>
        <p:sp>
          <p:nvSpPr>
            <p:cNvPr id="174" name="Google Shape;174;p7"/>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7"/>
          <p:cNvGrpSpPr/>
          <p:nvPr/>
        </p:nvGrpSpPr>
        <p:grpSpPr>
          <a:xfrm>
            <a:off x="2139871" y="482540"/>
            <a:ext cx="398658" cy="631920"/>
            <a:chOff x="6718575" y="2318625"/>
            <a:chExt cx="256950" cy="407375"/>
          </a:xfrm>
        </p:grpSpPr>
        <p:sp>
          <p:nvSpPr>
            <p:cNvPr id="177" name="Google Shape;177;p7"/>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7"/>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86" name="Google Shape;186;p7"/>
          <p:cNvSpPr txBox="1">
            <a:spLocks noGrp="1"/>
          </p:cNvSpPr>
          <p:nvPr>
            <p:ph type="body" idx="1"/>
          </p:nvPr>
        </p:nvSpPr>
        <p:spPr>
          <a:xfrm>
            <a:off x="2683000" y="1428750"/>
            <a:ext cx="18588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7" name="Google Shape;187;p7"/>
          <p:cNvSpPr txBox="1">
            <a:spLocks noGrp="1"/>
          </p:cNvSpPr>
          <p:nvPr>
            <p:ph type="body" idx="2"/>
          </p:nvPr>
        </p:nvSpPr>
        <p:spPr>
          <a:xfrm>
            <a:off x="4637114" y="1428750"/>
            <a:ext cx="18588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8" name="Google Shape;188;p7"/>
          <p:cNvSpPr txBox="1">
            <a:spLocks noGrp="1"/>
          </p:cNvSpPr>
          <p:nvPr>
            <p:ph type="body" idx="3"/>
          </p:nvPr>
        </p:nvSpPr>
        <p:spPr>
          <a:xfrm>
            <a:off x="6591228" y="1428750"/>
            <a:ext cx="18588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9" name="Google Shape;189;p7"/>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0"/>
        <p:cNvGrpSpPr/>
        <p:nvPr/>
      </p:nvGrpSpPr>
      <p:grpSpPr>
        <a:xfrm>
          <a:off x="0" y="0"/>
          <a:ext cx="0" cy="0"/>
          <a:chOff x="0" y="0"/>
          <a:chExt cx="0" cy="0"/>
        </a:xfrm>
      </p:grpSpPr>
      <p:sp>
        <p:nvSpPr>
          <p:cNvPr id="191" name="Google Shape;191;p8"/>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 name="Google Shape;205;p8"/>
          <p:cNvGrpSpPr/>
          <p:nvPr/>
        </p:nvGrpSpPr>
        <p:grpSpPr>
          <a:xfrm>
            <a:off x="8142375" y="4477573"/>
            <a:ext cx="508851" cy="478711"/>
            <a:chOff x="5972700" y="2330200"/>
            <a:chExt cx="411625" cy="387275"/>
          </a:xfrm>
        </p:grpSpPr>
        <p:sp>
          <p:nvSpPr>
            <p:cNvPr id="206" name="Google Shape;206;p8"/>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8"/>
          <p:cNvGrpSpPr/>
          <p:nvPr/>
        </p:nvGrpSpPr>
        <p:grpSpPr>
          <a:xfrm>
            <a:off x="2139871" y="482540"/>
            <a:ext cx="398658" cy="631920"/>
            <a:chOff x="6718575" y="2318625"/>
            <a:chExt cx="256950" cy="407375"/>
          </a:xfrm>
        </p:grpSpPr>
        <p:sp>
          <p:nvSpPr>
            <p:cNvPr id="209" name="Google Shape;209;p8"/>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8"/>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18" name="Google Shape;218;p8"/>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5"/>
        <p:cNvGrpSpPr/>
        <p:nvPr/>
      </p:nvGrpSpPr>
      <p:grpSpPr>
        <a:xfrm>
          <a:off x="0" y="0"/>
          <a:ext cx="0" cy="0"/>
          <a:chOff x="0" y="0"/>
          <a:chExt cx="0" cy="0"/>
        </a:xfrm>
      </p:grpSpPr>
      <p:sp>
        <p:nvSpPr>
          <p:cNvPr id="246" name="Google Shape;246;p10"/>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0"/>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0"/>
          <p:cNvSpPr/>
          <p:nvPr/>
        </p:nvSpPr>
        <p:spPr>
          <a:xfrm>
            <a:off x="217850" y="17125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0"/>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0"/>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0"/>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0"/>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0"/>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0"/>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0"/>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0"/>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0"/>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0"/>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0"/>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260;p10"/>
          <p:cNvGrpSpPr/>
          <p:nvPr/>
        </p:nvGrpSpPr>
        <p:grpSpPr>
          <a:xfrm>
            <a:off x="8142375" y="4477573"/>
            <a:ext cx="508851" cy="478711"/>
            <a:chOff x="5972700" y="2330200"/>
            <a:chExt cx="411625" cy="387275"/>
          </a:xfrm>
        </p:grpSpPr>
        <p:sp>
          <p:nvSpPr>
            <p:cNvPr id="261" name="Google Shape;261;p10"/>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0"/>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0"/>
          <p:cNvGrpSpPr/>
          <p:nvPr/>
        </p:nvGrpSpPr>
        <p:grpSpPr>
          <a:xfrm>
            <a:off x="545621" y="382390"/>
            <a:ext cx="398658" cy="631920"/>
            <a:chOff x="6718575" y="2318625"/>
            <a:chExt cx="256950" cy="407375"/>
          </a:xfrm>
        </p:grpSpPr>
        <p:sp>
          <p:nvSpPr>
            <p:cNvPr id="264" name="Google Shape;264;p10"/>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0"/>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0"/>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0"/>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0"/>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0"/>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0"/>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0"/>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1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background">
  <p:cSld name="BLANK_2">
    <p:spTree>
      <p:nvGrpSpPr>
        <p:cNvPr id="1" name="Shape 273"/>
        <p:cNvGrpSpPr/>
        <p:nvPr/>
      </p:nvGrpSpPr>
      <p:grpSpPr>
        <a:xfrm>
          <a:off x="0" y="0"/>
          <a:ext cx="0" cy="0"/>
          <a:chOff x="0" y="0"/>
          <a:chExt cx="0" cy="0"/>
        </a:xfrm>
      </p:grpSpPr>
      <p:sp>
        <p:nvSpPr>
          <p:cNvPr id="274" name="Google Shape;274;p11"/>
          <p:cNvSpPr/>
          <p:nvPr/>
        </p:nvSpPr>
        <p:spPr>
          <a:xfrm>
            <a:off x="0" y="0"/>
            <a:ext cx="9144000" cy="5157300"/>
          </a:xfrm>
          <a:prstGeom prst="frame">
            <a:avLst>
              <a:gd name="adj1" fmla="val 7929"/>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217850" y="17125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11"/>
          <p:cNvGrpSpPr/>
          <p:nvPr/>
        </p:nvGrpSpPr>
        <p:grpSpPr>
          <a:xfrm>
            <a:off x="8142375" y="4477573"/>
            <a:ext cx="508851" cy="478711"/>
            <a:chOff x="5972700" y="2330200"/>
            <a:chExt cx="411625" cy="387275"/>
          </a:xfrm>
        </p:grpSpPr>
        <p:sp>
          <p:nvSpPr>
            <p:cNvPr id="289" name="Google Shape;289;p1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11"/>
          <p:cNvGrpSpPr/>
          <p:nvPr/>
        </p:nvGrpSpPr>
        <p:grpSpPr>
          <a:xfrm>
            <a:off x="545621" y="382390"/>
            <a:ext cx="398658" cy="631920"/>
            <a:chOff x="6718575" y="2318625"/>
            <a:chExt cx="256950" cy="407375"/>
          </a:xfrm>
        </p:grpSpPr>
        <p:sp>
          <p:nvSpPr>
            <p:cNvPr id="292" name="Google Shape;292;p1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 name="Google Shape;300;p11"/>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Aqua">
  <p:cSld name="BLANK_1">
    <p:spTree>
      <p:nvGrpSpPr>
        <p:cNvPr id="1" name="Shape 301"/>
        <p:cNvGrpSpPr/>
        <p:nvPr/>
      </p:nvGrpSpPr>
      <p:grpSpPr>
        <a:xfrm>
          <a:off x="0" y="0"/>
          <a:ext cx="0" cy="0"/>
          <a:chOff x="0" y="0"/>
          <a:chExt cx="0" cy="0"/>
        </a:xfrm>
      </p:grpSpPr>
      <p:sp>
        <p:nvSpPr>
          <p:cNvPr id="302" name="Google Shape;302;p12"/>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2"/>
          <p:cNvSpPr/>
          <p:nvPr/>
        </p:nvSpPr>
        <p:spPr>
          <a:xfrm>
            <a:off x="-117275" y="847257"/>
            <a:ext cx="605400" cy="605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2"/>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2"/>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2"/>
          <p:cNvSpPr/>
          <p:nvPr/>
        </p:nvSpPr>
        <p:spPr>
          <a:xfrm>
            <a:off x="1397225" y="337514"/>
            <a:ext cx="136800" cy="1368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2"/>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2"/>
          <p:cNvSpPr/>
          <p:nvPr/>
        </p:nvSpPr>
        <p:spPr>
          <a:xfrm>
            <a:off x="7847950" y="4168079"/>
            <a:ext cx="1097700" cy="1097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2"/>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2"/>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2"/>
          <p:cNvSpPr/>
          <p:nvPr/>
        </p:nvSpPr>
        <p:spPr>
          <a:xfrm>
            <a:off x="8622049" y="3872635"/>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2"/>
          <p:cNvSpPr/>
          <p:nvPr/>
        </p:nvSpPr>
        <p:spPr>
          <a:xfrm>
            <a:off x="7550022" y="480165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2"/>
          <p:cNvSpPr/>
          <p:nvPr/>
        </p:nvSpPr>
        <p:spPr>
          <a:xfrm>
            <a:off x="7325661" y="4674667"/>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2"/>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2"/>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6" name="Google Shape;316;p12"/>
          <p:cNvGrpSpPr/>
          <p:nvPr/>
        </p:nvGrpSpPr>
        <p:grpSpPr>
          <a:xfrm>
            <a:off x="8142375" y="4477573"/>
            <a:ext cx="508851" cy="478711"/>
            <a:chOff x="5972700" y="2330200"/>
            <a:chExt cx="411625" cy="387275"/>
          </a:xfrm>
        </p:grpSpPr>
        <p:sp>
          <p:nvSpPr>
            <p:cNvPr id="317" name="Google Shape;317;p1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12"/>
          <p:cNvGrpSpPr/>
          <p:nvPr/>
        </p:nvGrpSpPr>
        <p:grpSpPr>
          <a:xfrm>
            <a:off x="545621" y="382390"/>
            <a:ext cx="398658" cy="631920"/>
            <a:chOff x="6718575" y="2318625"/>
            <a:chExt cx="256950" cy="407375"/>
          </a:xfrm>
        </p:grpSpPr>
        <p:sp>
          <p:nvSpPr>
            <p:cNvPr id="320" name="Google Shape;320;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8" name="Google Shape;328;p12"/>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Magenta">
  <p:cSld name="BLANK_1_1_1">
    <p:spTree>
      <p:nvGrpSpPr>
        <p:cNvPr id="1" name="Shape 357"/>
        <p:cNvGrpSpPr/>
        <p:nvPr/>
      </p:nvGrpSpPr>
      <p:grpSpPr>
        <a:xfrm>
          <a:off x="0" y="0"/>
          <a:ext cx="0" cy="0"/>
          <a:chOff x="0" y="0"/>
          <a:chExt cx="0" cy="0"/>
        </a:xfrm>
      </p:grpSpPr>
      <p:sp>
        <p:nvSpPr>
          <p:cNvPr id="358" name="Google Shape;358;p14"/>
          <p:cNvSpPr/>
          <p:nvPr/>
        </p:nvSpPr>
        <p:spPr>
          <a:xfrm>
            <a:off x="407150" y="407075"/>
            <a:ext cx="8329800" cy="4329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a:off x="8094101" y="3973940"/>
            <a:ext cx="413400" cy="413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14"/>
          <p:cNvGrpSpPr/>
          <p:nvPr/>
        </p:nvGrpSpPr>
        <p:grpSpPr>
          <a:xfrm>
            <a:off x="8142375" y="4477573"/>
            <a:ext cx="508851" cy="478711"/>
            <a:chOff x="5972700" y="2330200"/>
            <a:chExt cx="411625" cy="387275"/>
          </a:xfrm>
        </p:grpSpPr>
        <p:sp>
          <p:nvSpPr>
            <p:cNvPr id="372" name="Google Shape;372;p1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14"/>
          <p:cNvGrpSpPr/>
          <p:nvPr/>
        </p:nvGrpSpPr>
        <p:grpSpPr>
          <a:xfrm>
            <a:off x="545621" y="382390"/>
            <a:ext cx="398658" cy="631920"/>
            <a:chOff x="6718575" y="2318625"/>
            <a:chExt cx="256950" cy="407375"/>
          </a:xfrm>
        </p:grpSpPr>
        <p:sp>
          <p:nvSpPr>
            <p:cNvPr id="375" name="Google Shape;375;p1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 name="Google Shape;383;p14"/>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01875" y="1033400"/>
            <a:ext cx="5292300" cy="32673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1pPr>
            <a:lvl2pPr marL="914400" lvl="1"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2pPr>
            <a:lvl3pPr marL="1371600" lvl="2"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3pPr>
            <a:lvl4pPr marL="1828800" lvl="3"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4pPr>
            <a:lvl5pPr marL="2286000" lvl="4"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5pPr>
            <a:lvl6pPr marL="2743200" lvl="5"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6pPr>
            <a:lvl7pPr marL="3200400" lvl="6"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7pPr>
            <a:lvl8pPr marL="3657600" lvl="7"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8pPr>
            <a:lvl9pPr marL="4114800" lvl="8" indent="-355600">
              <a:spcBef>
                <a:spcPts val="1000"/>
              </a:spcBef>
              <a:spcAft>
                <a:spcPts val="1000"/>
              </a:spcAft>
              <a:buClr>
                <a:schemeClr val="dk1"/>
              </a:buClr>
              <a:buSzPts val="2000"/>
              <a:buFont typeface="Lato Light"/>
              <a:buChar char="◦"/>
              <a:defRPr sz="2000">
                <a:solidFill>
                  <a:schemeClr val="dk1"/>
                </a:solidFill>
                <a:latin typeface="Lato Light"/>
                <a:ea typeface="Lato Light"/>
                <a:cs typeface="Lato Light"/>
                <a:sym typeface="Lato Light"/>
              </a:defRPr>
            </a:lvl9pPr>
          </a:lstStyle>
          <a:p>
            <a:endParaRPr/>
          </a:p>
        </p:txBody>
      </p:sp>
      <p:sp>
        <p:nvSpPr>
          <p:cNvPr id="7" name="Google Shape;7;p1"/>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1pPr>
            <a:lvl2pPr lvl="1">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2pPr>
            <a:lvl3pPr lvl="2">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3pPr>
            <a:lvl4pPr lvl="3">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4pPr>
            <a:lvl5pPr lvl="4">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5pPr>
            <a:lvl6pPr lvl="5">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6pPr>
            <a:lvl7pPr lvl="6">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7pPr>
            <a:lvl8pPr lvl="7">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8pPr>
            <a:lvl9pPr lvl="8">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9pPr>
          </a:lstStyle>
          <a:p>
            <a:endParaRPr/>
          </a:p>
        </p:txBody>
      </p:sp>
      <p:sp>
        <p:nvSpPr>
          <p:cNvPr id="8" name="Google Shape;8;p1"/>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Lato Light"/>
                <a:ea typeface="Lato Light"/>
                <a:cs typeface="Lato Light"/>
                <a:sym typeface="Lato Light"/>
              </a:defRPr>
            </a:lvl1pPr>
            <a:lvl2pPr lvl="1" algn="r">
              <a:buNone/>
              <a:defRPr sz="1200">
                <a:solidFill>
                  <a:schemeClr val="dk2"/>
                </a:solidFill>
                <a:latin typeface="Lato Light"/>
                <a:ea typeface="Lato Light"/>
                <a:cs typeface="Lato Light"/>
                <a:sym typeface="Lato Light"/>
              </a:defRPr>
            </a:lvl2pPr>
            <a:lvl3pPr lvl="2" algn="r">
              <a:buNone/>
              <a:defRPr sz="1200">
                <a:solidFill>
                  <a:schemeClr val="dk2"/>
                </a:solidFill>
                <a:latin typeface="Lato Light"/>
                <a:ea typeface="Lato Light"/>
                <a:cs typeface="Lato Light"/>
                <a:sym typeface="Lato Light"/>
              </a:defRPr>
            </a:lvl3pPr>
            <a:lvl4pPr lvl="3" algn="r">
              <a:buNone/>
              <a:defRPr sz="1200">
                <a:solidFill>
                  <a:schemeClr val="dk2"/>
                </a:solidFill>
                <a:latin typeface="Lato Light"/>
                <a:ea typeface="Lato Light"/>
                <a:cs typeface="Lato Light"/>
                <a:sym typeface="Lato Light"/>
              </a:defRPr>
            </a:lvl4pPr>
            <a:lvl5pPr lvl="4" algn="r">
              <a:buNone/>
              <a:defRPr sz="1200">
                <a:solidFill>
                  <a:schemeClr val="dk2"/>
                </a:solidFill>
                <a:latin typeface="Lato Light"/>
                <a:ea typeface="Lato Light"/>
                <a:cs typeface="Lato Light"/>
                <a:sym typeface="Lato Light"/>
              </a:defRPr>
            </a:lvl5pPr>
            <a:lvl6pPr lvl="5" algn="r">
              <a:buNone/>
              <a:defRPr sz="1200">
                <a:solidFill>
                  <a:schemeClr val="dk2"/>
                </a:solidFill>
                <a:latin typeface="Lato Light"/>
                <a:ea typeface="Lato Light"/>
                <a:cs typeface="Lato Light"/>
                <a:sym typeface="Lato Light"/>
              </a:defRPr>
            </a:lvl6pPr>
            <a:lvl7pPr lvl="6" algn="r">
              <a:buNone/>
              <a:defRPr sz="1200">
                <a:solidFill>
                  <a:schemeClr val="dk2"/>
                </a:solidFill>
                <a:latin typeface="Lato Light"/>
                <a:ea typeface="Lato Light"/>
                <a:cs typeface="Lato Light"/>
                <a:sym typeface="Lato Light"/>
              </a:defRPr>
            </a:lvl7pPr>
            <a:lvl8pPr lvl="7" algn="r">
              <a:buNone/>
              <a:defRPr sz="1200">
                <a:solidFill>
                  <a:schemeClr val="dk2"/>
                </a:solidFill>
                <a:latin typeface="Lato Light"/>
                <a:ea typeface="Lato Light"/>
                <a:cs typeface="Lato Light"/>
                <a:sym typeface="Lato Light"/>
              </a:defRPr>
            </a:lvl8pPr>
            <a:lvl9pPr lvl="8" algn="r">
              <a:buNone/>
              <a:defRPr sz="1200">
                <a:solidFill>
                  <a:schemeClr val="dk2"/>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6" r:id="rId6"/>
    <p:sldLayoutId id="2147483657" r:id="rId7"/>
    <p:sldLayoutId id="2147483658" r:id="rId8"/>
    <p:sldLayoutId id="2147483660"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Tree>
    <p:extLst>
      <p:ext uri="{BB962C8B-B14F-4D97-AF65-F5344CB8AC3E}">
        <p14:creationId xmlns:p14="http://schemas.microsoft.com/office/powerpoint/2010/main" val="3038723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8"/>
          <p:cNvSpPr txBox="1">
            <a:spLocks noGrp="1"/>
          </p:cNvSpPr>
          <p:nvPr>
            <p:ph type="ctrTitle"/>
          </p:nvPr>
        </p:nvSpPr>
        <p:spPr>
          <a:xfrm>
            <a:off x="2771800" y="843558"/>
            <a:ext cx="3600400" cy="296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ro-RO" sz="1600" dirty="0" smtClean="0"/>
              <a:t>Este i</a:t>
            </a:r>
            <a:r>
              <a:rPr lang="vi-VN" sz="1600" dirty="0" smtClean="0"/>
              <a:t>mportantă </a:t>
            </a:r>
            <a:r>
              <a:rPr lang="ro-RO" sz="1600" dirty="0" smtClean="0"/>
              <a:t/>
            </a:r>
            <a:br>
              <a:rPr lang="ro-RO" sz="1600" dirty="0" smtClean="0"/>
            </a:br>
            <a:r>
              <a:rPr lang="vi-VN" sz="1600" dirty="0" smtClean="0"/>
              <a:t>stabilirea </a:t>
            </a:r>
            <a:r>
              <a:rPr lang="vi-VN" sz="1600" dirty="0"/>
              <a:t>clară a valenţelelor formative </a:t>
            </a:r>
            <a:r>
              <a:rPr lang="vi-VN" sz="1600" dirty="0" smtClean="0"/>
              <a:t>dominante a</a:t>
            </a:r>
            <a:r>
              <a:rPr lang="ro-RO" sz="1600" dirty="0" smtClean="0"/>
              <a:t> unei</a:t>
            </a:r>
            <a:r>
              <a:rPr lang="vi-VN" sz="1600" dirty="0" smtClean="0"/>
              <a:t> discipline </a:t>
            </a:r>
            <a:r>
              <a:rPr lang="vi-VN" sz="1600" dirty="0"/>
              <a:t>şcolare pentru formarea unei </a:t>
            </a:r>
            <a:r>
              <a:rPr lang="ro-RO" sz="1600" dirty="0" smtClean="0"/>
              <a:t>anumite </a:t>
            </a:r>
            <a:r>
              <a:rPr lang="vi-VN" sz="1600" dirty="0" smtClean="0"/>
              <a:t>competenţe</a:t>
            </a:r>
            <a:r>
              <a:rPr lang="vi-VN" sz="1600" dirty="0"/>
              <a:t>. </a:t>
            </a:r>
            <a:r>
              <a:rPr lang="ro-RO" sz="1600" dirty="0" smtClean="0">
                <a:latin typeface="Bookman Old Style" pitchFamily="18" charset="0"/>
              </a:rPr>
              <a:t/>
            </a:r>
            <a:br>
              <a:rPr lang="ro-RO" sz="1600" dirty="0" smtClean="0">
                <a:latin typeface="Bookman Old Style" pitchFamily="18" charset="0"/>
              </a:rPr>
            </a:br>
            <a:r>
              <a:rPr lang="vi-VN" sz="1600" dirty="0" smtClean="0"/>
              <a:t>De </a:t>
            </a:r>
            <a:r>
              <a:rPr lang="vi-VN" sz="1600" dirty="0"/>
              <a:t>exemplu, </a:t>
            </a:r>
            <a:r>
              <a:rPr lang="vi-VN" sz="1600" dirty="0" smtClean="0"/>
              <a:t>„</a:t>
            </a:r>
            <a:r>
              <a:rPr lang="vi-VN" sz="1600" dirty="0"/>
              <a:t>Limba și literatura română”, </a:t>
            </a:r>
            <a:r>
              <a:rPr lang="ro-RO" sz="1600" dirty="0" smtClean="0">
                <a:latin typeface="Bookman Old Style" pitchFamily="18" charset="0"/>
              </a:rPr>
              <a:t>i</a:t>
            </a:r>
            <a:r>
              <a:rPr lang="vi-VN" sz="1600" dirty="0" smtClean="0"/>
              <a:t>nfluențează </a:t>
            </a:r>
            <a:r>
              <a:rPr lang="vi-VN" sz="1600" dirty="0"/>
              <a:t>formativ „Matematica” prin competența de comunicare.</a:t>
            </a:r>
            <a:endParaRPr sz="1600" dirty="0">
              <a:latin typeface="Bookman Old Style"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46"/>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o-RO" dirty="0" smtClean="0"/>
              <a:t>Piramida </a:t>
            </a:r>
            <a:br>
              <a:rPr lang="ro-RO" dirty="0" smtClean="0"/>
            </a:br>
            <a:r>
              <a:rPr lang="ro-RO" dirty="0" smtClean="0"/>
              <a:t>competențelor</a:t>
            </a:r>
            <a:endParaRPr dirty="0"/>
          </a:p>
        </p:txBody>
      </p:sp>
      <p:sp>
        <p:nvSpPr>
          <p:cNvPr id="792" name="Google Shape;792;p4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grpSp>
        <p:nvGrpSpPr>
          <p:cNvPr id="793" name="Google Shape;793;p46"/>
          <p:cNvGrpSpPr/>
          <p:nvPr/>
        </p:nvGrpSpPr>
        <p:grpSpPr>
          <a:xfrm rot="10800000">
            <a:off x="2523724" y="1354041"/>
            <a:ext cx="3141411" cy="1997305"/>
            <a:chOff x="3778727" y="4460423"/>
            <a:chExt cx="720160" cy="457866"/>
          </a:xfrm>
        </p:grpSpPr>
        <p:sp>
          <p:nvSpPr>
            <p:cNvPr id="796" name="Google Shape;796;p46"/>
            <p:cNvSpPr/>
            <p:nvPr/>
          </p:nvSpPr>
          <p:spPr>
            <a:xfrm>
              <a:off x="3780312" y="4519014"/>
              <a:ext cx="718575" cy="115145"/>
            </a:xfrm>
            <a:custGeom>
              <a:avLst/>
              <a:gdLst/>
              <a:ahLst/>
              <a:cxnLst/>
              <a:rect l="l" t="t" r="r" b="b"/>
              <a:pathLst>
                <a:path w="1261" h="202" extrusionOk="0">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200" b="1" i="0" u="none" strike="noStrike" cap="none" dirty="0">
                <a:solidFill>
                  <a:schemeClr val="lt1"/>
                </a:solidFill>
                <a:latin typeface="Lato"/>
                <a:ea typeface="Lato"/>
                <a:cs typeface="Lato"/>
                <a:sym typeface="Lato"/>
              </a:endParaRPr>
            </a:p>
          </p:txBody>
        </p:sp>
        <p:sp>
          <p:nvSpPr>
            <p:cNvPr id="797" name="Google Shape;797;p46"/>
            <p:cNvSpPr/>
            <p:nvPr/>
          </p:nvSpPr>
          <p:spPr>
            <a:xfrm>
              <a:off x="3868662" y="4710395"/>
              <a:ext cx="541875" cy="112657"/>
            </a:xfrm>
            <a:custGeom>
              <a:avLst/>
              <a:gdLst/>
              <a:ahLst/>
              <a:cxnLst/>
              <a:rect l="l" t="t" r="r" b="b"/>
              <a:pathLst>
                <a:path w="951" h="198" extrusionOk="0">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200" b="1" i="0" u="none" strike="noStrike" cap="none" dirty="0">
                <a:solidFill>
                  <a:schemeClr val="lt1"/>
                </a:solidFill>
                <a:latin typeface="Lato"/>
                <a:ea typeface="Lato"/>
                <a:cs typeface="Lato"/>
                <a:sym typeface="Lato"/>
              </a:endParaRPr>
            </a:p>
          </p:txBody>
        </p:sp>
        <p:sp>
          <p:nvSpPr>
            <p:cNvPr id="798" name="Google Shape;798;p46"/>
            <p:cNvSpPr/>
            <p:nvPr/>
          </p:nvSpPr>
          <p:spPr>
            <a:xfrm>
              <a:off x="3824940" y="4614704"/>
              <a:ext cx="629543" cy="114014"/>
            </a:xfrm>
            <a:custGeom>
              <a:avLst/>
              <a:gdLst/>
              <a:ahLst/>
              <a:cxnLst/>
              <a:rect l="l" t="t" r="r" b="b"/>
              <a:pathLst>
                <a:path w="1105" h="200" extrusionOk="0">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200" b="1" i="0" u="none" strike="noStrike" cap="none" dirty="0">
                <a:solidFill>
                  <a:schemeClr val="lt1"/>
                </a:solidFill>
                <a:latin typeface="Lato"/>
                <a:ea typeface="Lato"/>
                <a:cs typeface="Lato"/>
                <a:sym typeface="Lato"/>
              </a:endParaRPr>
            </a:p>
          </p:txBody>
        </p:sp>
        <p:sp>
          <p:nvSpPr>
            <p:cNvPr id="799" name="Google Shape;799;p46"/>
            <p:cNvSpPr/>
            <p:nvPr/>
          </p:nvSpPr>
          <p:spPr>
            <a:xfrm>
              <a:off x="3912610" y="4806085"/>
              <a:ext cx="453525" cy="112204"/>
            </a:xfrm>
            <a:custGeom>
              <a:avLst/>
              <a:gdLst/>
              <a:ahLst/>
              <a:cxnLst/>
              <a:rect l="l" t="t" r="r" b="b"/>
              <a:pathLst>
                <a:path w="796" h="197" extrusionOk="0">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200" b="1" i="0" u="none" strike="noStrike" cap="none" dirty="0">
                <a:solidFill>
                  <a:schemeClr val="lt1"/>
                </a:solidFill>
                <a:latin typeface="Lato"/>
                <a:ea typeface="Lato"/>
                <a:cs typeface="Lato"/>
                <a:sym typeface="Lato"/>
              </a:endParaRPr>
            </a:p>
          </p:txBody>
        </p:sp>
        <p:sp>
          <p:nvSpPr>
            <p:cNvPr id="800" name="Google Shape;800;p46"/>
            <p:cNvSpPr/>
            <p:nvPr/>
          </p:nvSpPr>
          <p:spPr>
            <a:xfrm>
              <a:off x="3778727" y="4460423"/>
              <a:ext cx="719100" cy="792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200" b="1" i="0" u="none" strike="noStrike" cap="none">
                <a:solidFill>
                  <a:schemeClr val="lt1"/>
                </a:solidFill>
                <a:latin typeface="Lato"/>
                <a:ea typeface="Lato"/>
                <a:cs typeface="Lato"/>
                <a:sym typeface="Lato"/>
              </a:endParaRPr>
            </a:p>
          </p:txBody>
        </p:sp>
      </p:grpSp>
      <p:cxnSp>
        <p:nvCxnSpPr>
          <p:cNvPr id="801" name="Google Shape;801;p46"/>
          <p:cNvCxnSpPr/>
          <p:nvPr/>
        </p:nvCxnSpPr>
        <p:spPr>
          <a:xfrm>
            <a:off x="5592963" y="2844617"/>
            <a:ext cx="920100" cy="0"/>
          </a:xfrm>
          <a:prstGeom prst="straightConnector1">
            <a:avLst/>
          </a:prstGeom>
          <a:noFill/>
          <a:ln w="9525" cap="flat" cmpd="sng">
            <a:solidFill>
              <a:schemeClr val="accent1"/>
            </a:solidFill>
            <a:prstDash val="solid"/>
            <a:round/>
            <a:headEnd type="oval" w="med" len="med"/>
            <a:tailEnd type="oval" w="med" len="med"/>
          </a:ln>
        </p:spPr>
      </p:cxnSp>
      <p:sp>
        <p:nvSpPr>
          <p:cNvPr id="802" name="Google Shape;802;p46"/>
          <p:cNvSpPr txBox="1"/>
          <p:nvPr/>
        </p:nvSpPr>
        <p:spPr>
          <a:xfrm>
            <a:off x="6629455" y="1526047"/>
            <a:ext cx="2119008" cy="299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ro-RO" sz="1000" dirty="0" smtClean="0">
                <a:solidFill>
                  <a:schemeClr val="dk1"/>
                </a:solidFill>
                <a:latin typeface="Lato"/>
                <a:ea typeface="Lato"/>
                <a:cs typeface="Lato"/>
                <a:sym typeface="Lato"/>
              </a:rPr>
              <a:t>Competențe-cheie transversale</a:t>
            </a:r>
            <a:endParaRPr sz="1000" dirty="0">
              <a:solidFill>
                <a:schemeClr val="dk1"/>
              </a:solidFill>
              <a:latin typeface="Lato"/>
              <a:ea typeface="Lato"/>
              <a:cs typeface="Lato"/>
              <a:sym typeface="Lato"/>
            </a:endParaRPr>
          </a:p>
        </p:txBody>
      </p:sp>
      <p:cxnSp>
        <p:nvCxnSpPr>
          <p:cNvPr id="803" name="Google Shape;803;p46"/>
          <p:cNvCxnSpPr/>
          <p:nvPr/>
        </p:nvCxnSpPr>
        <p:spPr>
          <a:xfrm>
            <a:off x="5431655" y="2429664"/>
            <a:ext cx="1055700" cy="0"/>
          </a:xfrm>
          <a:prstGeom prst="straightConnector1">
            <a:avLst/>
          </a:prstGeom>
          <a:noFill/>
          <a:ln w="9525" cap="flat" cmpd="sng">
            <a:solidFill>
              <a:schemeClr val="accent2"/>
            </a:solidFill>
            <a:prstDash val="solid"/>
            <a:round/>
            <a:headEnd type="oval" w="med" len="med"/>
            <a:tailEnd type="oval" w="med" len="med"/>
          </a:ln>
        </p:spPr>
      </p:cxnSp>
      <p:sp>
        <p:nvSpPr>
          <p:cNvPr id="804" name="Google Shape;804;p46"/>
          <p:cNvSpPr txBox="1"/>
          <p:nvPr/>
        </p:nvSpPr>
        <p:spPr>
          <a:xfrm>
            <a:off x="6629455" y="1884341"/>
            <a:ext cx="2119008" cy="299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ro-RO" sz="1000" dirty="0" smtClean="0">
                <a:solidFill>
                  <a:schemeClr val="dk1"/>
                </a:solidFill>
                <a:latin typeface="Lato"/>
                <a:ea typeface="Lato"/>
                <a:cs typeface="Lato"/>
                <a:sym typeface="Lato"/>
              </a:rPr>
              <a:t>Competențe transdisciplinare</a:t>
            </a:r>
            <a:endParaRPr sz="1000" dirty="0">
              <a:solidFill>
                <a:schemeClr val="dk1"/>
              </a:solidFill>
              <a:latin typeface="Lato"/>
              <a:ea typeface="Lato"/>
              <a:cs typeface="Lato"/>
              <a:sym typeface="Lato"/>
            </a:endParaRPr>
          </a:p>
        </p:txBody>
      </p:sp>
      <p:cxnSp>
        <p:nvCxnSpPr>
          <p:cNvPr id="805" name="Google Shape;805;p46"/>
          <p:cNvCxnSpPr/>
          <p:nvPr/>
        </p:nvCxnSpPr>
        <p:spPr>
          <a:xfrm>
            <a:off x="5239151" y="2015200"/>
            <a:ext cx="1248300" cy="0"/>
          </a:xfrm>
          <a:prstGeom prst="straightConnector1">
            <a:avLst/>
          </a:prstGeom>
          <a:noFill/>
          <a:ln w="9525" cap="flat" cmpd="sng">
            <a:solidFill>
              <a:schemeClr val="accent3"/>
            </a:solidFill>
            <a:prstDash val="solid"/>
            <a:round/>
            <a:headEnd type="oval" w="med" len="med"/>
            <a:tailEnd type="oval" w="med" len="med"/>
          </a:ln>
        </p:spPr>
      </p:cxnSp>
      <p:sp>
        <p:nvSpPr>
          <p:cNvPr id="806" name="Google Shape;806;p46"/>
          <p:cNvSpPr txBox="1"/>
          <p:nvPr/>
        </p:nvSpPr>
        <p:spPr>
          <a:xfrm>
            <a:off x="6629454" y="2293774"/>
            <a:ext cx="2119009" cy="299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ro-RO" sz="1000" dirty="0" smtClean="0">
                <a:solidFill>
                  <a:schemeClr val="dk1"/>
                </a:solidFill>
                <a:latin typeface="Lato"/>
                <a:ea typeface="Lato"/>
                <a:cs typeface="Lato"/>
                <a:sym typeface="Lato"/>
              </a:rPr>
              <a:t>Competențe specifice disciplinei</a:t>
            </a:r>
            <a:endParaRPr sz="1000" dirty="0">
              <a:solidFill>
                <a:schemeClr val="dk1"/>
              </a:solidFill>
              <a:latin typeface="Lato"/>
              <a:ea typeface="Lato"/>
              <a:cs typeface="Lato"/>
              <a:sym typeface="Lato"/>
            </a:endParaRPr>
          </a:p>
        </p:txBody>
      </p:sp>
      <p:cxnSp>
        <p:nvCxnSpPr>
          <p:cNvPr id="807" name="Google Shape;807;p46"/>
          <p:cNvCxnSpPr/>
          <p:nvPr/>
        </p:nvCxnSpPr>
        <p:spPr>
          <a:xfrm>
            <a:off x="5075051" y="1644939"/>
            <a:ext cx="1412400" cy="0"/>
          </a:xfrm>
          <a:prstGeom prst="straightConnector1">
            <a:avLst/>
          </a:prstGeom>
          <a:noFill/>
          <a:ln w="9525" cap="flat" cmpd="sng">
            <a:solidFill>
              <a:schemeClr val="accent4"/>
            </a:solidFill>
            <a:prstDash val="solid"/>
            <a:round/>
            <a:headEnd type="oval" w="med" len="med"/>
            <a:tailEnd type="oval" w="med" len="med"/>
          </a:ln>
        </p:spPr>
      </p:cxnSp>
      <p:sp>
        <p:nvSpPr>
          <p:cNvPr id="808" name="Google Shape;808;p46"/>
          <p:cNvSpPr txBox="1"/>
          <p:nvPr/>
        </p:nvSpPr>
        <p:spPr>
          <a:xfrm>
            <a:off x="6625152" y="2678341"/>
            <a:ext cx="1907288" cy="299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ro-RO" sz="1000" dirty="0" smtClean="0">
                <a:solidFill>
                  <a:schemeClr val="dk1"/>
                </a:solidFill>
                <a:latin typeface="Lato"/>
                <a:ea typeface="Lato"/>
                <a:cs typeface="Lato"/>
                <a:sym typeface="Lato"/>
              </a:rPr>
              <a:t>Pre-achiziții</a:t>
            </a:r>
            <a:endParaRPr sz="1000" dirty="0">
              <a:solidFill>
                <a:schemeClr val="dk1"/>
              </a:solidFill>
              <a:latin typeface="Lato"/>
              <a:ea typeface="Lato"/>
              <a:cs typeface="Lato"/>
              <a:sym typeface="Lato"/>
            </a:endParaRPr>
          </a:p>
        </p:txBody>
      </p:sp>
      <p:sp>
        <p:nvSpPr>
          <p:cNvPr id="24" name="TextBox 23"/>
          <p:cNvSpPr txBox="1"/>
          <p:nvPr/>
        </p:nvSpPr>
        <p:spPr>
          <a:xfrm>
            <a:off x="530230" y="3723877"/>
            <a:ext cx="8002210" cy="738664"/>
          </a:xfrm>
          <a:prstGeom prst="rect">
            <a:avLst/>
          </a:prstGeom>
          <a:noFill/>
        </p:spPr>
        <p:txBody>
          <a:bodyPr wrap="square" rtlCol="0">
            <a:spAutoFit/>
          </a:bodyPr>
          <a:lstStyle/>
          <a:p>
            <a:r>
              <a:rPr lang="ro-RO" dirty="0" smtClean="0">
                <a:solidFill>
                  <a:srgbClr val="3D7895"/>
                </a:solidFill>
                <a:latin typeface="Bookman Old Style" pitchFamily="18" charset="0"/>
              </a:rPr>
              <a:t>Pre-achiziția  înseamnă cunoașterea anterioară pe care trebuie s-o posede cel care învată.</a:t>
            </a:r>
          </a:p>
          <a:p>
            <a:r>
              <a:rPr lang="ro-RO" dirty="0" smtClean="0">
                <a:solidFill>
                  <a:srgbClr val="3D7895"/>
                </a:solidFill>
                <a:latin typeface="Bookman Old Style" pitchFamily="18" charset="0"/>
              </a:rPr>
              <a:t>Ele sunt definite în curriculumul disciplinar și răspund la întrebarea : ”ce ar trebui să știe deja să facă elevul pentru a căpăta o nouă competență?”</a:t>
            </a:r>
            <a:endParaRPr lang="ro-RO" dirty="0">
              <a:solidFill>
                <a:srgbClr val="3D7895"/>
              </a:solidFill>
              <a:latin typeface="Bookman Old Style" pitchFamily="18" charset="0"/>
            </a:endParaRPr>
          </a:p>
        </p:txBody>
      </p:sp>
    </p:spTree>
    <p:extLst>
      <p:ext uri="{BB962C8B-B14F-4D97-AF65-F5344CB8AC3E}">
        <p14:creationId xmlns:p14="http://schemas.microsoft.com/office/powerpoint/2010/main" val="3949436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31"/>
          <p:cNvSpPr/>
          <p:nvPr/>
        </p:nvSpPr>
        <p:spPr>
          <a:xfrm>
            <a:off x="1702600" y="2492913"/>
            <a:ext cx="1069200" cy="10692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o-RO" dirty="0" smtClean="0">
                <a:solidFill>
                  <a:srgbClr val="4A5C65"/>
                </a:solidFill>
                <a:latin typeface="Lato Light"/>
                <a:ea typeface="Lato Light"/>
                <a:cs typeface="Lato Light"/>
                <a:sym typeface="Lato Light"/>
              </a:rPr>
              <a:t>2</a:t>
            </a:r>
            <a:endParaRPr dirty="0">
              <a:solidFill>
                <a:srgbClr val="4A5C65"/>
              </a:solidFill>
              <a:latin typeface="Lato Light"/>
              <a:ea typeface="Lato Light"/>
              <a:cs typeface="Lato Light"/>
              <a:sym typeface="Lato Light"/>
            </a:endParaRPr>
          </a:p>
        </p:txBody>
      </p:sp>
      <p:sp>
        <p:nvSpPr>
          <p:cNvPr id="530" name="Google Shape;530;p31"/>
          <p:cNvSpPr/>
          <p:nvPr/>
        </p:nvSpPr>
        <p:spPr>
          <a:xfrm>
            <a:off x="515811" y="3585344"/>
            <a:ext cx="1069200" cy="10692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o-RO" dirty="0" smtClean="0">
                <a:solidFill>
                  <a:srgbClr val="4A5C65"/>
                </a:solidFill>
                <a:latin typeface="Lato Light"/>
                <a:ea typeface="Lato Light"/>
                <a:cs typeface="Lato Light"/>
                <a:sym typeface="Lato Light"/>
              </a:rPr>
              <a:t>1</a:t>
            </a:r>
            <a:endParaRPr dirty="0">
              <a:solidFill>
                <a:srgbClr val="4A5C65"/>
              </a:solidFill>
              <a:latin typeface="Lato Light"/>
              <a:ea typeface="Lato Light"/>
              <a:cs typeface="Lato Light"/>
              <a:sym typeface="Lato Light"/>
            </a:endParaRPr>
          </a:p>
        </p:txBody>
      </p:sp>
      <p:sp>
        <p:nvSpPr>
          <p:cNvPr id="531" name="Google Shape;531;p31"/>
          <p:cNvSpPr/>
          <p:nvPr/>
        </p:nvSpPr>
        <p:spPr>
          <a:xfrm>
            <a:off x="2771800" y="1486573"/>
            <a:ext cx="1062000" cy="1062000"/>
          </a:xfrm>
          <a:prstGeom prst="ellipse">
            <a:avLst/>
          </a:prstGeom>
          <a:solidFill>
            <a:srgbClr val="FFFFFF"/>
          </a:solidFill>
          <a:ln>
            <a:noFill/>
          </a:ln>
        </p:spPr>
        <p:txBody>
          <a:bodyPr spcFirstLastPara="1" wrap="square" lIns="91425" tIns="91425" rIns="91425" bIns="91425" anchor="ctr" anchorCtr="0">
            <a:noAutofit/>
          </a:bodyPr>
          <a:lstStyle/>
          <a:p>
            <a:pPr lvl="0" algn="ctr"/>
            <a:r>
              <a:rPr lang="ro-RO" dirty="0" smtClean="0">
                <a:solidFill>
                  <a:srgbClr val="4A5C65"/>
                </a:solidFill>
                <a:latin typeface="Lato Light"/>
                <a:ea typeface="Lato Light"/>
                <a:cs typeface="Lato Light"/>
                <a:sym typeface="Lato Light"/>
              </a:rPr>
              <a:t>3</a:t>
            </a:r>
            <a:endParaRPr dirty="0">
              <a:solidFill>
                <a:srgbClr val="4A5C65"/>
              </a:solidFill>
              <a:latin typeface="Lato Light"/>
              <a:ea typeface="Lato Light"/>
              <a:cs typeface="Lato Light"/>
              <a:sym typeface="Lato Light"/>
            </a:endParaRPr>
          </a:p>
        </p:txBody>
      </p:sp>
      <p:sp>
        <p:nvSpPr>
          <p:cNvPr id="532" name="Google Shape;532;p31"/>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o-RO" sz="2400" dirty="0" smtClean="0"/>
              <a:t>competențe cheie din Curriculumul Național</a:t>
            </a:r>
            <a:endParaRPr sz="2400" dirty="0"/>
          </a:p>
        </p:txBody>
      </p:sp>
      <p:sp>
        <p:nvSpPr>
          <p:cNvPr id="537" name="Google Shape;537;p3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dirty="0"/>
          </a:p>
        </p:txBody>
      </p:sp>
      <p:cxnSp>
        <p:nvCxnSpPr>
          <p:cNvPr id="533" name="Google Shape;533;p31"/>
          <p:cNvCxnSpPr/>
          <p:nvPr/>
        </p:nvCxnSpPr>
        <p:spPr>
          <a:xfrm flipH="1">
            <a:off x="3833800" y="2017573"/>
            <a:ext cx="792088" cy="0"/>
          </a:xfrm>
          <a:prstGeom prst="straightConnector1">
            <a:avLst/>
          </a:prstGeom>
          <a:noFill/>
          <a:ln w="9525" cap="flat" cmpd="sng">
            <a:solidFill>
              <a:srgbClr val="02BDC7"/>
            </a:solidFill>
            <a:prstDash val="solid"/>
            <a:round/>
            <a:headEnd type="none" w="med" len="med"/>
            <a:tailEnd type="oval" w="med" len="med"/>
          </a:ln>
        </p:spPr>
      </p:cxnSp>
      <p:cxnSp>
        <p:nvCxnSpPr>
          <p:cNvPr id="534" name="Google Shape;534;p31"/>
          <p:cNvCxnSpPr>
            <a:stCxn id="531" idx="3"/>
          </p:cNvCxnSpPr>
          <p:nvPr/>
        </p:nvCxnSpPr>
        <p:spPr>
          <a:xfrm flipH="1">
            <a:off x="2555776" y="2393047"/>
            <a:ext cx="371550" cy="190075"/>
          </a:xfrm>
          <a:prstGeom prst="straightConnector1">
            <a:avLst/>
          </a:prstGeom>
          <a:noFill/>
          <a:ln w="9525" cap="flat" cmpd="sng">
            <a:solidFill>
              <a:srgbClr val="02BDC7"/>
            </a:solidFill>
            <a:prstDash val="solid"/>
            <a:round/>
            <a:headEnd type="oval" w="med" len="med"/>
            <a:tailEnd type="oval" w="med" len="med"/>
          </a:ln>
        </p:spPr>
      </p:cxnSp>
      <p:cxnSp>
        <p:nvCxnSpPr>
          <p:cNvPr id="536" name="Google Shape;536;p31"/>
          <p:cNvCxnSpPr>
            <a:endCxn id="530" idx="0"/>
          </p:cNvCxnSpPr>
          <p:nvPr/>
        </p:nvCxnSpPr>
        <p:spPr>
          <a:xfrm flipH="1">
            <a:off x="1050411" y="3291830"/>
            <a:ext cx="713277" cy="293514"/>
          </a:xfrm>
          <a:prstGeom prst="straightConnector1">
            <a:avLst/>
          </a:prstGeom>
          <a:noFill/>
          <a:ln w="9525" cap="flat" cmpd="sng">
            <a:solidFill>
              <a:srgbClr val="02BDC7"/>
            </a:solidFill>
            <a:prstDash val="solid"/>
            <a:round/>
            <a:headEnd type="oval" w="med" len="med"/>
            <a:tailEnd type="oval" w="med" len="med"/>
          </a:ln>
        </p:spPr>
      </p:cxnSp>
      <p:sp>
        <p:nvSpPr>
          <p:cNvPr id="3" name="TextBox 2"/>
          <p:cNvSpPr txBox="1"/>
          <p:nvPr/>
        </p:nvSpPr>
        <p:spPr>
          <a:xfrm>
            <a:off x="777808" y="627534"/>
            <a:ext cx="800087" cy="646331"/>
          </a:xfrm>
          <a:prstGeom prst="rect">
            <a:avLst/>
          </a:prstGeom>
          <a:noFill/>
        </p:spPr>
        <p:txBody>
          <a:bodyPr wrap="square" rtlCol="0">
            <a:spAutoFit/>
          </a:bodyPr>
          <a:lstStyle/>
          <a:p>
            <a:pPr algn="ctr"/>
            <a:r>
              <a:rPr lang="ro-RO" sz="3600" dirty="0" smtClean="0">
                <a:solidFill>
                  <a:schemeClr val="bg1"/>
                </a:solidFill>
                <a:latin typeface="Bookman Old Style" pitchFamily="18" charset="0"/>
              </a:rPr>
              <a:t>9</a:t>
            </a:r>
            <a:endParaRPr lang="ro-RO" sz="3600" dirty="0">
              <a:solidFill>
                <a:schemeClr val="bg1"/>
              </a:solidFill>
              <a:latin typeface="Bookman Old Style" pitchFamily="18" charset="0"/>
            </a:endParaRPr>
          </a:p>
        </p:txBody>
      </p:sp>
      <p:sp>
        <p:nvSpPr>
          <p:cNvPr id="13" name="Google Shape;531;p31"/>
          <p:cNvSpPr/>
          <p:nvPr/>
        </p:nvSpPr>
        <p:spPr>
          <a:xfrm>
            <a:off x="4427984" y="959504"/>
            <a:ext cx="2260317" cy="2260317"/>
          </a:xfrm>
          <a:prstGeom prst="ellipse">
            <a:avLst/>
          </a:prstGeom>
          <a:solidFill>
            <a:srgbClr val="FFFFFF"/>
          </a:solidFill>
          <a:ln>
            <a:noFill/>
          </a:ln>
        </p:spPr>
        <p:txBody>
          <a:bodyPr spcFirstLastPara="1" wrap="square" lIns="91425" tIns="91425" rIns="91425" bIns="91425" anchor="ctr" anchorCtr="0">
            <a:noAutofit/>
          </a:bodyPr>
          <a:lstStyle/>
          <a:p>
            <a:pPr lvl="0" algn="ctr"/>
            <a:r>
              <a:rPr lang="vi-VN" sz="1800" dirty="0" smtClean="0">
                <a:solidFill>
                  <a:srgbClr val="00B0F0"/>
                </a:solidFill>
                <a:latin typeface="Bookman Old Style" pitchFamily="18" charset="0"/>
                <a:ea typeface="Lato Light"/>
                <a:cs typeface="Lato Light"/>
                <a:sym typeface="Lato Light"/>
              </a:rPr>
              <a:t>competenţe </a:t>
            </a:r>
            <a:r>
              <a:rPr lang="vi-VN" sz="1800" dirty="0">
                <a:solidFill>
                  <a:srgbClr val="00B0F0"/>
                </a:solidFill>
                <a:latin typeface="Bookman Old Style" pitchFamily="18" charset="0"/>
                <a:ea typeface="Lato Light"/>
                <a:cs typeface="Lato Light"/>
                <a:sym typeface="Lato Light"/>
              </a:rPr>
              <a:t>în matematică, ştiinţe şi </a:t>
            </a:r>
            <a:r>
              <a:rPr lang="vi-VN" sz="1800" dirty="0" smtClean="0">
                <a:solidFill>
                  <a:srgbClr val="00B0F0"/>
                </a:solidFill>
                <a:latin typeface="Bookman Old Style" pitchFamily="18" charset="0"/>
                <a:ea typeface="Lato Light"/>
                <a:cs typeface="Lato Light"/>
                <a:sym typeface="Lato Light"/>
              </a:rPr>
              <a:t>tehnologii</a:t>
            </a:r>
            <a:endParaRPr lang="ro-RO" sz="1800" dirty="0" smtClean="0">
              <a:solidFill>
                <a:srgbClr val="00B0F0"/>
              </a:solidFill>
              <a:latin typeface="Bookman Old Style" pitchFamily="18" charset="0"/>
              <a:ea typeface="Lato Light"/>
              <a:cs typeface="Lato Light"/>
              <a:sym typeface="Lato Light"/>
            </a:endParaRPr>
          </a:p>
        </p:txBody>
      </p:sp>
      <p:sp>
        <p:nvSpPr>
          <p:cNvPr id="33" name="Google Shape;531;p31"/>
          <p:cNvSpPr/>
          <p:nvPr/>
        </p:nvSpPr>
        <p:spPr>
          <a:xfrm>
            <a:off x="7556068" y="1489889"/>
            <a:ext cx="1069200" cy="10692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o-RO" dirty="0" smtClean="0">
                <a:solidFill>
                  <a:srgbClr val="4A5C65"/>
                </a:solidFill>
                <a:latin typeface="Lato Light"/>
                <a:ea typeface="Lato Light"/>
                <a:cs typeface="Lato Light"/>
                <a:sym typeface="Lato Light"/>
              </a:rPr>
              <a:t>5</a:t>
            </a:r>
            <a:endParaRPr dirty="0">
              <a:solidFill>
                <a:srgbClr val="4A5C65"/>
              </a:solidFill>
              <a:latin typeface="Lato Light"/>
              <a:ea typeface="Lato Light"/>
              <a:cs typeface="Lato Light"/>
              <a:sym typeface="Lato Light"/>
            </a:endParaRPr>
          </a:p>
        </p:txBody>
      </p:sp>
      <p:sp>
        <p:nvSpPr>
          <p:cNvPr id="34" name="Google Shape;531;p31"/>
          <p:cNvSpPr/>
          <p:nvPr/>
        </p:nvSpPr>
        <p:spPr>
          <a:xfrm>
            <a:off x="6935541" y="3581555"/>
            <a:ext cx="1069200" cy="10692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o-RO" dirty="0" smtClean="0">
                <a:solidFill>
                  <a:srgbClr val="4A5C65"/>
                </a:solidFill>
                <a:latin typeface="Lato Light"/>
                <a:ea typeface="Lato Light"/>
                <a:cs typeface="Lato Light"/>
                <a:sym typeface="Lato Light"/>
              </a:rPr>
              <a:t>6 </a:t>
            </a:r>
            <a:endParaRPr dirty="0">
              <a:solidFill>
                <a:srgbClr val="4A5C65"/>
              </a:solidFill>
              <a:latin typeface="Lato Light"/>
              <a:ea typeface="Lato Light"/>
              <a:cs typeface="Lato Light"/>
              <a:sym typeface="Lato Light"/>
            </a:endParaRPr>
          </a:p>
        </p:txBody>
      </p:sp>
      <p:sp>
        <p:nvSpPr>
          <p:cNvPr id="35" name="Google Shape;531;p31"/>
          <p:cNvSpPr/>
          <p:nvPr/>
        </p:nvSpPr>
        <p:spPr>
          <a:xfrm>
            <a:off x="5335532" y="3592893"/>
            <a:ext cx="1069200" cy="10692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o-RO" dirty="0" smtClean="0">
                <a:solidFill>
                  <a:srgbClr val="4A5C65"/>
                </a:solidFill>
                <a:latin typeface="Lato Light"/>
                <a:ea typeface="Lato Light"/>
                <a:cs typeface="Lato Light"/>
                <a:sym typeface="Lato Light"/>
              </a:rPr>
              <a:t>7 </a:t>
            </a:r>
            <a:endParaRPr dirty="0">
              <a:solidFill>
                <a:srgbClr val="4A5C65"/>
              </a:solidFill>
              <a:latin typeface="Lato Light"/>
              <a:ea typeface="Lato Light"/>
              <a:cs typeface="Lato Light"/>
              <a:sym typeface="Lato Light"/>
            </a:endParaRPr>
          </a:p>
        </p:txBody>
      </p:sp>
      <p:sp>
        <p:nvSpPr>
          <p:cNvPr id="36" name="Google Shape;531;p31"/>
          <p:cNvSpPr/>
          <p:nvPr/>
        </p:nvSpPr>
        <p:spPr>
          <a:xfrm>
            <a:off x="3746406" y="3623118"/>
            <a:ext cx="1069200" cy="10692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o-RO" dirty="0" smtClean="0">
                <a:solidFill>
                  <a:srgbClr val="4A5C65"/>
                </a:solidFill>
                <a:latin typeface="Lato Light"/>
                <a:ea typeface="Lato Light"/>
                <a:cs typeface="Lato Light"/>
                <a:sym typeface="Lato Light"/>
              </a:rPr>
              <a:t>8 </a:t>
            </a:r>
            <a:endParaRPr dirty="0">
              <a:solidFill>
                <a:srgbClr val="4A5C65"/>
              </a:solidFill>
              <a:latin typeface="Lato Light"/>
              <a:ea typeface="Lato Light"/>
              <a:cs typeface="Lato Light"/>
              <a:sym typeface="Lato Light"/>
            </a:endParaRPr>
          </a:p>
        </p:txBody>
      </p:sp>
      <p:sp>
        <p:nvSpPr>
          <p:cNvPr id="37" name="Google Shape;531;p31"/>
          <p:cNvSpPr/>
          <p:nvPr/>
        </p:nvSpPr>
        <p:spPr>
          <a:xfrm>
            <a:off x="2157280" y="3623118"/>
            <a:ext cx="1069200" cy="10692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o-RO" dirty="0" smtClean="0">
                <a:solidFill>
                  <a:srgbClr val="4A5C65"/>
                </a:solidFill>
                <a:latin typeface="Lato Light"/>
                <a:ea typeface="Lato Light"/>
                <a:cs typeface="Lato Light"/>
                <a:sym typeface="Lato Light"/>
              </a:rPr>
              <a:t>9 </a:t>
            </a:r>
            <a:endParaRPr dirty="0">
              <a:solidFill>
                <a:srgbClr val="4A5C65"/>
              </a:solidFill>
              <a:latin typeface="Lato Light"/>
              <a:ea typeface="Lato Light"/>
              <a:cs typeface="Lato Light"/>
              <a:sym typeface="Lato Light"/>
            </a:endParaRPr>
          </a:p>
        </p:txBody>
      </p:sp>
      <p:cxnSp>
        <p:nvCxnSpPr>
          <p:cNvPr id="38" name="Google Shape;536;p31"/>
          <p:cNvCxnSpPr>
            <a:stCxn id="33" idx="2"/>
          </p:cNvCxnSpPr>
          <p:nvPr/>
        </p:nvCxnSpPr>
        <p:spPr>
          <a:xfrm flipH="1" flipV="1">
            <a:off x="6688301" y="2017573"/>
            <a:ext cx="867767" cy="6916"/>
          </a:xfrm>
          <a:prstGeom prst="straightConnector1">
            <a:avLst/>
          </a:prstGeom>
          <a:noFill/>
          <a:ln w="9525" cap="flat" cmpd="sng">
            <a:solidFill>
              <a:srgbClr val="02BDC7"/>
            </a:solidFill>
            <a:prstDash val="solid"/>
            <a:round/>
            <a:headEnd type="oval" w="med" len="med"/>
            <a:tailEnd type="oval" w="med" len="med"/>
          </a:ln>
        </p:spPr>
      </p:cxnSp>
      <p:cxnSp>
        <p:nvCxnSpPr>
          <p:cNvPr id="40" name="Google Shape;536;p31"/>
          <p:cNvCxnSpPr>
            <a:stCxn id="33" idx="4"/>
          </p:cNvCxnSpPr>
          <p:nvPr/>
        </p:nvCxnSpPr>
        <p:spPr>
          <a:xfrm flipH="1">
            <a:off x="7740352" y="2559089"/>
            <a:ext cx="350316" cy="1053455"/>
          </a:xfrm>
          <a:prstGeom prst="straightConnector1">
            <a:avLst/>
          </a:prstGeom>
          <a:noFill/>
          <a:ln w="9525" cap="flat" cmpd="sng">
            <a:solidFill>
              <a:srgbClr val="02BDC7"/>
            </a:solidFill>
            <a:prstDash val="solid"/>
            <a:round/>
            <a:headEnd type="oval" w="med" len="med"/>
            <a:tailEnd type="oval" w="med" len="med"/>
          </a:ln>
        </p:spPr>
      </p:cxnSp>
      <p:cxnSp>
        <p:nvCxnSpPr>
          <p:cNvPr id="45" name="Google Shape;536;p31"/>
          <p:cNvCxnSpPr/>
          <p:nvPr/>
        </p:nvCxnSpPr>
        <p:spPr>
          <a:xfrm flipH="1">
            <a:off x="6428338" y="4119944"/>
            <a:ext cx="519926" cy="18887"/>
          </a:xfrm>
          <a:prstGeom prst="straightConnector1">
            <a:avLst/>
          </a:prstGeom>
          <a:noFill/>
          <a:ln w="9525" cap="flat" cmpd="sng">
            <a:solidFill>
              <a:srgbClr val="02BDC7"/>
            </a:solidFill>
            <a:prstDash val="solid"/>
            <a:round/>
            <a:headEnd type="oval" w="med" len="med"/>
            <a:tailEnd type="oval" w="med" len="med"/>
          </a:ln>
        </p:spPr>
      </p:cxnSp>
      <p:cxnSp>
        <p:nvCxnSpPr>
          <p:cNvPr id="52" name="Google Shape;536;p31"/>
          <p:cNvCxnSpPr/>
          <p:nvPr/>
        </p:nvCxnSpPr>
        <p:spPr>
          <a:xfrm flipH="1">
            <a:off x="4815606" y="4138831"/>
            <a:ext cx="519926" cy="18887"/>
          </a:xfrm>
          <a:prstGeom prst="straightConnector1">
            <a:avLst/>
          </a:prstGeom>
          <a:noFill/>
          <a:ln w="9525" cap="flat" cmpd="sng">
            <a:solidFill>
              <a:srgbClr val="02BDC7"/>
            </a:solidFill>
            <a:prstDash val="solid"/>
            <a:round/>
            <a:headEnd type="oval" w="med" len="med"/>
            <a:tailEnd type="oval" w="med" len="med"/>
          </a:ln>
        </p:spPr>
      </p:cxnSp>
      <p:cxnSp>
        <p:nvCxnSpPr>
          <p:cNvPr id="53" name="Google Shape;536;p31"/>
          <p:cNvCxnSpPr/>
          <p:nvPr/>
        </p:nvCxnSpPr>
        <p:spPr>
          <a:xfrm flipH="1">
            <a:off x="1600963" y="4176605"/>
            <a:ext cx="519926" cy="18887"/>
          </a:xfrm>
          <a:prstGeom prst="straightConnector1">
            <a:avLst/>
          </a:prstGeom>
          <a:noFill/>
          <a:ln w="9525" cap="flat" cmpd="sng">
            <a:solidFill>
              <a:srgbClr val="02BDC7"/>
            </a:solidFill>
            <a:prstDash val="solid"/>
            <a:round/>
            <a:headEnd type="oval" w="med" len="med"/>
            <a:tailEnd type="oval" w="med" len="med"/>
          </a:ln>
        </p:spPr>
      </p:cxnSp>
      <p:cxnSp>
        <p:nvCxnSpPr>
          <p:cNvPr id="54" name="Google Shape;536;p31"/>
          <p:cNvCxnSpPr/>
          <p:nvPr/>
        </p:nvCxnSpPr>
        <p:spPr>
          <a:xfrm flipH="1">
            <a:off x="3226480" y="4157718"/>
            <a:ext cx="519926" cy="18887"/>
          </a:xfrm>
          <a:prstGeom prst="straightConnector1">
            <a:avLst/>
          </a:prstGeom>
          <a:noFill/>
          <a:ln w="9525" cap="flat" cmpd="sng">
            <a:solidFill>
              <a:srgbClr val="02BDC7"/>
            </a:solidFill>
            <a:prstDash val="solid"/>
            <a:round/>
            <a:headEnd type="oval" w="med" len="med"/>
            <a:tailEnd type="oval" w="med" len="med"/>
          </a:ln>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8"/>
          <p:cNvSpPr txBox="1">
            <a:spLocks noGrp="1"/>
          </p:cNvSpPr>
          <p:nvPr>
            <p:ph type="ctrTitle"/>
          </p:nvPr>
        </p:nvSpPr>
        <p:spPr>
          <a:xfrm>
            <a:off x="2915816" y="2067694"/>
            <a:ext cx="33717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ro-RO" dirty="0" smtClean="0">
                <a:solidFill>
                  <a:srgbClr val="FFC000"/>
                </a:solidFill>
              </a:rPr>
              <a:t>7</a:t>
            </a:r>
            <a:endParaRPr dirty="0">
              <a:solidFill>
                <a:srgbClr val="FFC000"/>
              </a:solidFill>
            </a:endParaRPr>
          </a:p>
          <a:p>
            <a:pPr marL="0" lvl="0" indent="0" algn="ctr" rtl="0">
              <a:spcBef>
                <a:spcPts val="0"/>
              </a:spcBef>
              <a:spcAft>
                <a:spcPts val="0"/>
              </a:spcAft>
              <a:buNone/>
            </a:pPr>
            <a:r>
              <a:rPr lang="ro-RO" dirty="0" smtClean="0"/>
              <a:t>Competențe specifice matematicii</a:t>
            </a:r>
            <a:endParaRPr dirty="0"/>
          </a:p>
        </p:txBody>
      </p:sp>
      <p:sp>
        <p:nvSpPr>
          <p:cNvPr id="412" name="Google Shape;412;p18"/>
          <p:cNvSpPr txBox="1">
            <a:spLocks noGrp="1"/>
          </p:cNvSpPr>
          <p:nvPr>
            <p:ph type="subTitle" idx="1"/>
          </p:nvPr>
        </p:nvSpPr>
        <p:spPr>
          <a:xfrm>
            <a:off x="2987824" y="3291830"/>
            <a:ext cx="33717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1000"/>
              </a:spcAft>
              <a:buNone/>
            </a:pPr>
            <a:r>
              <a:rPr lang="ro-RO" sz="1600" dirty="0">
                <a:latin typeface="Bookman Old Style" pitchFamily="18" charset="0"/>
              </a:rPr>
              <a:t>c</a:t>
            </a:r>
            <a:r>
              <a:rPr lang="ro-RO" sz="1600" dirty="0" smtClean="0">
                <a:latin typeface="Bookman Old Style" pitchFamily="18" charset="0"/>
              </a:rPr>
              <a:t>iclu gimnazial</a:t>
            </a:r>
            <a:endParaRPr sz="1600" dirty="0">
              <a:latin typeface="Bookman Old Style" pitchFamily="18" charset="0"/>
            </a:endParaRPr>
          </a:p>
        </p:txBody>
      </p:sp>
    </p:spTree>
    <p:extLst>
      <p:ext uri="{BB962C8B-B14F-4D97-AF65-F5344CB8AC3E}">
        <p14:creationId xmlns:p14="http://schemas.microsoft.com/office/powerpoint/2010/main" val="810348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p:cNvSpPr>
          <p:nvPr/>
        </p:nvSpPr>
        <p:spPr>
          <a:xfrm>
            <a:off x="820372" y="267494"/>
            <a:ext cx="7694240" cy="435133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ro-MO" dirty="0"/>
          </a:p>
          <a:p>
            <a:endParaRPr lang="ro-MO" dirty="0">
              <a:solidFill>
                <a:schemeClr val="bg1"/>
              </a:solidFill>
              <a:latin typeface="Bookman Old Style" pitchFamily="18" charset="0"/>
            </a:endParaRPr>
          </a:p>
          <a:p>
            <a:pPr marL="342900" marR="125730" indent="-342900" algn="just">
              <a:lnSpc>
                <a:spcPct val="111000"/>
              </a:lnSpc>
              <a:spcBef>
                <a:spcPts val="5"/>
              </a:spcBef>
              <a:buClr>
                <a:srgbClr val="221F1F"/>
              </a:buClr>
              <a:buSzPts val="1300"/>
              <a:buFont typeface="Calibri" panose="020F0502020204030204" pitchFamily="34" charset="0"/>
              <a:buAutoNum type="arabicPeriod"/>
              <a:tabLst>
                <a:tab pos="535940" algn="l"/>
              </a:tabLst>
            </a:pPr>
            <a:r>
              <a:rPr lang="ro-RO" dirty="0">
                <a:solidFill>
                  <a:srgbClr val="FF0000"/>
                </a:solidFill>
                <a:latin typeface="Bookman Old Style" pitchFamily="18" charset="0"/>
              </a:rPr>
              <a:t>operarea</a:t>
            </a:r>
            <a:r>
              <a:rPr lang="ro-RO" dirty="0">
                <a:solidFill>
                  <a:schemeClr val="bg1"/>
                </a:solidFill>
                <a:latin typeface="Bookman Old Style" pitchFamily="18" charset="0"/>
              </a:rPr>
              <a:t> cu numere reale pentru a efectua calcule în diverse contexte, manifestând interes pentru rigoare şi precizie;</a:t>
            </a:r>
            <a:endParaRPr lang="ru-RU" dirty="0">
              <a:solidFill>
                <a:schemeClr val="bg1"/>
              </a:solidFill>
              <a:latin typeface="Bookman Old Style" pitchFamily="18" charset="0"/>
            </a:endParaRPr>
          </a:p>
          <a:p>
            <a:pPr marL="342900" marR="125095" indent="-342900" algn="just">
              <a:lnSpc>
                <a:spcPct val="111000"/>
              </a:lnSpc>
              <a:spcBef>
                <a:spcPts val="175"/>
              </a:spcBef>
              <a:buClr>
                <a:srgbClr val="221F1F"/>
              </a:buClr>
              <a:buSzPts val="1300"/>
              <a:buFont typeface="Calibri" panose="020F0502020204030204" pitchFamily="34" charset="0"/>
              <a:buAutoNum type="arabicPeriod"/>
              <a:tabLst>
                <a:tab pos="535940" algn="l"/>
              </a:tabLst>
            </a:pPr>
            <a:r>
              <a:rPr lang="ro-RO" dirty="0">
                <a:solidFill>
                  <a:srgbClr val="FF0000"/>
                </a:solidFill>
                <a:latin typeface="Bookman Old Style" pitchFamily="18" charset="0"/>
              </a:rPr>
              <a:t>exprimarea</a:t>
            </a:r>
            <a:r>
              <a:rPr lang="ro-RO" dirty="0">
                <a:solidFill>
                  <a:schemeClr val="bg1"/>
                </a:solidFill>
                <a:latin typeface="Bookman Old Style" pitchFamily="18" charset="0"/>
              </a:rPr>
              <a:t> în limbaj matematic a unui demers, a unei situaţii, a unei soluţii, formulând clar şi concis enunţul;</a:t>
            </a:r>
            <a:endParaRPr lang="ru-RU" dirty="0">
              <a:solidFill>
                <a:schemeClr val="bg1"/>
              </a:solidFill>
              <a:latin typeface="Bookman Old Style" pitchFamily="18" charset="0"/>
            </a:endParaRPr>
          </a:p>
          <a:p>
            <a:pPr marL="342900" marR="126365" indent="-342900" algn="just">
              <a:lnSpc>
                <a:spcPct val="111000"/>
              </a:lnSpc>
              <a:spcBef>
                <a:spcPts val="5"/>
              </a:spcBef>
              <a:buClr>
                <a:srgbClr val="221F1F"/>
              </a:buClr>
              <a:buSzPts val="1300"/>
              <a:buFont typeface="Calibri" panose="020F0502020204030204" pitchFamily="34" charset="0"/>
              <a:buAutoNum type="arabicPeriod"/>
              <a:tabLst>
                <a:tab pos="535940" algn="l"/>
              </a:tabLst>
            </a:pPr>
            <a:r>
              <a:rPr lang="ro-RO" dirty="0">
                <a:solidFill>
                  <a:srgbClr val="FF0000"/>
                </a:solidFill>
                <a:latin typeface="Bookman Old Style" pitchFamily="18" charset="0"/>
              </a:rPr>
              <a:t>aplicarea</a:t>
            </a:r>
            <a:r>
              <a:rPr lang="ro-RO" dirty="0">
                <a:solidFill>
                  <a:schemeClr val="bg1"/>
                </a:solidFill>
                <a:latin typeface="Bookman Old Style" pitchFamily="18" charset="0"/>
              </a:rPr>
              <a:t> raţionamentului matematic la identificarea şi rezolvarea problemelor, dovedind claritate, corectitudine şi concizie;</a:t>
            </a:r>
            <a:endParaRPr lang="ru-RU" dirty="0">
              <a:solidFill>
                <a:schemeClr val="bg1"/>
              </a:solidFill>
              <a:latin typeface="Bookman Old Style" pitchFamily="18" charset="0"/>
            </a:endParaRPr>
          </a:p>
          <a:p>
            <a:pPr marL="342900" marR="125730" indent="-342900" algn="just">
              <a:lnSpc>
                <a:spcPct val="111000"/>
              </a:lnSpc>
              <a:spcBef>
                <a:spcPts val="10"/>
              </a:spcBef>
              <a:buClr>
                <a:srgbClr val="221F1F"/>
              </a:buClr>
              <a:buSzPts val="1300"/>
              <a:buFont typeface="Calibri" panose="020F0502020204030204" pitchFamily="34" charset="0"/>
              <a:buAutoNum type="arabicPeriod"/>
              <a:tabLst>
                <a:tab pos="535940" algn="l"/>
              </a:tabLst>
            </a:pPr>
            <a:r>
              <a:rPr lang="ro-RO" dirty="0">
                <a:solidFill>
                  <a:srgbClr val="FF0000"/>
                </a:solidFill>
                <a:latin typeface="Bookman Old Style" pitchFamily="18" charset="0"/>
              </a:rPr>
              <a:t>investigarea</a:t>
            </a:r>
            <a:r>
              <a:rPr lang="ro-RO" dirty="0">
                <a:solidFill>
                  <a:schemeClr val="bg1"/>
                </a:solidFill>
                <a:latin typeface="Bookman Old Style" pitchFamily="18" charset="0"/>
              </a:rPr>
              <a:t> seturilor de date, folosind instrumente, inclusiv digitale, şi modele matematice, pentru a studia/explica relaţii şi procese, manifestând perseverenţă şi spirit analitic;</a:t>
            </a:r>
            <a:endParaRPr lang="ru-RU" dirty="0">
              <a:solidFill>
                <a:schemeClr val="bg1"/>
              </a:solidFill>
              <a:latin typeface="Bookman Old Style" pitchFamily="18" charset="0"/>
            </a:endParaRPr>
          </a:p>
          <a:p>
            <a:pPr marL="342900" marR="127635" indent="-342900" algn="just">
              <a:lnSpc>
                <a:spcPct val="111000"/>
              </a:lnSpc>
              <a:spcBef>
                <a:spcPts val="10"/>
              </a:spcBef>
              <a:buClr>
                <a:srgbClr val="221F1F"/>
              </a:buClr>
              <a:buSzPts val="1300"/>
              <a:buFont typeface="Calibri" panose="020F0502020204030204" pitchFamily="34" charset="0"/>
              <a:buAutoNum type="arabicPeriod"/>
              <a:tabLst>
                <a:tab pos="535940" algn="l"/>
              </a:tabLst>
            </a:pPr>
            <a:r>
              <a:rPr lang="ro-RO" dirty="0">
                <a:solidFill>
                  <a:srgbClr val="FF0000"/>
                </a:solidFill>
                <a:latin typeface="Bookman Old Style" pitchFamily="18" charset="0"/>
              </a:rPr>
              <a:t>explorarea</a:t>
            </a:r>
            <a:r>
              <a:rPr lang="ro-RO" dirty="0">
                <a:solidFill>
                  <a:schemeClr val="bg1"/>
                </a:solidFill>
                <a:latin typeface="Bookman Old Style" pitchFamily="18" charset="0"/>
              </a:rPr>
              <a:t> noţiunilor, relaţiilor şi instrumentelor geometrice pentru rezolvarea problemelor, demonstrând consecvenţă şi abordare deductivă;</a:t>
            </a:r>
            <a:endParaRPr lang="ru-RU" dirty="0">
              <a:solidFill>
                <a:schemeClr val="bg1"/>
              </a:solidFill>
              <a:latin typeface="Bookman Old Style" pitchFamily="18" charset="0"/>
            </a:endParaRPr>
          </a:p>
          <a:p>
            <a:pPr marL="342900" marR="125095" indent="-342900" algn="just">
              <a:lnSpc>
                <a:spcPct val="111000"/>
              </a:lnSpc>
              <a:spcBef>
                <a:spcPts val="10"/>
              </a:spcBef>
              <a:buClr>
                <a:srgbClr val="221F1F"/>
              </a:buClr>
              <a:buSzPts val="1300"/>
              <a:buFont typeface="Calibri" panose="020F0502020204030204" pitchFamily="34" charset="0"/>
              <a:buAutoNum type="arabicPeriod"/>
              <a:tabLst>
                <a:tab pos="535940" algn="l"/>
              </a:tabLst>
            </a:pPr>
            <a:r>
              <a:rPr lang="ro-RO" dirty="0">
                <a:solidFill>
                  <a:srgbClr val="FF0000"/>
                </a:solidFill>
                <a:latin typeface="Bookman Old Style" pitchFamily="18" charset="0"/>
              </a:rPr>
              <a:t>extrapolarea</a:t>
            </a:r>
            <a:r>
              <a:rPr lang="ro-RO" dirty="0">
                <a:solidFill>
                  <a:schemeClr val="bg1"/>
                </a:solidFill>
                <a:latin typeface="Bookman Old Style" pitchFamily="18" charset="0"/>
              </a:rPr>
              <a:t> achiziţiilor matematice pentru a identifica şi a explica procese, fenomene din diverse domenii, utilizând concepte şi metode matematice în abordarea diverselor situaţii;</a:t>
            </a:r>
            <a:endParaRPr lang="ru-RU" dirty="0">
              <a:solidFill>
                <a:schemeClr val="bg1"/>
              </a:solidFill>
              <a:latin typeface="Bookman Old Style" pitchFamily="18" charset="0"/>
            </a:endParaRPr>
          </a:p>
          <a:p>
            <a:r>
              <a:rPr lang="ro-RO" dirty="0">
                <a:solidFill>
                  <a:srgbClr val="002060"/>
                </a:solidFill>
                <a:latin typeface="Bookman Old Style" pitchFamily="18" charset="0"/>
              </a:rPr>
              <a:t>7</a:t>
            </a:r>
            <a:r>
              <a:rPr lang="ro-RO" dirty="0" smtClean="0">
                <a:solidFill>
                  <a:srgbClr val="002060"/>
                </a:solidFill>
                <a:latin typeface="Bookman Old Style" pitchFamily="18" charset="0"/>
              </a:rPr>
              <a:t>.</a:t>
            </a:r>
            <a:r>
              <a:rPr lang="ro-RO" dirty="0" smtClean="0">
                <a:solidFill>
                  <a:schemeClr val="bg1"/>
                </a:solidFill>
                <a:latin typeface="Bookman Old Style" pitchFamily="18" charset="0"/>
              </a:rPr>
              <a:t>   </a:t>
            </a:r>
            <a:r>
              <a:rPr lang="ro-RO" dirty="0" smtClean="0">
                <a:solidFill>
                  <a:srgbClr val="FF0000"/>
                </a:solidFill>
                <a:latin typeface="Bookman Old Style" pitchFamily="18" charset="0"/>
              </a:rPr>
              <a:t> justificarea </a:t>
            </a:r>
            <a:r>
              <a:rPr lang="ro-RO" dirty="0">
                <a:solidFill>
                  <a:schemeClr val="bg1"/>
                </a:solidFill>
                <a:latin typeface="Bookman Old Style" pitchFamily="18" charset="0"/>
              </a:rPr>
              <a:t>unui demers sau rezultat matematic, recurgând la argumentări, susţinând propriile idei şi opinii. </a:t>
            </a:r>
            <a:endParaRPr lang="ru-RU" dirty="0">
              <a:solidFill>
                <a:schemeClr val="bg1"/>
              </a:solidFill>
              <a:latin typeface="Bookman Old Style" pitchFamily="18" charset="0"/>
            </a:endParaRPr>
          </a:p>
          <a:p>
            <a:endParaRPr lang="ru-RU" dirty="0" smtClean="0"/>
          </a:p>
          <a:p>
            <a:endParaRPr lang="ru-RU" dirty="0"/>
          </a:p>
        </p:txBody>
      </p:sp>
    </p:spTree>
    <p:extLst>
      <p:ext uri="{BB962C8B-B14F-4D97-AF65-F5344CB8AC3E}">
        <p14:creationId xmlns:p14="http://schemas.microsoft.com/office/powerpoint/2010/main" val="14763467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8"/>
          <p:cNvSpPr txBox="1">
            <a:spLocks noGrp="1"/>
          </p:cNvSpPr>
          <p:nvPr>
            <p:ph type="ctrTitle"/>
          </p:nvPr>
        </p:nvSpPr>
        <p:spPr>
          <a:xfrm>
            <a:off x="2915816" y="2067694"/>
            <a:ext cx="33717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ro-RO" dirty="0" smtClean="0">
                <a:solidFill>
                  <a:srgbClr val="FFC000"/>
                </a:solidFill>
              </a:rPr>
              <a:t>7</a:t>
            </a:r>
            <a:endParaRPr dirty="0">
              <a:solidFill>
                <a:srgbClr val="FFC000"/>
              </a:solidFill>
            </a:endParaRPr>
          </a:p>
          <a:p>
            <a:pPr marL="0" lvl="0" indent="0" algn="ctr" rtl="0">
              <a:spcBef>
                <a:spcPts val="0"/>
              </a:spcBef>
              <a:spcAft>
                <a:spcPts val="0"/>
              </a:spcAft>
              <a:buNone/>
            </a:pPr>
            <a:r>
              <a:rPr lang="ro-RO" dirty="0" smtClean="0"/>
              <a:t>Competențe specifice matematicii</a:t>
            </a:r>
            <a:endParaRPr dirty="0"/>
          </a:p>
        </p:txBody>
      </p:sp>
      <p:sp>
        <p:nvSpPr>
          <p:cNvPr id="412" name="Google Shape;412;p18"/>
          <p:cNvSpPr txBox="1">
            <a:spLocks noGrp="1"/>
          </p:cNvSpPr>
          <p:nvPr>
            <p:ph type="subTitle" idx="1"/>
          </p:nvPr>
        </p:nvSpPr>
        <p:spPr>
          <a:xfrm>
            <a:off x="2987824" y="3291830"/>
            <a:ext cx="33717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1000"/>
              </a:spcAft>
              <a:buNone/>
            </a:pPr>
            <a:r>
              <a:rPr lang="ro-RO" sz="1600" dirty="0">
                <a:latin typeface="Bookman Old Style" pitchFamily="18" charset="0"/>
              </a:rPr>
              <a:t>c</a:t>
            </a:r>
            <a:r>
              <a:rPr lang="ro-RO" sz="1600" dirty="0" smtClean="0">
                <a:latin typeface="Bookman Old Style" pitchFamily="18" charset="0"/>
              </a:rPr>
              <a:t>iclu liceal</a:t>
            </a:r>
          </a:p>
          <a:p>
            <a:pPr marL="0" lvl="0" indent="0" algn="ctr" rtl="0">
              <a:spcBef>
                <a:spcPts val="0"/>
              </a:spcBef>
              <a:spcAft>
                <a:spcPts val="1000"/>
              </a:spcAft>
              <a:buNone/>
            </a:pPr>
            <a:r>
              <a:rPr lang="ro-RO" sz="1600" dirty="0">
                <a:latin typeface="Bookman Old Style" pitchFamily="18" charset="0"/>
              </a:rPr>
              <a:t>p</a:t>
            </a:r>
            <a:r>
              <a:rPr lang="ro-RO" sz="1600" dirty="0" smtClean="0">
                <a:latin typeface="Bookman Old Style" pitchFamily="18" charset="0"/>
              </a:rPr>
              <a:t>rofil real</a:t>
            </a:r>
            <a:endParaRPr sz="1600" dirty="0">
              <a:latin typeface="Bookman Old Style" pitchFamily="18" charset="0"/>
            </a:endParaRPr>
          </a:p>
        </p:txBody>
      </p:sp>
    </p:spTree>
    <p:extLst>
      <p:ext uri="{BB962C8B-B14F-4D97-AF65-F5344CB8AC3E}">
        <p14:creationId xmlns:p14="http://schemas.microsoft.com/office/powerpoint/2010/main" val="40865983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p:cNvSpPr>
          <p:nvPr/>
        </p:nvSpPr>
        <p:spPr>
          <a:xfrm>
            <a:off x="820372" y="267494"/>
            <a:ext cx="7694240" cy="4351338"/>
          </a:xfrm>
          <a:prstGeom prst="rect">
            <a:avLst/>
          </a:prstGeom>
        </p:spPr>
        <p:txBody>
          <a:bodyPr>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ro-MO" dirty="0">
              <a:solidFill>
                <a:schemeClr val="bg1"/>
              </a:solidFill>
              <a:latin typeface="Bookman Old Style" pitchFamily="18" charset="0"/>
            </a:endParaRPr>
          </a:p>
          <a:p>
            <a:endParaRPr lang="ro-MO" dirty="0">
              <a:solidFill>
                <a:schemeClr val="bg1"/>
              </a:solidFill>
              <a:latin typeface="Bookman Old Style" pitchFamily="18" charset="0"/>
            </a:endParaRPr>
          </a:p>
          <a:p>
            <a:pPr marL="342900" marR="76200" lvl="0" indent="-342900" algn="just">
              <a:lnSpc>
                <a:spcPct val="120000"/>
              </a:lnSpc>
              <a:spcBef>
                <a:spcPts val="310"/>
              </a:spcBef>
              <a:buClr>
                <a:srgbClr val="221F1F"/>
              </a:buClr>
              <a:buSzPts val="1300"/>
              <a:buFont typeface="Calibri" panose="020F0502020204030204" pitchFamily="34" charset="0"/>
              <a:buAutoNum type="arabicPeriod"/>
              <a:tabLst>
                <a:tab pos="497840" algn="l"/>
              </a:tabLst>
            </a:pPr>
            <a:r>
              <a:rPr lang="ro-RO" dirty="0">
                <a:solidFill>
                  <a:srgbClr val="FF0000"/>
                </a:solidFill>
                <a:latin typeface="Bookman Old Style" pitchFamily="18" charset="0"/>
              </a:rPr>
              <a:t>Operarea</a:t>
            </a:r>
            <a:r>
              <a:rPr lang="ro-RO" dirty="0">
                <a:solidFill>
                  <a:schemeClr val="bg1"/>
                </a:solidFill>
                <a:latin typeface="Bookman Old Style" pitchFamily="18" charset="0"/>
              </a:rPr>
              <a:t> cu numere reale și complexe pentru a efectua calcule în diverse contexte, manifestând interes pentru rigoare și precizie.</a:t>
            </a:r>
            <a:endParaRPr lang="ru-RU" dirty="0">
              <a:solidFill>
                <a:schemeClr val="bg1"/>
              </a:solidFill>
              <a:latin typeface="Bookman Old Style" pitchFamily="18" charset="0"/>
            </a:endParaRPr>
          </a:p>
          <a:p>
            <a:pPr marL="342900" marR="75565" lvl="0" indent="-342900" algn="just">
              <a:lnSpc>
                <a:spcPct val="120000"/>
              </a:lnSpc>
              <a:buClr>
                <a:srgbClr val="221F1F"/>
              </a:buClr>
              <a:buSzPts val="1300"/>
              <a:buFont typeface="Calibri" panose="020F0502020204030204" pitchFamily="34" charset="0"/>
              <a:buAutoNum type="arabicPeriod"/>
              <a:tabLst>
                <a:tab pos="497840" algn="l"/>
              </a:tabLst>
            </a:pPr>
            <a:r>
              <a:rPr lang="ro-RO" dirty="0">
                <a:solidFill>
                  <a:srgbClr val="FF0000"/>
                </a:solidFill>
                <a:latin typeface="Bookman Old Style" pitchFamily="18" charset="0"/>
              </a:rPr>
              <a:t>Utilizarea</a:t>
            </a:r>
            <a:r>
              <a:rPr lang="ro-RO" dirty="0">
                <a:solidFill>
                  <a:schemeClr val="bg1"/>
                </a:solidFill>
                <a:latin typeface="Bookman Old Style" pitchFamily="18" charset="0"/>
              </a:rPr>
              <a:t> conceptelor matematice, a metodelor, a algoritmilor, a proprietăților, a teoremelor studiate în contexte variate de aplicare, recurgând la concepte și metode matematice în abordarea unor situații cotidiene și/sau pentru rezolvarea unor probleme din diverse domenii.</a:t>
            </a:r>
            <a:endParaRPr lang="ru-RU" dirty="0">
              <a:solidFill>
                <a:schemeClr val="bg1"/>
              </a:solidFill>
              <a:latin typeface="Bookman Old Style" pitchFamily="18" charset="0"/>
            </a:endParaRPr>
          </a:p>
          <a:p>
            <a:pPr marL="342900" marR="76200" lvl="0" indent="-342900" algn="just">
              <a:lnSpc>
                <a:spcPct val="120000"/>
              </a:lnSpc>
              <a:buClr>
                <a:srgbClr val="221F1F"/>
              </a:buClr>
              <a:buSzPts val="1300"/>
              <a:buFont typeface="Calibri" panose="020F0502020204030204" pitchFamily="34" charset="0"/>
              <a:buAutoNum type="arabicPeriod"/>
              <a:tabLst>
                <a:tab pos="497840" algn="l"/>
              </a:tabLst>
            </a:pPr>
            <a:r>
              <a:rPr lang="ro-RO" dirty="0">
                <a:solidFill>
                  <a:srgbClr val="FF0000"/>
                </a:solidFill>
                <a:latin typeface="Bookman Old Style" pitchFamily="18" charset="0"/>
              </a:rPr>
              <a:t>Aplicarea </a:t>
            </a:r>
            <a:r>
              <a:rPr lang="ro-RO" dirty="0">
                <a:solidFill>
                  <a:schemeClr val="bg1"/>
                </a:solidFill>
                <a:latin typeface="Bookman Old Style" pitchFamily="18" charset="0"/>
              </a:rPr>
              <a:t>raționamentului matematic în identificarea și rezolvarea problemelor într-o varietate de contexte, dovedind claritate, corectitudine și concizie.</a:t>
            </a:r>
            <a:endParaRPr lang="ru-RU" dirty="0">
              <a:solidFill>
                <a:schemeClr val="bg1"/>
              </a:solidFill>
              <a:latin typeface="Bookman Old Style" pitchFamily="18" charset="0"/>
            </a:endParaRPr>
          </a:p>
          <a:p>
            <a:pPr marL="342900" marR="76200" lvl="0" indent="-342900" algn="just">
              <a:lnSpc>
                <a:spcPct val="120000"/>
              </a:lnSpc>
              <a:buClr>
                <a:srgbClr val="221F1F"/>
              </a:buClr>
              <a:buSzPts val="1300"/>
              <a:buFont typeface="Calibri" panose="020F0502020204030204" pitchFamily="34" charset="0"/>
              <a:buAutoNum type="arabicPeriod"/>
              <a:tabLst>
                <a:tab pos="497840" algn="l"/>
              </a:tabLst>
            </a:pPr>
            <a:r>
              <a:rPr lang="ro-RO" dirty="0">
                <a:solidFill>
                  <a:srgbClr val="FF0000"/>
                </a:solidFill>
                <a:latin typeface="Bookman Old Style" pitchFamily="18" charset="0"/>
              </a:rPr>
              <a:t>Analiza</a:t>
            </a:r>
            <a:r>
              <a:rPr lang="ro-RO" dirty="0">
                <a:solidFill>
                  <a:schemeClr val="bg1"/>
                </a:solidFill>
                <a:latin typeface="Bookman Old Style" pitchFamily="18" charset="0"/>
              </a:rPr>
              <a:t> rezolvării unei probleme, a unei situații-problemă în contextul corectitudinii, al simplității, al clarității și al semnificației rezultatelor, dezvoltând spiritul de obiectivitate și de imparțialitate.</a:t>
            </a:r>
            <a:endParaRPr lang="ru-RU" dirty="0">
              <a:solidFill>
                <a:schemeClr val="bg1"/>
              </a:solidFill>
              <a:latin typeface="Bookman Old Style" pitchFamily="18" charset="0"/>
            </a:endParaRPr>
          </a:p>
          <a:p>
            <a:pPr marL="342900" marR="75565" lvl="0" indent="-342900" algn="just">
              <a:lnSpc>
                <a:spcPct val="120000"/>
              </a:lnSpc>
              <a:buClr>
                <a:srgbClr val="221F1F"/>
              </a:buClr>
              <a:buSzPts val="1300"/>
              <a:buFont typeface="Calibri" panose="020F0502020204030204" pitchFamily="34" charset="0"/>
              <a:buAutoNum type="arabicPeriod"/>
              <a:tabLst>
                <a:tab pos="497840" algn="l"/>
              </a:tabLst>
            </a:pPr>
            <a:r>
              <a:rPr lang="ro-RO" dirty="0">
                <a:solidFill>
                  <a:srgbClr val="FF0000"/>
                </a:solidFill>
                <a:latin typeface="Bookman Old Style" pitchFamily="18" charset="0"/>
              </a:rPr>
              <a:t>Extrapolarea</a:t>
            </a:r>
            <a:r>
              <a:rPr lang="ro-RO" dirty="0">
                <a:solidFill>
                  <a:schemeClr val="bg1"/>
                </a:solidFill>
                <a:latin typeface="Bookman Old Style" pitchFamily="18" charset="0"/>
              </a:rPr>
              <a:t> achizițiilor matematice dobândite pentru a identifica și a explica procese, fenomene din diverse domenii, utilizând concepte și metode matematice în abordarea diverselor situații.</a:t>
            </a:r>
            <a:endParaRPr lang="ru-RU" dirty="0">
              <a:solidFill>
                <a:schemeClr val="bg1"/>
              </a:solidFill>
              <a:latin typeface="Bookman Old Style" pitchFamily="18" charset="0"/>
            </a:endParaRPr>
          </a:p>
          <a:p>
            <a:pPr marL="342900" marR="76200" lvl="0" indent="-342900" algn="just">
              <a:lnSpc>
                <a:spcPct val="120000"/>
              </a:lnSpc>
              <a:buClr>
                <a:srgbClr val="221F1F"/>
              </a:buClr>
              <a:buSzPts val="1300"/>
              <a:buFont typeface="Calibri" panose="020F0502020204030204" pitchFamily="34" charset="0"/>
              <a:buAutoNum type="arabicPeriod"/>
              <a:tabLst>
                <a:tab pos="497840" algn="l"/>
              </a:tabLst>
            </a:pPr>
            <a:r>
              <a:rPr lang="ro-RO" dirty="0">
                <a:solidFill>
                  <a:srgbClr val="FF0000"/>
                </a:solidFill>
                <a:latin typeface="Bookman Old Style" pitchFamily="18" charset="0"/>
              </a:rPr>
              <a:t>Elaborarea</a:t>
            </a:r>
            <a:r>
              <a:rPr lang="ro-RO" dirty="0">
                <a:solidFill>
                  <a:schemeClr val="bg1"/>
                </a:solidFill>
                <a:latin typeface="Bookman Old Style" pitchFamily="18" charset="0"/>
              </a:rPr>
              <a:t> strategiilor și proiectarea activităților pentru rezolvarea unor probleme teoretice și/sau practice, dezvoltând capacitatea de a aprecia rigoarea, ordinea și eleganța în arhitectura rezolvării unei probleme.</a:t>
            </a:r>
            <a:endParaRPr lang="ru-RU" dirty="0">
              <a:solidFill>
                <a:schemeClr val="bg1"/>
              </a:solidFill>
              <a:latin typeface="Bookman Old Style" pitchFamily="18" charset="0"/>
            </a:endParaRPr>
          </a:p>
          <a:p>
            <a:pPr marL="342900" marR="75565" lvl="0" indent="-342900" algn="just">
              <a:lnSpc>
                <a:spcPct val="120000"/>
              </a:lnSpc>
              <a:buClr>
                <a:srgbClr val="221F1F"/>
              </a:buClr>
              <a:buSzPts val="1300"/>
              <a:buFont typeface="Calibri" panose="020F0502020204030204" pitchFamily="34" charset="0"/>
              <a:buAutoNum type="arabicPeriod"/>
              <a:tabLst>
                <a:tab pos="497840" algn="l"/>
              </a:tabLst>
            </a:pPr>
            <a:r>
              <a:rPr lang="ro-RO" dirty="0">
                <a:solidFill>
                  <a:srgbClr val="FF0000"/>
                </a:solidFill>
                <a:latin typeface="Bookman Old Style" pitchFamily="18" charset="0"/>
              </a:rPr>
              <a:t>Justificarea </a:t>
            </a:r>
            <a:r>
              <a:rPr lang="ro-RO" dirty="0">
                <a:solidFill>
                  <a:schemeClr val="bg1"/>
                </a:solidFill>
                <a:latin typeface="Bookman Old Style" pitchFamily="18" charset="0"/>
              </a:rPr>
              <a:t>unui demers sau rezultat matematic, recurgând la argumentări, dovedind tenacitate și perseverență.</a:t>
            </a:r>
            <a:endParaRPr lang="ru-RU" dirty="0">
              <a:solidFill>
                <a:schemeClr val="bg1"/>
              </a:solidFill>
              <a:latin typeface="Bookman Old Style" pitchFamily="18" charset="0"/>
            </a:endParaRPr>
          </a:p>
          <a:p>
            <a:endParaRPr lang="ru-RU" dirty="0" smtClean="0"/>
          </a:p>
          <a:p>
            <a:endParaRPr lang="ru-RU" dirty="0"/>
          </a:p>
        </p:txBody>
      </p:sp>
    </p:spTree>
    <p:extLst>
      <p:ext uri="{BB962C8B-B14F-4D97-AF65-F5344CB8AC3E}">
        <p14:creationId xmlns:p14="http://schemas.microsoft.com/office/powerpoint/2010/main" val="2338043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1"/>
          <p:cNvSpPr/>
          <p:nvPr/>
        </p:nvSpPr>
        <p:spPr>
          <a:xfrm>
            <a:off x="3419872" y="603800"/>
            <a:ext cx="2224800" cy="22248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431" name="Google Shape;431;p21"/>
          <p:cNvSpPr txBox="1">
            <a:spLocks noGrp="1"/>
          </p:cNvSpPr>
          <p:nvPr>
            <p:ph type="ctrTitle" idx="4294967295"/>
          </p:nvPr>
        </p:nvSpPr>
        <p:spPr>
          <a:xfrm>
            <a:off x="539552" y="3219822"/>
            <a:ext cx="7489825" cy="1368152"/>
          </a:xfrm>
          <a:prstGeom prst="rect">
            <a:avLst/>
          </a:prstGeom>
        </p:spPr>
        <p:txBody>
          <a:bodyPr spcFirstLastPara="1" wrap="square" lIns="91425" tIns="91425" rIns="91425" bIns="91425" anchor="ctr" anchorCtr="0">
            <a:noAutofit/>
          </a:bodyPr>
          <a:lstStyle/>
          <a:p>
            <a:pPr lvl="0"/>
            <a:r>
              <a:rPr lang="vi-VN" dirty="0"/>
              <a:t>Fără standarde bine elaborate e complicat de a </a:t>
            </a:r>
            <a:r>
              <a:rPr lang="vi-VN" dirty="0" smtClean="0"/>
              <a:t>a </a:t>
            </a:r>
            <a:r>
              <a:rPr lang="vi-VN" dirty="0"/>
              <a:t>monitoriza progresele şcolare şi sociale ale </a:t>
            </a:r>
            <a:r>
              <a:rPr lang="vi-VN" dirty="0" smtClean="0"/>
              <a:t>elevilor</a:t>
            </a:r>
            <a:r>
              <a:rPr lang="ro-RO" dirty="0" smtClean="0"/>
              <a:t>. </a:t>
            </a:r>
            <a:br>
              <a:rPr lang="ro-RO" dirty="0" smtClean="0"/>
            </a:br>
            <a:r>
              <a:rPr lang="vi-VN" dirty="0" smtClean="0"/>
              <a:t>Standardul </a:t>
            </a:r>
            <a:r>
              <a:rPr lang="vi-VN" dirty="0"/>
              <a:t>are statut de etalon pentru evaluarea nivelurilor de pregătire ale elevilor </a:t>
            </a:r>
            <a:r>
              <a:rPr lang="ro-RO" dirty="0" smtClean="0"/>
              <a:t>.</a:t>
            </a: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699542"/>
            <a:ext cx="2388006" cy="238800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8"/>
          <p:cNvSpPr txBox="1">
            <a:spLocks noGrp="1"/>
          </p:cNvSpPr>
          <p:nvPr>
            <p:ph type="ctrTitle"/>
          </p:nvPr>
        </p:nvSpPr>
        <p:spPr>
          <a:xfrm>
            <a:off x="2915816" y="1635646"/>
            <a:ext cx="3371700" cy="2167912"/>
          </a:xfrm>
          <a:prstGeom prst="rect">
            <a:avLst/>
          </a:prstGeom>
        </p:spPr>
        <p:txBody>
          <a:bodyPr spcFirstLastPara="1" wrap="square" lIns="91425" tIns="91425" rIns="91425" bIns="91425" anchor="b" anchorCtr="0">
            <a:noAutofit/>
          </a:bodyPr>
          <a:lstStyle/>
          <a:p>
            <a:pPr lvl="0"/>
            <a:r>
              <a:rPr lang="vi-VN" sz="1800" dirty="0" smtClean="0"/>
              <a:t>Standardele </a:t>
            </a:r>
            <a:r>
              <a:rPr lang="vi-VN" sz="1800" dirty="0"/>
              <a:t>elaborate pentru disciplina Matematica rezultă din contextul că Matematica este o </a:t>
            </a:r>
            <a:r>
              <a:rPr lang="vi-VN" sz="1800" b="1" i="1" dirty="0"/>
              <a:t>disciplină obligatorie </a:t>
            </a:r>
            <a:r>
              <a:rPr lang="vi-VN" sz="1800" dirty="0"/>
              <a:t>de studiu pentru toate clasele și </a:t>
            </a:r>
            <a:r>
              <a:rPr lang="vi-VN" sz="1800" i="1" dirty="0"/>
              <a:t>fundamentală</a:t>
            </a:r>
            <a:r>
              <a:rPr lang="vi-VN" sz="1800" dirty="0"/>
              <a:t> pentru studiul celorlalte discipline școlare. </a:t>
            </a:r>
            <a:endParaRPr sz="1800" dirty="0"/>
          </a:p>
        </p:txBody>
      </p:sp>
    </p:spTree>
    <p:extLst>
      <p:ext uri="{BB962C8B-B14F-4D97-AF65-F5344CB8AC3E}">
        <p14:creationId xmlns:p14="http://schemas.microsoft.com/office/powerpoint/2010/main" val="2140667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27"/>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o-RO" sz="3600" dirty="0" smtClean="0"/>
              <a:t>9 </a:t>
            </a:r>
            <a:br>
              <a:rPr lang="ro-RO" sz="3600" dirty="0" smtClean="0"/>
            </a:br>
            <a:r>
              <a:rPr lang="ro-RO" sz="2800" dirty="0" smtClean="0"/>
              <a:t>Domenii</a:t>
            </a:r>
            <a:br>
              <a:rPr lang="ro-RO" sz="2800" dirty="0" smtClean="0"/>
            </a:br>
            <a:r>
              <a:rPr lang="ro-RO" sz="2800" dirty="0" smtClean="0"/>
              <a:t>22 standarde</a:t>
            </a:r>
            <a:endParaRPr sz="3600" dirty="0"/>
          </a:p>
        </p:txBody>
      </p:sp>
      <p:sp>
        <p:nvSpPr>
          <p:cNvPr id="492" name="Google Shape;492;p2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graphicFrame>
        <p:nvGraphicFramePr>
          <p:cNvPr id="491" name="Google Shape;491;p27"/>
          <p:cNvGraphicFramePr/>
          <p:nvPr>
            <p:extLst>
              <p:ext uri="{D42A27DB-BD31-4B8C-83A1-F6EECF244321}">
                <p14:modId xmlns:p14="http://schemas.microsoft.com/office/powerpoint/2010/main" val="1936128899"/>
              </p:ext>
            </p:extLst>
          </p:nvPr>
        </p:nvGraphicFramePr>
        <p:xfrm>
          <a:off x="2915816" y="483518"/>
          <a:ext cx="5645004" cy="3289603"/>
        </p:xfrm>
        <a:graphic>
          <a:graphicData uri="http://schemas.openxmlformats.org/drawingml/2006/table">
            <a:tbl>
              <a:tblPr>
                <a:noFill/>
                <a:tableStyleId>{5E225D28-81A1-47F6-B832-14334138A573}</a:tableStyleId>
              </a:tblPr>
              <a:tblGrid>
                <a:gridCol w="1881668"/>
                <a:gridCol w="1881668"/>
                <a:gridCol w="1881668"/>
              </a:tblGrid>
              <a:tr h="110686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err="1" smtClean="0">
                          <a:solidFill>
                            <a:srgbClr val="3D7895"/>
                          </a:solidFill>
                          <a:latin typeface="Bookman Old Style" pitchFamily="18" charset="0"/>
                          <a:sym typeface="Arial"/>
                        </a:rPr>
                        <a:t>Numere</a:t>
                      </a:r>
                      <a:r>
                        <a:rPr lang="en-US" dirty="0" smtClean="0">
                          <a:solidFill>
                            <a:srgbClr val="3D7895"/>
                          </a:solidFill>
                          <a:latin typeface="Bookman Old Style" pitchFamily="18" charset="0"/>
                          <a:sym typeface="Arial"/>
                        </a:rPr>
                        <a:t> </a:t>
                      </a:r>
                      <a:r>
                        <a:rPr lang="en-US" dirty="0" err="1" smtClean="0">
                          <a:solidFill>
                            <a:srgbClr val="3D7895"/>
                          </a:solidFill>
                          <a:latin typeface="Bookman Old Style" pitchFamily="18" charset="0"/>
                          <a:sym typeface="Arial"/>
                        </a:rPr>
                        <a:t>şi</a:t>
                      </a:r>
                      <a:r>
                        <a:rPr lang="en-US" dirty="0" smtClean="0">
                          <a:solidFill>
                            <a:srgbClr val="3D7895"/>
                          </a:solidFill>
                          <a:latin typeface="Bookman Old Style" pitchFamily="18" charset="0"/>
                          <a:sym typeface="Arial"/>
                        </a:rPr>
                        <a:t> </a:t>
                      </a:r>
                      <a:r>
                        <a:rPr lang="en-US" dirty="0" err="1" smtClean="0">
                          <a:solidFill>
                            <a:srgbClr val="3D7895"/>
                          </a:solidFill>
                          <a:latin typeface="Bookman Old Style" pitchFamily="18" charset="0"/>
                          <a:sym typeface="Arial"/>
                        </a:rPr>
                        <a:t>operaţii</a:t>
                      </a:r>
                      <a:r>
                        <a:rPr lang="en-US" dirty="0" smtClean="0">
                          <a:solidFill>
                            <a:srgbClr val="3D7895"/>
                          </a:solidFill>
                          <a:latin typeface="Bookman Old Style" pitchFamily="18" charset="0"/>
                          <a:sym typeface="Arial"/>
                        </a:rPr>
                        <a:t> cu </a:t>
                      </a:r>
                      <a:r>
                        <a:rPr lang="en-US" dirty="0" err="1" smtClean="0">
                          <a:solidFill>
                            <a:srgbClr val="3D7895"/>
                          </a:solidFill>
                          <a:latin typeface="Bookman Old Style" pitchFamily="18" charset="0"/>
                          <a:sym typeface="Arial"/>
                        </a:rPr>
                        <a:t>numere</a:t>
                      </a:r>
                      <a:r>
                        <a:rPr lang="en-US" dirty="0" smtClean="0">
                          <a:solidFill>
                            <a:srgbClr val="3D7895"/>
                          </a:solidFill>
                          <a:latin typeface="Bookman Old Style" pitchFamily="18" charset="0"/>
                          <a:sym typeface="Arial"/>
                        </a:rPr>
                        <a:t>.</a:t>
                      </a:r>
                      <a:endParaRPr lang="ro-RO" dirty="0" smtClean="0">
                        <a:solidFill>
                          <a:srgbClr val="3D7895"/>
                        </a:solidFill>
                        <a:latin typeface="Bookman Old Style" pitchFamily="18" charset="0"/>
                        <a:sym typeface="Arial"/>
                      </a:endParaRPr>
                    </a:p>
                    <a:p>
                      <a:pPr marL="0" lvl="0" indent="0" algn="ctr" rtl="0">
                        <a:spcBef>
                          <a:spcPts val="0"/>
                        </a:spcBef>
                        <a:spcAft>
                          <a:spcPts val="0"/>
                        </a:spcAft>
                        <a:buNone/>
                      </a:pPr>
                      <a:endParaRPr dirty="0">
                        <a:solidFill>
                          <a:srgbClr val="3D7895"/>
                        </a:solidFill>
                        <a:latin typeface="Bookman Old Style" pitchFamily="18" charset="0"/>
                        <a:sym typeface="Lato Light"/>
                      </a:endParaRPr>
                    </a:p>
                  </a:txBody>
                  <a:tcPr marL="91425" marR="91425" marT="68575" marB="68575" anchor="ctr">
                    <a:lnL w="19050" cap="flat" cmpd="sng">
                      <a:solidFill>
                        <a:srgbClr val="DEE9F2"/>
                      </a:solidFill>
                      <a:prstDash val="solid"/>
                      <a:round/>
                      <a:headEnd type="none" w="sm" len="sm"/>
                      <a:tailEnd type="none" w="sm" len="sm"/>
                    </a:lnL>
                    <a:lnR w="19050" cap="flat" cmpd="sng">
                      <a:solidFill>
                        <a:srgbClr val="DEE9F2"/>
                      </a:solidFill>
                      <a:prstDash val="solid"/>
                      <a:round/>
                      <a:headEnd type="none" w="sm" len="sm"/>
                      <a:tailEnd type="none" w="sm" len="sm"/>
                    </a:lnR>
                    <a:lnT w="19050" cap="flat" cmpd="sng">
                      <a:solidFill>
                        <a:srgbClr val="DEE9F2"/>
                      </a:solidFill>
                      <a:prstDash val="solid"/>
                      <a:round/>
                      <a:headEnd type="none" w="sm" len="sm"/>
                      <a:tailEnd type="none" w="sm" len="sm"/>
                    </a:lnT>
                    <a:lnB w="19050" cap="flat" cmpd="sng">
                      <a:solidFill>
                        <a:srgbClr val="DEE9F2"/>
                      </a:solidFill>
                      <a:prstDash val="solid"/>
                      <a:round/>
                      <a:headEnd type="none" w="sm" len="sm"/>
                      <a:tailEnd type="none" w="sm" len="sm"/>
                    </a:lnB>
                    <a:solidFill>
                      <a:srgbClr val="FFFFFF"/>
                    </a:solidFill>
                  </a:tcPr>
                </a:tc>
                <a:tc>
                  <a:txBody>
                    <a:bodyPr/>
                    <a:lstStyle/>
                    <a:p>
                      <a:pPr algn="ctr"/>
                      <a:r>
                        <a:rPr lang="en-US" dirty="0" err="1" smtClean="0">
                          <a:solidFill>
                            <a:srgbClr val="3D7895"/>
                          </a:solidFill>
                          <a:latin typeface="Bookman Old Style" pitchFamily="18" charset="0"/>
                          <a:sym typeface="Arial"/>
                        </a:rPr>
                        <a:t>Elemente</a:t>
                      </a:r>
                      <a:r>
                        <a:rPr lang="en-US" dirty="0" smtClean="0">
                          <a:solidFill>
                            <a:srgbClr val="3D7895"/>
                          </a:solidFill>
                          <a:latin typeface="Bookman Old Style" pitchFamily="18" charset="0"/>
                          <a:sym typeface="Arial"/>
                        </a:rPr>
                        <a:t> de </a:t>
                      </a:r>
                      <a:r>
                        <a:rPr lang="en-US" dirty="0" err="1" smtClean="0">
                          <a:solidFill>
                            <a:srgbClr val="3D7895"/>
                          </a:solidFill>
                          <a:latin typeface="Bookman Old Style" pitchFamily="18" charset="0"/>
                          <a:sym typeface="Arial"/>
                        </a:rPr>
                        <a:t>logică</a:t>
                      </a:r>
                      <a:r>
                        <a:rPr lang="en-US" dirty="0" smtClean="0">
                          <a:solidFill>
                            <a:srgbClr val="3D7895"/>
                          </a:solidFill>
                          <a:latin typeface="Bookman Old Style" pitchFamily="18" charset="0"/>
                          <a:sym typeface="Arial"/>
                        </a:rPr>
                        <a:t> </a:t>
                      </a:r>
                      <a:r>
                        <a:rPr lang="en-US" dirty="0" err="1" smtClean="0">
                          <a:solidFill>
                            <a:srgbClr val="3D7895"/>
                          </a:solidFill>
                          <a:latin typeface="Bookman Old Style" pitchFamily="18" charset="0"/>
                          <a:sym typeface="Arial"/>
                        </a:rPr>
                        <a:t>matematică</a:t>
                      </a:r>
                      <a:r>
                        <a:rPr lang="en-US" dirty="0" smtClean="0">
                          <a:solidFill>
                            <a:srgbClr val="3D7895"/>
                          </a:solidFill>
                          <a:latin typeface="Bookman Old Style" pitchFamily="18" charset="0"/>
                          <a:sym typeface="Arial"/>
                        </a:rPr>
                        <a:t>, </a:t>
                      </a:r>
                      <a:r>
                        <a:rPr lang="en-US" dirty="0" err="1" smtClean="0">
                          <a:solidFill>
                            <a:srgbClr val="3D7895"/>
                          </a:solidFill>
                          <a:latin typeface="Bookman Old Style" pitchFamily="18" charset="0"/>
                          <a:sym typeface="Arial"/>
                        </a:rPr>
                        <a:t>teoria</a:t>
                      </a:r>
                      <a:r>
                        <a:rPr lang="en-US" dirty="0" smtClean="0">
                          <a:solidFill>
                            <a:srgbClr val="3D7895"/>
                          </a:solidFill>
                          <a:latin typeface="Bookman Old Style" pitchFamily="18" charset="0"/>
                          <a:sym typeface="Arial"/>
                        </a:rPr>
                        <a:t> </a:t>
                      </a:r>
                      <a:r>
                        <a:rPr lang="en-US" dirty="0" err="1" smtClean="0">
                          <a:solidFill>
                            <a:srgbClr val="3D7895"/>
                          </a:solidFill>
                          <a:latin typeface="Bookman Old Style" pitchFamily="18" charset="0"/>
                          <a:sym typeface="Arial"/>
                        </a:rPr>
                        <a:t>mulţimilor</a:t>
                      </a:r>
                      <a:r>
                        <a:rPr lang="en-US" dirty="0" smtClean="0">
                          <a:solidFill>
                            <a:srgbClr val="3D7895"/>
                          </a:solidFill>
                          <a:latin typeface="Bookman Old Style" pitchFamily="18" charset="0"/>
                          <a:sym typeface="Arial"/>
                        </a:rPr>
                        <a:t> </a:t>
                      </a:r>
                      <a:r>
                        <a:rPr lang="en-US" dirty="0" err="1" smtClean="0">
                          <a:solidFill>
                            <a:srgbClr val="3D7895"/>
                          </a:solidFill>
                          <a:latin typeface="Bookman Old Style" pitchFamily="18" charset="0"/>
                          <a:sym typeface="Arial"/>
                        </a:rPr>
                        <a:t>şi</a:t>
                      </a:r>
                      <a:r>
                        <a:rPr lang="en-US" dirty="0" smtClean="0">
                          <a:solidFill>
                            <a:srgbClr val="3D7895"/>
                          </a:solidFill>
                          <a:latin typeface="Bookman Old Style" pitchFamily="18" charset="0"/>
                          <a:sym typeface="Arial"/>
                        </a:rPr>
                        <a:t> </a:t>
                      </a:r>
                      <a:r>
                        <a:rPr lang="en-US" dirty="0" err="1" smtClean="0">
                          <a:solidFill>
                            <a:srgbClr val="3D7895"/>
                          </a:solidFill>
                          <a:latin typeface="Bookman Old Style" pitchFamily="18" charset="0"/>
                          <a:sym typeface="Arial"/>
                        </a:rPr>
                        <a:t>combinatorică</a:t>
                      </a:r>
                      <a:r>
                        <a:rPr lang="en-US" dirty="0" smtClean="0">
                          <a:solidFill>
                            <a:srgbClr val="3D7895"/>
                          </a:solidFill>
                          <a:latin typeface="Bookman Old Style" pitchFamily="18" charset="0"/>
                          <a:sym typeface="Arial"/>
                        </a:rPr>
                        <a:t>.</a:t>
                      </a:r>
                      <a:endParaRPr lang="ro-RO" dirty="0">
                        <a:solidFill>
                          <a:srgbClr val="3D7895"/>
                        </a:solidFill>
                        <a:latin typeface="Bookman Old Style" pitchFamily="18" charset="0"/>
                        <a:sym typeface="Arial"/>
                      </a:endParaRPr>
                    </a:p>
                  </a:txBody>
                  <a:tcPr marL="91425" marR="91425" marT="68575" marB="68575" anchor="ctr">
                    <a:lnL w="19050" cap="flat" cmpd="sng">
                      <a:solidFill>
                        <a:srgbClr val="DEE9F2"/>
                      </a:solidFill>
                      <a:prstDash val="solid"/>
                      <a:round/>
                      <a:headEnd type="none" w="sm" len="sm"/>
                      <a:tailEnd type="none" w="sm" len="sm"/>
                    </a:lnL>
                    <a:lnR w="19050" cap="flat" cmpd="sng">
                      <a:solidFill>
                        <a:srgbClr val="DEE9F2"/>
                      </a:solidFill>
                      <a:prstDash val="solid"/>
                      <a:round/>
                      <a:headEnd type="none" w="sm" len="sm"/>
                      <a:tailEnd type="none" w="sm" len="sm"/>
                    </a:lnR>
                    <a:lnT w="19050" cap="flat" cmpd="sng">
                      <a:solidFill>
                        <a:srgbClr val="DEE9F2"/>
                      </a:solidFill>
                      <a:prstDash val="solid"/>
                      <a:round/>
                      <a:headEnd type="none" w="sm" len="sm"/>
                      <a:tailEnd type="none" w="sm" len="sm"/>
                    </a:lnT>
                    <a:lnB w="19050" cap="flat" cmpd="sng">
                      <a:solidFill>
                        <a:srgbClr val="DEE9F2"/>
                      </a:solidFill>
                      <a:prstDash val="solid"/>
                      <a:round/>
                      <a:headEnd type="none" w="sm" len="sm"/>
                      <a:tailEnd type="none" w="sm" len="sm"/>
                    </a:lnB>
                    <a:solidFill>
                      <a:srgbClr val="FFFFFF"/>
                    </a:solidFill>
                  </a:tcPr>
                </a:tc>
                <a:tc>
                  <a:txBody>
                    <a:bodyPr/>
                    <a:lstStyle/>
                    <a:p>
                      <a:pPr algn="ctr"/>
                      <a:r>
                        <a:rPr lang="en-US" dirty="0" err="1" smtClean="0">
                          <a:solidFill>
                            <a:srgbClr val="3D7895"/>
                          </a:solidFill>
                          <a:latin typeface="Bookman Old Style" pitchFamily="18" charset="0"/>
                          <a:sym typeface="Arial"/>
                        </a:rPr>
                        <a:t>Elemente</a:t>
                      </a:r>
                      <a:r>
                        <a:rPr lang="en-US" dirty="0" smtClean="0">
                          <a:solidFill>
                            <a:srgbClr val="3D7895"/>
                          </a:solidFill>
                          <a:latin typeface="Bookman Old Style" pitchFamily="18" charset="0"/>
                          <a:sym typeface="Arial"/>
                        </a:rPr>
                        <a:t> de </a:t>
                      </a:r>
                      <a:r>
                        <a:rPr lang="en-US" dirty="0" err="1" smtClean="0">
                          <a:solidFill>
                            <a:srgbClr val="3D7895"/>
                          </a:solidFill>
                          <a:latin typeface="Bookman Old Style" pitchFamily="18" charset="0"/>
                          <a:sym typeface="Arial"/>
                        </a:rPr>
                        <a:t>teoria</a:t>
                      </a:r>
                      <a:r>
                        <a:rPr lang="en-US" dirty="0" smtClean="0">
                          <a:solidFill>
                            <a:srgbClr val="3D7895"/>
                          </a:solidFill>
                          <a:latin typeface="Bookman Old Style" pitchFamily="18" charset="0"/>
                          <a:sym typeface="Arial"/>
                        </a:rPr>
                        <a:t> </a:t>
                      </a:r>
                      <a:r>
                        <a:rPr lang="en-US" dirty="0" err="1" smtClean="0">
                          <a:solidFill>
                            <a:srgbClr val="3D7895"/>
                          </a:solidFill>
                          <a:latin typeface="Bookman Old Style" pitchFamily="18" charset="0"/>
                          <a:sym typeface="Arial"/>
                        </a:rPr>
                        <a:t>probabilităţilor</a:t>
                      </a:r>
                      <a:r>
                        <a:rPr lang="en-US" dirty="0" smtClean="0">
                          <a:solidFill>
                            <a:srgbClr val="3D7895"/>
                          </a:solidFill>
                          <a:latin typeface="Bookman Old Style" pitchFamily="18" charset="0"/>
                          <a:sym typeface="Arial"/>
                        </a:rPr>
                        <a:t> </a:t>
                      </a:r>
                      <a:r>
                        <a:rPr lang="en-US" dirty="0" err="1" smtClean="0">
                          <a:solidFill>
                            <a:srgbClr val="3D7895"/>
                          </a:solidFill>
                          <a:latin typeface="Bookman Old Style" pitchFamily="18" charset="0"/>
                          <a:sym typeface="Arial"/>
                        </a:rPr>
                        <a:t>şi</a:t>
                      </a:r>
                      <a:r>
                        <a:rPr lang="en-US" dirty="0" smtClean="0">
                          <a:solidFill>
                            <a:srgbClr val="3D7895"/>
                          </a:solidFill>
                          <a:latin typeface="Bookman Old Style" pitchFamily="18" charset="0"/>
                          <a:sym typeface="Arial"/>
                        </a:rPr>
                        <a:t> </a:t>
                      </a:r>
                      <a:r>
                        <a:rPr lang="en-US" dirty="0" err="1" smtClean="0">
                          <a:solidFill>
                            <a:srgbClr val="3D7895"/>
                          </a:solidFill>
                          <a:latin typeface="Bookman Old Style" pitchFamily="18" charset="0"/>
                          <a:sym typeface="Arial"/>
                        </a:rPr>
                        <a:t>statistică</a:t>
                      </a:r>
                      <a:r>
                        <a:rPr lang="en-US" dirty="0" smtClean="0">
                          <a:solidFill>
                            <a:srgbClr val="3D7895"/>
                          </a:solidFill>
                          <a:latin typeface="Bookman Old Style" pitchFamily="18" charset="0"/>
                          <a:sym typeface="Arial"/>
                        </a:rPr>
                        <a:t> </a:t>
                      </a:r>
                      <a:r>
                        <a:rPr lang="en-US" dirty="0" err="1" smtClean="0">
                          <a:solidFill>
                            <a:srgbClr val="3D7895"/>
                          </a:solidFill>
                          <a:latin typeface="Bookman Old Style" pitchFamily="18" charset="0"/>
                          <a:sym typeface="Arial"/>
                        </a:rPr>
                        <a:t>matematică</a:t>
                      </a:r>
                      <a:r>
                        <a:rPr lang="en-US" dirty="0" smtClean="0">
                          <a:solidFill>
                            <a:srgbClr val="3D7895"/>
                          </a:solidFill>
                          <a:latin typeface="Bookman Old Style" pitchFamily="18" charset="0"/>
                          <a:sym typeface="Arial"/>
                        </a:rPr>
                        <a:t>.</a:t>
                      </a:r>
                      <a:endParaRPr lang="ro-RO" dirty="0">
                        <a:solidFill>
                          <a:srgbClr val="3D7895"/>
                        </a:solidFill>
                        <a:latin typeface="Bookman Old Style" pitchFamily="18" charset="0"/>
                        <a:sym typeface="Arial"/>
                      </a:endParaRPr>
                    </a:p>
                  </a:txBody>
                  <a:tcPr marL="91425" marR="91425" marT="68575" marB="68575" anchor="ctr">
                    <a:lnL w="19050" cap="flat" cmpd="sng">
                      <a:solidFill>
                        <a:srgbClr val="DEE9F2"/>
                      </a:solidFill>
                      <a:prstDash val="solid"/>
                      <a:round/>
                      <a:headEnd type="none" w="sm" len="sm"/>
                      <a:tailEnd type="none" w="sm" len="sm"/>
                    </a:lnL>
                    <a:lnR w="19050" cap="flat" cmpd="sng">
                      <a:solidFill>
                        <a:srgbClr val="DEE9F2"/>
                      </a:solidFill>
                      <a:prstDash val="solid"/>
                      <a:round/>
                      <a:headEnd type="none" w="sm" len="sm"/>
                      <a:tailEnd type="none" w="sm" len="sm"/>
                    </a:lnR>
                    <a:lnT w="19050" cap="flat" cmpd="sng">
                      <a:solidFill>
                        <a:srgbClr val="DEE9F2"/>
                      </a:solidFill>
                      <a:prstDash val="solid"/>
                      <a:round/>
                      <a:headEnd type="none" w="sm" len="sm"/>
                      <a:tailEnd type="none" w="sm" len="sm"/>
                    </a:lnT>
                    <a:lnB w="19050" cap="flat" cmpd="sng">
                      <a:solidFill>
                        <a:srgbClr val="DEE9F2"/>
                      </a:solidFill>
                      <a:prstDash val="solid"/>
                      <a:round/>
                      <a:headEnd type="none" w="sm" len="sm"/>
                      <a:tailEnd type="none" w="sm" len="sm"/>
                    </a:lnB>
                    <a:solidFill>
                      <a:srgbClr val="FFFFFF"/>
                    </a:solidFill>
                  </a:tcPr>
                </a:tc>
              </a:tr>
              <a:tr h="978793">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o-RO" dirty="0" smtClean="0">
                          <a:solidFill>
                            <a:srgbClr val="3D7895"/>
                          </a:solidFill>
                          <a:latin typeface="Bookman Old Style" pitchFamily="18" charset="0"/>
                          <a:sym typeface="Arial"/>
                        </a:rPr>
                        <a:t>Algebră</a:t>
                      </a:r>
                      <a:endParaRPr lang="ro-RO" dirty="0" smtClean="0">
                        <a:solidFill>
                          <a:srgbClr val="3D7895"/>
                        </a:solidFill>
                        <a:latin typeface="Bookman Old Style" pitchFamily="18" charset="0"/>
                        <a:sym typeface="Lato Light"/>
                      </a:endParaRPr>
                    </a:p>
                    <a:p>
                      <a:pPr algn="ctr"/>
                      <a:endParaRPr lang="ro-RO" dirty="0">
                        <a:solidFill>
                          <a:srgbClr val="3D7895"/>
                        </a:solidFill>
                        <a:latin typeface="Bookman Old Style" pitchFamily="18" charset="0"/>
                        <a:sym typeface="Arial"/>
                      </a:endParaRPr>
                    </a:p>
                  </a:txBody>
                  <a:tcPr marL="91425" marR="91425" marT="68575" marB="68575" anchor="ctr">
                    <a:lnL w="19050" cap="flat" cmpd="sng">
                      <a:solidFill>
                        <a:srgbClr val="DEE9F2"/>
                      </a:solidFill>
                      <a:prstDash val="solid"/>
                      <a:round/>
                      <a:headEnd type="none" w="sm" len="sm"/>
                      <a:tailEnd type="none" w="sm" len="sm"/>
                    </a:lnL>
                    <a:lnR w="19050" cap="flat" cmpd="sng" algn="ctr">
                      <a:solidFill>
                        <a:srgbClr val="DEE9F2"/>
                      </a:solidFill>
                      <a:prstDash val="solid"/>
                      <a:round/>
                      <a:headEnd type="none" w="sm" len="sm"/>
                      <a:tailEnd type="none" w="sm" len="sm"/>
                    </a:lnR>
                    <a:lnT w="19050" cap="flat" cmpd="sng">
                      <a:solidFill>
                        <a:srgbClr val="DEE9F2"/>
                      </a:solidFill>
                      <a:prstDash val="solid"/>
                      <a:round/>
                      <a:headEnd type="none" w="sm" len="sm"/>
                      <a:tailEnd type="none" w="sm" len="sm"/>
                    </a:lnT>
                    <a:lnB w="19050" cap="flat" cmpd="sng" algn="ctr">
                      <a:solidFill>
                        <a:srgbClr val="DEE9F2"/>
                      </a:solidFill>
                      <a:prstDash val="solid"/>
                      <a:round/>
                      <a:headEnd type="none" w="sm" len="sm"/>
                      <a:tailEnd type="none" w="sm" len="sm"/>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o-RO" dirty="0" smtClean="0">
                          <a:solidFill>
                            <a:srgbClr val="3D7895"/>
                          </a:solidFill>
                          <a:latin typeface="Bookman Old Style" pitchFamily="18" charset="0"/>
                          <a:sym typeface="Arial"/>
                        </a:rPr>
                        <a:t>Elemente de analiză matematică</a:t>
                      </a:r>
                    </a:p>
                    <a:p>
                      <a:pPr algn="ctr"/>
                      <a:endParaRPr lang="ro-RO" dirty="0">
                        <a:solidFill>
                          <a:srgbClr val="3D7895"/>
                        </a:solidFill>
                        <a:latin typeface="Bookman Old Style" pitchFamily="18" charset="0"/>
                        <a:sym typeface="Arial"/>
                      </a:endParaRPr>
                    </a:p>
                  </a:txBody>
                  <a:tcPr marL="91425" marR="91425" marT="68575" marB="68575" anchor="ctr">
                    <a:lnL w="19050" cap="flat" cmpd="sng" algn="ctr">
                      <a:solidFill>
                        <a:srgbClr val="DEE9F2"/>
                      </a:solidFill>
                      <a:prstDash val="solid"/>
                      <a:round/>
                      <a:headEnd type="none" w="sm" len="sm"/>
                      <a:tailEnd type="none" w="sm" len="sm"/>
                    </a:lnL>
                    <a:lnR w="19050" cap="flat" cmpd="sng" algn="ctr">
                      <a:solidFill>
                        <a:srgbClr val="DEE9F2"/>
                      </a:solidFill>
                      <a:prstDash val="solid"/>
                      <a:round/>
                      <a:headEnd type="none" w="sm" len="sm"/>
                      <a:tailEnd type="none" w="sm" len="sm"/>
                    </a:lnR>
                    <a:lnT w="19050" cap="flat" cmpd="sng">
                      <a:solidFill>
                        <a:srgbClr val="DEE9F2"/>
                      </a:solidFill>
                      <a:prstDash val="solid"/>
                      <a:round/>
                      <a:headEnd type="none" w="sm" len="sm"/>
                      <a:tailEnd type="none" w="sm" len="sm"/>
                    </a:lnT>
                    <a:lnB w="19050" cap="flat" cmpd="sng" algn="ctr">
                      <a:solidFill>
                        <a:srgbClr val="DEE9F2"/>
                      </a:solidFill>
                      <a:prstDash val="solid"/>
                      <a:round/>
                      <a:headEnd type="none" w="sm" len="sm"/>
                      <a:tailEnd type="none" w="sm" len="sm"/>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err="1" smtClean="0">
                          <a:solidFill>
                            <a:srgbClr val="3D7895"/>
                          </a:solidFill>
                          <a:latin typeface="Bookman Old Style" pitchFamily="18" charset="0"/>
                          <a:sym typeface="Arial"/>
                        </a:rPr>
                        <a:t>Măsurare</a:t>
                      </a:r>
                      <a:r>
                        <a:rPr lang="en-US" dirty="0" smtClean="0">
                          <a:solidFill>
                            <a:srgbClr val="3D7895"/>
                          </a:solidFill>
                          <a:latin typeface="Bookman Old Style" pitchFamily="18" charset="0"/>
                          <a:sym typeface="Arial"/>
                        </a:rPr>
                        <a:t> </a:t>
                      </a:r>
                      <a:r>
                        <a:rPr lang="en-US" dirty="0" err="1" smtClean="0">
                          <a:solidFill>
                            <a:srgbClr val="3D7895"/>
                          </a:solidFill>
                          <a:latin typeface="Bookman Old Style" pitchFamily="18" charset="0"/>
                          <a:sym typeface="Arial"/>
                        </a:rPr>
                        <a:t>şi</a:t>
                      </a:r>
                      <a:r>
                        <a:rPr lang="en-US" dirty="0" smtClean="0">
                          <a:solidFill>
                            <a:srgbClr val="3D7895"/>
                          </a:solidFill>
                          <a:latin typeface="Bookman Old Style" pitchFamily="18" charset="0"/>
                          <a:sym typeface="Arial"/>
                        </a:rPr>
                        <a:t> </a:t>
                      </a:r>
                      <a:r>
                        <a:rPr lang="en-US" dirty="0" err="1" smtClean="0">
                          <a:solidFill>
                            <a:srgbClr val="3D7895"/>
                          </a:solidFill>
                          <a:latin typeface="Bookman Old Style" pitchFamily="18" charset="0"/>
                          <a:sym typeface="Arial"/>
                        </a:rPr>
                        <a:t>măsuri</a:t>
                      </a:r>
                      <a:r>
                        <a:rPr lang="en-US" dirty="0" smtClean="0">
                          <a:solidFill>
                            <a:srgbClr val="3D7895"/>
                          </a:solidFill>
                          <a:latin typeface="Bookman Old Style" pitchFamily="18" charset="0"/>
                          <a:sym typeface="Arial"/>
                        </a:rPr>
                        <a:t>. </a:t>
                      </a:r>
                      <a:endParaRPr lang="ro-RO" dirty="0" smtClean="0">
                        <a:solidFill>
                          <a:srgbClr val="3D7895"/>
                        </a:solidFill>
                        <a:latin typeface="Bookman Old Style" pitchFamily="18" charset="0"/>
                        <a:sym typeface="Arial"/>
                      </a:endParaRP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err="1" smtClean="0">
                          <a:solidFill>
                            <a:srgbClr val="3D7895"/>
                          </a:solidFill>
                          <a:latin typeface="Bookman Old Style" pitchFamily="18" charset="0"/>
                          <a:sym typeface="Arial"/>
                        </a:rPr>
                        <a:t>Elemente</a:t>
                      </a:r>
                      <a:r>
                        <a:rPr lang="en-US" dirty="0" smtClean="0">
                          <a:solidFill>
                            <a:srgbClr val="3D7895"/>
                          </a:solidFill>
                          <a:latin typeface="Bookman Old Style" pitchFamily="18" charset="0"/>
                          <a:sym typeface="Arial"/>
                        </a:rPr>
                        <a:t> de </a:t>
                      </a:r>
                      <a:r>
                        <a:rPr lang="en-US" dirty="0" err="1" smtClean="0">
                          <a:solidFill>
                            <a:srgbClr val="3D7895"/>
                          </a:solidFill>
                          <a:latin typeface="Bookman Old Style" pitchFamily="18" charset="0"/>
                          <a:sym typeface="Arial"/>
                        </a:rPr>
                        <a:t>geometrie</a:t>
                      </a:r>
                      <a:r>
                        <a:rPr lang="en-US" dirty="0" smtClean="0">
                          <a:solidFill>
                            <a:srgbClr val="3D7895"/>
                          </a:solidFill>
                          <a:latin typeface="Bookman Old Style" pitchFamily="18" charset="0"/>
                          <a:sym typeface="Arial"/>
                        </a:rPr>
                        <a:t> metric</a:t>
                      </a:r>
                      <a:r>
                        <a:rPr lang="ro-RO" dirty="0" smtClean="0">
                          <a:solidFill>
                            <a:srgbClr val="3D7895"/>
                          </a:solidFill>
                          <a:latin typeface="Bookman Old Style" pitchFamily="18" charset="0"/>
                          <a:sym typeface="Arial"/>
                        </a:rPr>
                        <a:t>ă</a:t>
                      </a:r>
                    </a:p>
                    <a:p>
                      <a:pPr algn="ctr"/>
                      <a:endParaRPr lang="ro-RO" dirty="0">
                        <a:solidFill>
                          <a:srgbClr val="3D7895"/>
                        </a:solidFill>
                        <a:latin typeface="Bookman Old Style" pitchFamily="18" charset="0"/>
                        <a:sym typeface="Arial"/>
                      </a:endParaRPr>
                    </a:p>
                  </a:txBody>
                  <a:tcPr marL="91425" marR="91425" marT="68575" marB="68575" anchor="ctr">
                    <a:lnL w="19050" cap="flat" cmpd="sng" algn="ctr">
                      <a:solidFill>
                        <a:srgbClr val="DEE9F2"/>
                      </a:solidFill>
                      <a:prstDash val="solid"/>
                      <a:round/>
                      <a:headEnd type="none" w="sm" len="sm"/>
                      <a:tailEnd type="none" w="sm" len="sm"/>
                    </a:lnL>
                    <a:lnR w="19050" cap="flat" cmpd="sng">
                      <a:solidFill>
                        <a:srgbClr val="DEE9F2"/>
                      </a:solidFill>
                      <a:prstDash val="solid"/>
                      <a:round/>
                      <a:headEnd type="none" w="sm" len="sm"/>
                      <a:tailEnd type="none" w="sm" len="sm"/>
                    </a:lnR>
                    <a:lnT w="19050" cap="flat" cmpd="sng">
                      <a:solidFill>
                        <a:srgbClr val="DEE9F2"/>
                      </a:solidFill>
                      <a:prstDash val="solid"/>
                      <a:round/>
                      <a:headEnd type="none" w="sm" len="sm"/>
                      <a:tailEnd type="none" w="sm" len="sm"/>
                    </a:lnT>
                    <a:lnB w="19050" cap="flat" cmpd="sng" algn="ctr">
                      <a:solidFill>
                        <a:srgbClr val="DEE9F2"/>
                      </a:solidFill>
                      <a:prstDash val="solid"/>
                      <a:round/>
                      <a:headEnd type="none" w="sm" len="sm"/>
                      <a:tailEnd type="none" w="sm" len="sm"/>
                    </a:lnB>
                    <a:solidFill>
                      <a:srgbClr val="FFFFFF"/>
                    </a:solidFill>
                  </a:tcPr>
                </a:tc>
              </a:tr>
              <a:tr h="978793">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err="1" smtClean="0">
                          <a:solidFill>
                            <a:srgbClr val="3D7895"/>
                          </a:solidFill>
                          <a:latin typeface="Bookman Old Style" pitchFamily="18" charset="0"/>
                          <a:sym typeface="Arial"/>
                        </a:rPr>
                        <a:t>Geometria</a:t>
                      </a:r>
                      <a:r>
                        <a:rPr lang="en-US" dirty="0" smtClean="0">
                          <a:solidFill>
                            <a:srgbClr val="3D7895"/>
                          </a:solidFill>
                          <a:latin typeface="Bookman Old Style" pitchFamily="18" charset="0"/>
                          <a:sym typeface="Arial"/>
                        </a:rPr>
                        <a:t> </a:t>
                      </a:r>
                      <a:r>
                        <a:rPr lang="en-US" dirty="0" err="1" smtClean="0">
                          <a:solidFill>
                            <a:srgbClr val="3D7895"/>
                          </a:solidFill>
                          <a:latin typeface="Bookman Old Style" pitchFamily="18" charset="0"/>
                          <a:sym typeface="Arial"/>
                        </a:rPr>
                        <a:t>în</a:t>
                      </a:r>
                      <a:r>
                        <a:rPr lang="en-US" dirty="0" smtClean="0">
                          <a:solidFill>
                            <a:srgbClr val="3D7895"/>
                          </a:solidFill>
                          <a:latin typeface="Bookman Old Style" pitchFamily="18" charset="0"/>
                          <a:sym typeface="Arial"/>
                        </a:rPr>
                        <a:t> plan </a:t>
                      </a:r>
                      <a:r>
                        <a:rPr lang="en-US" dirty="0" err="1" smtClean="0">
                          <a:solidFill>
                            <a:srgbClr val="3D7895"/>
                          </a:solidFill>
                          <a:latin typeface="Bookman Old Style" pitchFamily="18" charset="0"/>
                          <a:sym typeface="Arial"/>
                        </a:rPr>
                        <a:t>şi</a:t>
                      </a:r>
                      <a:r>
                        <a:rPr lang="en-US" dirty="0" smtClean="0">
                          <a:solidFill>
                            <a:srgbClr val="3D7895"/>
                          </a:solidFill>
                          <a:latin typeface="Bookman Old Style" pitchFamily="18" charset="0"/>
                          <a:sym typeface="Arial"/>
                        </a:rPr>
                        <a:t> </a:t>
                      </a:r>
                      <a:r>
                        <a:rPr lang="en-US" dirty="0" err="1" smtClean="0">
                          <a:solidFill>
                            <a:srgbClr val="3D7895"/>
                          </a:solidFill>
                          <a:latin typeface="Bookman Old Style" pitchFamily="18" charset="0"/>
                          <a:sym typeface="Arial"/>
                        </a:rPr>
                        <a:t>în</a:t>
                      </a:r>
                      <a:r>
                        <a:rPr lang="en-US" dirty="0" smtClean="0">
                          <a:solidFill>
                            <a:srgbClr val="3D7895"/>
                          </a:solidFill>
                          <a:latin typeface="Bookman Old Style" pitchFamily="18" charset="0"/>
                          <a:sym typeface="Arial"/>
                        </a:rPr>
                        <a:t> </a:t>
                      </a:r>
                      <a:r>
                        <a:rPr lang="en-US" dirty="0" err="1" smtClean="0">
                          <a:solidFill>
                            <a:srgbClr val="3D7895"/>
                          </a:solidFill>
                          <a:latin typeface="Bookman Old Style" pitchFamily="18" charset="0"/>
                          <a:sym typeface="Arial"/>
                        </a:rPr>
                        <a:t>spaţiu</a:t>
                      </a:r>
                      <a:endParaRPr lang="ro-RO" dirty="0" smtClean="0">
                        <a:solidFill>
                          <a:srgbClr val="3D7895"/>
                        </a:solidFill>
                        <a:latin typeface="Bookman Old Style" pitchFamily="18" charset="0"/>
                        <a:sym typeface="Arial"/>
                      </a:endParaRPr>
                    </a:p>
                    <a:p>
                      <a:pPr algn="ctr"/>
                      <a:endParaRPr lang="ro-RO" dirty="0">
                        <a:solidFill>
                          <a:srgbClr val="3D7895"/>
                        </a:solidFill>
                        <a:latin typeface="Bookman Old Style" pitchFamily="18" charset="0"/>
                        <a:sym typeface="Arial"/>
                      </a:endParaRPr>
                    </a:p>
                  </a:txBody>
                  <a:tcPr marL="91425" marR="91425" marT="68575" marB="68575" anchor="ctr">
                    <a:lnL w="19050" cap="flat" cmpd="sng">
                      <a:solidFill>
                        <a:srgbClr val="DEE9F2"/>
                      </a:solidFill>
                      <a:prstDash val="solid"/>
                      <a:round/>
                      <a:headEnd type="none" w="sm" len="sm"/>
                      <a:tailEnd type="none" w="sm" len="sm"/>
                    </a:lnL>
                    <a:lnR w="19050" cap="flat" cmpd="sng">
                      <a:solidFill>
                        <a:srgbClr val="DEE9F2"/>
                      </a:solidFill>
                      <a:prstDash val="solid"/>
                      <a:round/>
                      <a:headEnd type="none" w="sm" len="sm"/>
                      <a:tailEnd type="none" w="sm" len="sm"/>
                    </a:lnR>
                    <a:lnT w="19050" cap="flat" cmpd="sng">
                      <a:solidFill>
                        <a:srgbClr val="DEE9F2"/>
                      </a:solidFill>
                      <a:prstDash val="solid"/>
                      <a:round/>
                      <a:headEnd type="none" w="sm" len="sm"/>
                      <a:tailEnd type="none" w="sm" len="sm"/>
                    </a:lnT>
                    <a:lnB w="19050" cap="flat" cmpd="sng">
                      <a:solidFill>
                        <a:srgbClr val="DEE9F2"/>
                      </a:solidFill>
                      <a:prstDash val="solid"/>
                      <a:round/>
                      <a:headEnd type="none" w="sm" len="sm"/>
                      <a:tailEnd type="none" w="sm" len="sm"/>
                    </a:lnB>
                    <a:solidFill>
                      <a:srgbClr val="FFFFFF"/>
                    </a:solidFill>
                  </a:tcPr>
                </a:tc>
                <a:tc>
                  <a:txBody>
                    <a:bodyPr/>
                    <a:lstStyle/>
                    <a:p>
                      <a:pPr algn="ctr"/>
                      <a:r>
                        <a:rPr lang="ro-RO" dirty="0" smtClean="0">
                          <a:solidFill>
                            <a:srgbClr val="3D7895"/>
                          </a:solidFill>
                          <a:latin typeface="Bookman Old Style" pitchFamily="18" charset="0"/>
                          <a:sym typeface="Arial"/>
                        </a:rPr>
                        <a:t>Transformări geometrice</a:t>
                      </a:r>
                      <a:endParaRPr lang="ro-RO" dirty="0">
                        <a:solidFill>
                          <a:srgbClr val="3D7895"/>
                        </a:solidFill>
                        <a:latin typeface="Bookman Old Style" pitchFamily="18" charset="0"/>
                        <a:sym typeface="Arial"/>
                      </a:endParaRPr>
                    </a:p>
                  </a:txBody>
                  <a:tcPr marL="91425" marR="91425" marT="68575" marB="68575" anchor="ctr">
                    <a:lnL w="19050" cap="flat" cmpd="sng">
                      <a:solidFill>
                        <a:srgbClr val="DEE9F2"/>
                      </a:solidFill>
                      <a:prstDash val="solid"/>
                      <a:round/>
                      <a:headEnd type="none" w="sm" len="sm"/>
                      <a:tailEnd type="none" w="sm" len="sm"/>
                    </a:lnL>
                    <a:lnR w="19050" cap="flat" cmpd="sng">
                      <a:solidFill>
                        <a:srgbClr val="DEE9F2"/>
                      </a:solidFill>
                      <a:prstDash val="solid"/>
                      <a:round/>
                      <a:headEnd type="none" w="sm" len="sm"/>
                      <a:tailEnd type="none" w="sm" len="sm"/>
                    </a:lnR>
                    <a:lnT w="19050" cap="flat" cmpd="sng">
                      <a:solidFill>
                        <a:srgbClr val="DEE9F2"/>
                      </a:solidFill>
                      <a:prstDash val="solid"/>
                      <a:round/>
                      <a:headEnd type="none" w="sm" len="sm"/>
                      <a:tailEnd type="none" w="sm" len="sm"/>
                    </a:lnT>
                    <a:lnB w="19050" cap="flat" cmpd="sng">
                      <a:solidFill>
                        <a:srgbClr val="DEE9F2"/>
                      </a:solidFill>
                      <a:prstDash val="solid"/>
                      <a:round/>
                      <a:headEnd type="none" w="sm" len="sm"/>
                      <a:tailEnd type="none" w="sm" len="sm"/>
                    </a:lnB>
                    <a:solidFill>
                      <a:srgbClr val="FFFFFF"/>
                    </a:solidFill>
                  </a:tcPr>
                </a:tc>
                <a:tc>
                  <a:txBody>
                    <a:bodyPr/>
                    <a:lstStyle/>
                    <a:p>
                      <a:pPr algn="ctr"/>
                      <a:r>
                        <a:rPr lang="ro-RO" b="1" dirty="0" smtClean="0">
                          <a:solidFill>
                            <a:srgbClr val="3D7895"/>
                          </a:solidFill>
                          <a:latin typeface="Bookman Old Style" pitchFamily="18" charset="0"/>
                          <a:sym typeface="Arial"/>
                        </a:rPr>
                        <a:t>Rezolvări de probleme</a:t>
                      </a:r>
                      <a:endParaRPr lang="ro-RO" b="1" dirty="0">
                        <a:solidFill>
                          <a:srgbClr val="3D7895"/>
                        </a:solidFill>
                        <a:latin typeface="Bookman Old Style" pitchFamily="18" charset="0"/>
                        <a:sym typeface="Arial"/>
                      </a:endParaRPr>
                    </a:p>
                  </a:txBody>
                  <a:tcPr marL="91425" marR="91425" marT="68575" marB="68575" anchor="ctr">
                    <a:lnL w="19050" cap="flat" cmpd="sng">
                      <a:solidFill>
                        <a:srgbClr val="DEE9F2"/>
                      </a:solidFill>
                      <a:prstDash val="solid"/>
                      <a:round/>
                      <a:headEnd type="none" w="sm" len="sm"/>
                      <a:tailEnd type="none" w="sm" len="sm"/>
                    </a:lnL>
                    <a:lnR w="19050" cap="flat" cmpd="sng">
                      <a:solidFill>
                        <a:srgbClr val="DEE9F2"/>
                      </a:solidFill>
                      <a:prstDash val="solid"/>
                      <a:round/>
                      <a:headEnd type="none" w="sm" len="sm"/>
                      <a:tailEnd type="none" w="sm" len="sm"/>
                    </a:lnR>
                    <a:lnT w="19050" cap="flat" cmpd="sng">
                      <a:solidFill>
                        <a:srgbClr val="DEE9F2"/>
                      </a:solidFill>
                      <a:prstDash val="solid"/>
                      <a:round/>
                      <a:headEnd type="none" w="sm" len="sm"/>
                      <a:tailEnd type="none" w="sm" len="sm"/>
                    </a:lnT>
                    <a:lnB w="19050" cap="flat" cmpd="sng">
                      <a:solidFill>
                        <a:srgbClr val="DEE9F2"/>
                      </a:solidFill>
                      <a:prstDash val="solid"/>
                      <a:round/>
                      <a:headEnd type="none" w="sm" len="sm"/>
                      <a:tailEnd type="none" w="sm" len="sm"/>
                    </a:lnB>
                    <a:solidFill>
                      <a:srgbClr val="FFFFFF"/>
                    </a:solidFill>
                  </a:tcPr>
                </a:tc>
              </a:tr>
            </a:tbl>
          </a:graphicData>
        </a:graphic>
      </p:graphicFrame>
      <p:sp>
        <p:nvSpPr>
          <p:cNvPr id="2" name="TextBox 1"/>
          <p:cNvSpPr txBox="1"/>
          <p:nvPr/>
        </p:nvSpPr>
        <p:spPr>
          <a:xfrm>
            <a:off x="467544" y="3795886"/>
            <a:ext cx="6543779" cy="938719"/>
          </a:xfrm>
          <a:prstGeom prst="rect">
            <a:avLst/>
          </a:prstGeom>
          <a:noFill/>
        </p:spPr>
        <p:txBody>
          <a:bodyPr wrap="none" rtlCol="0">
            <a:spAutoFit/>
          </a:bodyPr>
          <a:lstStyle/>
          <a:p>
            <a:r>
              <a:rPr lang="vi-VN" sz="1100" dirty="0">
                <a:solidFill>
                  <a:srgbClr val="3D7895"/>
                </a:solidFill>
              </a:rPr>
              <a:t>Un domeniu fundamental nu numai pentru matematică, dar și pentru toate celelalte discipline școlare, </a:t>
            </a:r>
            <a:endParaRPr lang="ro-RO" sz="1100" dirty="0">
              <a:solidFill>
                <a:srgbClr val="3D7895"/>
              </a:solidFill>
            </a:endParaRPr>
          </a:p>
          <a:p>
            <a:r>
              <a:rPr lang="vi-VN" sz="1100" dirty="0">
                <a:solidFill>
                  <a:srgbClr val="3D7895"/>
                </a:solidFill>
              </a:rPr>
              <a:t>din perspectiva formării competențelor, este domeniul </a:t>
            </a:r>
            <a:r>
              <a:rPr lang="vi-VN" sz="1100" b="1" dirty="0" smtClean="0">
                <a:solidFill>
                  <a:srgbClr val="3D7895"/>
                </a:solidFill>
              </a:rPr>
              <a:t>Rezolv</a:t>
            </a:r>
            <a:r>
              <a:rPr lang="ro-RO" sz="1100" b="1" dirty="0" smtClean="0">
                <a:solidFill>
                  <a:srgbClr val="3D7895"/>
                </a:solidFill>
              </a:rPr>
              <a:t>ări</a:t>
            </a:r>
            <a:r>
              <a:rPr lang="vi-VN" sz="1100" b="1" dirty="0" smtClean="0">
                <a:solidFill>
                  <a:srgbClr val="3D7895"/>
                </a:solidFill>
              </a:rPr>
              <a:t> </a:t>
            </a:r>
            <a:r>
              <a:rPr lang="vi-VN" sz="1100" b="1" dirty="0">
                <a:solidFill>
                  <a:srgbClr val="3D7895"/>
                </a:solidFill>
              </a:rPr>
              <a:t>de probleme</a:t>
            </a:r>
            <a:r>
              <a:rPr lang="vi-VN" sz="1100" dirty="0">
                <a:solidFill>
                  <a:srgbClr val="3D7895"/>
                </a:solidFill>
              </a:rPr>
              <a:t>. </a:t>
            </a:r>
            <a:endParaRPr lang="ro-RO" sz="1100" dirty="0">
              <a:solidFill>
                <a:srgbClr val="3D7895"/>
              </a:solidFill>
            </a:endParaRPr>
          </a:p>
          <a:p>
            <a:r>
              <a:rPr lang="vi-VN" sz="1100" dirty="0">
                <a:solidFill>
                  <a:srgbClr val="3D7895"/>
                </a:solidFill>
              </a:rPr>
              <a:t>Indicatorii de performanță de la acest domeniu includ acţiuni şi comportamente concrete și </a:t>
            </a:r>
            <a:endParaRPr lang="ro-RO" sz="1100" dirty="0">
              <a:solidFill>
                <a:srgbClr val="3D7895"/>
              </a:solidFill>
            </a:endParaRPr>
          </a:p>
          <a:p>
            <a:r>
              <a:rPr lang="vi-VN" sz="1100" dirty="0" smtClean="0">
                <a:solidFill>
                  <a:srgbClr val="3D7895"/>
                </a:solidFill>
              </a:rPr>
              <a:t>observabile </a:t>
            </a:r>
            <a:r>
              <a:rPr lang="vi-VN" sz="1100" dirty="0">
                <a:solidFill>
                  <a:srgbClr val="3D7895"/>
                </a:solidFill>
              </a:rPr>
              <a:t>referitoare la rezolvarea problemelor în ansamblu, nu doar a celor de </a:t>
            </a:r>
            <a:r>
              <a:rPr lang="vi-VN" sz="1100" dirty="0" smtClean="0">
                <a:solidFill>
                  <a:srgbClr val="3D7895"/>
                </a:solidFill>
              </a:rPr>
              <a:t>matematică.</a:t>
            </a:r>
            <a:endParaRPr lang="ro-RO" sz="1100" dirty="0" smtClean="0">
              <a:solidFill>
                <a:srgbClr val="3D7895"/>
              </a:solidFill>
            </a:endParaRPr>
          </a:p>
          <a:p>
            <a:r>
              <a:rPr lang="vi-VN" sz="1100" dirty="0" smtClean="0">
                <a:solidFill>
                  <a:srgbClr val="3D7895"/>
                </a:solidFill>
              </a:rPr>
              <a:t>Din </a:t>
            </a:r>
            <a:r>
              <a:rPr lang="vi-VN" sz="1100" dirty="0">
                <a:solidFill>
                  <a:srgbClr val="3D7895"/>
                </a:solidFill>
              </a:rPr>
              <a:t>perspectiva formării competențelor standardul 22 este unul prioritar. </a:t>
            </a:r>
            <a:endParaRPr lang="ro-RO" sz="1100" dirty="0">
              <a:solidFill>
                <a:srgbClr val="3D7895"/>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5"/>
          <p:cNvSpPr txBox="1">
            <a:spLocks noGrp="1"/>
          </p:cNvSpPr>
          <p:nvPr>
            <p:ph type="ctrTitle"/>
          </p:nvPr>
        </p:nvSpPr>
        <p:spPr>
          <a:xfrm>
            <a:off x="2987824" y="1419622"/>
            <a:ext cx="3063556" cy="2087258"/>
          </a:xfrm>
          <a:prstGeom prst="rect">
            <a:avLst/>
          </a:prstGeom>
        </p:spPr>
        <p:txBody>
          <a:bodyPr spcFirstLastPara="1" wrap="square" lIns="91425" tIns="91425" rIns="91425" bIns="91425" anchor="ctr" anchorCtr="0">
            <a:noAutofit/>
          </a:bodyPr>
          <a:lstStyle/>
          <a:p>
            <a:pPr lvl="0"/>
            <a:r>
              <a:rPr lang="ro-RO" sz="2800" dirty="0"/>
              <a:t>Aspecte metodologice </a:t>
            </a:r>
            <a:r>
              <a:rPr lang="ro-RO" sz="2800" dirty="0" smtClean="0"/>
              <a:t/>
            </a:r>
            <a:br>
              <a:rPr lang="ro-RO" sz="2800" dirty="0" smtClean="0"/>
            </a:br>
            <a:r>
              <a:rPr lang="ro-RO" sz="2800" dirty="0" smtClean="0"/>
              <a:t>în </a:t>
            </a:r>
            <a:r>
              <a:rPr lang="ro-RO" sz="2800" dirty="0"/>
              <a:t>proiectarea evaluărilor </a:t>
            </a:r>
            <a:r>
              <a:rPr lang="ro-RO" sz="2800" dirty="0" smtClean="0"/>
              <a:t>sumative</a:t>
            </a:r>
            <a:endParaRPr sz="2800" dirty="0"/>
          </a:p>
        </p:txBody>
      </p:sp>
      <p:grpSp>
        <p:nvGrpSpPr>
          <p:cNvPr id="22" name="Google Shape;1821;p51"/>
          <p:cNvGrpSpPr/>
          <p:nvPr/>
        </p:nvGrpSpPr>
        <p:grpSpPr>
          <a:xfrm>
            <a:off x="6207109" y="2427734"/>
            <a:ext cx="2565534" cy="1479420"/>
            <a:chOff x="1442627" y="5710929"/>
            <a:chExt cx="594318" cy="590600"/>
          </a:xfrm>
          <a:solidFill>
            <a:srgbClr val="FFC000"/>
          </a:solidFill>
        </p:grpSpPr>
        <p:sp>
          <p:nvSpPr>
            <p:cNvPr id="23" name="Google Shape;1822;p51"/>
            <p:cNvSpPr/>
            <p:nvPr/>
          </p:nvSpPr>
          <p:spPr>
            <a:xfrm>
              <a:off x="1442627" y="5710929"/>
              <a:ext cx="594318" cy="405222"/>
            </a:xfrm>
            <a:custGeom>
              <a:avLst/>
              <a:gdLst/>
              <a:ahLst/>
              <a:cxnLst/>
              <a:rect l="l" t="t" r="r" b="b"/>
              <a:pathLst>
                <a:path w="734" h="500" extrusionOk="0">
                  <a:moveTo>
                    <a:pt x="699" y="500"/>
                  </a:moveTo>
                  <a:cubicBezTo>
                    <a:pt x="0" y="500"/>
                    <a:pt x="0" y="500"/>
                    <a:pt x="0" y="500"/>
                  </a:cubicBezTo>
                  <a:cubicBezTo>
                    <a:pt x="0" y="35"/>
                    <a:pt x="0" y="35"/>
                    <a:pt x="0" y="35"/>
                  </a:cubicBezTo>
                  <a:cubicBezTo>
                    <a:pt x="0" y="15"/>
                    <a:pt x="15" y="0"/>
                    <a:pt x="35" y="0"/>
                  </a:cubicBezTo>
                  <a:cubicBezTo>
                    <a:pt x="699" y="0"/>
                    <a:pt x="699" y="0"/>
                    <a:pt x="699" y="0"/>
                  </a:cubicBezTo>
                  <a:cubicBezTo>
                    <a:pt x="718" y="0"/>
                    <a:pt x="734" y="15"/>
                    <a:pt x="734" y="35"/>
                  </a:cubicBezTo>
                  <a:cubicBezTo>
                    <a:pt x="734" y="465"/>
                    <a:pt x="734" y="465"/>
                    <a:pt x="734" y="465"/>
                  </a:cubicBezTo>
                  <a:cubicBezTo>
                    <a:pt x="734" y="484"/>
                    <a:pt x="718" y="500"/>
                    <a:pt x="699" y="500"/>
                  </a:cubicBez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4" name="Google Shape;1823;p51"/>
            <p:cNvSpPr/>
            <p:nvPr/>
          </p:nvSpPr>
          <p:spPr>
            <a:xfrm>
              <a:off x="1442627" y="6116151"/>
              <a:ext cx="349820" cy="97191"/>
            </a:xfrm>
            <a:custGeom>
              <a:avLst/>
              <a:gdLst/>
              <a:ahLst/>
              <a:cxnLst/>
              <a:rect l="l" t="t" r="r" b="b"/>
              <a:pathLst>
                <a:path w="1126" h="313" extrusionOk="0">
                  <a:moveTo>
                    <a:pt x="1126" y="313"/>
                  </a:moveTo>
                  <a:lnTo>
                    <a:pt x="0" y="0"/>
                  </a:lnTo>
                  <a:lnTo>
                    <a:pt x="1126" y="0"/>
                  </a:lnTo>
                  <a:lnTo>
                    <a:pt x="1126" y="313"/>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 name="Google Shape;1824;p51"/>
            <p:cNvSpPr/>
            <p:nvPr/>
          </p:nvSpPr>
          <p:spPr>
            <a:xfrm>
              <a:off x="1573731" y="6152482"/>
              <a:ext cx="218715" cy="60861"/>
            </a:xfrm>
            <a:custGeom>
              <a:avLst/>
              <a:gdLst/>
              <a:ahLst/>
              <a:cxnLst/>
              <a:rect l="l" t="t" r="r" b="b"/>
              <a:pathLst>
                <a:path w="704" h="196" extrusionOk="0">
                  <a:moveTo>
                    <a:pt x="0" y="196"/>
                  </a:moveTo>
                  <a:lnTo>
                    <a:pt x="704" y="196"/>
                  </a:lnTo>
                  <a:lnTo>
                    <a:pt x="0" y="0"/>
                  </a:lnTo>
                  <a:lnTo>
                    <a:pt x="0" y="196"/>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6" name="Google Shape;1825;p51"/>
            <p:cNvSpPr/>
            <p:nvPr/>
          </p:nvSpPr>
          <p:spPr>
            <a:xfrm>
              <a:off x="1573731" y="6213343"/>
              <a:ext cx="109358" cy="88186"/>
            </a:xfrm>
            <a:custGeom>
              <a:avLst/>
              <a:gdLst/>
              <a:ahLst/>
              <a:cxnLst/>
              <a:rect l="l" t="t" r="r" b="b"/>
              <a:pathLst>
                <a:path w="352" h="284" extrusionOk="0">
                  <a:moveTo>
                    <a:pt x="352" y="284"/>
                  </a:moveTo>
                  <a:lnTo>
                    <a:pt x="0" y="0"/>
                  </a:lnTo>
                  <a:lnTo>
                    <a:pt x="352" y="0"/>
                  </a:lnTo>
                  <a:lnTo>
                    <a:pt x="352" y="284"/>
                  </a:lnTo>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grpSp>
      <p:sp>
        <p:nvSpPr>
          <p:cNvPr id="3" name="Rectangle 2"/>
          <p:cNvSpPr/>
          <p:nvPr/>
        </p:nvSpPr>
        <p:spPr>
          <a:xfrm>
            <a:off x="6387261" y="2673653"/>
            <a:ext cx="2205230" cy="523220"/>
          </a:xfrm>
          <a:prstGeom prst="rect">
            <a:avLst/>
          </a:prstGeom>
        </p:spPr>
        <p:txBody>
          <a:bodyPr wrap="square">
            <a:spAutoFit/>
          </a:bodyPr>
          <a:lstStyle/>
          <a:p>
            <a:r>
              <a:rPr lang="ro-RO" sz="2800" dirty="0" smtClean="0">
                <a:solidFill>
                  <a:schemeClr val="bg1"/>
                </a:solidFill>
                <a:latin typeface="Bellota" pitchFamily="50" charset="0"/>
                <a:ea typeface="Bellota" pitchFamily="50" charset="0"/>
              </a:rPr>
              <a:t>matematică</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771550"/>
            <a:ext cx="2736304" cy="2736304"/>
          </a:xfrm>
          <a:noFill/>
        </p:spPr>
        <p:txBody>
          <a:bodyPr/>
          <a:lstStyle/>
          <a:p>
            <a:pPr algn="ctr"/>
            <a:r>
              <a:rPr lang="en-US" dirty="0" err="1">
                <a:solidFill>
                  <a:schemeClr val="bg1"/>
                </a:solidFill>
                <a:latin typeface="Bookman Old Style" pitchFamily="18" charset="0"/>
                <a:sym typeface="Arial"/>
              </a:rPr>
              <a:t>Elemente</a:t>
            </a:r>
            <a:r>
              <a:rPr lang="en-US" dirty="0">
                <a:solidFill>
                  <a:schemeClr val="bg1"/>
                </a:solidFill>
                <a:latin typeface="Bookman Old Style" pitchFamily="18" charset="0"/>
                <a:sym typeface="Arial"/>
              </a:rPr>
              <a:t> de </a:t>
            </a:r>
            <a:r>
              <a:rPr lang="en-US" dirty="0" err="1">
                <a:solidFill>
                  <a:schemeClr val="bg1"/>
                </a:solidFill>
                <a:latin typeface="Bookman Old Style" pitchFamily="18" charset="0"/>
                <a:sym typeface="Arial"/>
              </a:rPr>
              <a:t>logică</a:t>
            </a:r>
            <a:r>
              <a:rPr lang="en-US" dirty="0">
                <a:solidFill>
                  <a:schemeClr val="bg1"/>
                </a:solidFill>
                <a:latin typeface="Bookman Old Style" pitchFamily="18" charset="0"/>
                <a:sym typeface="Arial"/>
              </a:rPr>
              <a:t> </a:t>
            </a:r>
            <a:r>
              <a:rPr lang="en-US" dirty="0" err="1">
                <a:solidFill>
                  <a:schemeClr val="bg1"/>
                </a:solidFill>
                <a:latin typeface="Bookman Old Style" pitchFamily="18" charset="0"/>
                <a:sym typeface="Arial"/>
              </a:rPr>
              <a:t>matematică</a:t>
            </a:r>
            <a:r>
              <a:rPr lang="en-US" dirty="0">
                <a:solidFill>
                  <a:schemeClr val="bg1"/>
                </a:solidFill>
                <a:latin typeface="Bookman Old Style" pitchFamily="18" charset="0"/>
                <a:sym typeface="Arial"/>
              </a:rPr>
              <a:t>, </a:t>
            </a:r>
            <a:r>
              <a:rPr lang="en-US" dirty="0" err="1">
                <a:solidFill>
                  <a:schemeClr val="bg1"/>
                </a:solidFill>
                <a:latin typeface="Bookman Old Style" pitchFamily="18" charset="0"/>
                <a:sym typeface="Arial"/>
              </a:rPr>
              <a:t>teoria</a:t>
            </a:r>
            <a:r>
              <a:rPr lang="en-US" dirty="0">
                <a:solidFill>
                  <a:schemeClr val="bg1"/>
                </a:solidFill>
                <a:latin typeface="Bookman Old Style" pitchFamily="18" charset="0"/>
                <a:sym typeface="Arial"/>
              </a:rPr>
              <a:t> </a:t>
            </a:r>
            <a:r>
              <a:rPr lang="en-US" dirty="0" err="1">
                <a:solidFill>
                  <a:schemeClr val="bg1"/>
                </a:solidFill>
                <a:latin typeface="Bookman Old Style" pitchFamily="18" charset="0"/>
                <a:sym typeface="Arial"/>
              </a:rPr>
              <a:t>mulţimilor</a:t>
            </a:r>
            <a:r>
              <a:rPr lang="en-US" dirty="0">
                <a:solidFill>
                  <a:schemeClr val="bg1"/>
                </a:solidFill>
                <a:latin typeface="Bookman Old Style" pitchFamily="18" charset="0"/>
                <a:sym typeface="Arial"/>
              </a:rPr>
              <a:t> </a:t>
            </a:r>
            <a:r>
              <a:rPr lang="en-US" dirty="0" err="1">
                <a:solidFill>
                  <a:schemeClr val="bg1"/>
                </a:solidFill>
                <a:latin typeface="Bookman Old Style" pitchFamily="18" charset="0"/>
                <a:sym typeface="Arial"/>
              </a:rPr>
              <a:t>şi</a:t>
            </a:r>
            <a:r>
              <a:rPr lang="en-US" dirty="0">
                <a:solidFill>
                  <a:schemeClr val="bg1"/>
                </a:solidFill>
                <a:latin typeface="Bookman Old Style" pitchFamily="18" charset="0"/>
                <a:sym typeface="Arial"/>
              </a:rPr>
              <a:t> </a:t>
            </a:r>
            <a:r>
              <a:rPr lang="en-US" dirty="0" err="1">
                <a:solidFill>
                  <a:schemeClr val="bg1"/>
                </a:solidFill>
                <a:latin typeface="Bookman Old Style" pitchFamily="18" charset="0"/>
                <a:sym typeface="Arial"/>
              </a:rPr>
              <a:t>combinatorică</a:t>
            </a:r>
            <a:r>
              <a:rPr lang="en-US" dirty="0">
                <a:solidFill>
                  <a:schemeClr val="bg1"/>
                </a:solidFill>
                <a:latin typeface="Bookman Old Style" pitchFamily="18" charset="0"/>
                <a:sym typeface="Arial"/>
              </a:rPr>
              <a:t>.</a:t>
            </a:r>
            <a:r>
              <a:rPr lang="ro-RO" dirty="0">
                <a:solidFill>
                  <a:srgbClr val="3D7895"/>
                </a:solidFill>
                <a:latin typeface="Bookman Old Style" pitchFamily="18" charset="0"/>
                <a:sym typeface="Arial"/>
              </a:rPr>
              <a:t/>
            </a:r>
            <a:br>
              <a:rPr lang="ro-RO" dirty="0">
                <a:solidFill>
                  <a:srgbClr val="3D7895"/>
                </a:solidFill>
                <a:latin typeface="Bookman Old Style" pitchFamily="18" charset="0"/>
                <a:sym typeface="Arial"/>
              </a:rPr>
            </a:br>
            <a:endParaRPr lang="ro-RO"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graphicFrame>
        <p:nvGraphicFramePr>
          <p:cNvPr id="4" name="Table 3"/>
          <p:cNvGraphicFramePr>
            <a:graphicFrameLocks noGrp="1"/>
          </p:cNvGraphicFramePr>
          <p:nvPr>
            <p:extLst>
              <p:ext uri="{D42A27DB-BD31-4B8C-83A1-F6EECF244321}">
                <p14:modId xmlns:p14="http://schemas.microsoft.com/office/powerpoint/2010/main" val="4250561895"/>
              </p:ext>
            </p:extLst>
          </p:nvPr>
        </p:nvGraphicFramePr>
        <p:xfrm>
          <a:off x="2699792" y="195486"/>
          <a:ext cx="5688631" cy="4511040"/>
        </p:xfrm>
        <a:graphic>
          <a:graphicData uri="http://schemas.openxmlformats.org/drawingml/2006/table">
            <a:tbl>
              <a:tblPr firstRow="1" bandRow="1">
                <a:tableStyleId>{BC89EF96-8CEA-46FF-86C4-4CE0E7609802}</a:tableStyleId>
              </a:tblPr>
              <a:tblGrid>
                <a:gridCol w="1791973"/>
                <a:gridCol w="3896658"/>
              </a:tblGrid>
              <a:tr h="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ro-RO" sz="1100" b="1" dirty="0" smtClean="0">
                          <a:latin typeface="Bookman Old Style" pitchFamily="18" charset="0"/>
                          <a:sym typeface="Arial"/>
                        </a:rPr>
                        <a:t>Standard</a:t>
                      </a:r>
                    </a:p>
                    <a:p>
                      <a:endParaRPr lang="ro-RO" sz="1100" b="1" dirty="0">
                        <a:latin typeface="Bookman Old Style"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ro-RO" sz="1100" b="1" dirty="0" smtClean="0">
                          <a:latin typeface="Bookman Old Style" pitchFamily="18" charset="0"/>
                          <a:sym typeface="Arial"/>
                        </a:rPr>
                        <a:t>Indicatorii învăţămîntului  gimnazial</a:t>
                      </a:r>
                    </a:p>
                    <a:p>
                      <a:endParaRPr lang="ro-RO" sz="1100" b="1" dirty="0">
                        <a:latin typeface="Bookman Old Style" pitchFamily="18" charset="0"/>
                      </a:endParaRPr>
                    </a:p>
                  </a:txBody>
                  <a:tcPr/>
                </a:tc>
              </a:tr>
              <a:tr h="781288">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err="1" smtClean="0">
                          <a:latin typeface="Bookman Old Style" pitchFamily="18" charset="0"/>
                          <a:sym typeface="Arial"/>
                        </a:rPr>
                        <a:t>Justifică</a:t>
                      </a:r>
                      <a:r>
                        <a:rPr lang="en-US" dirty="0" smtClean="0">
                          <a:latin typeface="Bookman Old Style" pitchFamily="18" charset="0"/>
                          <a:sym typeface="Arial"/>
                        </a:rPr>
                        <a:t> un </a:t>
                      </a:r>
                      <a:r>
                        <a:rPr lang="en-US" dirty="0" err="1" smtClean="0">
                          <a:latin typeface="Bookman Old Style" pitchFamily="18" charset="0"/>
                          <a:sym typeface="Arial"/>
                        </a:rPr>
                        <a:t>demers</a:t>
                      </a:r>
                      <a:r>
                        <a:rPr lang="en-US" dirty="0" smtClean="0">
                          <a:latin typeface="Bookman Old Style" pitchFamily="18" charset="0"/>
                          <a:sym typeface="Arial"/>
                        </a:rPr>
                        <a:t> </a:t>
                      </a:r>
                      <a:r>
                        <a:rPr lang="en-US" dirty="0" err="1" smtClean="0">
                          <a:latin typeface="Bookman Old Style" pitchFamily="18" charset="0"/>
                          <a:sym typeface="Arial"/>
                        </a:rPr>
                        <a:t>sau</a:t>
                      </a:r>
                      <a:r>
                        <a:rPr lang="en-US" dirty="0" smtClean="0">
                          <a:latin typeface="Bookman Old Style" pitchFamily="18" charset="0"/>
                          <a:sym typeface="Arial"/>
                        </a:rPr>
                        <a:t> </a:t>
                      </a:r>
                      <a:r>
                        <a:rPr lang="en-US" dirty="0" err="1" smtClean="0">
                          <a:latin typeface="Bookman Old Style" pitchFamily="18" charset="0"/>
                          <a:sym typeface="Arial"/>
                        </a:rPr>
                        <a:t>rezultat</a:t>
                      </a:r>
                      <a:r>
                        <a:rPr lang="en-US" dirty="0" smtClean="0">
                          <a:latin typeface="Bookman Old Style" pitchFamily="18" charset="0"/>
                          <a:sym typeface="Arial"/>
                        </a:rPr>
                        <a:t> </a:t>
                      </a:r>
                      <a:r>
                        <a:rPr lang="en-US" dirty="0" err="1" smtClean="0">
                          <a:latin typeface="Bookman Old Style" pitchFamily="18" charset="0"/>
                          <a:sym typeface="Arial"/>
                        </a:rPr>
                        <a:t>matematic</a:t>
                      </a:r>
                      <a:r>
                        <a:rPr lang="en-US" dirty="0" smtClean="0">
                          <a:latin typeface="Bookman Old Style" pitchFamily="18" charset="0"/>
                          <a:sym typeface="Arial"/>
                        </a:rPr>
                        <a:t> </a:t>
                      </a:r>
                      <a:r>
                        <a:rPr lang="en-US" dirty="0" err="1" smtClean="0">
                          <a:latin typeface="Bookman Old Style" pitchFamily="18" charset="0"/>
                          <a:sym typeface="Arial"/>
                        </a:rPr>
                        <a:t>obţi</a:t>
                      </a:r>
                      <a:r>
                        <a:rPr lang="en-US" dirty="0" smtClean="0">
                          <a:latin typeface="Bookman Old Style" pitchFamily="18" charset="0"/>
                          <a:sym typeface="Arial"/>
                        </a:rPr>
                        <a:t>-nut </a:t>
                      </a:r>
                      <a:r>
                        <a:rPr lang="en-US" dirty="0" err="1" smtClean="0">
                          <a:latin typeface="Bookman Old Style" pitchFamily="18" charset="0"/>
                          <a:sym typeface="Arial"/>
                        </a:rPr>
                        <a:t>sau</a:t>
                      </a:r>
                      <a:r>
                        <a:rPr lang="en-US" dirty="0" smtClean="0">
                          <a:latin typeface="Bookman Old Style" pitchFamily="18" charset="0"/>
                          <a:sym typeface="Arial"/>
                        </a:rPr>
                        <a:t> </a:t>
                      </a:r>
                      <a:r>
                        <a:rPr lang="en-US" dirty="0" err="1" smtClean="0">
                          <a:latin typeface="Bookman Old Style" pitchFamily="18" charset="0"/>
                          <a:sym typeface="Arial"/>
                        </a:rPr>
                        <a:t>indicat</a:t>
                      </a:r>
                      <a:r>
                        <a:rPr lang="en-US" dirty="0" smtClean="0">
                          <a:latin typeface="Bookman Old Style" pitchFamily="18" charset="0"/>
                          <a:sym typeface="Arial"/>
                        </a:rPr>
                        <a:t>.</a:t>
                      </a:r>
                      <a:endParaRPr lang="ro-RO" dirty="0" smtClean="0">
                        <a:latin typeface="Bookman Old Style" pitchFamily="18" charset="0"/>
                        <a:sym typeface="Arial"/>
                      </a:endParaRPr>
                    </a:p>
                    <a:p>
                      <a:endParaRPr lang="ro-RO" dirty="0"/>
                    </a:p>
                  </a:txBody>
                  <a:tcPr/>
                </a:tc>
                <a:tc>
                  <a:txBody>
                    <a:bodyPr/>
                    <a:lstStyle/>
                    <a:p>
                      <a:r>
                        <a:rPr lang="en-US" sz="800" dirty="0" err="1" smtClean="0">
                          <a:latin typeface="Bookman Old Style" pitchFamily="18" charset="0"/>
                          <a:sym typeface="Arial"/>
                        </a:rPr>
                        <a:t>Elevul</a:t>
                      </a:r>
                      <a:r>
                        <a:rPr lang="en-US" sz="800" dirty="0" smtClean="0">
                          <a:latin typeface="Bookman Old Style" pitchFamily="18" charset="0"/>
                          <a:sym typeface="Arial"/>
                        </a:rPr>
                        <a:t>: </a:t>
                      </a:r>
                      <a:endParaRPr lang="ro-RO" sz="800" dirty="0" smtClean="0">
                        <a:latin typeface="Bookman Old Style" pitchFamily="18" charset="0"/>
                        <a:sym typeface="Arial"/>
                      </a:endParaRPr>
                    </a:p>
                    <a:p>
                      <a:r>
                        <a:rPr lang="en-US" sz="800" dirty="0" smtClean="0">
                          <a:latin typeface="Bookman Old Style" pitchFamily="18" charset="0"/>
                          <a:sym typeface="Arial"/>
                        </a:rPr>
                        <a:t>5.1. </a:t>
                      </a:r>
                      <a:r>
                        <a:rPr lang="en-US" sz="800" dirty="0" err="1" smtClean="0">
                          <a:latin typeface="Bookman Old Style" pitchFamily="18" charset="0"/>
                          <a:sym typeface="Arial"/>
                        </a:rPr>
                        <a:t>Recunoaște</a:t>
                      </a:r>
                      <a:r>
                        <a:rPr lang="en-US" sz="800" dirty="0" smtClean="0">
                          <a:latin typeface="Bookman Old Style" pitchFamily="18" charset="0"/>
                          <a:sym typeface="Arial"/>
                        </a:rPr>
                        <a:t> </a:t>
                      </a:r>
                      <a:r>
                        <a:rPr lang="en-US" sz="800" dirty="0" err="1" smtClean="0">
                          <a:latin typeface="Bookman Old Style" pitchFamily="18" charset="0"/>
                          <a:sym typeface="Arial"/>
                        </a:rPr>
                        <a:t>propoziţii</a:t>
                      </a:r>
                      <a:r>
                        <a:rPr lang="en-US" sz="800" dirty="0" smtClean="0">
                          <a:latin typeface="Bookman Old Style" pitchFamily="18" charset="0"/>
                          <a:sym typeface="Arial"/>
                        </a:rPr>
                        <a:t>, </a:t>
                      </a:r>
                      <a:r>
                        <a:rPr lang="en-US" sz="800" dirty="0" err="1" smtClean="0">
                          <a:latin typeface="Bookman Old Style" pitchFamily="18" charset="0"/>
                          <a:sym typeface="Arial"/>
                        </a:rPr>
                        <a:t>inclusiv</a:t>
                      </a:r>
                      <a:r>
                        <a:rPr lang="en-US" sz="800" dirty="0" smtClean="0">
                          <a:latin typeface="Bookman Old Style" pitchFamily="18" charset="0"/>
                          <a:sym typeface="Arial"/>
                        </a:rPr>
                        <a:t> </a:t>
                      </a:r>
                      <a:r>
                        <a:rPr lang="en-US" sz="800" dirty="0" err="1" smtClean="0">
                          <a:latin typeface="Bookman Old Style" pitchFamily="18" charset="0"/>
                          <a:sym typeface="Arial"/>
                        </a:rPr>
                        <a:t>propoziţii</a:t>
                      </a:r>
                      <a:r>
                        <a:rPr lang="en-US" sz="800" dirty="0" smtClean="0">
                          <a:latin typeface="Bookman Old Style" pitchFamily="18" charset="0"/>
                          <a:sym typeface="Arial"/>
                        </a:rPr>
                        <a:t> </a:t>
                      </a:r>
                      <a:r>
                        <a:rPr lang="en-US" sz="800" dirty="0" err="1" smtClean="0">
                          <a:latin typeface="Bookman Old Style" pitchFamily="18" charset="0"/>
                          <a:sym typeface="Arial"/>
                        </a:rPr>
                        <a:t>matematice</a:t>
                      </a:r>
                      <a:r>
                        <a:rPr lang="en-US" sz="800" dirty="0" smtClean="0">
                          <a:latin typeface="Bookman Old Style" pitchFamily="18" charset="0"/>
                          <a:sym typeface="Arial"/>
                        </a:rPr>
                        <a:t> simple, </a:t>
                      </a:r>
                      <a:r>
                        <a:rPr lang="en-US" sz="800" dirty="0" err="1" smtClean="0">
                          <a:latin typeface="Bookman Old Style" pitchFamily="18" charset="0"/>
                          <a:sym typeface="Arial"/>
                        </a:rPr>
                        <a:t>compuse</a:t>
                      </a:r>
                      <a:r>
                        <a:rPr lang="en-US" sz="800" dirty="0" smtClean="0">
                          <a:latin typeface="Bookman Old Style" pitchFamily="18" charset="0"/>
                          <a:sym typeface="Arial"/>
                        </a:rPr>
                        <a:t>, </a:t>
                      </a:r>
                      <a:r>
                        <a:rPr lang="en-US" sz="800" dirty="0" err="1" smtClean="0">
                          <a:latin typeface="Bookman Old Style" pitchFamily="18" charset="0"/>
                          <a:sym typeface="Arial"/>
                        </a:rPr>
                        <a:t>particulare</a:t>
                      </a:r>
                      <a:r>
                        <a:rPr lang="en-US" sz="800" dirty="0" smtClean="0">
                          <a:latin typeface="Bookman Old Style" pitchFamily="18" charset="0"/>
                          <a:sym typeface="Arial"/>
                        </a:rPr>
                        <a:t>, </a:t>
                      </a:r>
                      <a:r>
                        <a:rPr lang="en-US" sz="800" dirty="0" err="1" smtClean="0">
                          <a:latin typeface="Bookman Old Style" pitchFamily="18" charset="0"/>
                          <a:sym typeface="Arial"/>
                        </a:rPr>
                        <a:t>ge­nerale</a:t>
                      </a:r>
                      <a:r>
                        <a:rPr lang="en-US" sz="800" dirty="0" smtClean="0">
                          <a:latin typeface="Bookman Old Style" pitchFamily="18" charset="0"/>
                          <a:sym typeface="Arial"/>
                        </a:rPr>
                        <a:t>, </a:t>
                      </a:r>
                      <a:r>
                        <a:rPr lang="en-US" sz="800" dirty="0" err="1" smtClean="0">
                          <a:latin typeface="Bookman Old Style" pitchFamily="18" charset="0"/>
                          <a:sym typeface="Arial"/>
                        </a:rPr>
                        <a:t>şi</a:t>
                      </a:r>
                      <a:r>
                        <a:rPr lang="en-US" sz="800" dirty="0" smtClean="0">
                          <a:latin typeface="Bookman Old Style" pitchFamily="18" charset="0"/>
                          <a:sym typeface="Arial"/>
                        </a:rPr>
                        <a:t> </a:t>
                      </a:r>
                      <a:r>
                        <a:rPr lang="en-US" sz="800" dirty="0" err="1" smtClean="0">
                          <a:latin typeface="Bookman Old Style" pitchFamily="18" charset="0"/>
                          <a:sym typeface="Arial"/>
                        </a:rPr>
                        <a:t>află</a:t>
                      </a:r>
                      <a:r>
                        <a:rPr lang="en-US" sz="800" dirty="0" smtClean="0">
                          <a:latin typeface="Bookman Old Style" pitchFamily="18" charset="0"/>
                          <a:sym typeface="Arial"/>
                        </a:rPr>
                        <a:t> </a:t>
                      </a:r>
                      <a:r>
                        <a:rPr lang="en-US" sz="800" dirty="0" err="1" smtClean="0">
                          <a:latin typeface="Bookman Old Style" pitchFamily="18" charset="0"/>
                          <a:sym typeface="Arial"/>
                        </a:rPr>
                        <a:t>valorile</a:t>
                      </a:r>
                      <a:r>
                        <a:rPr lang="en-US" sz="800" dirty="0" smtClean="0">
                          <a:latin typeface="Bookman Old Style" pitchFamily="18" charset="0"/>
                          <a:sym typeface="Arial"/>
                        </a:rPr>
                        <a:t> </a:t>
                      </a:r>
                      <a:r>
                        <a:rPr lang="en-US" sz="800" dirty="0" err="1" smtClean="0">
                          <a:latin typeface="Bookman Old Style" pitchFamily="18" charset="0"/>
                          <a:sym typeface="Arial"/>
                        </a:rPr>
                        <a:t>lor</a:t>
                      </a:r>
                      <a:r>
                        <a:rPr lang="en-US" sz="800" dirty="0" smtClean="0">
                          <a:latin typeface="Bookman Old Style" pitchFamily="18" charset="0"/>
                          <a:sym typeface="Arial"/>
                        </a:rPr>
                        <a:t> de </a:t>
                      </a:r>
                      <a:r>
                        <a:rPr lang="en-US" sz="800" dirty="0" err="1" smtClean="0">
                          <a:latin typeface="Bookman Old Style" pitchFamily="18" charset="0"/>
                          <a:sym typeface="Arial"/>
                        </a:rPr>
                        <a:t>adevăr</a:t>
                      </a:r>
                      <a:r>
                        <a:rPr lang="en-US" sz="800" dirty="0" smtClean="0">
                          <a:latin typeface="Bookman Old Style" pitchFamily="18" charset="0"/>
                          <a:sym typeface="Arial"/>
                        </a:rPr>
                        <a:t>.</a:t>
                      </a:r>
                      <a:endParaRPr lang="ro-RO" sz="800" dirty="0" smtClean="0">
                        <a:latin typeface="Bookman Old Style" pitchFamily="18" charset="0"/>
                        <a:sym typeface="Arial"/>
                      </a:endParaRPr>
                    </a:p>
                    <a:p>
                      <a:r>
                        <a:rPr lang="en-US" sz="800" dirty="0" smtClean="0">
                          <a:latin typeface="Bookman Old Style" pitchFamily="18" charset="0"/>
                          <a:sym typeface="Arial"/>
                        </a:rPr>
                        <a:t>5.2. </a:t>
                      </a:r>
                      <a:r>
                        <a:rPr lang="en-US" sz="800" dirty="0" err="1" smtClean="0">
                          <a:latin typeface="Bookman Old Style" pitchFamily="18" charset="0"/>
                          <a:sym typeface="Arial"/>
                        </a:rPr>
                        <a:t>Clasifică</a:t>
                      </a:r>
                      <a:r>
                        <a:rPr lang="en-US" sz="800" dirty="0" smtClean="0">
                          <a:latin typeface="Bookman Old Style" pitchFamily="18" charset="0"/>
                          <a:sym typeface="Arial"/>
                        </a:rPr>
                        <a:t> </a:t>
                      </a:r>
                      <a:r>
                        <a:rPr lang="en-US" sz="800" dirty="0" err="1" smtClean="0">
                          <a:latin typeface="Bookman Old Style" pitchFamily="18" charset="0"/>
                          <a:sym typeface="Arial"/>
                        </a:rPr>
                        <a:t>propoziţii</a:t>
                      </a:r>
                      <a:r>
                        <a:rPr lang="en-US" sz="800" dirty="0" smtClean="0">
                          <a:latin typeface="Bookman Old Style" pitchFamily="18" charset="0"/>
                          <a:sym typeface="Arial"/>
                        </a:rPr>
                        <a:t> </a:t>
                      </a:r>
                      <a:r>
                        <a:rPr lang="en-US" sz="800" dirty="0" err="1" smtClean="0">
                          <a:latin typeface="Bookman Old Style" pitchFamily="18" charset="0"/>
                          <a:sym typeface="Arial"/>
                        </a:rPr>
                        <a:t>matematice</a:t>
                      </a:r>
                      <a:r>
                        <a:rPr lang="en-US" sz="800" dirty="0" smtClean="0">
                          <a:latin typeface="Bookman Old Style" pitchFamily="18" charset="0"/>
                          <a:sym typeface="Arial"/>
                        </a:rPr>
                        <a:t> </a:t>
                      </a:r>
                      <a:r>
                        <a:rPr lang="en-US" sz="800" dirty="0" err="1" smtClean="0">
                          <a:latin typeface="Bookman Old Style" pitchFamily="18" charset="0"/>
                          <a:sym typeface="Arial"/>
                        </a:rPr>
                        <a:t>după</a:t>
                      </a:r>
                      <a:r>
                        <a:rPr lang="en-US" sz="800" dirty="0" smtClean="0">
                          <a:latin typeface="Bookman Old Style" pitchFamily="18" charset="0"/>
                          <a:sym typeface="Arial"/>
                        </a:rPr>
                        <a:t> </a:t>
                      </a:r>
                      <a:r>
                        <a:rPr lang="en-US" sz="800" dirty="0" err="1" smtClean="0">
                          <a:latin typeface="Bookman Old Style" pitchFamily="18" charset="0"/>
                          <a:sym typeface="Arial"/>
                        </a:rPr>
                        <a:t>crite­rii</a:t>
                      </a:r>
                      <a:r>
                        <a:rPr lang="en-US" sz="800" dirty="0" smtClean="0">
                          <a:latin typeface="Bookman Old Style" pitchFamily="18" charset="0"/>
                          <a:sym typeface="Arial"/>
                        </a:rPr>
                        <a:t> indicate </a:t>
                      </a:r>
                      <a:r>
                        <a:rPr lang="en-US" sz="800" dirty="0" err="1" smtClean="0">
                          <a:latin typeface="Bookman Old Style" pitchFamily="18" charset="0"/>
                          <a:sym typeface="Arial"/>
                        </a:rPr>
                        <a:t>sau</a:t>
                      </a:r>
                      <a:r>
                        <a:rPr lang="en-US" sz="800" dirty="0" smtClean="0">
                          <a:latin typeface="Bookman Old Style" pitchFamily="18" charset="0"/>
                          <a:sym typeface="Arial"/>
                        </a:rPr>
                        <a:t> </a:t>
                      </a:r>
                      <a:r>
                        <a:rPr lang="en-US" sz="800" dirty="0" err="1" smtClean="0">
                          <a:latin typeface="Bookman Old Style" pitchFamily="18" charset="0"/>
                          <a:sym typeface="Arial"/>
                        </a:rPr>
                        <a:t>selectate</a:t>
                      </a:r>
                      <a:r>
                        <a:rPr lang="en-US" sz="800" dirty="0" smtClean="0">
                          <a:latin typeface="Bookman Old Style" pitchFamily="18" charset="0"/>
                          <a:sym typeface="Arial"/>
                        </a:rPr>
                        <a:t>.</a:t>
                      </a:r>
                      <a:endParaRPr lang="ro-RO" sz="800" dirty="0" smtClean="0">
                        <a:latin typeface="Bookman Old Style" pitchFamily="18" charset="0"/>
                        <a:sym typeface="Arial"/>
                      </a:endParaRPr>
                    </a:p>
                    <a:p>
                      <a:r>
                        <a:rPr lang="en-US" sz="800" dirty="0" smtClean="0">
                          <a:latin typeface="Bookman Old Style" pitchFamily="18" charset="0"/>
                          <a:sym typeface="Arial"/>
                        </a:rPr>
                        <a:t>5.3. </a:t>
                      </a:r>
                      <a:r>
                        <a:rPr lang="en-US" sz="800" dirty="0" err="1" smtClean="0">
                          <a:latin typeface="Bookman Old Style" pitchFamily="18" charset="0"/>
                          <a:sym typeface="Arial"/>
                        </a:rPr>
                        <a:t>Justifică</a:t>
                      </a:r>
                      <a:r>
                        <a:rPr lang="en-US" sz="800" dirty="0" smtClean="0">
                          <a:latin typeface="Bookman Old Style" pitchFamily="18" charset="0"/>
                          <a:sym typeface="Arial"/>
                        </a:rPr>
                        <a:t> un </a:t>
                      </a:r>
                      <a:r>
                        <a:rPr lang="en-US" sz="800" dirty="0" err="1" smtClean="0">
                          <a:latin typeface="Bookman Old Style" pitchFamily="18" charset="0"/>
                          <a:sym typeface="Arial"/>
                        </a:rPr>
                        <a:t>demers</a:t>
                      </a:r>
                      <a:r>
                        <a:rPr lang="en-US" sz="800" dirty="0" smtClean="0">
                          <a:latin typeface="Bookman Old Style" pitchFamily="18" charset="0"/>
                          <a:sym typeface="Arial"/>
                        </a:rPr>
                        <a:t> </a:t>
                      </a:r>
                      <a:r>
                        <a:rPr lang="en-US" sz="800" dirty="0" err="1" smtClean="0">
                          <a:latin typeface="Bookman Old Style" pitchFamily="18" charset="0"/>
                          <a:sym typeface="Arial"/>
                        </a:rPr>
                        <a:t>sau</a:t>
                      </a:r>
                      <a:r>
                        <a:rPr lang="en-US" sz="800" dirty="0" smtClean="0">
                          <a:latin typeface="Bookman Old Style" pitchFamily="18" charset="0"/>
                          <a:sym typeface="Arial"/>
                        </a:rPr>
                        <a:t> </a:t>
                      </a:r>
                      <a:r>
                        <a:rPr lang="en-US" sz="800" dirty="0" err="1" smtClean="0">
                          <a:latin typeface="Bookman Old Style" pitchFamily="18" charset="0"/>
                          <a:sym typeface="Arial"/>
                        </a:rPr>
                        <a:t>rezultat</a:t>
                      </a:r>
                      <a:r>
                        <a:rPr lang="en-US" sz="800" dirty="0" smtClean="0">
                          <a:latin typeface="Bookman Old Style" pitchFamily="18" charset="0"/>
                          <a:sym typeface="Arial"/>
                        </a:rPr>
                        <a:t> </a:t>
                      </a:r>
                      <a:r>
                        <a:rPr lang="en-US" sz="800" dirty="0" err="1" smtClean="0">
                          <a:latin typeface="Bookman Old Style" pitchFamily="18" charset="0"/>
                          <a:sym typeface="Arial"/>
                        </a:rPr>
                        <a:t>matematic</a:t>
                      </a:r>
                      <a:r>
                        <a:rPr lang="en-US" sz="800" dirty="0" smtClean="0">
                          <a:latin typeface="Bookman Old Style" pitchFamily="18" charset="0"/>
                          <a:sym typeface="Arial"/>
                        </a:rPr>
                        <a:t> </a:t>
                      </a:r>
                      <a:r>
                        <a:rPr lang="en-US" sz="800" dirty="0" err="1" smtClean="0">
                          <a:latin typeface="Bookman Old Style" pitchFamily="18" charset="0"/>
                          <a:sym typeface="Arial"/>
                        </a:rPr>
                        <a:t>obţinut</a:t>
                      </a:r>
                      <a:r>
                        <a:rPr lang="en-US" sz="800" dirty="0" smtClean="0">
                          <a:latin typeface="Bookman Old Style" pitchFamily="18" charset="0"/>
                          <a:sym typeface="Arial"/>
                        </a:rPr>
                        <a:t> </a:t>
                      </a:r>
                      <a:r>
                        <a:rPr lang="en-US" sz="800" dirty="0" err="1" smtClean="0">
                          <a:latin typeface="Bookman Old Style" pitchFamily="18" charset="0"/>
                          <a:sym typeface="Arial"/>
                        </a:rPr>
                        <a:t>sau</a:t>
                      </a:r>
                      <a:r>
                        <a:rPr lang="en-US" sz="800" dirty="0" smtClean="0">
                          <a:latin typeface="Bookman Old Style" pitchFamily="18" charset="0"/>
                          <a:sym typeface="Arial"/>
                        </a:rPr>
                        <a:t> </a:t>
                      </a:r>
                      <a:r>
                        <a:rPr lang="en-US" sz="800" dirty="0" err="1" smtClean="0">
                          <a:latin typeface="Bookman Old Style" pitchFamily="18" charset="0"/>
                          <a:sym typeface="Arial"/>
                        </a:rPr>
                        <a:t>indicat</a:t>
                      </a:r>
                      <a:r>
                        <a:rPr lang="en-US" sz="800" dirty="0" smtClean="0">
                          <a:latin typeface="Bookman Old Style" pitchFamily="18" charset="0"/>
                          <a:sym typeface="Arial"/>
                        </a:rPr>
                        <a:t>, </a:t>
                      </a:r>
                      <a:r>
                        <a:rPr lang="en-US" sz="800" dirty="0" err="1" smtClean="0">
                          <a:latin typeface="Bookman Old Style" pitchFamily="18" charset="0"/>
                          <a:sym typeface="Arial"/>
                        </a:rPr>
                        <a:t>recurgînd</a:t>
                      </a:r>
                      <a:r>
                        <a:rPr lang="en-US" sz="800" dirty="0" smtClean="0">
                          <a:latin typeface="Bookman Old Style" pitchFamily="18" charset="0"/>
                          <a:sym typeface="Arial"/>
                        </a:rPr>
                        <a:t> la </a:t>
                      </a:r>
                      <a:r>
                        <a:rPr lang="en-US" sz="800" dirty="0" err="1" smtClean="0">
                          <a:latin typeface="Bookman Old Style" pitchFamily="18" charset="0"/>
                          <a:sym typeface="Arial"/>
                        </a:rPr>
                        <a:t>argumentări</a:t>
                      </a:r>
                      <a:r>
                        <a:rPr lang="en-US" sz="800" dirty="0" smtClean="0">
                          <a:latin typeface="Bookman Old Style" pitchFamily="18" charset="0"/>
                          <a:sym typeface="Arial"/>
                        </a:rPr>
                        <a:t>.</a:t>
                      </a:r>
                      <a:endParaRPr lang="ro-RO" sz="800" dirty="0" smtClean="0">
                        <a:latin typeface="Bookman Old Style" pitchFamily="18" charset="0"/>
                        <a:sym typeface="Arial"/>
                      </a:endParaRPr>
                    </a:p>
                    <a:p>
                      <a:r>
                        <a:rPr lang="en-US" sz="800" dirty="0" smtClean="0">
                          <a:latin typeface="Bookman Old Style" pitchFamily="18" charset="0"/>
                          <a:sym typeface="Arial"/>
                        </a:rPr>
                        <a:t>5.4. </a:t>
                      </a:r>
                      <a:r>
                        <a:rPr lang="en-US" sz="800" dirty="0" err="1" smtClean="0">
                          <a:latin typeface="Bookman Old Style" pitchFamily="18" charset="0"/>
                          <a:sym typeface="Arial"/>
                        </a:rPr>
                        <a:t>Aduce</a:t>
                      </a:r>
                      <a:r>
                        <a:rPr lang="en-US" sz="800" dirty="0" smtClean="0">
                          <a:latin typeface="Bookman Old Style" pitchFamily="18" charset="0"/>
                          <a:sym typeface="Arial"/>
                        </a:rPr>
                        <a:t> </a:t>
                      </a:r>
                      <a:r>
                        <a:rPr lang="en-US" sz="800" dirty="0" err="1" smtClean="0">
                          <a:latin typeface="Bookman Old Style" pitchFamily="18" charset="0"/>
                          <a:sym typeface="Arial"/>
                        </a:rPr>
                        <a:t>exemple</a:t>
                      </a:r>
                      <a:r>
                        <a:rPr lang="en-US" sz="800" dirty="0" smtClean="0">
                          <a:latin typeface="Bookman Old Style" pitchFamily="18" charset="0"/>
                          <a:sym typeface="Arial"/>
                        </a:rPr>
                        <a:t> de </a:t>
                      </a:r>
                      <a:r>
                        <a:rPr lang="en-US" sz="800" dirty="0" err="1" smtClean="0">
                          <a:latin typeface="Bookman Old Style" pitchFamily="18" charset="0"/>
                          <a:sym typeface="Arial"/>
                        </a:rPr>
                        <a:t>definiţii</a:t>
                      </a:r>
                      <a:r>
                        <a:rPr lang="en-US" sz="800" dirty="0" smtClean="0">
                          <a:latin typeface="Bookman Old Style" pitchFamily="18" charset="0"/>
                          <a:sym typeface="Arial"/>
                        </a:rPr>
                        <a:t> ale </a:t>
                      </a:r>
                      <a:r>
                        <a:rPr lang="en-US" sz="800" dirty="0" err="1" smtClean="0">
                          <a:latin typeface="Bookman Old Style" pitchFamily="18" charset="0"/>
                          <a:sym typeface="Arial"/>
                        </a:rPr>
                        <a:t>noţiunilor</a:t>
                      </a:r>
                      <a:r>
                        <a:rPr lang="en-US" sz="800" dirty="0" smtClean="0">
                          <a:latin typeface="Bookman Old Style" pitchFamily="18" charset="0"/>
                          <a:sym typeface="Arial"/>
                        </a:rPr>
                        <a:t> </a:t>
                      </a:r>
                      <a:r>
                        <a:rPr lang="en-US" sz="800" dirty="0" err="1" smtClean="0">
                          <a:latin typeface="Bookman Old Style" pitchFamily="18" charset="0"/>
                          <a:sym typeface="Arial"/>
                        </a:rPr>
                        <a:t>matematice</a:t>
                      </a:r>
                      <a:r>
                        <a:rPr lang="en-US" sz="800" dirty="0" smtClean="0">
                          <a:latin typeface="Bookman Old Style" pitchFamily="18" charset="0"/>
                          <a:sym typeface="Arial"/>
                        </a:rPr>
                        <a:t>, </a:t>
                      </a:r>
                      <a:r>
                        <a:rPr lang="en-US" sz="800" dirty="0" err="1" smtClean="0">
                          <a:latin typeface="Bookman Old Style" pitchFamily="18" charset="0"/>
                          <a:sym typeface="Arial"/>
                        </a:rPr>
                        <a:t>exemple</a:t>
                      </a:r>
                      <a:r>
                        <a:rPr lang="en-US" sz="800" dirty="0" smtClean="0">
                          <a:latin typeface="Bookman Old Style" pitchFamily="18" charset="0"/>
                          <a:sym typeface="Arial"/>
                        </a:rPr>
                        <a:t> de </a:t>
                      </a:r>
                      <a:r>
                        <a:rPr lang="en-US" sz="800" dirty="0" err="1" smtClean="0">
                          <a:latin typeface="Bookman Old Style" pitchFamily="18" charset="0"/>
                          <a:sym typeface="Arial"/>
                        </a:rPr>
                        <a:t>axiome</a:t>
                      </a:r>
                      <a:r>
                        <a:rPr lang="en-US" sz="800" dirty="0" smtClean="0">
                          <a:latin typeface="Bookman Old Style" pitchFamily="18" charset="0"/>
                          <a:sym typeface="Arial"/>
                        </a:rPr>
                        <a:t>, </a:t>
                      </a:r>
                      <a:r>
                        <a:rPr lang="en-US" sz="800" dirty="0" err="1" smtClean="0">
                          <a:latin typeface="Bookman Old Style" pitchFamily="18" charset="0"/>
                          <a:sym typeface="Arial"/>
                        </a:rPr>
                        <a:t>teoreme</a:t>
                      </a:r>
                      <a:r>
                        <a:rPr lang="en-US" sz="800" dirty="0" smtClean="0">
                          <a:latin typeface="Bookman Old Style" pitchFamily="18" charset="0"/>
                          <a:sym typeface="Arial"/>
                        </a:rPr>
                        <a:t>, </a:t>
                      </a:r>
                      <a:r>
                        <a:rPr lang="en-US" sz="800" dirty="0" err="1" smtClean="0">
                          <a:latin typeface="Bookman Old Style" pitchFamily="18" charset="0"/>
                          <a:sym typeface="Arial"/>
                        </a:rPr>
                        <a:t>con­secinţe</a:t>
                      </a:r>
                      <a:r>
                        <a:rPr lang="en-US" sz="800" dirty="0" smtClean="0">
                          <a:latin typeface="Bookman Old Style" pitchFamily="18" charset="0"/>
                          <a:sym typeface="Arial"/>
                        </a:rPr>
                        <a:t> din diverse </a:t>
                      </a:r>
                      <a:r>
                        <a:rPr lang="en-US" sz="800" dirty="0" err="1" smtClean="0">
                          <a:latin typeface="Bookman Old Style" pitchFamily="18" charset="0"/>
                          <a:sym typeface="Arial"/>
                        </a:rPr>
                        <a:t>domenii</a:t>
                      </a:r>
                      <a:r>
                        <a:rPr lang="en-US" sz="800" dirty="0" smtClean="0">
                          <a:latin typeface="Bookman Old Style" pitchFamily="18" charset="0"/>
                          <a:sym typeface="Arial"/>
                        </a:rPr>
                        <a:t> ale </a:t>
                      </a:r>
                      <a:r>
                        <a:rPr lang="en-US" sz="800" dirty="0" err="1" smtClean="0">
                          <a:latin typeface="Bookman Old Style" pitchFamily="18" charset="0"/>
                          <a:sym typeface="Arial"/>
                        </a:rPr>
                        <a:t>matematicii</a:t>
                      </a:r>
                      <a:r>
                        <a:rPr lang="en-US" sz="800" dirty="0" smtClean="0">
                          <a:latin typeface="Bookman Old Style" pitchFamily="18" charset="0"/>
                          <a:sym typeface="Arial"/>
                        </a:rPr>
                        <a:t>.</a:t>
                      </a:r>
                      <a:endParaRPr lang="ro-RO" sz="800" dirty="0" smtClean="0">
                        <a:latin typeface="Bookman Old Style" pitchFamily="18" charset="0"/>
                        <a:sym typeface="Arial"/>
                      </a:endParaRPr>
                    </a:p>
                    <a:p>
                      <a:r>
                        <a:rPr lang="en-US" sz="800" dirty="0" smtClean="0">
                          <a:latin typeface="Bookman Old Style" pitchFamily="18" charset="0"/>
                          <a:sym typeface="Arial"/>
                        </a:rPr>
                        <a:t>5.5. </a:t>
                      </a:r>
                      <a:r>
                        <a:rPr lang="en-US" sz="800" dirty="0" err="1" smtClean="0">
                          <a:latin typeface="Bookman Old Style" pitchFamily="18" charset="0"/>
                          <a:sym typeface="Arial"/>
                        </a:rPr>
                        <a:t>Investighează</a:t>
                      </a:r>
                      <a:r>
                        <a:rPr lang="en-US" sz="800" dirty="0" smtClean="0">
                          <a:latin typeface="Bookman Old Style" pitchFamily="18" charset="0"/>
                          <a:sym typeface="Arial"/>
                        </a:rPr>
                        <a:t> </a:t>
                      </a:r>
                      <a:r>
                        <a:rPr lang="en-US" sz="800" dirty="0" err="1" smtClean="0">
                          <a:latin typeface="Bookman Old Style" pitchFamily="18" charset="0"/>
                          <a:sym typeface="Arial"/>
                        </a:rPr>
                        <a:t>valoarea</a:t>
                      </a:r>
                      <a:r>
                        <a:rPr lang="en-US" sz="800" dirty="0" smtClean="0">
                          <a:latin typeface="Bookman Old Style" pitchFamily="18" charset="0"/>
                          <a:sym typeface="Arial"/>
                        </a:rPr>
                        <a:t> de </a:t>
                      </a:r>
                      <a:r>
                        <a:rPr lang="en-US" sz="800" dirty="0" err="1" smtClean="0">
                          <a:latin typeface="Bookman Old Style" pitchFamily="18" charset="0"/>
                          <a:sym typeface="Arial"/>
                        </a:rPr>
                        <a:t>adevăr</a:t>
                      </a:r>
                      <a:r>
                        <a:rPr lang="en-US" sz="800" dirty="0" smtClean="0">
                          <a:latin typeface="Bookman Old Style" pitchFamily="18" charset="0"/>
                          <a:sym typeface="Arial"/>
                        </a:rPr>
                        <a:t> a </a:t>
                      </a:r>
                      <a:r>
                        <a:rPr lang="en-US" sz="800" dirty="0" err="1" smtClean="0">
                          <a:latin typeface="Bookman Old Style" pitchFamily="18" charset="0"/>
                          <a:sym typeface="Arial"/>
                        </a:rPr>
                        <a:t>unei</a:t>
                      </a:r>
                      <a:r>
                        <a:rPr lang="en-US" sz="800" dirty="0" smtClean="0">
                          <a:latin typeface="Bookman Old Style" pitchFamily="18" charset="0"/>
                          <a:sym typeface="Arial"/>
                        </a:rPr>
                        <a:t> </a:t>
                      </a:r>
                      <a:r>
                        <a:rPr lang="en-US" sz="800" dirty="0" err="1" smtClean="0">
                          <a:latin typeface="Bookman Old Style" pitchFamily="18" charset="0"/>
                          <a:sym typeface="Arial"/>
                        </a:rPr>
                        <a:t>propoziţii</a:t>
                      </a:r>
                      <a:r>
                        <a:rPr lang="en-US" sz="800" dirty="0" smtClean="0">
                          <a:latin typeface="Bookman Old Style" pitchFamily="18" charset="0"/>
                          <a:sym typeface="Arial"/>
                        </a:rPr>
                        <a:t>, </a:t>
                      </a:r>
                      <a:r>
                        <a:rPr lang="en-US" sz="800" dirty="0" err="1" smtClean="0">
                          <a:latin typeface="Bookman Old Style" pitchFamily="18" charset="0"/>
                          <a:sym typeface="Arial"/>
                        </a:rPr>
                        <a:t>afirmaţii</a:t>
                      </a:r>
                      <a:r>
                        <a:rPr lang="en-US" sz="800" dirty="0" smtClean="0">
                          <a:latin typeface="Bookman Old Style" pitchFamily="18" charset="0"/>
                          <a:sym typeface="Arial"/>
                        </a:rPr>
                        <a:t> simple </a:t>
                      </a:r>
                      <a:r>
                        <a:rPr lang="en-US" sz="800" dirty="0" err="1" smtClean="0">
                          <a:latin typeface="Bookman Old Style" pitchFamily="18" charset="0"/>
                          <a:sym typeface="Arial"/>
                        </a:rPr>
                        <a:t>prin</a:t>
                      </a:r>
                      <a:r>
                        <a:rPr lang="en-US" sz="800" dirty="0" smtClean="0">
                          <a:latin typeface="Bookman Old Style" pitchFamily="18" charset="0"/>
                          <a:sym typeface="Arial"/>
                        </a:rPr>
                        <a:t> </a:t>
                      </a:r>
                      <a:r>
                        <a:rPr lang="en-US" sz="800" dirty="0" err="1" smtClean="0">
                          <a:latin typeface="Bookman Old Style" pitchFamily="18" charset="0"/>
                          <a:sym typeface="Arial"/>
                        </a:rPr>
                        <a:t>prezentarea</a:t>
                      </a:r>
                      <a:r>
                        <a:rPr lang="en-US" sz="800" dirty="0" smtClean="0">
                          <a:latin typeface="Bookman Old Style" pitchFamily="18" charset="0"/>
                          <a:sym typeface="Arial"/>
                        </a:rPr>
                        <a:t> </a:t>
                      </a:r>
                      <a:r>
                        <a:rPr lang="en-US" sz="800" dirty="0" err="1" smtClean="0">
                          <a:latin typeface="Bookman Old Style" pitchFamily="18" charset="0"/>
                          <a:sym typeface="Arial"/>
                        </a:rPr>
                        <a:t>unor</a:t>
                      </a:r>
                      <a:r>
                        <a:rPr lang="en-US" sz="800" dirty="0" smtClean="0">
                          <a:latin typeface="Bookman Old Style" pitchFamily="18" charset="0"/>
                          <a:sym typeface="Arial"/>
                        </a:rPr>
                        <a:t> </a:t>
                      </a:r>
                      <a:r>
                        <a:rPr lang="en-US" sz="800" dirty="0" err="1" smtClean="0">
                          <a:latin typeface="Bookman Old Style" pitchFamily="18" charset="0"/>
                          <a:sym typeface="Arial"/>
                        </a:rPr>
                        <a:t>exemple</a:t>
                      </a:r>
                      <a:r>
                        <a:rPr lang="en-US" sz="800" dirty="0" smtClean="0">
                          <a:latin typeface="Bookman Old Style" pitchFamily="18" charset="0"/>
                          <a:sym typeface="Arial"/>
                        </a:rPr>
                        <a:t>, </a:t>
                      </a:r>
                      <a:r>
                        <a:rPr lang="en-US" sz="800" dirty="0" err="1" smtClean="0">
                          <a:latin typeface="Bookman Old Style" pitchFamily="18" charset="0"/>
                          <a:sym typeface="Arial"/>
                        </a:rPr>
                        <a:t>contraexemple</a:t>
                      </a:r>
                      <a:r>
                        <a:rPr lang="en-US" sz="800" dirty="0" smtClean="0">
                          <a:latin typeface="Bookman Old Style" pitchFamily="18" charset="0"/>
                          <a:sym typeface="Arial"/>
                        </a:rPr>
                        <a:t>;</a:t>
                      </a:r>
                      <a:endParaRPr lang="ro-RO" sz="800" dirty="0" smtClean="0">
                        <a:latin typeface="Bookman Old Style" pitchFamily="18" charset="0"/>
                        <a:sym typeface="Arial"/>
                      </a:endParaRPr>
                    </a:p>
                    <a:p>
                      <a:r>
                        <a:rPr lang="en-US" sz="800" dirty="0" smtClean="0">
                          <a:latin typeface="Bookman Old Style" pitchFamily="18" charset="0"/>
                          <a:sym typeface="Arial"/>
                        </a:rPr>
                        <a:t>5.6. </a:t>
                      </a:r>
                      <a:r>
                        <a:rPr lang="en-US" sz="800" dirty="0" err="1" smtClean="0">
                          <a:latin typeface="Bookman Old Style" pitchFamily="18" charset="0"/>
                          <a:sym typeface="Arial"/>
                        </a:rPr>
                        <a:t>Utilizează</a:t>
                      </a:r>
                      <a:r>
                        <a:rPr lang="en-US" sz="800" dirty="0" smtClean="0">
                          <a:latin typeface="Bookman Old Style" pitchFamily="18" charset="0"/>
                          <a:sym typeface="Arial"/>
                        </a:rPr>
                        <a:t> </a:t>
                      </a:r>
                      <a:r>
                        <a:rPr lang="en-US" sz="800" dirty="0" err="1" smtClean="0">
                          <a:latin typeface="Bookman Old Style" pitchFamily="18" charset="0"/>
                          <a:sym typeface="Arial"/>
                        </a:rPr>
                        <a:t>în</a:t>
                      </a:r>
                      <a:r>
                        <a:rPr lang="en-US" sz="800" dirty="0" smtClean="0">
                          <a:latin typeface="Bookman Old Style" pitchFamily="18" charset="0"/>
                          <a:sym typeface="Arial"/>
                        </a:rPr>
                        <a:t> diverse </a:t>
                      </a:r>
                      <a:r>
                        <a:rPr lang="en-US" sz="800" dirty="0" err="1" smtClean="0">
                          <a:latin typeface="Bookman Old Style" pitchFamily="18" charset="0"/>
                          <a:sym typeface="Arial"/>
                        </a:rPr>
                        <a:t>contexte</a:t>
                      </a:r>
                      <a:r>
                        <a:rPr lang="en-US" sz="800" dirty="0" smtClean="0">
                          <a:latin typeface="Bookman Old Style" pitchFamily="18" charset="0"/>
                          <a:sym typeface="Arial"/>
                        </a:rPr>
                        <a:t>, </a:t>
                      </a:r>
                      <a:r>
                        <a:rPr lang="en-US" sz="800" dirty="0" err="1" smtClean="0">
                          <a:latin typeface="Bookman Old Style" pitchFamily="18" charset="0"/>
                          <a:sym typeface="Arial"/>
                        </a:rPr>
                        <a:t>inclusiv</a:t>
                      </a:r>
                      <a:r>
                        <a:rPr lang="en-US" sz="800" dirty="0" smtClean="0">
                          <a:latin typeface="Bookman Old Style" pitchFamily="18" charset="0"/>
                          <a:sym typeface="Arial"/>
                        </a:rPr>
                        <a:t> </a:t>
                      </a:r>
                      <a:r>
                        <a:rPr lang="en-US" sz="800" dirty="0" err="1" smtClean="0">
                          <a:latin typeface="Bookman Old Style" pitchFamily="18" charset="0"/>
                          <a:sym typeface="Arial"/>
                        </a:rPr>
                        <a:t>în</a:t>
                      </a:r>
                      <a:r>
                        <a:rPr lang="en-US" sz="800" dirty="0" smtClean="0">
                          <a:latin typeface="Bookman Old Style" pitchFamily="18" charset="0"/>
                          <a:sym typeface="Arial"/>
                        </a:rPr>
                        <a:t> </a:t>
                      </a:r>
                      <a:r>
                        <a:rPr lang="en-US" sz="800" dirty="0" err="1" smtClean="0">
                          <a:latin typeface="Bookman Old Style" pitchFamily="18" charset="0"/>
                          <a:sym typeface="Arial"/>
                        </a:rPr>
                        <a:t>comunicare</a:t>
                      </a:r>
                      <a:r>
                        <a:rPr lang="en-US" sz="800" dirty="0" smtClean="0">
                          <a:latin typeface="Bookman Old Style" pitchFamily="18" charset="0"/>
                          <a:sym typeface="Arial"/>
                        </a:rPr>
                        <a:t>, </a:t>
                      </a:r>
                      <a:r>
                        <a:rPr lang="en-US" sz="800" dirty="0" err="1" smtClean="0">
                          <a:latin typeface="Bookman Old Style" pitchFamily="18" charset="0"/>
                          <a:sym typeface="Arial"/>
                        </a:rPr>
                        <a:t>notaţiile</a:t>
                      </a:r>
                      <a:r>
                        <a:rPr lang="en-US" sz="800" dirty="0" smtClean="0">
                          <a:latin typeface="Bookman Old Style" pitchFamily="18" charset="0"/>
                          <a:sym typeface="Arial"/>
                        </a:rPr>
                        <a:t> </a:t>
                      </a:r>
                      <a:r>
                        <a:rPr lang="en-US" sz="800" dirty="0" err="1" smtClean="0">
                          <a:latin typeface="Bookman Old Style" pitchFamily="18" charset="0"/>
                          <a:sym typeface="Arial"/>
                        </a:rPr>
                        <a:t>şi</a:t>
                      </a:r>
                      <a:r>
                        <a:rPr lang="en-US" sz="800" dirty="0" smtClean="0">
                          <a:latin typeface="Bookman Old Style" pitchFamily="18" charset="0"/>
                          <a:sym typeface="Arial"/>
                        </a:rPr>
                        <a:t> </a:t>
                      </a:r>
                      <a:r>
                        <a:rPr lang="en-US" sz="800" dirty="0" err="1" smtClean="0">
                          <a:latin typeface="Bookman Old Style" pitchFamily="18" charset="0"/>
                          <a:sym typeface="Arial"/>
                        </a:rPr>
                        <a:t>terminologia</a:t>
                      </a:r>
                      <a:r>
                        <a:rPr lang="en-US" sz="800" dirty="0" smtClean="0">
                          <a:latin typeface="Bookman Old Style" pitchFamily="18" charset="0"/>
                          <a:sym typeface="Arial"/>
                        </a:rPr>
                        <a:t> </a:t>
                      </a:r>
                      <a:r>
                        <a:rPr lang="en-US" sz="800" dirty="0" err="1" smtClean="0">
                          <a:latin typeface="Bookman Old Style" pitchFamily="18" charset="0"/>
                          <a:sym typeface="Arial"/>
                        </a:rPr>
                        <a:t>aferentă</a:t>
                      </a:r>
                      <a:r>
                        <a:rPr lang="en-US" sz="800" dirty="0" smtClean="0">
                          <a:latin typeface="Bookman Old Style" pitchFamily="18" charset="0"/>
                          <a:sym typeface="Arial"/>
                        </a:rPr>
                        <a:t> </a:t>
                      </a:r>
                      <a:r>
                        <a:rPr lang="en-US" sz="800" dirty="0" err="1" smtClean="0">
                          <a:latin typeface="Bookman Old Style" pitchFamily="18" charset="0"/>
                          <a:sym typeface="Arial"/>
                        </a:rPr>
                        <a:t>elementelor</a:t>
                      </a:r>
                      <a:r>
                        <a:rPr lang="en-US" sz="800" dirty="0" smtClean="0">
                          <a:latin typeface="Bookman Old Style" pitchFamily="18" charset="0"/>
                          <a:sym typeface="Arial"/>
                        </a:rPr>
                        <a:t> de </a:t>
                      </a:r>
                      <a:r>
                        <a:rPr lang="en-US" sz="800" dirty="0" err="1" smtClean="0">
                          <a:latin typeface="Bookman Old Style" pitchFamily="18" charset="0"/>
                          <a:sym typeface="Arial"/>
                        </a:rPr>
                        <a:t>logică</a:t>
                      </a:r>
                      <a:r>
                        <a:rPr lang="en-US" sz="800" dirty="0" smtClean="0">
                          <a:latin typeface="Bookman Old Style" pitchFamily="18" charset="0"/>
                          <a:sym typeface="Arial"/>
                        </a:rPr>
                        <a:t> </a:t>
                      </a:r>
                      <a:r>
                        <a:rPr lang="en-US" sz="800" dirty="0" err="1" smtClean="0">
                          <a:latin typeface="Bookman Old Style" pitchFamily="18" charset="0"/>
                          <a:sym typeface="Arial"/>
                        </a:rPr>
                        <a:t>studiate</a:t>
                      </a:r>
                      <a:r>
                        <a:rPr lang="en-US" sz="800" dirty="0" smtClean="0">
                          <a:latin typeface="Bookman Old Style" pitchFamily="18" charset="0"/>
                          <a:sym typeface="Arial"/>
                        </a:rPr>
                        <a:t>. </a:t>
                      </a:r>
                      <a:endParaRPr lang="ro-RO" sz="800" dirty="0">
                        <a:latin typeface="Bookman Old Style" pitchFamily="18" charset="0"/>
                      </a:endParaRPr>
                    </a:p>
                  </a:txBody>
                  <a:tcPr/>
                </a:tc>
              </a:tr>
              <a:tr h="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err="1" smtClean="0">
                          <a:latin typeface="Bookman Old Style" pitchFamily="18" charset="0"/>
                          <a:sym typeface="Arial"/>
                        </a:rPr>
                        <a:t>Interpretează</a:t>
                      </a:r>
                      <a:r>
                        <a:rPr lang="en-US" dirty="0" smtClean="0">
                          <a:latin typeface="Bookman Old Style" pitchFamily="18" charset="0"/>
                          <a:sym typeface="Arial"/>
                        </a:rPr>
                        <a:t> </a:t>
                      </a:r>
                      <a:r>
                        <a:rPr lang="en-US" dirty="0" err="1" smtClean="0">
                          <a:latin typeface="Bookman Old Style" pitchFamily="18" charset="0"/>
                          <a:sym typeface="Arial"/>
                        </a:rPr>
                        <a:t>contexte</a:t>
                      </a:r>
                      <a:r>
                        <a:rPr lang="en-US" dirty="0" smtClean="0">
                          <a:latin typeface="Bookman Old Style" pitchFamily="18" charset="0"/>
                          <a:sym typeface="Arial"/>
                        </a:rPr>
                        <a:t> </a:t>
                      </a:r>
                      <a:r>
                        <a:rPr lang="en-US" dirty="0" err="1" smtClean="0">
                          <a:latin typeface="Bookman Old Style" pitchFamily="18" charset="0"/>
                          <a:sym typeface="Arial"/>
                        </a:rPr>
                        <a:t>uzuale</a:t>
                      </a:r>
                      <a:r>
                        <a:rPr lang="en-US" dirty="0" smtClean="0">
                          <a:latin typeface="Bookman Old Style" pitchFamily="18" charset="0"/>
                          <a:sym typeface="Arial"/>
                        </a:rPr>
                        <a:t> </a:t>
                      </a:r>
                      <a:r>
                        <a:rPr lang="en-US" dirty="0" err="1" smtClean="0">
                          <a:latin typeface="Bookman Old Style" pitchFamily="18" charset="0"/>
                          <a:sym typeface="Arial"/>
                        </a:rPr>
                        <a:t>şi</a:t>
                      </a:r>
                      <a:r>
                        <a:rPr lang="en-US" dirty="0" smtClean="0">
                          <a:latin typeface="Bookman Old Style" pitchFamily="18" charset="0"/>
                          <a:sym typeface="Arial"/>
                        </a:rPr>
                        <a:t>/</a:t>
                      </a:r>
                      <a:r>
                        <a:rPr lang="en-US" dirty="0" err="1" smtClean="0">
                          <a:latin typeface="Bookman Old Style" pitchFamily="18" charset="0"/>
                          <a:sym typeface="Arial"/>
                        </a:rPr>
                        <a:t>sau</a:t>
                      </a:r>
                      <a:r>
                        <a:rPr lang="en-US" dirty="0" smtClean="0">
                          <a:latin typeface="Bookman Old Style" pitchFamily="18" charset="0"/>
                          <a:sym typeface="Arial"/>
                        </a:rPr>
                        <a:t> </a:t>
                      </a:r>
                      <a:r>
                        <a:rPr lang="en-US" dirty="0" err="1" smtClean="0">
                          <a:latin typeface="Bookman Old Style" pitchFamily="18" charset="0"/>
                          <a:sym typeface="Arial"/>
                        </a:rPr>
                        <a:t>matematice</a:t>
                      </a:r>
                      <a:r>
                        <a:rPr lang="en-US" dirty="0" smtClean="0">
                          <a:latin typeface="Bookman Old Style" pitchFamily="18" charset="0"/>
                          <a:sym typeface="Arial"/>
                        </a:rPr>
                        <a:t>, </a:t>
                      </a:r>
                      <a:r>
                        <a:rPr lang="en-US" dirty="0" err="1" smtClean="0">
                          <a:latin typeface="Bookman Old Style" pitchFamily="18" charset="0"/>
                          <a:sym typeface="Arial"/>
                        </a:rPr>
                        <a:t>utilizînd</a:t>
                      </a:r>
                      <a:r>
                        <a:rPr lang="en-US" dirty="0" smtClean="0">
                          <a:latin typeface="Bookman Old Style" pitchFamily="18" charset="0"/>
                          <a:sym typeface="Arial"/>
                        </a:rPr>
                        <a:t> </a:t>
                      </a:r>
                      <a:r>
                        <a:rPr lang="en-US" dirty="0" err="1" smtClean="0">
                          <a:latin typeface="Bookman Old Style" pitchFamily="18" charset="0"/>
                          <a:sym typeface="Arial"/>
                        </a:rPr>
                        <a:t>mulţimi</a:t>
                      </a:r>
                      <a:r>
                        <a:rPr lang="en-US" dirty="0" smtClean="0">
                          <a:latin typeface="Bookman Old Style" pitchFamily="18" charset="0"/>
                          <a:sym typeface="Arial"/>
                        </a:rPr>
                        <a:t>, </a:t>
                      </a:r>
                      <a:r>
                        <a:rPr lang="en-US" dirty="0" err="1" smtClean="0">
                          <a:latin typeface="Bookman Old Style" pitchFamily="18" charset="0"/>
                          <a:sym typeface="Arial"/>
                        </a:rPr>
                        <a:t>relaţii</a:t>
                      </a:r>
                      <a:r>
                        <a:rPr lang="en-US" dirty="0" smtClean="0">
                          <a:latin typeface="Bookman Old Style" pitchFamily="18" charset="0"/>
                          <a:sym typeface="Arial"/>
                        </a:rPr>
                        <a:t> </a:t>
                      </a:r>
                      <a:r>
                        <a:rPr lang="en-US" dirty="0" err="1" smtClean="0">
                          <a:latin typeface="Bookman Old Style" pitchFamily="18" charset="0"/>
                          <a:sym typeface="Arial"/>
                        </a:rPr>
                        <a:t>dintre</a:t>
                      </a:r>
                      <a:r>
                        <a:rPr lang="en-US" dirty="0" smtClean="0">
                          <a:latin typeface="Bookman Old Style" pitchFamily="18" charset="0"/>
                          <a:sym typeface="Arial"/>
                        </a:rPr>
                        <a:t> </a:t>
                      </a:r>
                      <a:r>
                        <a:rPr lang="en-US" dirty="0" err="1" smtClean="0">
                          <a:latin typeface="Bookman Old Style" pitchFamily="18" charset="0"/>
                          <a:sym typeface="Arial"/>
                        </a:rPr>
                        <a:t>mulţimi</a:t>
                      </a:r>
                      <a:r>
                        <a:rPr lang="en-US" dirty="0" smtClean="0">
                          <a:latin typeface="Bookman Old Style" pitchFamily="18" charset="0"/>
                          <a:sym typeface="Arial"/>
                        </a:rPr>
                        <a:t>, </a:t>
                      </a:r>
                      <a:r>
                        <a:rPr lang="en-US" dirty="0" err="1" smtClean="0">
                          <a:latin typeface="Bookman Old Style" pitchFamily="18" charset="0"/>
                          <a:sym typeface="Arial"/>
                        </a:rPr>
                        <a:t>operaţii</a:t>
                      </a:r>
                      <a:r>
                        <a:rPr lang="en-US" dirty="0" smtClean="0">
                          <a:latin typeface="Bookman Old Style" pitchFamily="18" charset="0"/>
                          <a:sym typeface="Arial"/>
                        </a:rPr>
                        <a:t> cu </a:t>
                      </a:r>
                      <a:r>
                        <a:rPr lang="en-US" dirty="0" err="1" smtClean="0">
                          <a:latin typeface="Bookman Old Style" pitchFamily="18" charset="0"/>
                          <a:sym typeface="Arial"/>
                        </a:rPr>
                        <a:t>mulţimi</a:t>
                      </a:r>
                      <a:r>
                        <a:rPr lang="en-US" dirty="0" smtClean="0">
                          <a:latin typeface="Bookman Old Style" pitchFamily="18" charset="0"/>
                          <a:sym typeface="Arial"/>
                        </a:rPr>
                        <a:t> </a:t>
                      </a:r>
                      <a:r>
                        <a:rPr lang="en-US" dirty="0" err="1" smtClean="0">
                          <a:latin typeface="Bookman Old Style" pitchFamily="18" charset="0"/>
                          <a:sym typeface="Arial"/>
                        </a:rPr>
                        <a:t>şi</a:t>
                      </a:r>
                      <a:r>
                        <a:rPr lang="en-US" dirty="0" smtClean="0">
                          <a:latin typeface="Bookman Old Style" pitchFamily="18" charset="0"/>
                          <a:sym typeface="Arial"/>
                        </a:rPr>
                        <a:t> </a:t>
                      </a:r>
                      <a:r>
                        <a:rPr lang="en-US" dirty="0" err="1" smtClean="0">
                          <a:latin typeface="Bookman Old Style" pitchFamily="18" charset="0"/>
                          <a:sym typeface="Arial"/>
                        </a:rPr>
                        <a:t>elemente</a:t>
                      </a:r>
                      <a:r>
                        <a:rPr lang="en-US" dirty="0" smtClean="0">
                          <a:latin typeface="Bookman Old Style" pitchFamily="18" charset="0"/>
                          <a:sym typeface="Arial"/>
                        </a:rPr>
                        <a:t> de </a:t>
                      </a:r>
                      <a:r>
                        <a:rPr lang="en-US" dirty="0" err="1" smtClean="0">
                          <a:latin typeface="Bookman Old Style" pitchFamily="18" charset="0"/>
                          <a:sym typeface="Arial"/>
                        </a:rPr>
                        <a:t>combina­torică</a:t>
                      </a:r>
                      <a:r>
                        <a:rPr lang="en-US" dirty="0" smtClean="0">
                          <a:latin typeface="Bookman Old Style" pitchFamily="18" charset="0"/>
                          <a:sym typeface="Arial"/>
                        </a:rPr>
                        <a:t>.</a:t>
                      </a:r>
                      <a:endParaRPr lang="ro-RO" dirty="0" smtClean="0">
                        <a:latin typeface="Bookman Old Style" pitchFamily="18" charset="0"/>
                        <a:sym typeface="Arial"/>
                      </a:endParaRPr>
                    </a:p>
                    <a:p>
                      <a:endParaRPr lang="ro-RO" dirty="0"/>
                    </a:p>
                  </a:txBody>
                  <a:tcPr/>
                </a:tc>
                <a:tc>
                  <a:txBody>
                    <a:bodyPr/>
                    <a:lstStyle/>
                    <a:p>
                      <a:r>
                        <a:rPr lang="it-IT" sz="800" dirty="0" smtClean="0">
                          <a:latin typeface="Bookman Old Style" pitchFamily="18" charset="0"/>
                          <a:sym typeface="Arial"/>
                        </a:rPr>
                        <a:t>6.1. Recunoaște mulţimi în situaţii reale şi/sau modelate.</a:t>
                      </a:r>
                      <a:endParaRPr lang="ro-RO" sz="800" dirty="0" smtClean="0">
                        <a:latin typeface="Bookman Old Style" pitchFamily="18" charset="0"/>
                        <a:sym typeface="Arial"/>
                      </a:endParaRPr>
                    </a:p>
                    <a:p>
                      <a:r>
                        <a:rPr lang="en-US" sz="800" dirty="0" smtClean="0">
                          <a:latin typeface="Bookman Old Style" pitchFamily="18" charset="0"/>
                          <a:sym typeface="Arial"/>
                        </a:rPr>
                        <a:t>6.2. </a:t>
                      </a:r>
                      <a:r>
                        <a:rPr lang="en-US" sz="800" dirty="0" err="1" smtClean="0">
                          <a:latin typeface="Bookman Old Style" pitchFamily="18" charset="0"/>
                          <a:sym typeface="Arial"/>
                        </a:rPr>
                        <a:t>Aduce</a:t>
                      </a:r>
                      <a:r>
                        <a:rPr lang="en-US" sz="800" dirty="0" smtClean="0">
                          <a:latin typeface="Bookman Old Style" pitchFamily="18" charset="0"/>
                          <a:sym typeface="Arial"/>
                        </a:rPr>
                        <a:t> </a:t>
                      </a:r>
                      <a:r>
                        <a:rPr lang="en-US" sz="800" dirty="0" err="1" smtClean="0">
                          <a:latin typeface="Bookman Old Style" pitchFamily="18" charset="0"/>
                          <a:sym typeface="Arial"/>
                        </a:rPr>
                        <a:t>exemple</a:t>
                      </a:r>
                      <a:r>
                        <a:rPr lang="en-US" sz="800" dirty="0" smtClean="0">
                          <a:latin typeface="Bookman Old Style" pitchFamily="18" charset="0"/>
                          <a:sym typeface="Arial"/>
                        </a:rPr>
                        <a:t> de </a:t>
                      </a:r>
                      <a:r>
                        <a:rPr lang="en-US" sz="800" dirty="0" err="1" smtClean="0">
                          <a:latin typeface="Bookman Old Style" pitchFamily="18" charset="0"/>
                          <a:sym typeface="Arial"/>
                        </a:rPr>
                        <a:t>mulţimi</a:t>
                      </a:r>
                      <a:r>
                        <a:rPr lang="en-US" sz="800" dirty="0" smtClean="0">
                          <a:latin typeface="Bookman Old Style" pitchFamily="18" charset="0"/>
                          <a:sym typeface="Arial"/>
                        </a:rPr>
                        <a:t> finite, infinite, </a:t>
                      </a:r>
                      <a:r>
                        <a:rPr lang="en-US" sz="800" dirty="0" err="1" smtClean="0">
                          <a:latin typeface="Bookman Old Style" pitchFamily="18" charset="0"/>
                          <a:sym typeface="Arial"/>
                        </a:rPr>
                        <a:t>ordonate</a:t>
                      </a:r>
                      <a:r>
                        <a:rPr lang="en-US" sz="800" dirty="0" smtClean="0">
                          <a:latin typeface="Bookman Old Style" pitchFamily="18" charset="0"/>
                          <a:sym typeface="Arial"/>
                        </a:rPr>
                        <a:t> din diverse </a:t>
                      </a:r>
                      <a:r>
                        <a:rPr lang="en-US" sz="800" dirty="0" err="1" smtClean="0">
                          <a:latin typeface="Bookman Old Style" pitchFamily="18" charset="0"/>
                          <a:sym typeface="Arial"/>
                        </a:rPr>
                        <a:t>domenii</a:t>
                      </a:r>
                      <a:r>
                        <a:rPr lang="en-US" sz="800" dirty="0" smtClean="0">
                          <a:latin typeface="Bookman Old Style" pitchFamily="18" charset="0"/>
                          <a:sym typeface="Arial"/>
                        </a:rPr>
                        <a:t>.</a:t>
                      </a:r>
                      <a:endParaRPr lang="ro-RO" sz="800" dirty="0" smtClean="0">
                        <a:latin typeface="Bookman Old Style" pitchFamily="18" charset="0"/>
                        <a:sym typeface="Arial"/>
                      </a:endParaRPr>
                    </a:p>
                    <a:p>
                      <a:r>
                        <a:rPr lang="en-US" sz="800" dirty="0" smtClean="0">
                          <a:latin typeface="Bookman Old Style" pitchFamily="18" charset="0"/>
                          <a:sym typeface="Arial"/>
                        </a:rPr>
                        <a:t>6.3. </a:t>
                      </a:r>
                      <a:r>
                        <a:rPr lang="en-US" sz="800" dirty="0" err="1" smtClean="0">
                          <a:latin typeface="Bookman Old Style" pitchFamily="18" charset="0"/>
                          <a:sym typeface="Arial"/>
                        </a:rPr>
                        <a:t>Reprezintă</a:t>
                      </a:r>
                      <a:r>
                        <a:rPr lang="en-US" sz="800" dirty="0" smtClean="0">
                          <a:latin typeface="Bookman Old Style" pitchFamily="18" charset="0"/>
                          <a:sym typeface="Arial"/>
                        </a:rPr>
                        <a:t> </a:t>
                      </a:r>
                      <a:r>
                        <a:rPr lang="en-US" sz="800" dirty="0" err="1" smtClean="0">
                          <a:latin typeface="Bookman Old Style" pitchFamily="18" charset="0"/>
                          <a:sym typeface="Arial"/>
                        </a:rPr>
                        <a:t>mulţimea</a:t>
                      </a:r>
                      <a:r>
                        <a:rPr lang="en-US" sz="800" dirty="0" smtClean="0">
                          <a:latin typeface="Bookman Old Style" pitchFamily="18" charset="0"/>
                          <a:sym typeface="Arial"/>
                        </a:rPr>
                        <a:t> </a:t>
                      </a:r>
                      <a:r>
                        <a:rPr lang="en-US" sz="800" dirty="0" err="1" smtClean="0">
                          <a:latin typeface="Bookman Old Style" pitchFamily="18" charset="0"/>
                          <a:sym typeface="Arial"/>
                        </a:rPr>
                        <a:t>în</a:t>
                      </a:r>
                      <a:r>
                        <a:rPr lang="en-US" sz="800" dirty="0" smtClean="0">
                          <a:latin typeface="Bookman Old Style" pitchFamily="18" charset="0"/>
                          <a:sym typeface="Arial"/>
                        </a:rPr>
                        <a:t> mod </a:t>
                      </a:r>
                      <a:r>
                        <a:rPr lang="en-US" sz="800" dirty="0" err="1" smtClean="0">
                          <a:latin typeface="Bookman Old Style" pitchFamily="18" charset="0"/>
                          <a:sym typeface="Arial"/>
                        </a:rPr>
                        <a:t>sintetic</a:t>
                      </a:r>
                      <a:r>
                        <a:rPr lang="en-US" sz="800" dirty="0" smtClean="0">
                          <a:latin typeface="Bookman Old Style" pitchFamily="18" charset="0"/>
                          <a:sym typeface="Arial"/>
                        </a:rPr>
                        <a:t>, </a:t>
                      </a:r>
                      <a:r>
                        <a:rPr lang="en-US" sz="800" dirty="0" err="1" smtClean="0">
                          <a:latin typeface="Bookman Old Style" pitchFamily="18" charset="0"/>
                          <a:sym typeface="Arial"/>
                        </a:rPr>
                        <a:t>anali­tic</a:t>
                      </a:r>
                      <a:r>
                        <a:rPr lang="en-US" sz="800" dirty="0" smtClean="0">
                          <a:latin typeface="Bookman Old Style" pitchFamily="18" charset="0"/>
                          <a:sym typeface="Arial"/>
                        </a:rPr>
                        <a:t> </a:t>
                      </a:r>
                      <a:r>
                        <a:rPr lang="en-US" sz="800" dirty="0" err="1" smtClean="0">
                          <a:latin typeface="Bookman Old Style" pitchFamily="18" charset="0"/>
                          <a:sym typeface="Arial"/>
                        </a:rPr>
                        <a:t>şi</a:t>
                      </a:r>
                      <a:r>
                        <a:rPr lang="en-US" sz="800" dirty="0" smtClean="0">
                          <a:latin typeface="Bookman Old Style" pitchFamily="18" charset="0"/>
                          <a:sym typeface="Arial"/>
                        </a:rPr>
                        <a:t> geometric (</a:t>
                      </a:r>
                      <a:r>
                        <a:rPr lang="en-US" sz="800" dirty="0" err="1" smtClean="0">
                          <a:latin typeface="Bookman Old Style" pitchFamily="18" charset="0"/>
                          <a:sym typeface="Arial"/>
                        </a:rPr>
                        <a:t>diagramă</a:t>
                      </a:r>
                      <a:r>
                        <a:rPr lang="en-US" sz="800" dirty="0" smtClean="0">
                          <a:latin typeface="Bookman Old Style" pitchFamily="18" charset="0"/>
                          <a:sym typeface="Arial"/>
                        </a:rPr>
                        <a:t>, </a:t>
                      </a:r>
                      <a:r>
                        <a:rPr lang="en-US" sz="800" dirty="0" err="1" smtClean="0">
                          <a:latin typeface="Bookman Old Style" pitchFamily="18" charset="0"/>
                          <a:sym typeface="Arial"/>
                        </a:rPr>
                        <a:t>tabel</a:t>
                      </a:r>
                      <a:r>
                        <a:rPr lang="en-US" sz="800" dirty="0" smtClean="0">
                          <a:latin typeface="Bookman Old Style" pitchFamily="18" charset="0"/>
                          <a:sym typeface="Arial"/>
                        </a:rPr>
                        <a:t>).</a:t>
                      </a:r>
                      <a:endParaRPr lang="ro-RO" sz="800" dirty="0" smtClean="0">
                        <a:latin typeface="Bookman Old Style" pitchFamily="18" charset="0"/>
                        <a:sym typeface="Arial"/>
                      </a:endParaRPr>
                    </a:p>
                    <a:p>
                      <a:r>
                        <a:rPr lang="en-US" sz="800" dirty="0" smtClean="0">
                          <a:latin typeface="Bookman Old Style" pitchFamily="18" charset="0"/>
                          <a:sym typeface="Arial"/>
                        </a:rPr>
                        <a:t>6.4. </a:t>
                      </a:r>
                      <a:r>
                        <a:rPr lang="en-US" sz="800" dirty="0" err="1" smtClean="0">
                          <a:latin typeface="Bookman Old Style" pitchFamily="18" charset="0"/>
                          <a:sym typeface="Arial"/>
                        </a:rPr>
                        <a:t>Determină</a:t>
                      </a:r>
                      <a:r>
                        <a:rPr lang="en-US" sz="800" dirty="0" smtClean="0">
                          <a:latin typeface="Bookman Old Style" pitchFamily="18" charset="0"/>
                          <a:sym typeface="Arial"/>
                        </a:rPr>
                        <a:t> </a:t>
                      </a:r>
                      <a:r>
                        <a:rPr lang="en-US" sz="800" dirty="0" err="1" smtClean="0">
                          <a:latin typeface="Bookman Old Style" pitchFamily="18" charset="0"/>
                          <a:sym typeface="Arial"/>
                        </a:rPr>
                        <a:t>dacă</a:t>
                      </a:r>
                      <a:r>
                        <a:rPr lang="en-US" sz="800" dirty="0" smtClean="0">
                          <a:latin typeface="Bookman Old Style" pitchFamily="18" charset="0"/>
                          <a:sym typeface="Arial"/>
                        </a:rPr>
                        <a:t> </a:t>
                      </a:r>
                      <a:r>
                        <a:rPr lang="en-US" sz="800" dirty="0" err="1" smtClean="0">
                          <a:latin typeface="Bookman Old Style" pitchFamily="18" charset="0"/>
                          <a:sym typeface="Arial"/>
                        </a:rPr>
                        <a:t>elementul</a:t>
                      </a:r>
                      <a:r>
                        <a:rPr lang="en-US" sz="800" dirty="0" smtClean="0">
                          <a:latin typeface="Bookman Old Style" pitchFamily="18" charset="0"/>
                          <a:sym typeface="Arial"/>
                        </a:rPr>
                        <a:t> (</a:t>
                      </a:r>
                      <a:r>
                        <a:rPr lang="en-US" sz="800" dirty="0" err="1" smtClean="0">
                          <a:latin typeface="Bookman Old Style" pitchFamily="18" charset="0"/>
                          <a:sym typeface="Arial"/>
                        </a:rPr>
                        <a:t>obiectul</a:t>
                      </a:r>
                      <a:r>
                        <a:rPr lang="en-US" sz="800" dirty="0" smtClean="0">
                          <a:latin typeface="Bookman Old Style" pitchFamily="18" charset="0"/>
                          <a:sym typeface="Arial"/>
                        </a:rPr>
                        <a:t>, </a:t>
                      </a:r>
                      <a:r>
                        <a:rPr lang="en-US" sz="800" dirty="0" err="1" smtClean="0">
                          <a:latin typeface="Bookman Old Style" pitchFamily="18" charset="0"/>
                          <a:sym typeface="Arial"/>
                        </a:rPr>
                        <a:t>nu­mărul</a:t>
                      </a:r>
                      <a:r>
                        <a:rPr lang="en-US" sz="800" dirty="0" smtClean="0">
                          <a:latin typeface="Bookman Old Style" pitchFamily="18" charset="0"/>
                          <a:sym typeface="Arial"/>
                        </a:rPr>
                        <a:t>, </a:t>
                      </a:r>
                      <a:r>
                        <a:rPr lang="en-US" sz="800" dirty="0" err="1" smtClean="0">
                          <a:latin typeface="Bookman Old Style" pitchFamily="18" charset="0"/>
                          <a:sym typeface="Arial"/>
                        </a:rPr>
                        <a:t>figura</a:t>
                      </a:r>
                      <a:r>
                        <a:rPr lang="en-US" sz="800" dirty="0" smtClean="0">
                          <a:latin typeface="Bookman Old Style" pitchFamily="18" charset="0"/>
                          <a:sym typeface="Arial"/>
                        </a:rPr>
                        <a:t> etc.) </a:t>
                      </a:r>
                      <a:r>
                        <a:rPr lang="en-US" sz="800" dirty="0" err="1" smtClean="0">
                          <a:latin typeface="Bookman Old Style" pitchFamily="18" charset="0"/>
                          <a:sym typeface="Arial"/>
                        </a:rPr>
                        <a:t>aparţine</a:t>
                      </a:r>
                      <a:r>
                        <a:rPr lang="en-US" sz="800" dirty="0" smtClean="0">
                          <a:latin typeface="Bookman Old Style" pitchFamily="18" charset="0"/>
                          <a:sym typeface="Arial"/>
                        </a:rPr>
                        <a:t> </a:t>
                      </a:r>
                      <a:r>
                        <a:rPr lang="en-US" sz="800" dirty="0" err="1" smtClean="0">
                          <a:latin typeface="Bookman Old Style" pitchFamily="18" charset="0"/>
                          <a:sym typeface="Arial"/>
                        </a:rPr>
                        <a:t>sau</a:t>
                      </a:r>
                      <a:r>
                        <a:rPr lang="en-US" sz="800" dirty="0" smtClean="0">
                          <a:latin typeface="Bookman Old Style" pitchFamily="18" charset="0"/>
                          <a:sym typeface="Arial"/>
                        </a:rPr>
                        <a:t> nu </a:t>
                      </a:r>
                      <a:r>
                        <a:rPr lang="en-US" sz="800" dirty="0" err="1" smtClean="0">
                          <a:latin typeface="Bookman Old Style" pitchFamily="18" charset="0"/>
                          <a:sym typeface="Arial"/>
                        </a:rPr>
                        <a:t>mulţimii</a:t>
                      </a:r>
                      <a:r>
                        <a:rPr lang="en-US" sz="800" dirty="0" smtClean="0">
                          <a:latin typeface="Bookman Old Style" pitchFamily="18" charset="0"/>
                          <a:sym typeface="Arial"/>
                        </a:rPr>
                        <a:t> respective.</a:t>
                      </a:r>
                      <a:endParaRPr lang="ro-RO" sz="800" dirty="0" smtClean="0">
                        <a:latin typeface="Bookman Old Style" pitchFamily="18" charset="0"/>
                        <a:sym typeface="Arial"/>
                      </a:endParaRPr>
                    </a:p>
                    <a:p>
                      <a:r>
                        <a:rPr lang="en-US" sz="800" dirty="0" smtClean="0">
                          <a:latin typeface="Bookman Old Style" pitchFamily="18" charset="0"/>
                          <a:sym typeface="Arial"/>
                        </a:rPr>
                        <a:t>6.5. </a:t>
                      </a:r>
                      <a:r>
                        <a:rPr lang="en-US" sz="800" dirty="0" err="1" smtClean="0">
                          <a:latin typeface="Bookman Old Style" pitchFamily="18" charset="0"/>
                          <a:sym typeface="Arial"/>
                        </a:rPr>
                        <a:t>Calculează</a:t>
                      </a:r>
                      <a:r>
                        <a:rPr lang="en-US" sz="800" dirty="0" smtClean="0">
                          <a:latin typeface="Bookman Old Style" pitchFamily="18" charset="0"/>
                          <a:sym typeface="Arial"/>
                        </a:rPr>
                        <a:t> </a:t>
                      </a:r>
                      <a:r>
                        <a:rPr lang="en-US" sz="800" dirty="0" err="1" smtClean="0">
                          <a:latin typeface="Bookman Old Style" pitchFamily="18" charset="0"/>
                          <a:sym typeface="Arial"/>
                        </a:rPr>
                        <a:t>cardinalul</a:t>
                      </a:r>
                      <a:r>
                        <a:rPr lang="en-US" sz="800" dirty="0" smtClean="0">
                          <a:latin typeface="Bookman Old Style" pitchFamily="18" charset="0"/>
                          <a:sym typeface="Arial"/>
                        </a:rPr>
                        <a:t> </a:t>
                      </a:r>
                      <a:r>
                        <a:rPr lang="en-US" sz="800" dirty="0" err="1" smtClean="0">
                          <a:latin typeface="Bookman Old Style" pitchFamily="18" charset="0"/>
                          <a:sym typeface="Arial"/>
                        </a:rPr>
                        <a:t>unei</a:t>
                      </a:r>
                      <a:r>
                        <a:rPr lang="en-US" sz="800" dirty="0" smtClean="0">
                          <a:latin typeface="Bookman Old Style" pitchFamily="18" charset="0"/>
                          <a:sym typeface="Arial"/>
                        </a:rPr>
                        <a:t> </a:t>
                      </a:r>
                      <a:r>
                        <a:rPr lang="en-US" sz="800" dirty="0" err="1" smtClean="0">
                          <a:latin typeface="Bookman Old Style" pitchFamily="18" charset="0"/>
                          <a:sym typeface="Arial"/>
                        </a:rPr>
                        <a:t>mulţimi</a:t>
                      </a:r>
                      <a:r>
                        <a:rPr lang="en-US" sz="800" dirty="0" smtClean="0">
                          <a:latin typeface="Bookman Old Style" pitchFamily="18" charset="0"/>
                          <a:sym typeface="Arial"/>
                        </a:rPr>
                        <a:t> finite.</a:t>
                      </a:r>
                      <a:endParaRPr lang="ro-RO" sz="800" dirty="0" smtClean="0">
                        <a:latin typeface="Bookman Old Style" pitchFamily="18" charset="0"/>
                        <a:sym typeface="Arial"/>
                      </a:endParaRPr>
                    </a:p>
                    <a:p>
                      <a:r>
                        <a:rPr lang="en-US" sz="800" dirty="0" smtClean="0">
                          <a:latin typeface="Bookman Old Style" pitchFamily="18" charset="0"/>
                          <a:sym typeface="Arial"/>
                        </a:rPr>
                        <a:t>6.6. </a:t>
                      </a:r>
                      <a:r>
                        <a:rPr lang="en-US" sz="800" dirty="0" err="1" smtClean="0">
                          <a:latin typeface="Bookman Old Style" pitchFamily="18" charset="0"/>
                          <a:sym typeface="Arial"/>
                        </a:rPr>
                        <a:t>Efectuează</a:t>
                      </a:r>
                      <a:r>
                        <a:rPr lang="en-US" sz="800" dirty="0" smtClean="0">
                          <a:latin typeface="Bookman Old Style" pitchFamily="18" charset="0"/>
                          <a:sym typeface="Arial"/>
                        </a:rPr>
                        <a:t> </a:t>
                      </a:r>
                      <a:r>
                        <a:rPr lang="en-US" sz="800" dirty="0" err="1" smtClean="0">
                          <a:latin typeface="Bookman Old Style" pitchFamily="18" charset="0"/>
                          <a:sym typeface="Arial"/>
                        </a:rPr>
                        <a:t>operaţii</a:t>
                      </a:r>
                      <a:r>
                        <a:rPr lang="en-US" sz="800" dirty="0" smtClean="0">
                          <a:latin typeface="Bookman Old Style" pitchFamily="18" charset="0"/>
                          <a:sym typeface="Arial"/>
                        </a:rPr>
                        <a:t> cu </a:t>
                      </a:r>
                      <a:r>
                        <a:rPr lang="en-US" sz="800" dirty="0" err="1" smtClean="0">
                          <a:latin typeface="Bookman Old Style" pitchFamily="18" charset="0"/>
                          <a:sym typeface="Arial"/>
                        </a:rPr>
                        <a:t>mulţimi</a:t>
                      </a:r>
                      <a:r>
                        <a:rPr lang="en-US" sz="800" dirty="0" smtClean="0">
                          <a:latin typeface="Bookman Old Style" pitchFamily="18" charset="0"/>
                          <a:sym typeface="Arial"/>
                        </a:rPr>
                        <a:t> finite </a:t>
                      </a:r>
                      <a:r>
                        <a:rPr lang="en-US" sz="800" dirty="0" err="1" smtClean="0">
                          <a:latin typeface="Bookman Old Style" pitchFamily="18" charset="0"/>
                          <a:sym typeface="Arial"/>
                        </a:rPr>
                        <a:t>şi</a:t>
                      </a:r>
                      <a:r>
                        <a:rPr lang="en-US" sz="800" dirty="0" smtClean="0">
                          <a:latin typeface="Bookman Old Style" pitchFamily="18" charset="0"/>
                          <a:sym typeface="Arial"/>
                        </a:rPr>
                        <a:t>/</a:t>
                      </a:r>
                      <a:r>
                        <a:rPr lang="en-US" sz="800" dirty="0" err="1" smtClean="0">
                          <a:latin typeface="Bookman Old Style" pitchFamily="18" charset="0"/>
                          <a:sym typeface="Arial"/>
                        </a:rPr>
                        <a:t>sau</a:t>
                      </a:r>
                      <a:r>
                        <a:rPr lang="en-US" sz="800" dirty="0" smtClean="0">
                          <a:latin typeface="Bookman Old Style" pitchFamily="18" charset="0"/>
                          <a:sym typeface="Arial"/>
                        </a:rPr>
                        <a:t> infinite (</a:t>
                      </a:r>
                      <a:r>
                        <a:rPr lang="en-US" sz="800" dirty="0" err="1" smtClean="0">
                          <a:latin typeface="Bookman Old Style" pitchFamily="18" charset="0"/>
                          <a:sym typeface="Arial"/>
                        </a:rPr>
                        <a:t>reuniunea</a:t>
                      </a:r>
                      <a:r>
                        <a:rPr lang="en-US" sz="800" dirty="0" smtClean="0">
                          <a:latin typeface="Bookman Old Style" pitchFamily="18" charset="0"/>
                          <a:sym typeface="Arial"/>
                        </a:rPr>
                        <a:t>, </a:t>
                      </a:r>
                      <a:r>
                        <a:rPr lang="en-US" sz="800" dirty="0" err="1" smtClean="0">
                          <a:latin typeface="Bookman Old Style" pitchFamily="18" charset="0"/>
                          <a:sym typeface="Arial"/>
                        </a:rPr>
                        <a:t>intersecţia</a:t>
                      </a:r>
                      <a:r>
                        <a:rPr lang="en-US" sz="800" dirty="0" smtClean="0">
                          <a:latin typeface="Bookman Old Style" pitchFamily="18" charset="0"/>
                          <a:sym typeface="Arial"/>
                        </a:rPr>
                        <a:t>, </a:t>
                      </a:r>
                      <a:r>
                        <a:rPr lang="en-US" sz="800" dirty="0" err="1" smtClean="0">
                          <a:latin typeface="Bookman Old Style" pitchFamily="18" charset="0"/>
                          <a:sym typeface="Arial"/>
                        </a:rPr>
                        <a:t>diferenţa</a:t>
                      </a:r>
                      <a:r>
                        <a:rPr lang="en-US" sz="800" dirty="0" smtClean="0">
                          <a:latin typeface="Bookman Old Style" pitchFamily="18" charset="0"/>
                          <a:sym typeface="Arial"/>
                        </a:rPr>
                        <a:t>, </a:t>
                      </a:r>
                      <a:r>
                        <a:rPr lang="en-US" sz="800" dirty="0" err="1" smtClean="0">
                          <a:latin typeface="Bookman Old Style" pitchFamily="18" charset="0"/>
                          <a:sym typeface="Arial"/>
                        </a:rPr>
                        <a:t>pro­dusul</a:t>
                      </a:r>
                      <a:r>
                        <a:rPr lang="en-US" sz="800" dirty="0" smtClean="0">
                          <a:latin typeface="Bookman Old Style" pitchFamily="18" charset="0"/>
                          <a:sym typeface="Arial"/>
                        </a:rPr>
                        <a:t> </a:t>
                      </a:r>
                      <a:r>
                        <a:rPr lang="en-US" sz="800" dirty="0" err="1" smtClean="0">
                          <a:latin typeface="Bookman Old Style" pitchFamily="18" charset="0"/>
                          <a:sym typeface="Arial"/>
                        </a:rPr>
                        <a:t>cartezian</a:t>
                      </a:r>
                      <a:r>
                        <a:rPr lang="en-US" sz="800" dirty="0" smtClean="0">
                          <a:latin typeface="Bookman Old Style" pitchFamily="18" charset="0"/>
                          <a:sym typeface="Arial"/>
                        </a:rPr>
                        <a:t>).</a:t>
                      </a:r>
                      <a:endParaRPr lang="ro-RO" sz="800" dirty="0" smtClean="0">
                        <a:latin typeface="Bookman Old Style" pitchFamily="18" charset="0"/>
                        <a:sym typeface="Arial"/>
                      </a:endParaRPr>
                    </a:p>
                    <a:p>
                      <a:r>
                        <a:rPr lang="en-US" sz="800" dirty="0" smtClean="0">
                          <a:latin typeface="Bookman Old Style" pitchFamily="18" charset="0"/>
                          <a:sym typeface="Arial"/>
                        </a:rPr>
                        <a:t>6.7. </a:t>
                      </a:r>
                      <a:r>
                        <a:rPr lang="en-US" sz="800" dirty="0" err="1" smtClean="0">
                          <a:latin typeface="Bookman Old Style" pitchFamily="18" charset="0"/>
                          <a:sym typeface="Arial"/>
                        </a:rPr>
                        <a:t>Argumentează</a:t>
                      </a:r>
                      <a:r>
                        <a:rPr lang="en-US" sz="800" dirty="0" smtClean="0">
                          <a:latin typeface="Bookman Old Style" pitchFamily="18" charset="0"/>
                          <a:sym typeface="Arial"/>
                        </a:rPr>
                        <a:t> </a:t>
                      </a:r>
                      <a:r>
                        <a:rPr lang="en-US" sz="800" dirty="0" err="1" smtClean="0">
                          <a:latin typeface="Bookman Old Style" pitchFamily="18" charset="0"/>
                          <a:sym typeface="Arial"/>
                        </a:rPr>
                        <a:t>incluziunile</a:t>
                      </a:r>
                      <a:r>
                        <a:rPr lang="en-US" sz="800" dirty="0" smtClean="0">
                          <a:latin typeface="Bookman Old Style" pitchFamily="18" charset="0"/>
                          <a:sym typeface="Arial"/>
                        </a:rPr>
                        <a:t> N→ Z→ Q→ R </a:t>
                      </a:r>
                      <a:r>
                        <a:rPr lang="en-US" sz="800" dirty="0" err="1" smtClean="0">
                          <a:latin typeface="Bookman Old Style" pitchFamily="18" charset="0"/>
                          <a:sym typeface="Arial"/>
                        </a:rPr>
                        <a:t>şi</a:t>
                      </a:r>
                      <a:r>
                        <a:rPr lang="en-US" sz="800" dirty="0" smtClean="0">
                          <a:latin typeface="Bookman Old Style" pitchFamily="18" charset="0"/>
                          <a:sym typeface="Arial"/>
                        </a:rPr>
                        <a:t> </a:t>
                      </a:r>
                      <a:r>
                        <a:rPr lang="en-US" sz="800" dirty="0" err="1" smtClean="0">
                          <a:latin typeface="Bookman Old Style" pitchFamily="18" charset="0"/>
                          <a:sym typeface="Arial"/>
                        </a:rPr>
                        <a:t>evidenţiază</a:t>
                      </a:r>
                      <a:r>
                        <a:rPr lang="en-US" sz="800" dirty="0" smtClean="0">
                          <a:latin typeface="Bookman Old Style" pitchFamily="18" charset="0"/>
                          <a:sym typeface="Arial"/>
                        </a:rPr>
                        <a:t> </a:t>
                      </a:r>
                      <a:r>
                        <a:rPr lang="en-US" sz="800" dirty="0" err="1" smtClean="0">
                          <a:latin typeface="Bookman Old Style" pitchFamily="18" charset="0"/>
                          <a:sym typeface="Arial"/>
                        </a:rPr>
                        <a:t>apartenenţa</a:t>
                      </a:r>
                      <a:r>
                        <a:rPr lang="en-US" sz="800" dirty="0" smtClean="0">
                          <a:latin typeface="Bookman Old Style" pitchFamily="18" charset="0"/>
                          <a:sym typeface="Arial"/>
                        </a:rPr>
                        <a:t> </a:t>
                      </a:r>
                      <a:r>
                        <a:rPr lang="en-US" sz="800" dirty="0" err="1" smtClean="0">
                          <a:latin typeface="Bookman Old Style" pitchFamily="18" charset="0"/>
                          <a:sym typeface="Arial"/>
                        </a:rPr>
                        <a:t>unor</a:t>
                      </a:r>
                      <a:r>
                        <a:rPr lang="en-US" sz="800" dirty="0" smtClean="0">
                          <a:latin typeface="Bookman Old Style" pitchFamily="18" charset="0"/>
                          <a:sym typeface="Arial"/>
                        </a:rPr>
                        <a:t> </a:t>
                      </a:r>
                      <a:r>
                        <a:rPr lang="en-US" sz="800" dirty="0" err="1" smtClean="0">
                          <a:latin typeface="Bookman Old Style" pitchFamily="18" charset="0"/>
                          <a:sym typeface="Arial"/>
                        </a:rPr>
                        <a:t>numere</a:t>
                      </a:r>
                      <a:r>
                        <a:rPr lang="en-US" sz="800" dirty="0" smtClean="0">
                          <a:latin typeface="Bookman Old Style" pitchFamily="18" charset="0"/>
                          <a:sym typeface="Arial"/>
                        </a:rPr>
                        <a:t> date la </a:t>
                      </a:r>
                      <a:r>
                        <a:rPr lang="en-US" sz="800" dirty="0" err="1" smtClean="0">
                          <a:latin typeface="Bookman Old Style" pitchFamily="18" charset="0"/>
                          <a:sym typeface="Arial"/>
                        </a:rPr>
                        <a:t>una</a:t>
                      </a:r>
                      <a:r>
                        <a:rPr lang="en-US" sz="800" dirty="0" smtClean="0">
                          <a:latin typeface="Bookman Old Style" pitchFamily="18" charset="0"/>
                          <a:sym typeface="Arial"/>
                        </a:rPr>
                        <a:t> </a:t>
                      </a:r>
                      <a:r>
                        <a:rPr lang="en-US" sz="800" dirty="0" err="1" smtClean="0">
                          <a:latin typeface="Bookman Old Style" pitchFamily="18" charset="0"/>
                          <a:sym typeface="Arial"/>
                        </a:rPr>
                        <a:t>dintre</a:t>
                      </a:r>
                      <a:r>
                        <a:rPr lang="en-US" sz="800" dirty="0" smtClean="0">
                          <a:latin typeface="Bookman Old Style" pitchFamily="18" charset="0"/>
                          <a:sym typeface="Arial"/>
                        </a:rPr>
                        <a:t> </a:t>
                      </a:r>
                      <a:r>
                        <a:rPr lang="en-US" sz="800" dirty="0" err="1" smtClean="0">
                          <a:latin typeface="Bookman Old Style" pitchFamily="18" charset="0"/>
                          <a:sym typeface="Arial"/>
                        </a:rPr>
                        <a:t>mulţimile</a:t>
                      </a:r>
                      <a:r>
                        <a:rPr lang="en-US" sz="800" dirty="0" smtClean="0">
                          <a:latin typeface="Bookman Old Style" pitchFamily="18" charset="0"/>
                          <a:sym typeface="Arial"/>
                        </a:rPr>
                        <a:t> </a:t>
                      </a:r>
                      <a:r>
                        <a:rPr lang="en-US" sz="800" dirty="0" err="1" smtClean="0">
                          <a:latin typeface="Bookman Old Style" pitchFamily="18" charset="0"/>
                          <a:sym typeface="Arial"/>
                        </a:rPr>
                        <a:t>numerice</a:t>
                      </a:r>
                      <a:r>
                        <a:rPr lang="en-US" sz="800" dirty="0" smtClean="0">
                          <a:latin typeface="Bookman Old Style" pitchFamily="18" charset="0"/>
                          <a:sym typeface="Arial"/>
                        </a:rPr>
                        <a:t> indicate (N, Z, Q, R, Z\N, Q\Z, R\Q, R\N, R*\Q, R\Q- </a:t>
                      </a:r>
                      <a:r>
                        <a:rPr lang="en-US" sz="800" dirty="0" err="1" smtClean="0">
                          <a:latin typeface="Bookman Old Style" pitchFamily="18" charset="0"/>
                          <a:sym typeface="Arial"/>
                        </a:rPr>
                        <a:t>şi</a:t>
                      </a:r>
                      <a:r>
                        <a:rPr lang="en-US" sz="800" dirty="0" smtClean="0">
                          <a:latin typeface="Bookman Old Style" pitchFamily="18" charset="0"/>
                          <a:sym typeface="Arial"/>
                        </a:rPr>
                        <a:t> </a:t>
                      </a:r>
                      <a:r>
                        <a:rPr lang="en-US" sz="800" dirty="0" err="1" smtClean="0">
                          <a:latin typeface="Bookman Old Style" pitchFamily="18" charset="0"/>
                          <a:sym typeface="Arial"/>
                        </a:rPr>
                        <a:t>altele</a:t>
                      </a:r>
                      <a:r>
                        <a:rPr lang="en-US" sz="800" dirty="0" smtClean="0">
                          <a:latin typeface="Bookman Old Style" pitchFamily="18" charset="0"/>
                          <a:sym typeface="Arial"/>
                        </a:rPr>
                        <a:t> de </a:t>
                      </a:r>
                      <a:r>
                        <a:rPr lang="en-US" sz="800" dirty="0" err="1" smtClean="0">
                          <a:latin typeface="Bookman Old Style" pitchFamily="18" charset="0"/>
                          <a:sym typeface="Arial"/>
                        </a:rPr>
                        <a:t>aceste</a:t>
                      </a:r>
                      <a:r>
                        <a:rPr lang="en-US" sz="800" dirty="0" smtClean="0">
                          <a:latin typeface="Bookman Old Style" pitchFamily="18" charset="0"/>
                          <a:sym typeface="Arial"/>
                        </a:rPr>
                        <a:t> </a:t>
                      </a:r>
                      <a:r>
                        <a:rPr lang="en-US" sz="800" dirty="0" err="1" smtClean="0">
                          <a:latin typeface="Bookman Old Style" pitchFamily="18" charset="0"/>
                          <a:sym typeface="Arial"/>
                        </a:rPr>
                        <a:t>tipuri</a:t>
                      </a:r>
                      <a:r>
                        <a:rPr lang="en-US" sz="800" dirty="0" smtClean="0">
                          <a:latin typeface="Bookman Old Style" pitchFamily="18" charset="0"/>
                          <a:sym typeface="Arial"/>
                        </a:rPr>
                        <a:t>).</a:t>
                      </a:r>
                      <a:endParaRPr lang="ro-RO" sz="800" dirty="0" smtClean="0">
                        <a:latin typeface="Bookman Old Style" pitchFamily="18" charset="0"/>
                        <a:sym typeface="Arial"/>
                      </a:endParaRPr>
                    </a:p>
                    <a:p>
                      <a:r>
                        <a:rPr lang="en-US" sz="800" dirty="0" smtClean="0">
                          <a:latin typeface="Bookman Old Style" pitchFamily="18" charset="0"/>
                          <a:sym typeface="Arial"/>
                        </a:rPr>
                        <a:t>6.8. </a:t>
                      </a:r>
                      <a:r>
                        <a:rPr lang="en-US" sz="800" dirty="0" err="1" smtClean="0">
                          <a:latin typeface="Bookman Old Style" pitchFamily="18" charset="0"/>
                          <a:sym typeface="Arial"/>
                        </a:rPr>
                        <a:t>Aplică</a:t>
                      </a:r>
                      <a:r>
                        <a:rPr lang="en-US" sz="800" dirty="0" smtClean="0">
                          <a:latin typeface="Bookman Old Style" pitchFamily="18" charset="0"/>
                          <a:sym typeface="Arial"/>
                        </a:rPr>
                        <a:t> </a:t>
                      </a:r>
                      <a:r>
                        <a:rPr lang="en-US" sz="800" dirty="0" err="1" smtClean="0">
                          <a:latin typeface="Bookman Old Style" pitchFamily="18" charset="0"/>
                          <a:sym typeface="Arial"/>
                        </a:rPr>
                        <a:t>mulţimile</a:t>
                      </a:r>
                      <a:r>
                        <a:rPr lang="en-US" sz="800" dirty="0" smtClean="0">
                          <a:latin typeface="Bookman Old Style" pitchFamily="18" charset="0"/>
                          <a:sym typeface="Arial"/>
                        </a:rPr>
                        <a:t>, </a:t>
                      </a:r>
                      <a:r>
                        <a:rPr lang="en-US" sz="800" dirty="0" err="1" smtClean="0">
                          <a:latin typeface="Bookman Old Style" pitchFamily="18" charset="0"/>
                          <a:sym typeface="Arial"/>
                        </a:rPr>
                        <a:t>relaţiile</a:t>
                      </a:r>
                      <a:r>
                        <a:rPr lang="en-US" sz="800" dirty="0" smtClean="0">
                          <a:latin typeface="Bookman Old Style" pitchFamily="18" charset="0"/>
                          <a:sym typeface="Arial"/>
                        </a:rPr>
                        <a:t> </a:t>
                      </a:r>
                      <a:r>
                        <a:rPr lang="en-US" sz="800" dirty="0" err="1" smtClean="0">
                          <a:latin typeface="Bookman Old Style" pitchFamily="18" charset="0"/>
                          <a:sym typeface="Arial"/>
                        </a:rPr>
                        <a:t>dintre</a:t>
                      </a:r>
                      <a:r>
                        <a:rPr lang="en-US" sz="800" dirty="0" smtClean="0">
                          <a:latin typeface="Bookman Old Style" pitchFamily="18" charset="0"/>
                          <a:sym typeface="Arial"/>
                        </a:rPr>
                        <a:t> </a:t>
                      </a:r>
                      <a:r>
                        <a:rPr lang="en-US" sz="800" dirty="0" err="1" smtClean="0">
                          <a:latin typeface="Bookman Old Style" pitchFamily="18" charset="0"/>
                          <a:sym typeface="Arial"/>
                        </a:rPr>
                        <a:t>mulţimi</a:t>
                      </a:r>
                      <a:r>
                        <a:rPr lang="en-US" sz="800" dirty="0" smtClean="0">
                          <a:latin typeface="Bookman Old Style" pitchFamily="18" charset="0"/>
                          <a:sym typeface="Arial"/>
                        </a:rPr>
                        <a:t> </a:t>
                      </a:r>
                      <a:r>
                        <a:rPr lang="en-US" sz="800" dirty="0" err="1" smtClean="0">
                          <a:latin typeface="Bookman Old Style" pitchFamily="18" charset="0"/>
                          <a:sym typeface="Arial"/>
                        </a:rPr>
                        <a:t>şi</a:t>
                      </a:r>
                      <a:r>
                        <a:rPr lang="en-US" sz="800" dirty="0" smtClean="0">
                          <a:latin typeface="Bookman Old Style" pitchFamily="18" charset="0"/>
                          <a:sym typeface="Arial"/>
                        </a:rPr>
                        <a:t> </a:t>
                      </a:r>
                      <a:r>
                        <a:rPr lang="en-US" sz="800" dirty="0" err="1" smtClean="0">
                          <a:latin typeface="Bookman Old Style" pitchFamily="18" charset="0"/>
                          <a:sym typeface="Arial"/>
                        </a:rPr>
                        <a:t>operaţiile</a:t>
                      </a:r>
                      <a:r>
                        <a:rPr lang="en-US" sz="800" dirty="0" smtClean="0">
                          <a:latin typeface="Bookman Old Style" pitchFamily="18" charset="0"/>
                          <a:sym typeface="Arial"/>
                        </a:rPr>
                        <a:t> cu </a:t>
                      </a:r>
                      <a:r>
                        <a:rPr lang="en-US" sz="800" dirty="0" err="1" smtClean="0">
                          <a:latin typeface="Bookman Old Style" pitchFamily="18" charset="0"/>
                          <a:sym typeface="Arial"/>
                        </a:rPr>
                        <a:t>mulţimi</a:t>
                      </a:r>
                      <a:r>
                        <a:rPr lang="en-US" sz="800" dirty="0" smtClean="0">
                          <a:latin typeface="Bookman Old Style" pitchFamily="18" charset="0"/>
                          <a:sym typeface="Arial"/>
                        </a:rPr>
                        <a:t> </a:t>
                      </a:r>
                      <a:r>
                        <a:rPr lang="en-US" sz="800" dirty="0" err="1" smtClean="0">
                          <a:latin typeface="Bookman Old Style" pitchFamily="18" charset="0"/>
                          <a:sym typeface="Arial"/>
                        </a:rPr>
                        <a:t>pentru</a:t>
                      </a:r>
                      <a:r>
                        <a:rPr lang="en-US" sz="800" dirty="0" smtClean="0">
                          <a:latin typeface="Bookman Old Style" pitchFamily="18" charset="0"/>
                          <a:sym typeface="Arial"/>
                        </a:rPr>
                        <a:t> </a:t>
                      </a:r>
                      <a:r>
                        <a:rPr lang="en-US" sz="800" dirty="0" err="1" smtClean="0">
                          <a:latin typeface="Bookman Old Style" pitchFamily="18" charset="0"/>
                          <a:sym typeface="Arial"/>
                        </a:rPr>
                        <a:t>prezentarea</a:t>
                      </a:r>
                      <a:r>
                        <a:rPr lang="en-US" sz="800" dirty="0" smtClean="0">
                          <a:latin typeface="Bookman Old Style" pitchFamily="18" charset="0"/>
                          <a:sym typeface="Arial"/>
                        </a:rPr>
                        <a:t> </a:t>
                      </a:r>
                      <a:r>
                        <a:rPr lang="en-US" sz="800" dirty="0" err="1" smtClean="0">
                          <a:latin typeface="Bookman Old Style" pitchFamily="18" charset="0"/>
                          <a:sym typeface="Arial"/>
                        </a:rPr>
                        <a:t>şi</a:t>
                      </a:r>
                      <a:r>
                        <a:rPr lang="en-US" sz="800" dirty="0" smtClean="0">
                          <a:latin typeface="Bookman Old Style" pitchFamily="18" charset="0"/>
                          <a:sym typeface="Arial"/>
                        </a:rPr>
                        <a:t> </a:t>
                      </a:r>
                      <a:r>
                        <a:rPr lang="en-US" sz="800" dirty="0" err="1" smtClean="0">
                          <a:latin typeface="Bookman Old Style" pitchFamily="18" charset="0"/>
                          <a:sym typeface="Arial"/>
                        </a:rPr>
                        <a:t>caracterizarea</a:t>
                      </a:r>
                      <a:r>
                        <a:rPr lang="en-US" sz="800" dirty="0" smtClean="0">
                          <a:latin typeface="Bookman Old Style" pitchFamily="18" charset="0"/>
                          <a:sym typeface="Arial"/>
                        </a:rPr>
                        <a:t> </a:t>
                      </a:r>
                      <a:r>
                        <a:rPr lang="en-US" sz="800" dirty="0" err="1" smtClean="0">
                          <a:latin typeface="Bookman Old Style" pitchFamily="18" charset="0"/>
                          <a:sym typeface="Arial"/>
                        </a:rPr>
                        <a:t>unor</a:t>
                      </a:r>
                      <a:r>
                        <a:rPr lang="en-US" sz="800" dirty="0" smtClean="0">
                          <a:latin typeface="Bookman Old Style" pitchFamily="18" charset="0"/>
                          <a:sym typeface="Arial"/>
                        </a:rPr>
                        <a:t> </a:t>
                      </a:r>
                      <a:r>
                        <a:rPr lang="en-US" sz="800" dirty="0" err="1" smtClean="0">
                          <a:latin typeface="Bookman Old Style" pitchFamily="18" charset="0"/>
                          <a:sym typeface="Arial"/>
                        </a:rPr>
                        <a:t>situaţii</a:t>
                      </a:r>
                      <a:r>
                        <a:rPr lang="en-US" sz="800" dirty="0" smtClean="0">
                          <a:latin typeface="Bookman Old Style" pitchFamily="18" charset="0"/>
                          <a:sym typeface="Arial"/>
                        </a:rPr>
                        <a:t> simple din diverse </a:t>
                      </a:r>
                      <a:r>
                        <a:rPr lang="en-US" sz="800" dirty="0" err="1" smtClean="0">
                          <a:latin typeface="Bookman Old Style" pitchFamily="18" charset="0"/>
                          <a:sym typeface="Arial"/>
                        </a:rPr>
                        <a:t>domenii</a:t>
                      </a:r>
                      <a:r>
                        <a:rPr lang="en-US" sz="800" dirty="0" smtClean="0">
                          <a:latin typeface="Bookman Old Style" pitchFamily="18" charset="0"/>
                          <a:sym typeface="Arial"/>
                        </a:rPr>
                        <a:t>, </a:t>
                      </a:r>
                      <a:r>
                        <a:rPr lang="en-US" sz="800" dirty="0" err="1" smtClean="0">
                          <a:latin typeface="Bookman Old Style" pitchFamily="18" charset="0"/>
                          <a:sym typeface="Arial"/>
                        </a:rPr>
                        <a:t>inclusiv</a:t>
                      </a:r>
                      <a:r>
                        <a:rPr lang="en-US" sz="800" dirty="0" smtClean="0">
                          <a:latin typeface="Bookman Old Style" pitchFamily="18" charset="0"/>
                          <a:sym typeface="Arial"/>
                        </a:rPr>
                        <a:t> </a:t>
                      </a:r>
                      <a:r>
                        <a:rPr lang="en-US" sz="800" dirty="0" err="1" smtClean="0">
                          <a:latin typeface="Bookman Old Style" pitchFamily="18" charset="0"/>
                          <a:sym typeface="Arial"/>
                        </a:rPr>
                        <a:t>situaţii</a:t>
                      </a:r>
                      <a:r>
                        <a:rPr lang="en-US" sz="800" dirty="0" smtClean="0">
                          <a:latin typeface="Bookman Old Style" pitchFamily="18" charset="0"/>
                          <a:sym typeface="Arial"/>
                        </a:rPr>
                        <a:t> </a:t>
                      </a:r>
                      <a:r>
                        <a:rPr lang="en-US" sz="800" dirty="0" err="1" smtClean="0">
                          <a:latin typeface="Bookman Old Style" pitchFamily="18" charset="0"/>
                          <a:sym typeface="Arial"/>
                        </a:rPr>
                        <a:t>cotidiene</a:t>
                      </a:r>
                      <a:r>
                        <a:rPr lang="en-US" sz="800" dirty="0" smtClean="0">
                          <a:latin typeface="Bookman Old Style" pitchFamily="18" charset="0"/>
                          <a:sym typeface="Arial"/>
                        </a:rPr>
                        <a:t> </a:t>
                      </a:r>
                      <a:r>
                        <a:rPr lang="en-US" sz="800" dirty="0" err="1" smtClean="0">
                          <a:latin typeface="Bookman Old Style" pitchFamily="18" charset="0"/>
                          <a:sym typeface="Arial"/>
                        </a:rPr>
                        <a:t>sau</a:t>
                      </a:r>
                      <a:r>
                        <a:rPr lang="en-US" sz="800" dirty="0" smtClean="0">
                          <a:latin typeface="Bookman Old Style" pitchFamily="18" charset="0"/>
                          <a:sym typeface="Arial"/>
                        </a:rPr>
                        <a:t> </a:t>
                      </a:r>
                      <a:r>
                        <a:rPr lang="en-US" sz="800" dirty="0" err="1" smtClean="0">
                          <a:latin typeface="Bookman Old Style" pitchFamily="18" charset="0"/>
                          <a:sym typeface="Arial"/>
                        </a:rPr>
                        <a:t>mate­matice</a:t>
                      </a:r>
                      <a:r>
                        <a:rPr lang="en-US" sz="800" dirty="0" smtClean="0">
                          <a:latin typeface="Bookman Old Style" pitchFamily="18" charset="0"/>
                          <a:sym typeface="Arial"/>
                        </a:rPr>
                        <a:t>.</a:t>
                      </a:r>
                      <a:endParaRPr lang="ro-RO" sz="800" dirty="0" smtClean="0">
                        <a:latin typeface="Bookman Old Style" pitchFamily="18" charset="0"/>
                        <a:sym typeface="Arial"/>
                      </a:endParaRPr>
                    </a:p>
                    <a:p>
                      <a:r>
                        <a:rPr lang="en-US" sz="800" dirty="0" smtClean="0">
                          <a:latin typeface="Bookman Old Style" pitchFamily="18" charset="0"/>
                          <a:sym typeface="Arial"/>
                        </a:rPr>
                        <a:t>6.9. </a:t>
                      </a:r>
                      <a:r>
                        <a:rPr lang="en-US" sz="800" dirty="0" err="1" smtClean="0">
                          <a:latin typeface="Bookman Old Style" pitchFamily="18" charset="0"/>
                          <a:sym typeface="Arial"/>
                        </a:rPr>
                        <a:t>Utilizează</a:t>
                      </a:r>
                      <a:r>
                        <a:rPr lang="en-US" sz="800" dirty="0" smtClean="0">
                          <a:latin typeface="Bookman Old Style" pitchFamily="18" charset="0"/>
                          <a:sym typeface="Arial"/>
                        </a:rPr>
                        <a:t> </a:t>
                      </a:r>
                      <a:r>
                        <a:rPr lang="en-US" sz="800" dirty="0" err="1" smtClean="0">
                          <a:latin typeface="Bookman Old Style" pitchFamily="18" charset="0"/>
                          <a:sym typeface="Arial"/>
                        </a:rPr>
                        <a:t>mulţimi</a:t>
                      </a:r>
                      <a:r>
                        <a:rPr lang="en-US" sz="800" dirty="0" smtClean="0">
                          <a:latin typeface="Bookman Old Style" pitchFamily="18" charset="0"/>
                          <a:sym typeface="Arial"/>
                        </a:rPr>
                        <a:t>, </a:t>
                      </a:r>
                      <a:r>
                        <a:rPr lang="en-US" sz="800" dirty="0" err="1" smtClean="0">
                          <a:latin typeface="Bookman Old Style" pitchFamily="18" charset="0"/>
                          <a:sym typeface="Arial"/>
                        </a:rPr>
                        <a:t>relaţii</a:t>
                      </a:r>
                      <a:r>
                        <a:rPr lang="en-US" sz="800" dirty="0" smtClean="0">
                          <a:latin typeface="Bookman Old Style" pitchFamily="18" charset="0"/>
                          <a:sym typeface="Arial"/>
                        </a:rPr>
                        <a:t> </a:t>
                      </a:r>
                      <a:r>
                        <a:rPr lang="en-US" sz="800" dirty="0" err="1" smtClean="0">
                          <a:latin typeface="Bookman Old Style" pitchFamily="18" charset="0"/>
                          <a:sym typeface="Arial"/>
                        </a:rPr>
                        <a:t>între</a:t>
                      </a:r>
                      <a:r>
                        <a:rPr lang="en-US" sz="800" dirty="0" smtClean="0">
                          <a:latin typeface="Bookman Old Style" pitchFamily="18" charset="0"/>
                          <a:sym typeface="Arial"/>
                        </a:rPr>
                        <a:t> </a:t>
                      </a:r>
                      <a:r>
                        <a:rPr lang="en-US" sz="800" dirty="0" err="1" smtClean="0">
                          <a:latin typeface="Bookman Old Style" pitchFamily="18" charset="0"/>
                          <a:sym typeface="Arial"/>
                        </a:rPr>
                        <a:t>mulţimi</a:t>
                      </a:r>
                      <a:r>
                        <a:rPr lang="en-US" sz="800" dirty="0" smtClean="0">
                          <a:latin typeface="Bookman Old Style" pitchFamily="18" charset="0"/>
                          <a:sym typeface="Arial"/>
                        </a:rPr>
                        <a:t> </a:t>
                      </a:r>
                      <a:r>
                        <a:rPr lang="en-US" sz="800" dirty="0" err="1" smtClean="0">
                          <a:latin typeface="Bookman Old Style" pitchFamily="18" charset="0"/>
                          <a:sym typeface="Arial"/>
                        </a:rPr>
                        <a:t>şi</a:t>
                      </a:r>
                      <a:r>
                        <a:rPr lang="en-US" sz="800" dirty="0" smtClean="0">
                          <a:latin typeface="Bookman Old Style" pitchFamily="18" charset="0"/>
                          <a:sym typeface="Arial"/>
                        </a:rPr>
                        <a:t> </a:t>
                      </a:r>
                      <a:r>
                        <a:rPr lang="en-US" sz="800" dirty="0" err="1" smtClean="0">
                          <a:latin typeface="Bookman Old Style" pitchFamily="18" charset="0"/>
                          <a:sym typeface="Arial"/>
                        </a:rPr>
                        <a:t>operaţii</a:t>
                      </a:r>
                      <a:r>
                        <a:rPr lang="en-US" sz="800" dirty="0" smtClean="0">
                          <a:latin typeface="Bookman Old Style" pitchFamily="18" charset="0"/>
                          <a:sym typeface="Arial"/>
                        </a:rPr>
                        <a:t> cu </a:t>
                      </a:r>
                      <a:r>
                        <a:rPr lang="en-US" sz="800" dirty="0" err="1" smtClean="0">
                          <a:latin typeface="Bookman Old Style" pitchFamily="18" charset="0"/>
                          <a:sym typeface="Arial"/>
                        </a:rPr>
                        <a:t>mulţimi</a:t>
                      </a:r>
                      <a:r>
                        <a:rPr lang="en-US" sz="800" dirty="0" smtClean="0">
                          <a:latin typeface="Bookman Old Style" pitchFamily="18" charset="0"/>
                          <a:sym typeface="Arial"/>
                        </a:rPr>
                        <a:t> </a:t>
                      </a:r>
                      <a:r>
                        <a:rPr lang="en-US" sz="800" dirty="0" err="1" smtClean="0">
                          <a:latin typeface="Bookman Old Style" pitchFamily="18" charset="0"/>
                          <a:sym typeface="Arial"/>
                        </a:rPr>
                        <a:t>în</a:t>
                      </a:r>
                      <a:r>
                        <a:rPr lang="en-US" sz="800" dirty="0" smtClean="0">
                          <a:latin typeface="Bookman Old Style" pitchFamily="18" charset="0"/>
                          <a:sym typeface="Arial"/>
                        </a:rPr>
                        <a:t> </a:t>
                      </a:r>
                      <a:r>
                        <a:rPr lang="en-US" sz="800" dirty="0" err="1" smtClean="0">
                          <a:latin typeface="Bookman Old Style" pitchFamily="18" charset="0"/>
                          <a:sym typeface="Arial"/>
                        </a:rPr>
                        <a:t>rezolvări</a:t>
                      </a:r>
                      <a:r>
                        <a:rPr lang="en-US" sz="800" dirty="0" smtClean="0">
                          <a:latin typeface="Bookman Old Style" pitchFamily="18" charset="0"/>
                          <a:sym typeface="Arial"/>
                        </a:rPr>
                        <a:t> de </a:t>
                      </a:r>
                      <a:r>
                        <a:rPr lang="en-US" sz="800" dirty="0" err="1" smtClean="0">
                          <a:latin typeface="Bookman Old Style" pitchFamily="18" charset="0"/>
                          <a:sym typeface="Arial"/>
                        </a:rPr>
                        <a:t>probleme</a:t>
                      </a:r>
                      <a:r>
                        <a:rPr lang="en-US" sz="800" dirty="0" smtClean="0">
                          <a:latin typeface="Bookman Old Style" pitchFamily="18" charset="0"/>
                          <a:sym typeface="Arial"/>
                        </a:rPr>
                        <a:t>.</a:t>
                      </a:r>
                      <a:endParaRPr lang="ro-RO" sz="800" dirty="0" smtClean="0">
                        <a:latin typeface="Bookman Old Style" pitchFamily="18" charset="0"/>
                        <a:sym typeface="Arial"/>
                      </a:endParaRPr>
                    </a:p>
                    <a:p>
                      <a:r>
                        <a:rPr lang="en-US" sz="800" dirty="0" smtClean="0">
                          <a:latin typeface="Bookman Old Style" pitchFamily="18" charset="0"/>
                          <a:sym typeface="Arial"/>
                        </a:rPr>
                        <a:t>6.10. </a:t>
                      </a:r>
                      <a:r>
                        <a:rPr lang="en-US" sz="800" dirty="0" err="1" smtClean="0">
                          <a:latin typeface="Bookman Old Style" pitchFamily="18" charset="0"/>
                          <a:sym typeface="Arial"/>
                        </a:rPr>
                        <a:t>Utilizează</a:t>
                      </a:r>
                      <a:r>
                        <a:rPr lang="en-US" sz="800" dirty="0" smtClean="0">
                          <a:latin typeface="Bookman Old Style" pitchFamily="18" charset="0"/>
                          <a:sym typeface="Arial"/>
                        </a:rPr>
                        <a:t> </a:t>
                      </a:r>
                      <a:r>
                        <a:rPr lang="en-US" sz="800" dirty="0" err="1" smtClean="0">
                          <a:latin typeface="Bookman Old Style" pitchFamily="18" charset="0"/>
                          <a:sym typeface="Arial"/>
                        </a:rPr>
                        <a:t>în</a:t>
                      </a:r>
                      <a:r>
                        <a:rPr lang="en-US" sz="800" dirty="0" smtClean="0">
                          <a:latin typeface="Bookman Old Style" pitchFamily="18" charset="0"/>
                          <a:sym typeface="Arial"/>
                        </a:rPr>
                        <a:t> diverse </a:t>
                      </a:r>
                      <a:r>
                        <a:rPr lang="en-US" sz="800" dirty="0" err="1" smtClean="0">
                          <a:latin typeface="Bookman Old Style" pitchFamily="18" charset="0"/>
                          <a:sym typeface="Arial"/>
                        </a:rPr>
                        <a:t>contexte</a:t>
                      </a:r>
                      <a:r>
                        <a:rPr lang="en-US" sz="800" dirty="0" smtClean="0">
                          <a:latin typeface="Bookman Old Style" pitchFamily="18" charset="0"/>
                          <a:sym typeface="Arial"/>
                        </a:rPr>
                        <a:t>, </a:t>
                      </a:r>
                      <a:r>
                        <a:rPr lang="en-US" sz="800" dirty="0" err="1" smtClean="0">
                          <a:latin typeface="Bookman Old Style" pitchFamily="18" charset="0"/>
                          <a:sym typeface="Arial"/>
                        </a:rPr>
                        <a:t>inclusiv</a:t>
                      </a:r>
                      <a:r>
                        <a:rPr lang="en-US" sz="800" dirty="0" smtClean="0">
                          <a:latin typeface="Bookman Old Style" pitchFamily="18" charset="0"/>
                          <a:sym typeface="Arial"/>
                        </a:rPr>
                        <a:t> </a:t>
                      </a:r>
                      <a:r>
                        <a:rPr lang="en-US" sz="800" dirty="0" err="1" smtClean="0">
                          <a:latin typeface="Bookman Old Style" pitchFamily="18" charset="0"/>
                          <a:sym typeface="Arial"/>
                        </a:rPr>
                        <a:t>în</a:t>
                      </a:r>
                      <a:r>
                        <a:rPr lang="en-US" sz="800" dirty="0" smtClean="0">
                          <a:latin typeface="Bookman Old Style" pitchFamily="18" charset="0"/>
                          <a:sym typeface="Arial"/>
                        </a:rPr>
                        <a:t> </a:t>
                      </a:r>
                      <a:r>
                        <a:rPr lang="en-US" sz="800" dirty="0" err="1" smtClean="0">
                          <a:latin typeface="Bookman Old Style" pitchFamily="18" charset="0"/>
                          <a:sym typeface="Arial"/>
                        </a:rPr>
                        <a:t>comunicare</a:t>
                      </a:r>
                      <a:r>
                        <a:rPr lang="en-US" sz="800" dirty="0" smtClean="0">
                          <a:latin typeface="Bookman Old Style" pitchFamily="18" charset="0"/>
                          <a:sym typeface="Arial"/>
                        </a:rPr>
                        <a:t>, </a:t>
                      </a:r>
                      <a:r>
                        <a:rPr lang="en-US" sz="800" dirty="0" err="1" smtClean="0">
                          <a:latin typeface="Bookman Old Style" pitchFamily="18" charset="0"/>
                          <a:sym typeface="Arial"/>
                        </a:rPr>
                        <a:t>terminologia</a:t>
                      </a:r>
                      <a:r>
                        <a:rPr lang="en-US" sz="800" dirty="0" smtClean="0">
                          <a:latin typeface="Bookman Old Style" pitchFamily="18" charset="0"/>
                          <a:sym typeface="Arial"/>
                        </a:rPr>
                        <a:t> </a:t>
                      </a:r>
                      <a:r>
                        <a:rPr lang="en-US" sz="800" dirty="0" err="1" smtClean="0">
                          <a:latin typeface="Bookman Old Style" pitchFamily="18" charset="0"/>
                          <a:sym typeface="Arial"/>
                        </a:rPr>
                        <a:t>aferentă</a:t>
                      </a:r>
                      <a:r>
                        <a:rPr lang="en-US" sz="800" dirty="0" smtClean="0">
                          <a:latin typeface="Bookman Old Style" pitchFamily="18" charset="0"/>
                          <a:sym typeface="Arial"/>
                        </a:rPr>
                        <a:t> </a:t>
                      </a:r>
                      <a:r>
                        <a:rPr lang="en-US" sz="800" dirty="0" err="1" smtClean="0">
                          <a:latin typeface="Bookman Old Style" pitchFamily="18" charset="0"/>
                          <a:sym typeface="Arial"/>
                        </a:rPr>
                        <a:t>mulţimilor</a:t>
                      </a:r>
                      <a:r>
                        <a:rPr lang="en-US" sz="800" dirty="0" smtClean="0">
                          <a:latin typeface="Bookman Old Style" pitchFamily="18" charset="0"/>
                          <a:sym typeface="Arial"/>
                        </a:rPr>
                        <a:t>. </a:t>
                      </a:r>
                      <a:endParaRPr lang="ro-RO" sz="800" dirty="0">
                        <a:latin typeface="Bookman Old Style" pitchFamily="18" charset="0"/>
                      </a:endParaRPr>
                    </a:p>
                  </a:txBody>
                  <a:tcPr/>
                </a:tc>
              </a:tr>
            </a:tbl>
          </a:graphicData>
        </a:graphic>
      </p:graphicFrame>
      <p:sp>
        <p:nvSpPr>
          <p:cNvPr id="5" name="TextBox 4"/>
          <p:cNvSpPr txBox="1"/>
          <p:nvPr/>
        </p:nvSpPr>
        <p:spPr>
          <a:xfrm>
            <a:off x="2627784" y="4751890"/>
            <a:ext cx="5112297" cy="253916"/>
          </a:xfrm>
          <a:prstGeom prst="rect">
            <a:avLst/>
          </a:prstGeom>
          <a:noFill/>
        </p:spPr>
        <p:txBody>
          <a:bodyPr wrap="none" rtlCol="0">
            <a:spAutoFit/>
          </a:bodyPr>
          <a:lstStyle/>
          <a:p>
            <a:r>
              <a:rPr lang="vi-VN" sz="1050" b="1" dirty="0">
                <a:solidFill>
                  <a:schemeClr val="bg2">
                    <a:lumMod val="75000"/>
                  </a:schemeClr>
                </a:solidFill>
              </a:rPr>
              <a:t>Standarde de eficiență a învățării. Ministerul Educației al Republicii </a:t>
            </a:r>
            <a:r>
              <a:rPr lang="vi-VN" sz="1050" b="1" dirty="0" smtClean="0">
                <a:solidFill>
                  <a:schemeClr val="bg2">
                    <a:lumMod val="75000"/>
                  </a:schemeClr>
                </a:solidFill>
              </a:rPr>
              <a:t>Moldova. </a:t>
            </a:r>
            <a:endParaRPr lang="ro-RO" sz="1050" b="1" dirty="0">
              <a:solidFill>
                <a:schemeClr val="bg2">
                  <a:lumMod val="75000"/>
                </a:schemeClr>
              </a:solidFill>
            </a:endParaRPr>
          </a:p>
        </p:txBody>
      </p:sp>
    </p:spTree>
    <p:extLst>
      <p:ext uri="{BB962C8B-B14F-4D97-AF65-F5344CB8AC3E}">
        <p14:creationId xmlns:p14="http://schemas.microsoft.com/office/powerpoint/2010/main" val="34470529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1"/>
          <p:cNvSpPr/>
          <p:nvPr/>
        </p:nvSpPr>
        <p:spPr>
          <a:xfrm>
            <a:off x="3419872" y="603800"/>
            <a:ext cx="2224800" cy="22248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
        <p:nvSpPr>
          <p:cNvPr id="431" name="Google Shape;431;p21"/>
          <p:cNvSpPr txBox="1">
            <a:spLocks noGrp="1"/>
          </p:cNvSpPr>
          <p:nvPr>
            <p:ph type="ctrTitle" idx="4294967295"/>
          </p:nvPr>
        </p:nvSpPr>
        <p:spPr>
          <a:xfrm>
            <a:off x="539552" y="3363838"/>
            <a:ext cx="7776864" cy="1158875"/>
          </a:xfrm>
          <a:prstGeom prst="rect">
            <a:avLst/>
          </a:prstGeom>
        </p:spPr>
        <p:txBody>
          <a:bodyPr spcFirstLastPara="1" wrap="square" lIns="91425" tIns="91425" rIns="91425" bIns="91425" anchor="ctr" anchorCtr="0">
            <a:noAutofit/>
          </a:bodyPr>
          <a:lstStyle/>
          <a:p>
            <a:pPr lvl="0"/>
            <a:r>
              <a:rPr lang="vi-VN" sz="2400" dirty="0"/>
              <a:t>Pentru profesorii de matematică standardele trebuie să devine instrumente esențiale pentru evaluarea succeselor elevilor.</a:t>
            </a:r>
            <a:endParaRPr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269" y="699542"/>
            <a:ext cx="2388006" cy="2388006"/>
          </a:xfrm>
          <a:prstGeom prst="rect">
            <a:avLst/>
          </a:prstGeom>
        </p:spPr>
      </p:pic>
    </p:spTree>
    <p:extLst>
      <p:ext uri="{BB962C8B-B14F-4D97-AF65-F5344CB8AC3E}">
        <p14:creationId xmlns:p14="http://schemas.microsoft.com/office/powerpoint/2010/main" val="3065683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99"/>
          <p:cNvSpPr>
            <a:spLocks noGrp="1"/>
          </p:cNvSpPr>
          <p:nvPr>
            <p:ph type="title"/>
          </p:nvPr>
        </p:nvSpPr>
        <p:spPr>
          <a:xfrm>
            <a:off x="2840761" y="362642"/>
            <a:ext cx="5511112" cy="642974"/>
          </a:xfrm>
        </p:spPr>
        <p:txBody>
          <a:bodyPr/>
          <a:lstStyle/>
          <a:p>
            <a:r>
              <a:rPr lang="ro-RO" dirty="0" smtClean="0">
                <a:solidFill>
                  <a:srgbClr val="8A0000"/>
                </a:solidFill>
              </a:rPr>
              <a:t>Algoritmul procesului educațional modern:</a:t>
            </a:r>
            <a:endParaRPr lang="ro-RO" dirty="0">
              <a:solidFill>
                <a:srgbClr val="8A0000"/>
              </a:solidFill>
            </a:endParaRP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8" name="TextBox 7"/>
          <p:cNvSpPr txBox="1"/>
          <p:nvPr/>
        </p:nvSpPr>
        <p:spPr>
          <a:xfrm>
            <a:off x="766285" y="3651870"/>
            <a:ext cx="6114174" cy="738664"/>
          </a:xfrm>
          <a:prstGeom prst="rect">
            <a:avLst/>
          </a:prstGeom>
          <a:noFill/>
        </p:spPr>
        <p:txBody>
          <a:bodyPr wrap="none" rtlCol="0">
            <a:spAutoFit/>
          </a:bodyPr>
          <a:lstStyle/>
          <a:p>
            <a:r>
              <a:rPr lang="vi-VN" dirty="0" smtClean="0">
                <a:solidFill>
                  <a:srgbClr val="8A0000"/>
                </a:solidFill>
                <a:latin typeface="Bookman Old Style" pitchFamily="18" charset="0"/>
              </a:rPr>
              <a:t>Aşadar</a:t>
            </a:r>
            <a:r>
              <a:rPr lang="vi-VN" dirty="0">
                <a:solidFill>
                  <a:srgbClr val="8A0000"/>
                </a:solidFill>
                <a:latin typeface="Bookman Old Style" pitchFamily="18" charset="0"/>
              </a:rPr>
              <a:t>, în procesul educaţional integrat </a:t>
            </a:r>
            <a:r>
              <a:rPr lang="vi-VN" dirty="0">
                <a:solidFill>
                  <a:srgbClr val="3D7895"/>
                </a:solidFill>
                <a:latin typeface="Bookman Old Style" pitchFamily="18" charset="0"/>
              </a:rPr>
              <a:t>predare–învăţare-evaluare </a:t>
            </a:r>
            <a:endParaRPr lang="ro-RO" dirty="0" smtClean="0">
              <a:solidFill>
                <a:srgbClr val="3D7895"/>
              </a:solidFill>
              <a:latin typeface="Bookman Old Style" pitchFamily="18" charset="0"/>
            </a:endParaRPr>
          </a:p>
          <a:p>
            <a:r>
              <a:rPr lang="vi-VN" dirty="0" smtClean="0">
                <a:solidFill>
                  <a:srgbClr val="8A0000"/>
                </a:solidFill>
                <a:latin typeface="Bookman Old Style" pitchFamily="18" charset="0"/>
              </a:rPr>
              <a:t>componenta </a:t>
            </a:r>
            <a:r>
              <a:rPr lang="vi-VN" b="1" dirty="0">
                <a:solidFill>
                  <a:srgbClr val="8A0000"/>
                </a:solidFill>
                <a:latin typeface="Bookman Old Style" pitchFamily="18" charset="0"/>
              </a:rPr>
              <a:t>evaluare</a:t>
            </a:r>
            <a:r>
              <a:rPr lang="vi-VN" dirty="0">
                <a:solidFill>
                  <a:srgbClr val="8A0000"/>
                </a:solidFill>
                <a:latin typeface="Bookman Old Style" pitchFamily="18" charset="0"/>
              </a:rPr>
              <a:t> ocupă un loc nodal, de importanţă </a:t>
            </a:r>
            <a:r>
              <a:rPr lang="ro-RO" dirty="0" smtClean="0">
                <a:solidFill>
                  <a:srgbClr val="8A0000"/>
                </a:solidFill>
                <a:latin typeface="Bookman Old Style" pitchFamily="18" charset="0"/>
              </a:rPr>
              <a:t>major</a:t>
            </a:r>
            <a:r>
              <a:rPr lang="vi-VN" dirty="0" smtClean="0">
                <a:solidFill>
                  <a:srgbClr val="8A0000"/>
                </a:solidFill>
                <a:latin typeface="Bookman Old Style" pitchFamily="18" charset="0"/>
              </a:rPr>
              <a:t>ă,</a:t>
            </a:r>
            <a:endParaRPr lang="ro-RO" dirty="0" smtClean="0">
              <a:solidFill>
                <a:srgbClr val="8A0000"/>
              </a:solidFill>
              <a:latin typeface="Bookman Old Style" pitchFamily="18" charset="0"/>
            </a:endParaRPr>
          </a:p>
          <a:p>
            <a:r>
              <a:rPr lang="vi-VN" dirty="0" smtClean="0">
                <a:solidFill>
                  <a:srgbClr val="8A0000"/>
                </a:solidFill>
                <a:latin typeface="Bookman Old Style" pitchFamily="18" charset="0"/>
              </a:rPr>
              <a:t> </a:t>
            </a:r>
            <a:r>
              <a:rPr lang="vi-VN" dirty="0">
                <a:solidFill>
                  <a:srgbClr val="8A0000"/>
                </a:solidFill>
                <a:latin typeface="Bookman Old Style" pitchFamily="18" charset="0"/>
              </a:rPr>
              <a:t>atât psihopedagogică, profesională, cât şi socială.</a:t>
            </a:r>
            <a:endParaRPr lang="ro-RO" dirty="0">
              <a:solidFill>
                <a:srgbClr val="8A0000"/>
              </a:solidFill>
              <a:latin typeface="Bookman Old Style" pitchFamily="18" charset="0"/>
            </a:endParaRPr>
          </a:p>
        </p:txBody>
      </p:sp>
      <p:grpSp>
        <p:nvGrpSpPr>
          <p:cNvPr id="45" name="Canvas 165"/>
          <p:cNvGrpSpPr/>
          <p:nvPr/>
        </p:nvGrpSpPr>
        <p:grpSpPr>
          <a:xfrm>
            <a:off x="899592" y="1005616"/>
            <a:ext cx="7299571" cy="2376264"/>
            <a:chOff x="0" y="0"/>
            <a:chExt cx="5850751" cy="1714500"/>
          </a:xfrm>
        </p:grpSpPr>
        <p:sp>
          <p:nvSpPr>
            <p:cNvPr id="46" name="Rectangle 45"/>
            <p:cNvSpPr/>
            <p:nvPr/>
          </p:nvSpPr>
          <p:spPr>
            <a:xfrm>
              <a:off x="21451" y="0"/>
              <a:ext cx="5829300" cy="1714500"/>
            </a:xfrm>
            <a:prstGeom prst="rect">
              <a:avLst/>
            </a:prstGeom>
          </p:spPr>
          <p:style>
            <a:lnRef idx="3">
              <a:schemeClr val="lt1"/>
            </a:lnRef>
            <a:fillRef idx="1">
              <a:schemeClr val="accent6"/>
            </a:fillRef>
            <a:effectRef idx="1">
              <a:schemeClr val="accent6"/>
            </a:effectRef>
            <a:fontRef idx="minor">
              <a:schemeClr val="lt1"/>
            </a:fontRef>
          </p:style>
        </p:sp>
        <p:cxnSp>
          <p:nvCxnSpPr>
            <p:cNvPr id="47" name="Line 167"/>
            <p:cNvCxnSpPr>
              <a:cxnSpLocks noChangeShapeType="1"/>
              <a:stCxn id="79" idx="3"/>
            </p:cNvCxnSpPr>
            <p:nvPr/>
          </p:nvCxnSpPr>
          <p:spPr bwMode="auto">
            <a:xfrm>
              <a:off x="3174371" y="473711"/>
              <a:ext cx="139694" cy="97789"/>
            </a:xfrm>
            <a:prstGeom prst="line">
              <a:avLst/>
            </a:prstGeom>
            <a:ln>
              <a:headEnd/>
              <a:tailEnd/>
            </a:ln>
            <a:extLst/>
          </p:spPr>
          <p:style>
            <a:lnRef idx="3">
              <a:schemeClr val="lt1"/>
            </a:lnRef>
            <a:fillRef idx="1">
              <a:schemeClr val="accent6"/>
            </a:fillRef>
            <a:effectRef idx="1">
              <a:schemeClr val="accent6"/>
            </a:effectRef>
            <a:fontRef idx="minor">
              <a:schemeClr val="lt1"/>
            </a:fontRef>
          </p:style>
        </p:cxnSp>
        <p:sp>
          <p:nvSpPr>
            <p:cNvPr id="48" name="Rectangle 47"/>
            <p:cNvSpPr>
              <a:spLocks noChangeArrowheads="1"/>
            </p:cNvSpPr>
            <p:nvPr/>
          </p:nvSpPr>
          <p:spPr bwMode="auto">
            <a:xfrm>
              <a:off x="3289803" y="457200"/>
              <a:ext cx="711332" cy="342900"/>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rot="0" vert="horz" wrap="square" lIns="91440" tIns="45720" rIns="91440" bIns="45720" anchor="ctr" anchorCtr="0" upright="1">
              <a:noAutofit/>
            </a:bodyPr>
            <a:lstStyle/>
            <a:p>
              <a:pPr algn="ctr">
                <a:lnSpc>
                  <a:spcPct val="115000"/>
                </a:lnSpc>
                <a:spcAft>
                  <a:spcPts val="1000"/>
                </a:spcAft>
              </a:pPr>
              <a:r>
                <a:rPr lang="en-US" sz="1200" b="1" dirty="0" err="1">
                  <a:solidFill>
                    <a:srgbClr val="8A0000"/>
                  </a:solidFill>
                  <a:effectLst/>
                  <a:latin typeface="Bookman Old Style" pitchFamily="18" charset="0"/>
                  <a:ea typeface="Calibri"/>
                  <a:cs typeface="Times New Roman"/>
                </a:rPr>
                <a:t>Insucces</a:t>
              </a:r>
              <a:endParaRPr lang="ro-RO" sz="1200" b="1" dirty="0">
                <a:solidFill>
                  <a:srgbClr val="8A0000"/>
                </a:solidFill>
                <a:effectLst/>
                <a:latin typeface="Bookman Old Style" pitchFamily="18" charset="0"/>
                <a:ea typeface="Calibri"/>
                <a:cs typeface="Times New Roman"/>
              </a:endParaRPr>
            </a:p>
          </p:txBody>
        </p:sp>
        <p:cxnSp>
          <p:nvCxnSpPr>
            <p:cNvPr id="50" name="Line 170"/>
            <p:cNvCxnSpPr>
              <a:cxnSpLocks noChangeShapeType="1"/>
            </p:cNvCxnSpPr>
            <p:nvPr/>
          </p:nvCxnSpPr>
          <p:spPr bwMode="auto">
            <a:xfrm>
              <a:off x="1143000" y="161290"/>
              <a:ext cx="1143635" cy="0"/>
            </a:xfrm>
            <a:prstGeom prst="line">
              <a:avLst/>
            </a:prstGeom>
            <a:ln>
              <a:headEnd/>
              <a:tailEnd/>
            </a:ln>
            <a:extLst/>
          </p:spPr>
          <p:style>
            <a:lnRef idx="3">
              <a:schemeClr val="lt1"/>
            </a:lnRef>
            <a:fillRef idx="1">
              <a:schemeClr val="accent6"/>
            </a:fillRef>
            <a:effectRef idx="1">
              <a:schemeClr val="accent6"/>
            </a:effectRef>
            <a:fontRef idx="minor">
              <a:schemeClr val="lt1"/>
            </a:fontRef>
          </p:style>
        </p:cxnSp>
        <p:cxnSp>
          <p:nvCxnSpPr>
            <p:cNvPr id="51" name="Line 171"/>
            <p:cNvCxnSpPr>
              <a:cxnSpLocks noChangeShapeType="1"/>
            </p:cNvCxnSpPr>
            <p:nvPr/>
          </p:nvCxnSpPr>
          <p:spPr bwMode="auto">
            <a:xfrm>
              <a:off x="1599565" y="161290"/>
              <a:ext cx="0" cy="457835"/>
            </a:xfrm>
            <a:prstGeom prst="line">
              <a:avLst/>
            </a:prstGeom>
            <a:ln>
              <a:headEnd/>
              <a:tailEnd/>
            </a:ln>
            <a:extLst/>
          </p:spPr>
          <p:style>
            <a:lnRef idx="3">
              <a:schemeClr val="lt1"/>
            </a:lnRef>
            <a:fillRef idx="1">
              <a:schemeClr val="accent6"/>
            </a:fillRef>
            <a:effectRef idx="1">
              <a:schemeClr val="accent6"/>
            </a:effectRef>
            <a:fontRef idx="minor">
              <a:schemeClr val="lt1"/>
            </a:fontRef>
          </p:style>
        </p:cxnSp>
        <p:cxnSp>
          <p:nvCxnSpPr>
            <p:cNvPr id="52" name="Line 172"/>
            <p:cNvCxnSpPr>
              <a:cxnSpLocks noChangeShapeType="1"/>
              <a:stCxn id="79" idx="3"/>
            </p:cNvCxnSpPr>
            <p:nvPr/>
          </p:nvCxnSpPr>
          <p:spPr bwMode="auto">
            <a:xfrm flipV="1">
              <a:off x="3174371" y="228600"/>
              <a:ext cx="140328" cy="245111"/>
            </a:xfrm>
            <a:prstGeom prst="line">
              <a:avLst/>
            </a:prstGeom>
            <a:ln>
              <a:headEnd/>
              <a:tailEnd/>
            </a:ln>
            <a:extLst/>
          </p:spPr>
          <p:style>
            <a:lnRef idx="3">
              <a:schemeClr val="lt1"/>
            </a:lnRef>
            <a:fillRef idx="1">
              <a:schemeClr val="accent6"/>
            </a:fillRef>
            <a:effectRef idx="1">
              <a:schemeClr val="accent6"/>
            </a:effectRef>
            <a:fontRef idx="minor">
              <a:schemeClr val="lt1"/>
            </a:fontRef>
          </p:style>
        </p:cxnSp>
        <p:cxnSp>
          <p:nvCxnSpPr>
            <p:cNvPr id="53" name="Line 173"/>
            <p:cNvCxnSpPr>
              <a:cxnSpLocks noChangeShapeType="1"/>
            </p:cNvCxnSpPr>
            <p:nvPr/>
          </p:nvCxnSpPr>
          <p:spPr bwMode="auto">
            <a:xfrm flipV="1">
              <a:off x="3773170" y="800102"/>
              <a:ext cx="0" cy="637266"/>
            </a:xfrm>
            <a:prstGeom prst="line">
              <a:avLst/>
            </a:prstGeom>
            <a:ln>
              <a:headEnd/>
              <a:tailEnd/>
            </a:ln>
            <a:extLst/>
          </p:spPr>
          <p:style>
            <a:lnRef idx="3">
              <a:schemeClr val="lt1"/>
            </a:lnRef>
            <a:fillRef idx="1">
              <a:schemeClr val="accent6"/>
            </a:fillRef>
            <a:effectRef idx="1">
              <a:schemeClr val="accent6"/>
            </a:effectRef>
            <a:fontRef idx="minor">
              <a:schemeClr val="lt1"/>
            </a:fontRef>
          </p:style>
        </p:cxnSp>
        <p:sp>
          <p:nvSpPr>
            <p:cNvPr id="54" name="Rectangle 53"/>
            <p:cNvSpPr>
              <a:spLocks noChangeArrowheads="1"/>
            </p:cNvSpPr>
            <p:nvPr/>
          </p:nvSpPr>
          <p:spPr bwMode="auto">
            <a:xfrm>
              <a:off x="0" y="114300"/>
              <a:ext cx="1029335" cy="685800"/>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rot="0" vert="horz" wrap="square" lIns="91440" tIns="45720" rIns="91440" bIns="45720" anchor="ctr" anchorCtr="0" upright="1">
              <a:noAutofit/>
            </a:bodyPr>
            <a:lstStyle/>
            <a:p>
              <a:pPr algn="ctr">
                <a:lnSpc>
                  <a:spcPct val="115000"/>
                </a:lnSpc>
                <a:spcAft>
                  <a:spcPts val="1000"/>
                </a:spcAft>
              </a:pPr>
              <a:r>
                <a:rPr lang="ru-RU" sz="1100" b="1" dirty="0" smtClean="0">
                  <a:solidFill>
                    <a:srgbClr val="8A0000"/>
                  </a:solidFill>
                  <a:effectLst/>
                  <a:latin typeface="Bookman Old Style" pitchFamily="18" charset="0"/>
                  <a:ea typeface="Calibri"/>
                  <a:cs typeface="Times New Roman"/>
                </a:rPr>
                <a:t>Obiective </a:t>
              </a:r>
              <a:r>
                <a:rPr lang="ru-RU" sz="1100" b="1" dirty="0">
                  <a:solidFill>
                    <a:srgbClr val="8A0000"/>
                  </a:solidFill>
                  <a:effectLst/>
                  <a:latin typeface="Bookman Old Style" pitchFamily="18" charset="0"/>
                  <a:ea typeface="Calibri"/>
                  <a:cs typeface="Times New Roman"/>
                </a:rPr>
                <a:t>→</a:t>
              </a:r>
              <a:endParaRPr lang="ro-RO" sz="1100" b="1" dirty="0">
                <a:solidFill>
                  <a:srgbClr val="8A0000"/>
                </a:solidFill>
                <a:effectLst/>
                <a:latin typeface="Bookman Old Style" pitchFamily="18" charset="0"/>
                <a:ea typeface="Calibri"/>
                <a:cs typeface="Times New Roman"/>
              </a:endParaRPr>
            </a:p>
            <a:p>
              <a:pPr algn="ctr">
                <a:lnSpc>
                  <a:spcPct val="115000"/>
                </a:lnSpc>
                <a:spcAft>
                  <a:spcPts val="1000"/>
                </a:spcAft>
              </a:pPr>
              <a:r>
                <a:rPr lang="ru-RU" sz="1100" b="1" dirty="0">
                  <a:solidFill>
                    <a:srgbClr val="8A0000"/>
                  </a:solidFill>
                  <a:effectLst/>
                  <a:latin typeface="Bookman Old Style" pitchFamily="18" charset="0"/>
                  <a:ea typeface="Calibri"/>
                  <a:cs typeface="Times New Roman"/>
                </a:rPr>
                <a:t>Competenţe</a:t>
              </a:r>
              <a:endParaRPr lang="ro-RO" sz="1100" b="1" dirty="0">
                <a:solidFill>
                  <a:srgbClr val="8A0000"/>
                </a:solidFill>
                <a:effectLst/>
                <a:latin typeface="Bookman Old Style" pitchFamily="18" charset="0"/>
                <a:ea typeface="Calibri"/>
                <a:cs typeface="Times New Roman"/>
              </a:endParaRPr>
            </a:p>
          </p:txBody>
        </p:sp>
        <p:sp>
          <p:nvSpPr>
            <p:cNvPr id="55" name="Rectangle 54"/>
            <p:cNvSpPr>
              <a:spLocks noChangeArrowheads="1"/>
            </p:cNvSpPr>
            <p:nvPr/>
          </p:nvSpPr>
          <p:spPr bwMode="auto">
            <a:xfrm>
              <a:off x="800100" y="1258569"/>
              <a:ext cx="2742565" cy="342900"/>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rot="0" vert="horz" wrap="square" lIns="91440" tIns="45720" rIns="91440" bIns="45720" anchor="ctr" anchorCtr="0" upright="1">
              <a:noAutofit/>
            </a:bodyPr>
            <a:lstStyle/>
            <a:p>
              <a:pPr algn="ctr">
                <a:lnSpc>
                  <a:spcPct val="115000"/>
                </a:lnSpc>
                <a:spcAft>
                  <a:spcPts val="1000"/>
                </a:spcAft>
              </a:pPr>
              <a:r>
                <a:rPr lang="en-US" sz="1200" b="1" dirty="0" err="1">
                  <a:solidFill>
                    <a:srgbClr val="8A0000"/>
                  </a:solidFill>
                  <a:effectLst/>
                  <a:latin typeface="Bookman Old Style" pitchFamily="18" charset="0"/>
                  <a:ea typeface="Calibri"/>
                  <a:cs typeface="Times New Roman"/>
                </a:rPr>
                <a:t>Cau</a:t>
              </a:r>
              <a:r>
                <a:rPr lang="ru-RU" sz="1200" b="1" dirty="0">
                  <a:solidFill>
                    <a:srgbClr val="8A0000"/>
                  </a:solidFill>
                  <a:effectLst/>
                  <a:latin typeface="Bookman Old Style" pitchFamily="18" charset="0"/>
                  <a:ea typeface="Calibri"/>
                  <a:cs typeface="Times New Roman"/>
                </a:rPr>
                <a:t>z</a:t>
              </a:r>
              <a:r>
                <a:rPr lang="en-US" sz="1200" b="1" dirty="0" err="1">
                  <a:solidFill>
                    <a:srgbClr val="8A0000"/>
                  </a:solidFill>
                  <a:effectLst/>
                  <a:latin typeface="Bookman Old Style" pitchFamily="18" charset="0"/>
                  <a:ea typeface="Calibri"/>
                  <a:cs typeface="Times New Roman"/>
                </a:rPr>
                <a:t>ele</a:t>
              </a:r>
              <a:r>
                <a:rPr lang="en-US" sz="1200" b="1" dirty="0">
                  <a:solidFill>
                    <a:srgbClr val="8A0000"/>
                  </a:solidFill>
                  <a:effectLst/>
                  <a:latin typeface="Bookman Old Style" pitchFamily="18" charset="0"/>
                  <a:ea typeface="Calibri"/>
                  <a:cs typeface="Times New Roman"/>
                </a:rPr>
                <a:t> </a:t>
              </a:r>
              <a:r>
                <a:rPr lang="en-US" sz="1200" b="1" dirty="0" err="1">
                  <a:solidFill>
                    <a:srgbClr val="8A0000"/>
                  </a:solidFill>
                  <a:effectLst/>
                  <a:latin typeface="Bookman Old Style" pitchFamily="18" charset="0"/>
                  <a:ea typeface="Calibri"/>
                  <a:cs typeface="Times New Roman"/>
                </a:rPr>
                <a:t>insuccesului</a:t>
              </a:r>
              <a:endParaRPr lang="ro-RO" sz="1200" b="1" dirty="0">
                <a:solidFill>
                  <a:srgbClr val="8A0000"/>
                </a:solidFill>
                <a:effectLst/>
                <a:latin typeface="Bookman Old Style" pitchFamily="18" charset="0"/>
                <a:ea typeface="Calibri"/>
                <a:cs typeface="Times New Roman"/>
              </a:endParaRPr>
            </a:p>
          </p:txBody>
        </p:sp>
        <p:cxnSp>
          <p:nvCxnSpPr>
            <p:cNvPr id="56" name="Line 176"/>
            <p:cNvCxnSpPr>
              <a:cxnSpLocks noChangeShapeType="1"/>
            </p:cNvCxnSpPr>
            <p:nvPr/>
          </p:nvCxnSpPr>
          <p:spPr bwMode="auto">
            <a:xfrm flipV="1">
              <a:off x="343535" y="800100"/>
              <a:ext cx="635" cy="800100"/>
            </a:xfrm>
            <a:prstGeom prst="line">
              <a:avLst/>
            </a:prstGeom>
            <a:ln>
              <a:headEnd/>
              <a:tailEnd type="triangle" w="med" len="med"/>
            </a:ln>
            <a:extLst/>
          </p:spPr>
          <p:style>
            <a:lnRef idx="3">
              <a:schemeClr val="lt1"/>
            </a:lnRef>
            <a:fillRef idx="1">
              <a:schemeClr val="accent6"/>
            </a:fillRef>
            <a:effectRef idx="1">
              <a:schemeClr val="accent6"/>
            </a:effectRef>
            <a:fontRef idx="minor">
              <a:schemeClr val="lt1"/>
            </a:fontRef>
          </p:style>
        </p:cxnSp>
        <p:cxnSp>
          <p:nvCxnSpPr>
            <p:cNvPr id="57" name="Line 177"/>
            <p:cNvCxnSpPr>
              <a:cxnSpLocks noChangeShapeType="1"/>
            </p:cNvCxnSpPr>
            <p:nvPr/>
          </p:nvCxnSpPr>
          <p:spPr bwMode="auto">
            <a:xfrm flipH="1">
              <a:off x="343535" y="1600200"/>
              <a:ext cx="455295" cy="1270"/>
            </a:xfrm>
            <a:prstGeom prst="line">
              <a:avLst/>
            </a:prstGeom>
            <a:ln>
              <a:headEnd/>
              <a:tailEnd/>
            </a:ln>
            <a:extLst/>
          </p:spPr>
          <p:style>
            <a:lnRef idx="3">
              <a:schemeClr val="lt1"/>
            </a:lnRef>
            <a:fillRef idx="1">
              <a:schemeClr val="accent6"/>
            </a:fillRef>
            <a:effectRef idx="1">
              <a:schemeClr val="accent6"/>
            </a:effectRef>
            <a:fontRef idx="minor">
              <a:schemeClr val="lt1"/>
            </a:fontRef>
          </p:style>
        </p:cxnSp>
        <p:sp>
          <p:nvSpPr>
            <p:cNvPr id="60" name="Rectangle 59"/>
            <p:cNvSpPr>
              <a:spLocks noChangeArrowheads="1"/>
            </p:cNvSpPr>
            <p:nvPr/>
          </p:nvSpPr>
          <p:spPr bwMode="auto">
            <a:xfrm>
              <a:off x="4114799" y="207817"/>
              <a:ext cx="848762" cy="363683"/>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rot="0" vert="horz" wrap="square" lIns="91440" tIns="45720" rIns="91440" bIns="45720" anchor="ctr" anchorCtr="0" upright="1">
              <a:noAutofit/>
            </a:bodyPr>
            <a:lstStyle/>
            <a:p>
              <a:pPr algn="ctr">
                <a:lnSpc>
                  <a:spcPct val="115000"/>
                </a:lnSpc>
                <a:spcAft>
                  <a:spcPts val="0"/>
                </a:spcAft>
              </a:pPr>
              <a:r>
                <a:rPr lang="en-US" sz="1200" b="1" dirty="0" err="1" smtClean="0">
                  <a:solidFill>
                    <a:srgbClr val="8A0000"/>
                  </a:solidFill>
                  <a:effectLst/>
                  <a:latin typeface="Bookman Old Style" pitchFamily="18" charset="0"/>
                  <a:ea typeface="Calibri"/>
                  <a:cs typeface="Times New Roman"/>
                </a:rPr>
                <a:t>Obiective</a:t>
              </a:r>
              <a:endParaRPr lang="ro-RO" sz="1200" b="1" dirty="0">
                <a:solidFill>
                  <a:srgbClr val="8A0000"/>
                </a:solidFill>
                <a:effectLst/>
                <a:latin typeface="Bookman Old Style" pitchFamily="18" charset="0"/>
                <a:ea typeface="Calibri"/>
                <a:cs typeface="Times New Roman"/>
              </a:endParaRPr>
            </a:p>
            <a:p>
              <a:pPr algn="ctr">
                <a:lnSpc>
                  <a:spcPct val="115000"/>
                </a:lnSpc>
                <a:spcAft>
                  <a:spcPts val="0"/>
                </a:spcAft>
              </a:pPr>
              <a:r>
                <a:rPr lang="en-US" sz="1200" b="1" dirty="0" err="1">
                  <a:solidFill>
                    <a:srgbClr val="8A0000"/>
                  </a:solidFill>
                  <a:effectLst/>
                  <a:latin typeface="Bookman Old Style" pitchFamily="18" charset="0"/>
                  <a:ea typeface="Calibri"/>
                  <a:cs typeface="Times New Roman"/>
                </a:rPr>
                <a:t>noi</a:t>
              </a:r>
              <a:endParaRPr lang="ro-RO" sz="1200" b="1" dirty="0">
                <a:solidFill>
                  <a:srgbClr val="8A0000"/>
                </a:solidFill>
                <a:effectLst/>
                <a:latin typeface="Bookman Old Style" pitchFamily="18" charset="0"/>
                <a:ea typeface="Calibri"/>
                <a:cs typeface="Times New Roman"/>
              </a:endParaRPr>
            </a:p>
          </p:txBody>
        </p:sp>
        <p:sp>
          <p:nvSpPr>
            <p:cNvPr id="61" name="Rectangle 60"/>
            <p:cNvSpPr>
              <a:spLocks noChangeArrowheads="1"/>
            </p:cNvSpPr>
            <p:nvPr/>
          </p:nvSpPr>
          <p:spPr bwMode="auto">
            <a:xfrm>
              <a:off x="5136710" y="232409"/>
              <a:ext cx="625185" cy="256614"/>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rot="0" vert="horz" wrap="square" lIns="91440" tIns="45720" rIns="91440" bIns="45720" anchor="t" anchorCtr="0" upright="1">
              <a:noAutofit/>
            </a:bodyPr>
            <a:lstStyle/>
            <a:p>
              <a:pPr algn="ctr">
                <a:lnSpc>
                  <a:spcPct val="115000"/>
                </a:lnSpc>
                <a:spcAft>
                  <a:spcPts val="0"/>
                </a:spcAft>
              </a:pPr>
              <a:r>
                <a:rPr lang="ru-RU" sz="1100" i="1" dirty="0" smtClean="0">
                  <a:solidFill>
                    <a:srgbClr val="8A0000"/>
                  </a:solidFill>
                  <a:effectLst/>
                  <a:latin typeface="Bookman Old Style" pitchFamily="18" charset="0"/>
                  <a:ea typeface="Calibri"/>
                  <a:cs typeface="Times New Roman"/>
                </a:rPr>
                <a:t>ş.a.m.d</a:t>
              </a:r>
              <a:r>
                <a:rPr lang="ru-RU" sz="1100" i="1" dirty="0">
                  <a:solidFill>
                    <a:srgbClr val="8A0000"/>
                  </a:solidFill>
                  <a:effectLst/>
                  <a:latin typeface="Bookman Old Style" pitchFamily="18" charset="0"/>
                  <a:ea typeface="Calibri"/>
                  <a:cs typeface="Times New Roman"/>
                </a:rPr>
                <a:t>.</a:t>
              </a:r>
              <a:endParaRPr lang="ro-RO" sz="1100" i="1" dirty="0">
                <a:solidFill>
                  <a:srgbClr val="8A0000"/>
                </a:solidFill>
                <a:effectLst/>
                <a:latin typeface="Bookman Old Style" pitchFamily="18" charset="0"/>
                <a:ea typeface="Calibri"/>
                <a:cs typeface="Times New Roman"/>
              </a:endParaRPr>
            </a:p>
            <a:p>
              <a:pPr>
                <a:lnSpc>
                  <a:spcPct val="115000"/>
                </a:lnSpc>
                <a:spcAft>
                  <a:spcPts val="1000"/>
                </a:spcAft>
              </a:pPr>
              <a:r>
                <a:rPr lang="ru-RU" sz="1100" dirty="0">
                  <a:effectLst/>
                  <a:latin typeface="Calibri"/>
                  <a:ea typeface="Calibri"/>
                  <a:cs typeface="Times New Roman"/>
                </a:rPr>
                <a:t> </a:t>
              </a:r>
              <a:endParaRPr lang="ro-RO" sz="1100" dirty="0">
                <a:effectLst/>
                <a:latin typeface="Calibri"/>
                <a:ea typeface="Calibri"/>
                <a:cs typeface="Times New Roman"/>
              </a:endParaRPr>
            </a:p>
          </p:txBody>
        </p:sp>
        <p:cxnSp>
          <p:nvCxnSpPr>
            <p:cNvPr id="63" name="Line 183"/>
            <p:cNvCxnSpPr>
              <a:cxnSpLocks noChangeShapeType="1"/>
            </p:cNvCxnSpPr>
            <p:nvPr/>
          </p:nvCxnSpPr>
          <p:spPr bwMode="auto">
            <a:xfrm>
              <a:off x="3771900" y="800101"/>
              <a:ext cx="1270" cy="18414"/>
            </a:xfrm>
            <a:prstGeom prst="line">
              <a:avLst/>
            </a:prstGeom>
            <a:ln>
              <a:headEnd/>
              <a:tailEnd/>
            </a:ln>
            <a:extLst/>
          </p:spPr>
          <p:style>
            <a:lnRef idx="3">
              <a:schemeClr val="lt1"/>
            </a:lnRef>
            <a:fillRef idx="1">
              <a:schemeClr val="accent6"/>
            </a:fillRef>
            <a:effectRef idx="1">
              <a:schemeClr val="accent6"/>
            </a:effectRef>
            <a:fontRef idx="minor">
              <a:schemeClr val="lt1"/>
            </a:fontRef>
          </p:style>
        </p:cxnSp>
        <p:sp>
          <p:nvSpPr>
            <p:cNvPr id="64" name="Rectangle 63"/>
            <p:cNvSpPr>
              <a:spLocks noChangeArrowheads="1"/>
            </p:cNvSpPr>
            <p:nvPr/>
          </p:nvSpPr>
          <p:spPr bwMode="auto">
            <a:xfrm>
              <a:off x="3289803" y="60960"/>
              <a:ext cx="710697" cy="342900"/>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rot="0" vert="horz" wrap="square" lIns="91440" tIns="45720" rIns="91440" bIns="45720" anchor="ctr" anchorCtr="0" upright="1">
              <a:noAutofit/>
            </a:bodyPr>
            <a:lstStyle/>
            <a:p>
              <a:pPr algn="ctr">
                <a:lnSpc>
                  <a:spcPct val="115000"/>
                </a:lnSpc>
                <a:spcAft>
                  <a:spcPts val="1000"/>
                </a:spcAft>
              </a:pPr>
              <a:r>
                <a:rPr lang="en-US" sz="1200" b="1" dirty="0" err="1">
                  <a:solidFill>
                    <a:srgbClr val="8A0000"/>
                  </a:solidFill>
                  <a:effectLst/>
                  <a:latin typeface="Bookman Old Style" pitchFamily="18" charset="0"/>
                  <a:ea typeface="Calibri"/>
                  <a:cs typeface="Times New Roman"/>
                </a:rPr>
                <a:t>Succes</a:t>
              </a:r>
              <a:endParaRPr lang="ro-RO" sz="1200" b="1" dirty="0">
                <a:solidFill>
                  <a:srgbClr val="8A0000"/>
                </a:solidFill>
                <a:effectLst/>
                <a:latin typeface="Bookman Old Style" pitchFamily="18" charset="0"/>
                <a:ea typeface="Calibri"/>
                <a:cs typeface="Times New Roman"/>
              </a:endParaRPr>
            </a:p>
          </p:txBody>
        </p:sp>
        <p:cxnSp>
          <p:nvCxnSpPr>
            <p:cNvPr id="65" name="Line 185"/>
            <p:cNvCxnSpPr>
              <a:cxnSpLocks noChangeShapeType="1"/>
            </p:cNvCxnSpPr>
            <p:nvPr/>
          </p:nvCxnSpPr>
          <p:spPr bwMode="auto">
            <a:xfrm>
              <a:off x="4000500" y="342900"/>
              <a:ext cx="114300" cy="0"/>
            </a:xfrm>
            <a:prstGeom prst="line">
              <a:avLst/>
            </a:prstGeom>
            <a:ln>
              <a:headEnd/>
              <a:tailEnd/>
            </a:ln>
            <a:extLst/>
          </p:spPr>
          <p:style>
            <a:lnRef idx="3">
              <a:schemeClr val="lt1"/>
            </a:lnRef>
            <a:fillRef idx="1">
              <a:schemeClr val="accent6"/>
            </a:fillRef>
            <a:effectRef idx="1">
              <a:schemeClr val="accent6"/>
            </a:effectRef>
            <a:fontRef idx="minor">
              <a:schemeClr val="lt1"/>
            </a:fontRef>
          </p:style>
        </p:cxnSp>
        <p:cxnSp>
          <p:nvCxnSpPr>
            <p:cNvPr id="66" name="Line 186"/>
            <p:cNvCxnSpPr>
              <a:cxnSpLocks noChangeShapeType="1"/>
              <a:endCxn id="61" idx="1"/>
            </p:cNvCxnSpPr>
            <p:nvPr/>
          </p:nvCxnSpPr>
          <p:spPr bwMode="auto">
            <a:xfrm>
              <a:off x="4963562" y="360716"/>
              <a:ext cx="173148" cy="0"/>
            </a:xfrm>
            <a:prstGeom prst="line">
              <a:avLst/>
            </a:prstGeom>
            <a:ln>
              <a:headEnd/>
              <a:tailEnd/>
            </a:ln>
            <a:extLst/>
          </p:spPr>
          <p:style>
            <a:lnRef idx="3">
              <a:schemeClr val="lt1"/>
            </a:lnRef>
            <a:fillRef idx="1">
              <a:schemeClr val="accent6"/>
            </a:fillRef>
            <a:effectRef idx="1">
              <a:schemeClr val="accent6"/>
            </a:effectRef>
            <a:fontRef idx="minor">
              <a:schemeClr val="lt1"/>
            </a:fontRef>
          </p:style>
        </p:cxnSp>
        <p:cxnSp>
          <p:nvCxnSpPr>
            <p:cNvPr id="67" name="Line 187"/>
            <p:cNvCxnSpPr>
              <a:cxnSpLocks noChangeShapeType="1"/>
            </p:cNvCxnSpPr>
            <p:nvPr/>
          </p:nvCxnSpPr>
          <p:spPr bwMode="auto">
            <a:xfrm>
              <a:off x="2286635" y="457200"/>
              <a:ext cx="113665" cy="635"/>
            </a:xfrm>
            <a:prstGeom prst="line">
              <a:avLst/>
            </a:prstGeom>
            <a:ln>
              <a:headEnd/>
              <a:tailEnd/>
            </a:ln>
            <a:extLst/>
          </p:spPr>
          <p:style>
            <a:lnRef idx="3">
              <a:schemeClr val="lt1"/>
            </a:lnRef>
            <a:fillRef idx="1">
              <a:schemeClr val="accent6"/>
            </a:fillRef>
            <a:effectRef idx="1">
              <a:schemeClr val="accent6"/>
            </a:effectRef>
            <a:fontRef idx="minor">
              <a:schemeClr val="lt1"/>
            </a:fontRef>
          </p:style>
        </p:cxnSp>
        <p:cxnSp>
          <p:nvCxnSpPr>
            <p:cNvPr id="68" name="Line 188"/>
            <p:cNvCxnSpPr>
              <a:cxnSpLocks noChangeShapeType="1"/>
            </p:cNvCxnSpPr>
            <p:nvPr/>
          </p:nvCxnSpPr>
          <p:spPr bwMode="auto">
            <a:xfrm>
              <a:off x="1029335" y="457200"/>
              <a:ext cx="113665" cy="0"/>
            </a:xfrm>
            <a:prstGeom prst="line">
              <a:avLst/>
            </a:prstGeom>
            <a:ln>
              <a:headEnd/>
              <a:tailEnd/>
            </a:ln>
            <a:extLst/>
          </p:spPr>
          <p:style>
            <a:lnRef idx="3">
              <a:schemeClr val="lt1"/>
            </a:lnRef>
            <a:fillRef idx="1">
              <a:schemeClr val="accent6"/>
            </a:fillRef>
            <a:effectRef idx="1">
              <a:schemeClr val="accent6"/>
            </a:effectRef>
            <a:fontRef idx="minor">
              <a:schemeClr val="lt1"/>
            </a:fontRef>
          </p:style>
        </p:cxnSp>
        <p:cxnSp>
          <p:nvCxnSpPr>
            <p:cNvPr id="69" name="Line 189"/>
            <p:cNvCxnSpPr>
              <a:cxnSpLocks noChangeShapeType="1"/>
            </p:cNvCxnSpPr>
            <p:nvPr/>
          </p:nvCxnSpPr>
          <p:spPr bwMode="auto">
            <a:xfrm>
              <a:off x="1257300" y="342900"/>
              <a:ext cx="1029335" cy="635"/>
            </a:xfrm>
            <a:prstGeom prst="line">
              <a:avLst/>
            </a:prstGeom>
            <a:ln>
              <a:headEnd/>
              <a:tailEnd/>
            </a:ln>
            <a:extLst/>
          </p:spPr>
          <p:style>
            <a:lnRef idx="3">
              <a:schemeClr val="lt1"/>
            </a:lnRef>
            <a:fillRef idx="1">
              <a:schemeClr val="accent6"/>
            </a:fillRef>
            <a:effectRef idx="1">
              <a:schemeClr val="accent6"/>
            </a:effectRef>
            <a:fontRef idx="minor">
              <a:schemeClr val="lt1"/>
            </a:fontRef>
          </p:style>
        </p:cxnSp>
        <p:cxnSp>
          <p:nvCxnSpPr>
            <p:cNvPr id="70" name="Line 190"/>
            <p:cNvCxnSpPr>
              <a:cxnSpLocks noChangeShapeType="1"/>
            </p:cNvCxnSpPr>
            <p:nvPr/>
          </p:nvCxnSpPr>
          <p:spPr bwMode="auto">
            <a:xfrm>
              <a:off x="1143000" y="342900"/>
              <a:ext cx="1143635" cy="0"/>
            </a:xfrm>
            <a:prstGeom prst="line">
              <a:avLst/>
            </a:prstGeom>
            <a:ln>
              <a:headEnd/>
              <a:tailEnd/>
            </a:ln>
            <a:extLst/>
          </p:spPr>
          <p:style>
            <a:lnRef idx="3">
              <a:schemeClr val="lt1"/>
            </a:lnRef>
            <a:fillRef idx="1">
              <a:schemeClr val="accent6"/>
            </a:fillRef>
            <a:effectRef idx="1">
              <a:schemeClr val="accent6"/>
            </a:effectRef>
            <a:fontRef idx="minor">
              <a:schemeClr val="lt1"/>
            </a:fontRef>
          </p:style>
        </p:cxnSp>
        <p:cxnSp>
          <p:nvCxnSpPr>
            <p:cNvPr id="71" name="Line 191"/>
            <p:cNvCxnSpPr>
              <a:cxnSpLocks noChangeShapeType="1"/>
            </p:cNvCxnSpPr>
            <p:nvPr/>
          </p:nvCxnSpPr>
          <p:spPr bwMode="auto">
            <a:xfrm>
              <a:off x="1143000" y="342900"/>
              <a:ext cx="1143635" cy="635"/>
            </a:xfrm>
            <a:prstGeom prst="line">
              <a:avLst/>
            </a:prstGeom>
            <a:ln>
              <a:headEnd/>
              <a:tailEnd/>
            </a:ln>
            <a:extLst/>
          </p:spPr>
          <p:style>
            <a:lnRef idx="3">
              <a:schemeClr val="lt1"/>
            </a:lnRef>
            <a:fillRef idx="1">
              <a:schemeClr val="accent6"/>
            </a:fillRef>
            <a:effectRef idx="1">
              <a:schemeClr val="accent6"/>
            </a:effectRef>
            <a:fontRef idx="minor">
              <a:schemeClr val="lt1"/>
            </a:fontRef>
          </p:style>
        </p:cxnSp>
        <p:cxnSp>
          <p:nvCxnSpPr>
            <p:cNvPr id="72" name="Line 192"/>
            <p:cNvCxnSpPr>
              <a:cxnSpLocks noChangeShapeType="1"/>
            </p:cNvCxnSpPr>
            <p:nvPr/>
          </p:nvCxnSpPr>
          <p:spPr bwMode="auto">
            <a:xfrm>
              <a:off x="1143000" y="342900"/>
              <a:ext cx="1143635" cy="0"/>
            </a:xfrm>
            <a:prstGeom prst="line">
              <a:avLst/>
            </a:prstGeom>
            <a:ln>
              <a:headEnd/>
              <a:tailEnd/>
            </a:ln>
            <a:extLst/>
          </p:spPr>
          <p:style>
            <a:lnRef idx="3">
              <a:schemeClr val="lt1"/>
            </a:lnRef>
            <a:fillRef idx="1">
              <a:schemeClr val="accent6"/>
            </a:fillRef>
            <a:effectRef idx="1">
              <a:schemeClr val="accent6"/>
            </a:effectRef>
            <a:fontRef idx="minor">
              <a:schemeClr val="lt1"/>
            </a:fontRef>
          </p:style>
        </p:cxnSp>
        <p:cxnSp>
          <p:nvCxnSpPr>
            <p:cNvPr id="73" name="Line 193"/>
            <p:cNvCxnSpPr>
              <a:cxnSpLocks noChangeShapeType="1"/>
            </p:cNvCxnSpPr>
            <p:nvPr/>
          </p:nvCxnSpPr>
          <p:spPr bwMode="auto">
            <a:xfrm>
              <a:off x="1143000" y="342900"/>
              <a:ext cx="1143635" cy="0"/>
            </a:xfrm>
            <a:prstGeom prst="line">
              <a:avLst/>
            </a:prstGeom>
            <a:ln>
              <a:headEnd/>
              <a:tailEnd/>
            </a:ln>
            <a:extLst/>
          </p:spPr>
          <p:style>
            <a:lnRef idx="3">
              <a:schemeClr val="lt1"/>
            </a:lnRef>
            <a:fillRef idx="1">
              <a:schemeClr val="accent6"/>
            </a:fillRef>
            <a:effectRef idx="1">
              <a:schemeClr val="accent6"/>
            </a:effectRef>
            <a:fontRef idx="minor">
              <a:schemeClr val="lt1"/>
            </a:fontRef>
          </p:style>
        </p:cxnSp>
        <p:cxnSp>
          <p:nvCxnSpPr>
            <p:cNvPr id="74" name="Line 194"/>
            <p:cNvCxnSpPr>
              <a:cxnSpLocks noChangeShapeType="1"/>
            </p:cNvCxnSpPr>
            <p:nvPr/>
          </p:nvCxnSpPr>
          <p:spPr bwMode="auto">
            <a:xfrm>
              <a:off x="1143000" y="289560"/>
              <a:ext cx="1143635" cy="0"/>
            </a:xfrm>
            <a:prstGeom prst="line">
              <a:avLst/>
            </a:prstGeom>
            <a:ln>
              <a:headEnd/>
              <a:tailEnd/>
            </a:ln>
            <a:extLst/>
          </p:spPr>
          <p:style>
            <a:lnRef idx="3">
              <a:schemeClr val="lt1"/>
            </a:lnRef>
            <a:fillRef idx="1">
              <a:schemeClr val="accent6"/>
            </a:fillRef>
            <a:effectRef idx="1">
              <a:schemeClr val="accent6"/>
            </a:effectRef>
            <a:fontRef idx="minor">
              <a:schemeClr val="lt1"/>
            </a:fontRef>
          </p:style>
        </p:cxnSp>
        <p:cxnSp>
          <p:nvCxnSpPr>
            <p:cNvPr id="75" name="Line 195"/>
            <p:cNvCxnSpPr>
              <a:cxnSpLocks noChangeShapeType="1"/>
            </p:cNvCxnSpPr>
            <p:nvPr/>
          </p:nvCxnSpPr>
          <p:spPr bwMode="auto">
            <a:xfrm>
              <a:off x="1137285" y="317500"/>
              <a:ext cx="1142365" cy="0"/>
            </a:xfrm>
            <a:prstGeom prst="line">
              <a:avLst/>
            </a:prstGeom>
            <a:ln>
              <a:headEnd/>
              <a:tailEnd/>
            </a:ln>
            <a:extLst/>
          </p:spPr>
          <p:style>
            <a:lnRef idx="3">
              <a:schemeClr val="lt1"/>
            </a:lnRef>
            <a:fillRef idx="1">
              <a:schemeClr val="accent6"/>
            </a:fillRef>
            <a:effectRef idx="1">
              <a:schemeClr val="accent6"/>
            </a:effectRef>
            <a:fontRef idx="minor">
              <a:schemeClr val="lt1"/>
            </a:fontRef>
          </p:style>
        </p:cxnSp>
        <p:sp>
          <p:nvSpPr>
            <p:cNvPr id="76" name="Rectangle 75"/>
            <p:cNvSpPr>
              <a:spLocks noChangeArrowheads="1"/>
            </p:cNvSpPr>
            <p:nvPr/>
          </p:nvSpPr>
          <p:spPr bwMode="auto">
            <a:xfrm>
              <a:off x="1143000" y="114300"/>
              <a:ext cx="1142365" cy="704215"/>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rot="0" vert="horz" wrap="square" lIns="91440" tIns="45720" rIns="91440" bIns="45720" anchor="t" anchorCtr="0" upright="1">
              <a:noAutofit/>
            </a:bodyPr>
            <a:lstStyle/>
            <a:p>
              <a:pPr>
                <a:lnSpc>
                  <a:spcPct val="115000"/>
                </a:lnSpc>
                <a:spcAft>
                  <a:spcPts val="1000"/>
                </a:spcAft>
              </a:pPr>
              <a:r>
                <a:rPr lang="ru-RU" sz="1200" dirty="0">
                  <a:effectLst/>
                  <a:latin typeface="Times New Roman"/>
                  <a:ea typeface="Calibri"/>
                  <a:cs typeface="Times New Roman"/>
                </a:rPr>
                <a:t>   </a:t>
              </a:r>
              <a:r>
                <a:rPr lang="ru-RU" sz="1200" b="1" dirty="0" smtClean="0">
                  <a:solidFill>
                    <a:srgbClr val="8A0000"/>
                  </a:solidFill>
                  <a:effectLst/>
                  <a:latin typeface="Bookman Old Style" pitchFamily="18" charset="0"/>
                  <a:ea typeface="Calibri"/>
                  <a:cs typeface="Times New Roman"/>
                </a:rPr>
                <a:t>Instrumente</a:t>
              </a:r>
            </a:p>
            <a:p>
              <a:pPr>
                <a:lnSpc>
                  <a:spcPct val="115000"/>
                </a:lnSpc>
                <a:spcAft>
                  <a:spcPts val="0"/>
                </a:spcAft>
              </a:pPr>
              <a:r>
                <a:rPr lang="ru-RU" sz="1000" b="1" dirty="0">
                  <a:solidFill>
                    <a:srgbClr val="8A0000"/>
                  </a:solidFill>
                  <a:effectLst/>
                  <a:latin typeface="Times New Roman"/>
                  <a:ea typeface="Calibri"/>
                  <a:cs typeface="Times New Roman"/>
                </a:rPr>
                <a:t>Conţi-  </a:t>
              </a:r>
              <a:r>
                <a:rPr lang="ro-RO" sz="1000" b="1" dirty="0" smtClean="0">
                  <a:solidFill>
                    <a:srgbClr val="8A0000"/>
                  </a:solidFill>
                  <a:effectLst/>
                  <a:latin typeface="Times New Roman"/>
                  <a:ea typeface="Calibri"/>
                  <a:cs typeface="Times New Roman"/>
                </a:rPr>
                <a:t>  </a:t>
              </a:r>
              <a:r>
                <a:rPr lang="ru-RU" sz="1000" b="1" dirty="0" smtClean="0">
                  <a:solidFill>
                    <a:srgbClr val="8A0000"/>
                  </a:solidFill>
                  <a:effectLst/>
                  <a:latin typeface="Times New Roman"/>
                  <a:ea typeface="Calibri"/>
                  <a:cs typeface="Times New Roman"/>
                </a:rPr>
                <a:t> </a:t>
              </a:r>
              <a:r>
                <a:rPr lang="ro-RO" sz="1000" b="1" dirty="0" smtClean="0">
                  <a:solidFill>
                    <a:srgbClr val="8A0000"/>
                  </a:solidFill>
                  <a:effectLst/>
                  <a:latin typeface="Times New Roman"/>
                  <a:ea typeface="Calibri"/>
                  <a:cs typeface="Times New Roman"/>
                </a:rPr>
                <a:t>       </a:t>
              </a:r>
              <a:r>
                <a:rPr lang="ru-RU" sz="1000" b="1" dirty="0" smtClean="0">
                  <a:solidFill>
                    <a:srgbClr val="8A0000"/>
                  </a:solidFill>
                  <a:effectLst/>
                  <a:latin typeface="Times New Roman"/>
                  <a:ea typeface="Calibri"/>
                  <a:cs typeface="Times New Roman"/>
                </a:rPr>
                <a:t>Tehno-</a:t>
              </a:r>
              <a:endParaRPr lang="ro-RO" sz="1100" b="1" dirty="0">
                <a:solidFill>
                  <a:srgbClr val="8A0000"/>
                </a:solidFill>
                <a:effectLst/>
                <a:latin typeface="Calibri"/>
                <a:ea typeface="Calibri"/>
                <a:cs typeface="Times New Roman"/>
              </a:endParaRPr>
            </a:p>
            <a:p>
              <a:pPr>
                <a:lnSpc>
                  <a:spcPct val="115000"/>
                </a:lnSpc>
                <a:spcAft>
                  <a:spcPts val="0"/>
                </a:spcAft>
              </a:pPr>
              <a:r>
                <a:rPr lang="ru-RU" sz="1100" b="1" dirty="0">
                  <a:solidFill>
                    <a:srgbClr val="8A0000"/>
                  </a:solidFill>
                  <a:effectLst/>
                  <a:latin typeface="Times New Roman"/>
                  <a:ea typeface="Calibri"/>
                  <a:cs typeface="Times New Roman"/>
                </a:rPr>
                <a:t>nuturi  </a:t>
              </a:r>
              <a:r>
                <a:rPr lang="ro-RO" sz="1100" b="1" dirty="0" smtClean="0">
                  <a:solidFill>
                    <a:srgbClr val="8A0000"/>
                  </a:solidFill>
                  <a:effectLst/>
                  <a:latin typeface="Times New Roman"/>
                  <a:ea typeface="Calibri"/>
                  <a:cs typeface="Times New Roman"/>
                </a:rPr>
                <a:t>      </a:t>
              </a:r>
              <a:r>
                <a:rPr lang="ru-RU" sz="1100" b="1" dirty="0" smtClean="0">
                  <a:solidFill>
                    <a:srgbClr val="8A0000"/>
                  </a:solidFill>
                  <a:effectLst/>
                  <a:latin typeface="Times New Roman"/>
                  <a:ea typeface="Calibri"/>
                  <a:cs typeface="Times New Roman"/>
                </a:rPr>
                <a:t>   </a:t>
              </a:r>
              <a:r>
                <a:rPr lang="ru-RU" sz="1100" b="1" dirty="0">
                  <a:solidFill>
                    <a:srgbClr val="8A0000"/>
                  </a:solidFill>
                  <a:effectLst/>
                  <a:latin typeface="Times New Roman"/>
                  <a:ea typeface="Calibri"/>
                  <a:cs typeface="Times New Roman"/>
                </a:rPr>
                <a:t>logii </a:t>
              </a:r>
              <a:endParaRPr lang="ro-RO" sz="1100" b="1" dirty="0">
                <a:solidFill>
                  <a:srgbClr val="8A0000"/>
                </a:solidFill>
                <a:effectLst/>
                <a:latin typeface="Calibri"/>
                <a:ea typeface="Calibri"/>
                <a:cs typeface="Times New Roman"/>
              </a:endParaRPr>
            </a:p>
          </p:txBody>
        </p:sp>
        <p:cxnSp>
          <p:nvCxnSpPr>
            <p:cNvPr id="77" name="Line 197"/>
            <p:cNvCxnSpPr>
              <a:cxnSpLocks noChangeShapeType="1"/>
            </p:cNvCxnSpPr>
            <p:nvPr/>
          </p:nvCxnSpPr>
          <p:spPr bwMode="auto">
            <a:xfrm>
              <a:off x="1143000" y="342900"/>
              <a:ext cx="1143635" cy="0"/>
            </a:xfrm>
            <a:prstGeom prst="line">
              <a:avLst/>
            </a:prstGeom>
            <a:ln>
              <a:headEnd/>
              <a:tailEnd/>
            </a:ln>
            <a:extLst/>
          </p:spPr>
          <p:style>
            <a:lnRef idx="3">
              <a:schemeClr val="lt1"/>
            </a:lnRef>
            <a:fillRef idx="1">
              <a:schemeClr val="accent6"/>
            </a:fillRef>
            <a:effectRef idx="1">
              <a:schemeClr val="accent6"/>
            </a:effectRef>
            <a:fontRef idx="minor">
              <a:schemeClr val="lt1"/>
            </a:fontRef>
          </p:style>
        </p:cxnSp>
        <p:cxnSp>
          <p:nvCxnSpPr>
            <p:cNvPr id="78" name="Line 198"/>
            <p:cNvCxnSpPr>
              <a:cxnSpLocks noChangeShapeType="1"/>
            </p:cNvCxnSpPr>
            <p:nvPr/>
          </p:nvCxnSpPr>
          <p:spPr bwMode="auto">
            <a:xfrm>
              <a:off x="1656715" y="342900"/>
              <a:ext cx="635" cy="457200"/>
            </a:xfrm>
            <a:prstGeom prst="line">
              <a:avLst/>
            </a:prstGeom>
            <a:ln>
              <a:headEnd/>
              <a:tailEnd/>
            </a:ln>
            <a:extLst/>
          </p:spPr>
          <p:style>
            <a:lnRef idx="3">
              <a:schemeClr val="lt1"/>
            </a:lnRef>
            <a:fillRef idx="1">
              <a:schemeClr val="accent6"/>
            </a:fillRef>
            <a:effectRef idx="1">
              <a:schemeClr val="accent6"/>
            </a:effectRef>
            <a:fontRef idx="minor">
              <a:schemeClr val="lt1"/>
            </a:fontRef>
          </p:style>
        </p:cxnSp>
        <p:cxnSp>
          <p:nvCxnSpPr>
            <p:cNvPr id="58" name="Line 178"/>
            <p:cNvCxnSpPr>
              <a:cxnSpLocks noChangeShapeType="1"/>
            </p:cNvCxnSpPr>
            <p:nvPr/>
          </p:nvCxnSpPr>
          <p:spPr bwMode="auto">
            <a:xfrm flipV="1">
              <a:off x="1962339" y="800100"/>
              <a:ext cx="1270" cy="458469"/>
            </a:xfrm>
            <a:prstGeom prst="line">
              <a:avLst/>
            </a:prstGeom>
            <a:ln>
              <a:headEnd/>
              <a:tailEnd type="triangle" w="med" len="med"/>
            </a:ln>
            <a:extLst/>
          </p:spPr>
          <p:style>
            <a:lnRef idx="3">
              <a:schemeClr val="lt1"/>
            </a:lnRef>
            <a:fillRef idx="1">
              <a:schemeClr val="accent6"/>
            </a:fillRef>
            <a:effectRef idx="1">
              <a:schemeClr val="accent6"/>
            </a:effectRef>
            <a:fontRef idx="minor">
              <a:schemeClr val="lt1"/>
            </a:fontRef>
          </p:style>
        </p:cxnSp>
        <p:cxnSp>
          <p:nvCxnSpPr>
            <p:cNvPr id="59" name="Line 179"/>
            <p:cNvCxnSpPr>
              <a:cxnSpLocks noChangeShapeType="1"/>
            </p:cNvCxnSpPr>
            <p:nvPr/>
          </p:nvCxnSpPr>
          <p:spPr bwMode="auto">
            <a:xfrm flipV="1">
              <a:off x="1385180" y="800100"/>
              <a:ext cx="635" cy="458469"/>
            </a:xfrm>
            <a:prstGeom prst="line">
              <a:avLst/>
            </a:prstGeom>
            <a:ln>
              <a:headEnd/>
              <a:tailEnd type="triangle" w="med" len="med"/>
            </a:ln>
            <a:extLst/>
          </p:spPr>
          <p:style>
            <a:lnRef idx="3">
              <a:schemeClr val="lt1"/>
            </a:lnRef>
            <a:fillRef idx="1">
              <a:schemeClr val="accent6"/>
            </a:fillRef>
            <a:effectRef idx="1">
              <a:schemeClr val="accent6"/>
            </a:effectRef>
            <a:fontRef idx="minor">
              <a:schemeClr val="lt1"/>
            </a:fontRef>
          </p:style>
        </p:cxnSp>
        <p:cxnSp>
          <p:nvCxnSpPr>
            <p:cNvPr id="49" name="Line 169"/>
            <p:cNvCxnSpPr>
              <a:cxnSpLocks noChangeShapeType="1"/>
              <a:endCxn id="79" idx="2"/>
            </p:cNvCxnSpPr>
            <p:nvPr/>
          </p:nvCxnSpPr>
          <p:spPr bwMode="auto">
            <a:xfrm flipV="1">
              <a:off x="2781943" y="671734"/>
              <a:ext cx="0" cy="586835"/>
            </a:xfrm>
            <a:prstGeom prst="line">
              <a:avLst/>
            </a:prstGeom>
            <a:ln>
              <a:headEnd/>
              <a:tailEnd type="triangle" w="med" len="med"/>
            </a:ln>
            <a:extLst/>
          </p:spPr>
          <p:style>
            <a:lnRef idx="3">
              <a:schemeClr val="lt1"/>
            </a:lnRef>
            <a:fillRef idx="1">
              <a:schemeClr val="accent6"/>
            </a:fillRef>
            <a:effectRef idx="1">
              <a:schemeClr val="accent6"/>
            </a:effectRef>
            <a:fontRef idx="minor">
              <a:schemeClr val="lt1"/>
            </a:fontRef>
          </p:style>
        </p:cxnSp>
      </p:grpSp>
      <p:sp>
        <p:nvSpPr>
          <p:cNvPr id="79" name="Rectangle 78"/>
          <p:cNvSpPr>
            <a:spLocks noChangeArrowheads="1"/>
          </p:cNvSpPr>
          <p:nvPr/>
        </p:nvSpPr>
        <p:spPr bwMode="auto">
          <a:xfrm>
            <a:off x="3894278" y="1388899"/>
            <a:ext cx="965754" cy="510457"/>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rot="0" vert="horz" wrap="square" lIns="91440" tIns="45720" rIns="91440" bIns="45720" anchor="ctr" anchorCtr="0" upright="1">
            <a:noAutofit/>
          </a:bodyPr>
          <a:lstStyle/>
          <a:p>
            <a:pPr>
              <a:lnSpc>
                <a:spcPct val="115000"/>
              </a:lnSpc>
              <a:spcAft>
                <a:spcPts val="0"/>
              </a:spcAft>
            </a:pPr>
            <a:r>
              <a:rPr lang="en-US" sz="1100" b="1" dirty="0" err="1" smtClean="0">
                <a:solidFill>
                  <a:schemeClr val="bg1"/>
                </a:solidFill>
                <a:effectLst/>
                <a:latin typeface="Bookman Old Style" pitchFamily="18" charset="0"/>
                <a:ea typeface="Calibri"/>
                <a:cs typeface="Times New Roman"/>
              </a:rPr>
              <a:t>Evaluarea</a:t>
            </a:r>
            <a:endParaRPr lang="ro-RO" sz="1100" b="1" dirty="0">
              <a:solidFill>
                <a:schemeClr val="bg1"/>
              </a:solidFill>
              <a:effectLst/>
              <a:latin typeface="Bookman Old Style" pitchFamily="18" charset="0"/>
              <a:ea typeface="Calibri"/>
              <a:cs typeface="Times New Roman"/>
            </a:endParaRPr>
          </a:p>
        </p:txBody>
      </p:sp>
      <p:cxnSp>
        <p:nvCxnSpPr>
          <p:cNvPr id="93" name="Line 178"/>
          <p:cNvCxnSpPr>
            <a:cxnSpLocks noChangeShapeType="1"/>
          </p:cNvCxnSpPr>
          <p:nvPr/>
        </p:nvCxnSpPr>
        <p:spPr bwMode="auto">
          <a:xfrm flipH="1" flipV="1">
            <a:off x="5310327" y="2958751"/>
            <a:ext cx="287584" cy="1760"/>
          </a:xfrm>
          <a:prstGeom prst="line">
            <a:avLst/>
          </a:prstGeom>
          <a:ln>
            <a:headEnd/>
            <a:tailEnd type="triangle" w="med" len="med"/>
          </a:ln>
          <a:extLst/>
        </p:spPr>
        <p:style>
          <a:lnRef idx="3">
            <a:schemeClr val="lt1"/>
          </a:lnRef>
          <a:fillRef idx="1">
            <a:schemeClr val="accent6"/>
          </a:fillRef>
          <a:effectRef idx="1">
            <a:schemeClr val="accent6"/>
          </a:effectRef>
          <a:fontRef idx="minor">
            <a:schemeClr val="lt1"/>
          </a:fontRef>
        </p:style>
      </p:cxnSp>
    </p:spTree>
    <p:extLst>
      <p:ext uri="{BB962C8B-B14F-4D97-AF65-F5344CB8AC3E}">
        <p14:creationId xmlns:p14="http://schemas.microsoft.com/office/powerpoint/2010/main" val="8589443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23"/>
          <p:cNvSpPr txBox="1">
            <a:spLocks noGrp="1"/>
          </p:cNvSpPr>
          <p:nvPr>
            <p:ph type="title"/>
          </p:nvPr>
        </p:nvSpPr>
        <p:spPr>
          <a:xfrm>
            <a:off x="0" y="555526"/>
            <a:ext cx="2267685" cy="2630400"/>
          </a:xfrm>
          <a:prstGeom prst="rect">
            <a:avLst/>
          </a:prstGeom>
        </p:spPr>
        <p:txBody>
          <a:bodyPr spcFirstLastPara="1" wrap="square" lIns="91425" tIns="91425" rIns="91425" bIns="91425" anchor="ctr" anchorCtr="0">
            <a:noAutofit/>
          </a:bodyPr>
          <a:lstStyle/>
          <a:p>
            <a:pPr lvl="0" algn="ctr"/>
            <a:r>
              <a:rPr lang="ro-RO" sz="2400" dirty="0" smtClean="0"/>
              <a:t>Evaluarea </a:t>
            </a:r>
            <a:br>
              <a:rPr lang="ro-RO" sz="2400" dirty="0" smtClean="0"/>
            </a:br>
            <a:r>
              <a:rPr lang="ro-RO" sz="2400" dirty="0" smtClean="0"/>
              <a:t>include</a:t>
            </a:r>
            <a:br>
              <a:rPr lang="ro-RO" sz="2400" dirty="0" smtClean="0"/>
            </a:br>
            <a:r>
              <a:rPr lang="ro-RO" sz="2400" dirty="0" smtClean="0"/>
              <a:t>următoarele etape:</a:t>
            </a:r>
            <a:endParaRPr sz="2400" dirty="0"/>
          </a:p>
        </p:txBody>
      </p:sp>
      <p:sp>
        <p:nvSpPr>
          <p:cNvPr id="459" name="Google Shape;459;p23"/>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ro-RO" b="1" dirty="0" smtClean="0"/>
              <a:t>Măsurarea</a:t>
            </a:r>
            <a:endParaRPr b="1" dirty="0"/>
          </a:p>
          <a:p>
            <a:pPr marL="0" lvl="0" indent="0" algn="l" rtl="0">
              <a:spcBef>
                <a:spcPts val="1000"/>
              </a:spcBef>
              <a:spcAft>
                <a:spcPts val="1000"/>
              </a:spcAft>
              <a:buNone/>
            </a:pPr>
            <a:r>
              <a:rPr lang="ro-RO" dirty="0">
                <a:latin typeface="Bookman Old Style" pitchFamily="18" charset="0"/>
              </a:rPr>
              <a:t>e</a:t>
            </a:r>
            <a:r>
              <a:rPr lang="ro-RO" dirty="0" smtClean="0">
                <a:latin typeface="Bookman Old Style" pitchFamily="18" charset="0"/>
              </a:rPr>
              <a:t>ste un demers evaluativ cantitativ, care constă în atribuirea de simboluri (cifre, litere, calificative) unor elemente care constituie elementul măsurării.</a:t>
            </a:r>
            <a:endParaRPr dirty="0">
              <a:latin typeface="Bookman Old Style" pitchFamily="18" charset="0"/>
            </a:endParaRPr>
          </a:p>
        </p:txBody>
      </p:sp>
      <p:sp>
        <p:nvSpPr>
          <p:cNvPr id="460" name="Google Shape;460;p23"/>
          <p:cNvSpPr txBox="1">
            <a:spLocks noGrp="1"/>
          </p:cNvSpPr>
          <p:nvPr>
            <p:ph type="body" idx="2"/>
          </p:nvPr>
        </p:nvSpPr>
        <p:spPr>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ro-RO" b="1" dirty="0" smtClean="0"/>
              <a:t>Aprecierea</a:t>
            </a:r>
            <a:endParaRPr b="1" dirty="0"/>
          </a:p>
          <a:p>
            <a:pPr marL="0" lvl="0" indent="0" algn="l" rtl="0">
              <a:spcBef>
                <a:spcPts val="1000"/>
              </a:spcBef>
              <a:spcAft>
                <a:spcPts val="1000"/>
              </a:spcAft>
              <a:buNone/>
            </a:pPr>
            <a:r>
              <a:rPr lang="ro-RO" dirty="0">
                <a:latin typeface="Bookman Old Style" pitchFamily="18" charset="0"/>
              </a:rPr>
              <a:t>p</a:t>
            </a:r>
            <a:r>
              <a:rPr lang="ro-RO" dirty="0" smtClean="0">
                <a:latin typeface="Bookman Old Style" pitchFamily="18" charset="0"/>
              </a:rPr>
              <a:t>resupune raportarea datelor obținute prin măsurare la un set de criterii sau de norme, în vederea emiterii unor judecăți asupra valorii rezultatelor și a elaborării concluziilor.</a:t>
            </a:r>
            <a:endParaRPr dirty="0">
              <a:latin typeface="Bookman Old Style" pitchFamily="18" charset="0"/>
            </a:endParaRPr>
          </a:p>
        </p:txBody>
      </p:sp>
      <p:sp>
        <p:nvSpPr>
          <p:cNvPr id="461" name="Google Shape;461;p23"/>
          <p:cNvSpPr txBox="1">
            <a:spLocks noGrp="1"/>
          </p:cNvSpPr>
          <p:nvPr>
            <p:ph type="body" idx="3"/>
          </p:nvPr>
        </p:nvSpPr>
        <p:spPr>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ro-RO" b="1" dirty="0" smtClean="0"/>
              <a:t>Decizia</a:t>
            </a:r>
            <a:endParaRPr b="1" dirty="0"/>
          </a:p>
          <a:p>
            <a:pPr marL="0" lvl="0" indent="0" algn="l" rtl="0">
              <a:spcBef>
                <a:spcPts val="1000"/>
              </a:spcBef>
              <a:spcAft>
                <a:spcPts val="0"/>
              </a:spcAft>
              <a:buNone/>
            </a:pPr>
            <a:r>
              <a:rPr lang="ro-RO" dirty="0">
                <a:latin typeface="Bookman Old Style" pitchFamily="18" charset="0"/>
              </a:rPr>
              <a:t> </a:t>
            </a:r>
            <a:r>
              <a:rPr lang="ro-RO" dirty="0" smtClean="0">
                <a:latin typeface="Bookman Old Style" pitchFamily="18" charset="0"/>
              </a:rPr>
              <a:t>prelungește actul aprecierii într-o notă, caracterizare, hotărîre, recomandare și vizează măsuri de îmbunătățire a activității în etapele următoare.</a:t>
            </a:r>
            <a:endParaRPr dirty="0">
              <a:latin typeface="Bookman Old Style" pitchFamily="18" charset="0"/>
            </a:endParaRPr>
          </a:p>
        </p:txBody>
      </p:sp>
      <p:sp>
        <p:nvSpPr>
          <p:cNvPr id="462" name="Google Shape;462;p2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ro-RO" dirty="0" smtClean="0"/>
              <a:t>T</a:t>
            </a:r>
            <a:r>
              <a:rPr lang="vi-VN" dirty="0" smtClean="0"/>
              <a:t>ipuri </a:t>
            </a:r>
            <a:r>
              <a:rPr lang="vi-VN" dirty="0"/>
              <a:t>de evaluare, aplicabile în procesul educaţional la matematică</a:t>
            </a:r>
            <a:endParaRPr lang="ro-RO" dirty="0"/>
          </a:p>
        </p:txBody>
      </p:sp>
      <p:sp>
        <p:nvSpPr>
          <p:cNvPr id="4" name="Text Placeholder 3"/>
          <p:cNvSpPr>
            <a:spLocks noGrp="1"/>
          </p:cNvSpPr>
          <p:nvPr>
            <p:ph type="body" idx="1"/>
          </p:nvPr>
        </p:nvSpPr>
        <p:spPr>
          <a:xfrm>
            <a:off x="2843808" y="1428750"/>
            <a:ext cx="1728192" cy="1070992"/>
          </a:xfrm>
        </p:spPr>
        <p:style>
          <a:lnRef idx="3">
            <a:schemeClr val="lt1"/>
          </a:lnRef>
          <a:fillRef idx="1">
            <a:schemeClr val="accent6"/>
          </a:fillRef>
          <a:effectRef idx="1">
            <a:schemeClr val="accent6"/>
          </a:effectRef>
          <a:fontRef idx="minor">
            <a:schemeClr val="lt1"/>
          </a:fontRef>
        </p:style>
        <p:txBody>
          <a:bodyPr anchor="ctr"/>
          <a:lstStyle/>
          <a:p>
            <a:pPr marL="146050" indent="0" algn="ctr">
              <a:buNone/>
            </a:pPr>
            <a:r>
              <a:rPr lang="ro-RO" sz="1600" dirty="0" smtClean="0">
                <a:solidFill>
                  <a:schemeClr val="bg1"/>
                </a:solidFill>
              </a:rPr>
              <a:t>E</a:t>
            </a:r>
            <a:r>
              <a:rPr lang="vi-VN" sz="1600" dirty="0" smtClean="0">
                <a:solidFill>
                  <a:schemeClr val="bg1"/>
                </a:solidFill>
              </a:rPr>
              <a:t>valuarea </a:t>
            </a:r>
            <a:r>
              <a:rPr lang="vi-VN" sz="1600" dirty="0">
                <a:solidFill>
                  <a:schemeClr val="bg1"/>
                </a:solidFill>
              </a:rPr>
              <a:t>iniţială (prognostică</a:t>
            </a:r>
            <a:r>
              <a:rPr lang="vi-VN" sz="1600" dirty="0" smtClean="0">
                <a:solidFill>
                  <a:schemeClr val="bg1"/>
                </a:solidFill>
              </a:rPr>
              <a:t>)</a:t>
            </a:r>
            <a:endParaRPr lang="ro-RO" sz="1600" dirty="0">
              <a:solidFill>
                <a:schemeClr val="bg1"/>
              </a:solidFill>
            </a:endParaRPr>
          </a:p>
        </p:txBody>
      </p:sp>
      <p:sp>
        <p:nvSpPr>
          <p:cNvPr id="5" name="Text Placeholder 4"/>
          <p:cNvSpPr>
            <a:spLocks noGrp="1"/>
          </p:cNvSpPr>
          <p:nvPr>
            <p:ph type="body" idx="2"/>
          </p:nvPr>
        </p:nvSpPr>
        <p:spPr>
          <a:xfrm>
            <a:off x="4788024" y="1428750"/>
            <a:ext cx="1656185" cy="1070992"/>
          </a:xfrm>
        </p:spPr>
        <p:style>
          <a:lnRef idx="3">
            <a:schemeClr val="lt1"/>
          </a:lnRef>
          <a:fillRef idx="1">
            <a:schemeClr val="accent6"/>
          </a:fillRef>
          <a:effectRef idx="1">
            <a:schemeClr val="accent6"/>
          </a:effectRef>
          <a:fontRef idx="minor">
            <a:schemeClr val="lt1"/>
          </a:fontRef>
        </p:style>
        <p:txBody>
          <a:bodyPr anchor="ctr"/>
          <a:lstStyle/>
          <a:p>
            <a:pPr marL="146050" indent="0" algn="ctr">
              <a:buNone/>
            </a:pPr>
            <a:r>
              <a:rPr lang="ro-RO" sz="1600" dirty="0" smtClean="0">
                <a:solidFill>
                  <a:schemeClr val="bg1"/>
                </a:solidFill>
              </a:rPr>
              <a:t>E</a:t>
            </a:r>
            <a:r>
              <a:rPr lang="vi-VN" sz="1600" dirty="0" smtClean="0">
                <a:solidFill>
                  <a:schemeClr val="bg1"/>
                </a:solidFill>
              </a:rPr>
              <a:t>valuarea </a:t>
            </a:r>
            <a:r>
              <a:rPr lang="vi-VN" sz="1600" dirty="0">
                <a:solidFill>
                  <a:schemeClr val="bg1"/>
                </a:solidFill>
              </a:rPr>
              <a:t>curentă (formativă</a:t>
            </a:r>
            <a:r>
              <a:rPr lang="vi-VN" sz="1600" dirty="0" smtClean="0">
                <a:solidFill>
                  <a:schemeClr val="bg1"/>
                </a:solidFill>
              </a:rPr>
              <a:t>)</a:t>
            </a:r>
            <a:endParaRPr lang="ro-RO" sz="1600" dirty="0">
              <a:solidFill>
                <a:schemeClr val="bg1"/>
              </a:solidFill>
            </a:endParaRPr>
          </a:p>
        </p:txBody>
      </p:sp>
      <p:sp>
        <p:nvSpPr>
          <p:cNvPr id="6" name="Text Placeholder 5"/>
          <p:cNvSpPr>
            <a:spLocks noGrp="1"/>
          </p:cNvSpPr>
          <p:nvPr>
            <p:ph type="body" idx="3"/>
          </p:nvPr>
        </p:nvSpPr>
        <p:spPr>
          <a:xfrm>
            <a:off x="6660232" y="1428750"/>
            <a:ext cx="1656184" cy="1070992"/>
          </a:xfrm>
        </p:spPr>
        <p:style>
          <a:lnRef idx="3">
            <a:schemeClr val="lt1"/>
          </a:lnRef>
          <a:fillRef idx="1">
            <a:schemeClr val="accent6"/>
          </a:fillRef>
          <a:effectRef idx="1">
            <a:schemeClr val="accent6"/>
          </a:effectRef>
          <a:fontRef idx="minor">
            <a:schemeClr val="lt1"/>
          </a:fontRef>
        </p:style>
        <p:txBody>
          <a:bodyPr anchor="ctr"/>
          <a:lstStyle/>
          <a:p>
            <a:pPr marL="146050" indent="0" algn="ctr">
              <a:buNone/>
            </a:pPr>
            <a:r>
              <a:rPr lang="ro-RO" sz="1600" dirty="0" smtClean="0">
                <a:solidFill>
                  <a:schemeClr val="bg1"/>
                </a:solidFill>
              </a:rPr>
              <a:t>E</a:t>
            </a:r>
            <a:r>
              <a:rPr lang="vi-VN" sz="1600" dirty="0" smtClean="0">
                <a:solidFill>
                  <a:schemeClr val="bg1"/>
                </a:solidFill>
              </a:rPr>
              <a:t>valuarea </a:t>
            </a:r>
            <a:r>
              <a:rPr lang="ro-RO" sz="1600" dirty="0" smtClean="0">
                <a:solidFill>
                  <a:schemeClr val="bg1"/>
                </a:solidFill>
              </a:rPr>
              <a:t>finală </a:t>
            </a:r>
            <a:r>
              <a:rPr lang="vi-VN" sz="1600" dirty="0" smtClean="0">
                <a:solidFill>
                  <a:schemeClr val="bg1"/>
                </a:solidFill>
              </a:rPr>
              <a:t>(</a:t>
            </a:r>
            <a:r>
              <a:rPr lang="ro-RO" sz="1600" dirty="0" smtClean="0">
                <a:solidFill>
                  <a:schemeClr val="bg1"/>
                </a:solidFill>
              </a:rPr>
              <a:t>su</a:t>
            </a:r>
            <a:r>
              <a:rPr lang="vi-VN" sz="1600" dirty="0" smtClean="0">
                <a:solidFill>
                  <a:schemeClr val="bg1"/>
                </a:solidFill>
              </a:rPr>
              <a:t>mativă)</a:t>
            </a:r>
            <a:endParaRPr lang="ro-RO" sz="1600" dirty="0">
              <a:solidFill>
                <a:schemeClr val="bg1"/>
              </a:solidFi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7" name="TextBox 6"/>
          <p:cNvSpPr txBox="1"/>
          <p:nvPr/>
        </p:nvSpPr>
        <p:spPr>
          <a:xfrm>
            <a:off x="2123728" y="3174236"/>
            <a:ext cx="5891356" cy="923330"/>
          </a:xfrm>
          <a:prstGeom prst="rect">
            <a:avLst/>
          </a:prstGeom>
          <a:noFill/>
        </p:spPr>
        <p:txBody>
          <a:bodyPr wrap="none" rtlCol="0">
            <a:spAutoFit/>
          </a:bodyPr>
          <a:lstStyle/>
          <a:p>
            <a:r>
              <a:rPr lang="ro-RO" sz="2000" dirty="0" smtClean="0">
                <a:solidFill>
                  <a:srgbClr val="3D7895"/>
                </a:solidFill>
                <a:latin typeface="Bookman Old Style" pitchFamily="18" charset="0"/>
              </a:rPr>
              <a:t>Î</a:t>
            </a:r>
            <a:r>
              <a:rPr lang="vi-VN" sz="2000" dirty="0" smtClean="0">
                <a:solidFill>
                  <a:srgbClr val="3D7895"/>
                </a:solidFill>
                <a:latin typeface="Bookman Old Style" pitchFamily="18" charset="0"/>
              </a:rPr>
              <a:t>n </a:t>
            </a:r>
            <a:r>
              <a:rPr lang="vi-VN" sz="2000" dirty="0">
                <a:solidFill>
                  <a:srgbClr val="3D7895"/>
                </a:solidFill>
                <a:latin typeface="Bookman Old Style" pitchFamily="18" charset="0"/>
              </a:rPr>
              <a:t>contextul formării competenţelor </a:t>
            </a:r>
            <a:endParaRPr lang="ro-RO" sz="2000" dirty="0" smtClean="0">
              <a:solidFill>
                <a:srgbClr val="3D7895"/>
              </a:solidFill>
              <a:latin typeface="Bookman Old Style" pitchFamily="18" charset="0"/>
            </a:endParaRPr>
          </a:p>
          <a:p>
            <a:r>
              <a:rPr lang="vi-VN" sz="2000" dirty="0" smtClean="0">
                <a:solidFill>
                  <a:srgbClr val="3D7895"/>
                </a:solidFill>
                <a:latin typeface="Bookman Old Style" pitchFamily="18" charset="0"/>
              </a:rPr>
              <a:t>prioritară </a:t>
            </a:r>
            <a:r>
              <a:rPr lang="vi-VN" sz="2000" dirty="0">
                <a:solidFill>
                  <a:srgbClr val="3D7895"/>
                </a:solidFill>
                <a:latin typeface="Bookman Old Style" pitchFamily="18" charset="0"/>
              </a:rPr>
              <a:t>este evaluarea </a:t>
            </a:r>
            <a:r>
              <a:rPr lang="vi-VN" sz="2000" b="1" dirty="0">
                <a:solidFill>
                  <a:srgbClr val="3D7895"/>
                </a:solidFill>
                <a:latin typeface="Bookman Old Style" pitchFamily="18" charset="0"/>
              </a:rPr>
              <a:t>curentă/formativă.</a:t>
            </a:r>
          </a:p>
          <a:p>
            <a:endParaRPr lang="ro-RO" dirty="0">
              <a:latin typeface="Bookman Old Style" pitchFamily="18" charset="0"/>
            </a:endParaRPr>
          </a:p>
        </p:txBody>
      </p:sp>
    </p:spTree>
    <p:extLst>
      <p:ext uri="{BB962C8B-B14F-4D97-AF65-F5344CB8AC3E}">
        <p14:creationId xmlns:p14="http://schemas.microsoft.com/office/powerpoint/2010/main" val="42199595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3" name="Google Shape;743;p4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sp>
        <p:nvSpPr>
          <p:cNvPr id="742" name="Google Shape;742;p45"/>
          <p:cNvSpPr txBox="1">
            <a:spLocks noGrp="1"/>
          </p:cNvSpPr>
          <p:nvPr>
            <p:ph type="title" idx="4294967295"/>
          </p:nvPr>
        </p:nvSpPr>
        <p:spPr>
          <a:xfrm>
            <a:off x="0" y="0"/>
            <a:ext cx="8620125" cy="39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o-RO" sz="1200" dirty="0" smtClean="0">
                <a:solidFill>
                  <a:schemeClr val="dk1"/>
                </a:solidFill>
              </a:rPr>
              <a:t>Metode de evaluare</a:t>
            </a:r>
            <a:endParaRPr sz="1200" dirty="0">
              <a:solidFill>
                <a:schemeClr val="dk1"/>
              </a:solidFill>
            </a:endParaRPr>
          </a:p>
        </p:txBody>
      </p:sp>
      <p:sp>
        <p:nvSpPr>
          <p:cNvPr id="744" name="Google Shape;744;p45"/>
          <p:cNvSpPr txBox="1"/>
          <p:nvPr/>
        </p:nvSpPr>
        <p:spPr>
          <a:xfrm>
            <a:off x="2017432" y="398079"/>
            <a:ext cx="1692487" cy="1882383"/>
          </a:xfrm>
          <a:prstGeom prst="rect">
            <a:avLst/>
          </a:prstGeom>
          <a:ln>
            <a:solidFill>
              <a:schemeClr val="bg2"/>
            </a:solidFill>
            <a:headEnd type="none" w="sm" len="sm"/>
            <a:tailEnd type="none" w="sm" len="s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t" anchorCtr="0">
            <a:noAutofit/>
          </a:bodyPr>
          <a:lstStyle/>
          <a:p>
            <a:pPr marL="0" lvl="0" indent="0" algn="l" rtl="0">
              <a:spcBef>
                <a:spcPts val="0"/>
              </a:spcBef>
              <a:spcAft>
                <a:spcPts val="0"/>
              </a:spcAft>
              <a:buNone/>
            </a:pPr>
            <a:r>
              <a:rPr lang="ro-RO" sz="1000" b="1" dirty="0" smtClean="0">
                <a:solidFill>
                  <a:schemeClr val="dk1"/>
                </a:solidFill>
                <a:latin typeface="Lato"/>
                <a:ea typeface="Lato"/>
                <a:cs typeface="Lato"/>
                <a:sym typeface="Lato"/>
              </a:rPr>
              <a:t>Investigația</a:t>
            </a:r>
            <a:endParaRPr sz="1000" b="1" dirty="0">
              <a:solidFill>
                <a:schemeClr val="dk1"/>
              </a:solidFill>
              <a:latin typeface="Lato"/>
              <a:ea typeface="Lato"/>
              <a:cs typeface="Lato"/>
              <a:sym typeface="Lato"/>
            </a:endParaRPr>
          </a:p>
          <a:p>
            <a:pPr lvl="0">
              <a:spcBef>
                <a:spcPts val="400"/>
              </a:spcBef>
              <a:spcAft>
                <a:spcPts val="400"/>
              </a:spcAft>
            </a:pPr>
            <a:r>
              <a:rPr lang="ro-RO" sz="800" dirty="0" smtClean="0">
                <a:solidFill>
                  <a:schemeClr val="dk2"/>
                </a:solidFill>
                <a:latin typeface="Lato"/>
                <a:ea typeface="Lato"/>
                <a:cs typeface="Lato"/>
                <a:sym typeface="Lato"/>
              </a:rPr>
              <a:t>Activitate care durează mai mult de o lecție. Elevul primește instrucțiuni precise, o sarcină pe care trebuie s-o înțelează și mai apoi să o rexolve </a:t>
            </a:r>
            <a:r>
              <a:rPr lang="vi-VN" sz="800" dirty="0">
                <a:solidFill>
                  <a:schemeClr val="dk2"/>
                </a:solidFill>
                <a:latin typeface="Lato"/>
                <a:ea typeface="Lato"/>
                <a:cs typeface="Lato"/>
                <a:sym typeface="Lato"/>
              </a:rPr>
              <a:t>demonstrând o gamă largă de cunoştinţe şi capacităţi. Investigaţia oferă elevului posibilitatea de a aplica în mod creativ cunoştinţele şi de a explora situaţii noi sau foarte puţin asemănătoare cu experienţa sa anterioară </a:t>
            </a:r>
          </a:p>
          <a:p>
            <a:pPr marL="0" lvl="0" indent="0" algn="l" rtl="0">
              <a:spcBef>
                <a:spcPts val="400"/>
              </a:spcBef>
              <a:spcAft>
                <a:spcPts val="400"/>
              </a:spcAft>
              <a:buNone/>
            </a:pPr>
            <a:endParaRPr sz="800" b="1" dirty="0">
              <a:solidFill>
                <a:schemeClr val="dk2"/>
              </a:solidFill>
              <a:latin typeface="Lato"/>
              <a:ea typeface="Lato"/>
              <a:cs typeface="Lato"/>
              <a:sym typeface="Lato"/>
            </a:endParaRPr>
          </a:p>
        </p:txBody>
      </p:sp>
      <p:sp>
        <p:nvSpPr>
          <p:cNvPr id="745" name="Google Shape;745;p45"/>
          <p:cNvSpPr txBox="1"/>
          <p:nvPr/>
        </p:nvSpPr>
        <p:spPr>
          <a:xfrm>
            <a:off x="2017432" y="2288768"/>
            <a:ext cx="1692488" cy="1284919"/>
          </a:xfrm>
          <a:prstGeom prst="rect">
            <a:avLst/>
          </a:prstGeom>
          <a:solidFill>
            <a:schemeClr val="bg1"/>
          </a:solidFill>
          <a:ln w="25400" cap="flat" cmpd="sng">
            <a:noFill/>
            <a:prstDash val="solid"/>
            <a:round/>
            <a:headEnd type="none" w="sm" len="sm"/>
            <a:tailEnd type="none" w="sm" len="sm"/>
          </a:ln>
        </p:spPr>
        <p:txBody>
          <a:bodyPr spcFirstLastPara="1" wrap="square" lIns="91425" tIns="91425" rIns="91425" bIns="91425" anchor="t" anchorCtr="0">
            <a:noAutofit/>
          </a:bodyPr>
          <a:lstStyle/>
          <a:p>
            <a:pPr lvl="0"/>
            <a:r>
              <a:rPr lang="ro-RO" sz="1000" b="1" dirty="0" smtClean="0">
                <a:solidFill>
                  <a:schemeClr val="dk1"/>
                </a:solidFill>
                <a:latin typeface="Lato"/>
                <a:ea typeface="Lato"/>
                <a:cs typeface="Lato"/>
                <a:sym typeface="Lato"/>
              </a:rPr>
              <a:t>Jocurile </a:t>
            </a:r>
            <a:r>
              <a:rPr lang="ro-RO" sz="1000" b="1" dirty="0">
                <a:solidFill>
                  <a:schemeClr val="dk1"/>
                </a:solidFill>
                <a:latin typeface="Lato"/>
                <a:ea typeface="Lato"/>
                <a:cs typeface="Lato"/>
                <a:sym typeface="Lato"/>
              </a:rPr>
              <a:t>didactice </a:t>
            </a:r>
            <a:r>
              <a:rPr lang="ro-RO" sz="1000" b="1" dirty="0" smtClean="0">
                <a:solidFill>
                  <a:schemeClr val="dk1"/>
                </a:solidFill>
                <a:latin typeface="Lato"/>
                <a:ea typeface="Lato"/>
                <a:cs typeface="Lato"/>
                <a:sym typeface="Lato"/>
              </a:rPr>
              <a:t>evaluative </a:t>
            </a:r>
            <a:r>
              <a:rPr lang="vi-VN" sz="800" dirty="0" smtClean="0">
                <a:solidFill>
                  <a:schemeClr val="dk2"/>
                </a:solidFill>
                <a:latin typeface="Lato"/>
                <a:ea typeface="Lato"/>
                <a:cs typeface="Lato"/>
                <a:sym typeface="Lato"/>
              </a:rPr>
              <a:t>prin </a:t>
            </a:r>
            <a:r>
              <a:rPr lang="vi-VN" sz="800" dirty="0">
                <a:solidFill>
                  <a:schemeClr val="dk2"/>
                </a:solidFill>
                <a:latin typeface="Lato"/>
                <a:ea typeface="Lato"/>
                <a:cs typeface="Lato"/>
                <a:sym typeface="Lato"/>
              </a:rPr>
              <a:t>realizarea scenariilor respective, oferă posibilitatea de a evalua atît activitatea individuală a elevului, cît şi a grupului (echipei) de elevi. De exemplu, scenariile jocurilor evaluative la matematică " Next" şi "Brain ring".</a:t>
            </a:r>
          </a:p>
          <a:p>
            <a:pPr marL="0" lvl="0" indent="0" algn="l" rtl="0">
              <a:spcBef>
                <a:spcPts val="400"/>
              </a:spcBef>
              <a:spcAft>
                <a:spcPts val="400"/>
              </a:spcAft>
              <a:buNone/>
            </a:pPr>
            <a:endParaRPr sz="900" b="1" dirty="0">
              <a:solidFill>
                <a:schemeClr val="dk1"/>
              </a:solidFill>
              <a:latin typeface="Lato"/>
              <a:ea typeface="Lato"/>
              <a:cs typeface="Lato"/>
              <a:sym typeface="Lato"/>
            </a:endParaRPr>
          </a:p>
        </p:txBody>
      </p:sp>
      <p:sp>
        <p:nvSpPr>
          <p:cNvPr id="746" name="Google Shape;746;p45"/>
          <p:cNvSpPr txBox="1"/>
          <p:nvPr/>
        </p:nvSpPr>
        <p:spPr>
          <a:xfrm>
            <a:off x="3710040" y="398080"/>
            <a:ext cx="1723800" cy="31893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lvl="0"/>
            <a:r>
              <a:rPr lang="vi-VN" sz="1000" b="1" dirty="0" smtClean="0">
                <a:solidFill>
                  <a:schemeClr val="dk1"/>
                </a:solidFill>
                <a:latin typeface="Lato"/>
                <a:ea typeface="Lato"/>
                <a:cs typeface="Lato"/>
                <a:sym typeface="Lato"/>
              </a:rPr>
              <a:t>Autoevaluarea</a:t>
            </a:r>
            <a:endParaRPr lang="ro-RO" sz="1000" b="1" dirty="0" smtClean="0">
              <a:solidFill>
                <a:schemeClr val="dk1"/>
              </a:solidFill>
              <a:latin typeface="Lato"/>
              <a:ea typeface="Lato"/>
              <a:cs typeface="Lato"/>
              <a:sym typeface="Lato"/>
            </a:endParaRPr>
          </a:p>
          <a:p>
            <a:pPr lvl="0"/>
            <a:endParaRPr lang="vi-VN" sz="1000" b="1" dirty="0">
              <a:solidFill>
                <a:schemeClr val="dk1"/>
              </a:solidFill>
              <a:latin typeface="Lato"/>
              <a:ea typeface="Lato"/>
              <a:cs typeface="Lato"/>
              <a:sym typeface="Lato"/>
            </a:endParaRPr>
          </a:p>
          <a:p>
            <a:pPr lvl="0">
              <a:spcBef>
                <a:spcPts val="400"/>
              </a:spcBef>
              <a:spcAft>
                <a:spcPts val="400"/>
              </a:spcAft>
            </a:pPr>
            <a:r>
              <a:rPr lang="vi-VN" sz="900" dirty="0">
                <a:solidFill>
                  <a:schemeClr val="dk2"/>
                </a:solidFill>
                <a:latin typeface="Lato"/>
                <a:ea typeface="Lato"/>
                <a:cs typeface="Lato"/>
                <a:sym typeface="Lato"/>
              </a:rPr>
              <a:t>oferă elevilor încredere în sine şi îi motivează pentru îmbunătăţirea performanţelor şcolare. Profesorul va ajuta elevii să-şi dezvolte capacităţile autoevaluative, să-şi compare nivelul la care au ajuns cu obiectivele, competenţele şi standardele educaţionale şi să-şi impună un program propriu de învăţare. Este absolut necesar de ai învăţa pe elevi să se autoevalueze adecvat pentru a lua decizii corecte în situaţiile respective.</a:t>
            </a:r>
          </a:p>
        </p:txBody>
      </p:sp>
      <p:sp>
        <p:nvSpPr>
          <p:cNvPr id="747" name="Google Shape;747;p45"/>
          <p:cNvSpPr txBox="1"/>
          <p:nvPr/>
        </p:nvSpPr>
        <p:spPr>
          <a:xfrm>
            <a:off x="5433959" y="398080"/>
            <a:ext cx="1723800" cy="1594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ro-RO" sz="1000" b="1" dirty="0" smtClean="0">
                <a:solidFill>
                  <a:schemeClr val="dk1"/>
                </a:solidFill>
                <a:latin typeface="Lato"/>
                <a:ea typeface="Lato"/>
                <a:cs typeface="Lato"/>
                <a:sym typeface="Lato"/>
              </a:rPr>
              <a:t>Evaluarea reciprocă</a:t>
            </a:r>
            <a:endParaRPr lang="ro-RO" sz="1000" b="1" dirty="0">
              <a:solidFill>
                <a:schemeClr val="dk1"/>
              </a:solidFill>
              <a:latin typeface="Lato"/>
              <a:ea typeface="Lato"/>
              <a:cs typeface="Lato"/>
              <a:sym typeface="Lato"/>
            </a:endParaRPr>
          </a:p>
          <a:p>
            <a:pPr marL="0" lvl="0" indent="0" algn="l" rtl="0">
              <a:spcBef>
                <a:spcPts val="0"/>
              </a:spcBef>
              <a:spcAft>
                <a:spcPts val="0"/>
              </a:spcAft>
              <a:buNone/>
            </a:pPr>
            <a:endParaRPr lang="ro-RO" sz="900" b="1" dirty="0">
              <a:solidFill>
                <a:schemeClr val="dk1"/>
              </a:solidFill>
              <a:latin typeface="Lato"/>
              <a:ea typeface="Lato"/>
              <a:cs typeface="Lato"/>
              <a:sym typeface="Lato"/>
            </a:endParaRPr>
          </a:p>
          <a:p>
            <a:pPr marL="0" lvl="0" indent="0" algn="l" rtl="0">
              <a:spcBef>
                <a:spcPts val="0"/>
              </a:spcBef>
              <a:spcAft>
                <a:spcPts val="0"/>
              </a:spcAft>
              <a:buNone/>
            </a:pPr>
            <a:r>
              <a:rPr lang="vi-VN" sz="800" dirty="0" smtClean="0">
                <a:solidFill>
                  <a:schemeClr val="dk2"/>
                </a:solidFill>
                <a:latin typeface="Lato"/>
                <a:ea typeface="Lato"/>
                <a:cs typeface="Lato"/>
                <a:sym typeface="Lato"/>
              </a:rPr>
              <a:t>Evaluarea </a:t>
            </a:r>
            <a:r>
              <a:rPr lang="vi-VN" sz="800" dirty="0">
                <a:solidFill>
                  <a:schemeClr val="dk2"/>
                </a:solidFill>
                <a:latin typeface="Lato"/>
                <a:ea typeface="Lato"/>
                <a:cs typeface="Lato"/>
                <a:sym typeface="Lato"/>
              </a:rPr>
              <a:t>reciprocă  îi va implica activ în procesul de evaluare a performanţelor şcolare a colegilor contribuind, în ansamblu, la formarea competenţelor respective.</a:t>
            </a:r>
            <a:endParaRPr sz="900" b="1" dirty="0">
              <a:solidFill>
                <a:schemeClr val="dk1"/>
              </a:solidFill>
              <a:latin typeface="Lato"/>
              <a:ea typeface="Lato"/>
              <a:cs typeface="Lato"/>
              <a:sym typeface="Lato"/>
            </a:endParaRPr>
          </a:p>
        </p:txBody>
      </p:sp>
      <p:sp>
        <p:nvSpPr>
          <p:cNvPr id="748" name="Google Shape;748;p45"/>
          <p:cNvSpPr txBox="1"/>
          <p:nvPr/>
        </p:nvSpPr>
        <p:spPr>
          <a:xfrm>
            <a:off x="5434079" y="1992730"/>
            <a:ext cx="1723800" cy="1580958"/>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lvl="0"/>
            <a:r>
              <a:rPr lang="vi-VN" sz="900" b="1" dirty="0">
                <a:solidFill>
                  <a:schemeClr val="dk1"/>
                </a:solidFill>
                <a:latin typeface="Lato"/>
                <a:ea typeface="Lato"/>
                <a:cs typeface="Lato"/>
                <a:sym typeface="Lato"/>
              </a:rPr>
              <a:t>Observația sistematică a comportamentului elevuilor</a:t>
            </a:r>
          </a:p>
          <a:p>
            <a:pPr lvl="0">
              <a:spcBef>
                <a:spcPts val="400"/>
              </a:spcBef>
              <a:spcAft>
                <a:spcPts val="400"/>
              </a:spcAft>
            </a:pPr>
            <a:r>
              <a:rPr lang="vi-VN" sz="900" dirty="0">
                <a:solidFill>
                  <a:schemeClr val="dk2"/>
                </a:solidFill>
                <a:latin typeface="Lato"/>
                <a:ea typeface="Lato"/>
                <a:cs typeface="Lato"/>
                <a:sym typeface="Lato"/>
              </a:rPr>
              <a:t>Pentru a le înregistra pot fi utilizate:</a:t>
            </a:r>
          </a:p>
          <a:p>
            <a:pPr lvl="0">
              <a:spcBef>
                <a:spcPts val="400"/>
              </a:spcBef>
              <a:spcAft>
                <a:spcPts val="400"/>
              </a:spcAft>
            </a:pPr>
            <a:r>
              <a:rPr lang="vi-VN" sz="900" b="1" dirty="0">
                <a:solidFill>
                  <a:schemeClr val="dk2"/>
                </a:solidFill>
                <a:latin typeface="Lato"/>
                <a:ea typeface="Lato"/>
                <a:cs typeface="Lato"/>
                <a:sym typeface="Lato"/>
              </a:rPr>
              <a:t>Fișe de evaluare;</a:t>
            </a:r>
          </a:p>
          <a:p>
            <a:pPr lvl="0">
              <a:spcBef>
                <a:spcPts val="400"/>
              </a:spcBef>
              <a:spcAft>
                <a:spcPts val="400"/>
              </a:spcAft>
            </a:pPr>
            <a:r>
              <a:rPr lang="vi-VN" sz="900" b="1" dirty="0">
                <a:solidFill>
                  <a:schemeClr val="dk2"/>
                </a:solidFill>
                <a:latin typeface="Lato"/>
                <a:ea typeface="Lato"/>
                <a:cs typeface="Lato"/>
                <a:sym typeface="Lato"/>
              </a:rPr>
              <a:t>Scara de clasificare;</a:t>
            </a:r>
          </a:p>
          <a:p>
            <a:pPr lvl="0">
              <a:spcBef>
                <a:spcPts val="400"/>
              </a:spcBef>
              <a:spcAft>
                <a:spcPts val="400"/>
              </a:spcAft>
            </a:pPr>
            <a:r>
              <a:rPr lang="vi-VN" sz="900" b="1" dirty="0">
                <a:solidFill>
                  <a:schemeClr val="dk2"/>
                </a:solidFill>
                <a:latin typeface="Lato"/>
                <a:ea typeface="Lato"/>
                <a:cs typeface="Lato"/>
                <a:sym typeface="Lato"/>
              </a:rPr>
              <a:t>List de verrificare</a:t>
            </a:r>
          </a:p>
        </p:txBody>
      </p:sp>
      <p:sp>
        <p:nvSpPr>
          <p:cNvPr id="749" name="Google Shape;749;p45"/>
          <p:cNvSpPr txBox="1"/>
          <p:nvPr/>
        </p:nvSpPr>
        <p:spPr>
          <a:xfrm>
            <a:off x="7157879" y="398080"/>
            <a:ext cx="1723800" cy="31893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ro-RO" sz="1000" b="1" dirty="0" smtClean="0">
                <a:solidFill>
                  <a:schemeClr val="dk1"/>
                </a:solidFill>
                <a:latin typeface="Lato"/>
                <a:ea typeface="Lato"/>
                <a:cs typeface="Lato"/>
                <a:sym typeface="Lato"/>
              </a:rPr>
              <a:t>Portofoliul</a:t>
            </a:r>
            <a:endParaRPr sz="1000" b="1" dirty="0">
              <a:solidFill>
                <a:schemeClr val="dk1"/>
              </a:solidFill>
              <a:latin typeface="Lato"/>
              <a:ea typeface="Lato"/>
              <a:cs typeface="Lato"/>
              <a:sym typeface="Lato"/>
            </a:endParaRPr>
          </a:p>
          <a:p>
            <a:pPr lvl="0">
              <a:spcBef>
                <a:spcPts val="400"/>
              </a:spcBef>
              <a:spcAft>
                <a:spcPts val="400"/>
              </a:spcAft>
            </a:pPr>
            <a:r>
              <a:rPr lang="vi-VN" sz="800" dirty="0" smtClean="0">
                <a:solidFill>
                  <a:schemeClr val="dk2"/>
                </a:solidFill>
                <a:latin typeface="Lato"/>
                <a:ea typeface="Lato"/>
                <a:cs typeface="Lato"/>
                <a:sym typeface="Lato"/>
              </a:rPr>
              <a:t>este </a:t>
            </a:r>
            <a:r>
              <a:rPr lang="vi-VN" sz="800" dirty="0">
                <a:solidFill>
                  <a:schemeClr val="dk2"/>
                </a:solidFill>
                <a:latin typeface="Lato"/>
                <a:ea typeface="Lato"/>
                <a:cs typeface="Lato"/>
                <a:sym typeface="Lato"/>
              </a:rPr>
              <a:t>o mapă care conţine toate rezultatele obţinute prin alte metode şi tehnici de evaluare: probele scrise şi practice, proiectele, autoevaluarea, eseurile, referatele, testele etc. Portofoliul reprezintă "cartea de vizită" a elevului urmărindu-i progresul de la un trimestru la altul, de la un an şcolar la altul, de la o treaptă de învăţământ la alta. Fiecare elev are acces liber la portofoliul său completîndu-1 sistematic cu diverse rezultate ale evaluării. O dată pe semestru, profesorul realizează o apreciere globală a portofoliului, în conformitate cu criteriile comunicate elevilor din timp. Nota obţinută la această apreciere poate deveni nota semestrială </a:t>
            </a:r>
            <a:r>
              <a:rPr lang="ro-RO" sz="800" dirty="0" smtClean="0">
                <a:solidFill>
                  <a:schemeClr val="dk2"/>
                </a:solidFill>
                <a:latin typeface="Lato"/>
                <a:ea typeface="Lato"/>
                <a:cs typeface="Lato"/>
                <a:sym typeface="Lato"/>
              </a:rPr>
              <a:t>.</a:t>
            </a:r>
            <a:endParaRPr sz="900" b="1" dirty="0">
              <a:solidFill>
                <a:schemeClr val="dk1"/>
              </a:solidFill>
              <a:latin typeface="Lato"/>
              <a:ea typeface="Lato"/>
              <a:cs typeface="Lato"/>
              <a:sym typeface="Lato"/>
            </a:endParaRPr>
          </a:p>
        </p:txBody>
      </p:sp>
      <p:sp>
        <p:nvSpPr>
          <p:cNvPr id="750" name="Google Shape;750;p45"/>
          <p:cNvSpPr txBox="1"/>
          <p:nvPr/>
        </p:nvSpPr>
        <p:spPr>
          <a:xfrm>
            <a:off x="262200" y="398080"/>
            <a:ext cx="1723800" cy="318930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r>
              <a:rPr lang="ro-RO" sz="1000" b="1" dirty="0" smtClean="0">
                <a:solidFill>
                  <a:schemeClr val="dk1"/>
                </a:solidFill>
                <a:latin typeface="Lato"/>
                <a:ea typeface="Lato"/>
                <a:cs typeface="Lato"/>
                <a:sym typeface="Lato"/>
              </a:rPr>
              <a:t>Testarea - </a:t>
            </a:r>
            <a:r>
              <a:rPr lang="vi-VN" sz="1000" b="1" dirty="0" smtClean="0">
                <a:solidFill>
                  <a:schemeClr val="dk1"/>
                </a:solidFill>
                <a:latin typeface="Lato"/>
                <a:ea typeface="Lato"/>
                <a:cs typeface="Lato"/>
                <a:sym typeface="Lato"/>
              </a:rPr>
              <a:t>metodă </a:t>
            </a:r>
            <a:r>
              <a:rPr lang="vi-VN" sz="1000" b="1" dirty="0">
                <a:solidFill>
                  <a:schemeClr val="dk1"/>
                </a:solidFill>
                <a:latin typeface="Lato"/>
                <a:ea typeface="Lato"/>
                <a:cs typeface="Lato"/>
                <a:sym typeface="Lato"/>
              </a:rPr>
              <a:t>de evaluare în bază de competențe</a:t>
            </a:r>
            <a:endParaRPr lang="ro-RO" sz="1000" b="1" dirty="0" smtClean="0">
              <a:solidFill>
                <a:schemeClr val="dk1"/>
              </a:solidFill>
              <a:latin typeface="Lato"/>
              <a:ea typeface="Lato"/>
              <a:cs typeface="Lato"/>
              <a:sym typeface="Lato"/>
            </a:endParaRPr>
          </a:p>
          <a:p>
            <a:endParaRPr lang="ro-RO" sz="800" b="1" dirty="0">
              <a:solidFill>
                <a:schemeClr val="dk2"/>
              </a:solidFill>
              <a:latin typeface="Lato"/>
              <a:ea typeface="Lato"/>
              <a:cs typeface="Lato"/>
              <a:sym typeface="Lato"/>
            </a:endParaRPr>
          </a:p>
          <a:p>
            <a:pPr lvl="0"/>
            <a:r>
              <a:rPr lang="vi-VN" sz="800" b="1" dirty="0" smtClean="0">
                <a:solidFill>
                  <a:schemeClr val="dk2"/>
                </a:solidFill>
                <a:latin typeface="Lato"/>
                <a:ea typeface="Lato"/>
                <a:cs typeface="Lato"/>
                <a:sym typeface="Lato"/>
              </a:rPr>
              <a:t> </a:t>
            </a:r>
            <a:r>
              <a:rPr lang="vi-VN" sz="800" b="1" dirty="0">
                <a:solidFill>
                  <a:schemeClr val="dk2"/>
                </a:solidFill>
                <a:latin typeface="Lato"/>
                <a:ea typeface="Lato"/>
                <a:cs typeface="Lato"/>
                <a:sym typeface="Lato"/>
              </a:rPr>
              <a:t>una dintre </a:t>
            </a:r>
            <a:r>
              <a:rPr lang="ro-RO" sz="800" b="1" dirty="0" smtClean="0">
                <a:solidFill>
                  <a:schemeClr val="dk2"/>
                </a:solidFill>
                <a:latin typeface="Lato"/>
                <a:ea typeface="Lato"/>
                <a:cs typeface="Lato"/>
                <a:sym typeface="Lato"/>
              </a:rPr>
              <a:t>cele mai </a:t>
            </a:r>
            <a:r>
              <a:rPr lang="vi-VN" sz="800" b="1" dirty="0" smtClean="0">
                <a:solidFill>
                  <a:schemeClr val="dk2"/>
                </a:solidFill>
                <a:latin typeface="Lato"/>
                <a:ea typeface="Lato"/>
                <a:cs typeface="Lato"/>
                <a:sym typeface="Lato"/>
              </a:rPr>
              <a:t>eficiente </a:t>
            </a:r>
            <a:r>
              <a:rPr lang="ro-RO" sz="800" b="1" dirty="0" smtClean="0">
                <a:solidFill>
                  <a:schemeClr val="dk2"/>
                </a:solidFill>
                <a:latin typeface="Lato"/>
                <a:ea typeface="Lato"/>
                <a:cs typeface="Lato"/>
                <a:sym typeface="Lato"/>
              </a:rPr>
              <a:t>metode </a:t>
            </a:r>
            <a:r>
              <a:rPr lang="vi-VN" sz="800" b="1" dirty="0" smtClean="0">
                <a:solidFill>
                  <a:schemeClr val="dk2"/>
                </a:solidFill>
                <a:latin typeface="Lato"/>
                <a:ea typeface="Lato"/>
                <a:cs typeface="Lato"/>
                <a:sym typeface="Lato"/>
              </a:rPr>
              <a:t>de </a:t>
            </a:r>
            <a:r>
              <a:rPr lang="vi-VN" sz="800" b="1" dirty="0">
                <a:solidFill>
                  <a:schemeClr val="dk2"/>
                </a:solidFill>
                <a:latin typeface="Lato"/>
                <a:ea typeface="Lato"/>
                <a:cs typeface="Lato"/>
                <a:sym typeface="Lato"/>
              </a:rPr>
              <a:t>evaluare a nivelului de formare a competenţelor preconizate. Testele propuse vor conţine mai puţini itemi  axaţi  pe evaluarea unor cunoştinţe sau capacităţi separate şi mai mulţi itemi integrativi, destinaţi evaluării nivelului de formare  a competenţelor fixate în curriculum.</a:t>
            </a:r>
            <a:endParaRPr sz="800" b="1" dirty="0">
              <a:solidFill>
                <a:schemeClr val="dk2"/>
              </a:solidFill>
              <a:latin typeface="Lato"/>
              <a:ea typeface="Lato"/>
              <a:cs typeface="Lato"/>
              <a:sym typeface="Lato"/>
            </a:endParaRPr>
          </a:p>
        </p:txBody>
      </p:sp>
      <p:sp>
        <p:nvSpPr>
          <p:cNvPr id="751" name="Google Shape;751;p45"/>
          <p:cNvSpPr txBox="1"/>
          <p:nvPr/>
        </p:nvSpPr>
        <p:spPr>
          <a:xfrm>
            <a:off x="262199" y="3587380"/>
            <a:ext cx="8619479" cy="1235138"/>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lvl="0"/>
            <a:r>
              <a:rPr lang="vi-VN" sz="1000" b="1" dirty="0">
                <a:solidFill>
                  <a:schemeClr val="dk1"/>
                </a:solidFill>
                <a:latin typeface="Lato"/>
                <a:ea typeface="Lato"/>
                <a:cs typeface="Lato"/>
                <a:sym typeface="Lato"/>
              </a:rPr>
              <a:t>Proiectul</a:t>
            </a:r>
          </a:p>
          <a:p>
            <a:pPr lvl="0">
              <a:spcBef>
                <a:spcPts val="400"/>
              </a:spcBef>
              <a:spcAft>
                <a:spcPts val="400"/>
              </a:spcAft>
            </a:pPr>
            <a:r>
              <a:rPr lang="vi-VN" sz="900" dirty="0">
                <a:solidFill>
                  <a:schemeClr val="dk2"/>
                </a:solidFill>
                <a:latin typeface="Lato"/>
                <a:ea typeface="Lato"/>
                <a:cs typeface="Lato"/>
                <a:sym typeface="Lato"/>
              </a:rPr>
              <a:t>contribuie la transferul de cunoştinţe în diverse domenii şi la integrarea disciplinelor, cel puţin, în aria curriculară. Proiectul poate fi individual, realizat de un singur elev, sau colectiv, realizat de un grup de elevi. Modalitatea, în care ar putea fi realizat un proiect, ar fi următoarea: activitatea începe în clasă prin explicarea şi înţelegerea sarcinii, prin încercarea rezolvării acesteia. </a:t>
            </a:r>
          </a:p>
          <a:p>
            <a:pPr lvl="0">
              <a:spcBef>
                <a:spcPts val="400"/>
              </a:spcBef>
              <a:spcAft>
                <a:spcPts val="400"/>
              </a:spcAft>
            </a:pPr>
            <a:r>
              <a:rPr lang="vi-VN" sz="700" dirty="0">
                <a:solidFill>
                  <a:schemeClr val="dk1"/>
                </a:solidFill>
                <a:latin typeface="Lato"/>
                <a:ea typeface="Lato"/>
                <a:cs typeface="Lato"/>
                <a:sym typeface="Lato"/>
              </a:rPr>
              <a:t>Etapele realizării unui proiect </a:t>
            </a:r>
            <a:r>
              <a:rPr lang="vi-VN" sz="700" dirty="0" smtClean="0">
                <a:solidFill>
                  <a:schemeClr val="dk1"/>
                </a:solidFill>
                <a:latin typeface="Lato"/>
                <a:ea typeface="Lato"/>
                <a:cs typeface="Lato"/>
                <a:sym typeface="Lato"/>
              </a:rPr>
              <a:t>includ:</a:t>
            </a:r>
            <a:r>
              <a:rPr lang="ro-RO" sz="700" dirty="0" smtClean="0">
                <a:solidFill>
                  <a:schemeClr val="dk1"/>
                </a:solidFill>
                <a:latin typeface="Lato"/>
                <a:ea typeface="Lato"/>
                <a:cs typeface="Lato"/>
                <a:sym typeface="Lato"/>
              </a:rPr>
              <a:t> </a:t>
            </a:r>
            <a:r>
              <a:rPr lang="vi-VN" sz="700" dirty="0" smtClean="0">
                <a:solidFill>
                  <a:schemeClr val="dk1"/>
                </a:solidFill>
                <a:latin typeface="Lato"/>
                <a:ea typeface="Lato"/>
                <a:cs typeface="Lato"/>
                <a:sym typeface="Lato"/>
              </a:rPr>
              <a:t>1.Alegerea </a:t>
            </a:r>
            <a:r>
              <a:rPr lang="vi-VN" sz="700" dirty="0">
                <a:solidFill>
                  <a:schemeClr val="dk1"/>
                </a:solidFill>
                <a:latin typeface="Lato"/>
                <a:ea typeface="Lato"/>
                <a:cs typeface="Lato"/>
                <a:sym typeface="Lato"/>
              </a:rPr>
              <a:t>temei şi formularea problemei</a:t>
            </a:r>
            <a:r>
              <a:rPr lang="vi-VN" sz="700" dirty="0" smtClean="0">
                <a:solidFill>
                  <a:schemeClr val="dk1"/>
                </a:solidFill>
                <a:latin typeface="Lato"/>
                <a:ea typeface="Lato"/>
                <a:cs typeface="Lato"/>
                <a:sym typeface="Lato"/>
              </a:rPr>
              <a:t>.</a:t>
            </a:r>
            <a:r>
              <a:rPr lang="ro-RO" sz="700" dirty="0" smtClean="0">
                <a:solidFill>
                  <a:schemeClr val="dk1"/>
                </a:solidFill>
                <a:latin typeface="Lato"/>
                <a:ea typeface="Lato"/>
                <a:cs typeface="Lato"/>
                <a:sym typeface="Lato"/>
              </a:rPr>
              <a:t>  </a:t>
            </a:r>
            <a:r>
              <a:rPr lang="vi-VN" sz="700" dirty="0" smtClean="0">
                <a:solidFill>
                  <a:schemeClr val="dk1"/>
                </a:solidFill>
                <a:latin typeface="Lato"/>
                <a:ea typeface="Lato"/>
                <a:cs typeface="Lato"/>
                <a:sym typeface="Lato"/>
              </a:rPr>
              <a:t>2.Planificarea </a:t>
            </a:r>
            <a:r>
              <a:rPr lang="vi-VN" sz="700" dirty="0">
                <a:solidFill>
                  <a:schemeClr val="dk1"/>
                </a:solidFill>
                <a:latin typeface="Lato"/>
                <a:ea typeface="Lato"/>
                <a:cs typeface="Lato"/>
                <a:sym typeface="Lato"/>
              </a:rPr>
              <a:t>activităţii</a:t>
            </a:r>
            <a:r>
              <a:rPr lang="vi-VN" sz="700" dirty="0" smtClean="0">
                <a:solidFill>
                  <a:schemeClr val="dk1"/>
                </a:solidFill>
                <a:latin typeface="Lato"/>
                <a:ea typeface="Lato"/>
                <a:cs typeface="Lato"/>
                <a:sym typeface="Lato"/>
              </a:rPr>
              <a:t>:</a:t>
            </a:r>
            <a:r>
              <a:rPr lang="ro-RO" sz="700" dirty="0" smtClean="0">
                <a:solidFill>
                  <a:schemeClr val="dk1"/>
                </a:solidFill>
                <a:latin typeface="Lato"/>
                <a:ea typeface="Lato"/>
                <a:cs typeface="Lato"/>
                <a:sym typeface="Lato"/>
              </a:rPr>
              <a:t>  </a:t>
            </a:r>
            <a:r>
              <a:rPr lang="vi-VN" sz="700" dirty="0" smtClean="0">
                <a:solidFill>
                  <a:schemeClr val="dk1"/>
                </a:solidFill>
                <a:latin typeface="Lato"/>
                <a:ea typeface="Lato"/>
                <a:cs typeface="Lato"/>
                <a:sym typeface="Lato"/>
              </a:rPr>
              <a:t>3.Cercetarea propriu-zisă</a:t>
            </a:r>
            <a:r>
              <a:rPr lang="ro-RO" sz="700" dirty="0" smtClean="0">
                <a:solidFill>
                  <a:schemeClr val="dk1"/>
                </a:solidFill>
                <a:latin typeface="Lato"/>
                <a:ea typeface="Lato"/>
                <a:cs typeface="Lato"/>
                <a:sym typeface="Lato"/>
              </a:rPr>
              <a:t>   </a:t>
            </a:r>
            <a:r>
              <a:rPr lang="vi-VN" sz="700" dirty="0" smtClean="0">
                <a:solidFill>
                  <a:schemeClr val="dk1"/>
                </a:solidFill>
                <a:latin typeface="Lato"/>
                <a:ea typeface="Lato"/>
                <a:cs typeface="Lato"/>
                <a:sym typeface="Lato"/>
              </a:rPr>
              <a:t>4.Elaborarea materialelor</a:t>
            </a:r>
            <a:r>
              <a:rPr lang="ro-RO" sz="700" dirty="0" smtClean="0">
                <a:solidFill>
                  <a:schemeClr val="dk1"/>
                </a:solidFill>
                <a:latin typeface="Lato"/>
                <a:ea typeface="Lato"/>
                <a:cs typeface="Lato"/>
                <a:sym typeface="Lato"/>
              </a:rPr>
              <a:t>  </a:t>
            </a:r>
            <a:r>
              <a:rPr lang="vi-VN" sz="700" dirty="0" smtClean="0">
                <a:solidFill>
                  <a:schemeClr val="dk1"/>
                </a:solidFill>
                <a:latin typeface="Lato"/>
                <a:ea typeface="Lato"/>
                <a:cs typeface="Lato"/>
                <a:sym typeface="Lato"/>
              </a:rPr>
              <a:t>5.Prezentarea </a:t>
            </a:r>
            <a:r>
              <a:rPr lang="vi-VN" sz="700" dirty="0">
                <a:solidFill>
                  <a:schemeClr val="dk1"/>
                </a:solidFill>
                <a:latin typeface="Lato"/>
                <a:ea typeface="Lato"/>
                <a:cs typeface="Lato"/>
                <a:sym typeface="Lato"/>
              </a:rPr>
              <a:t>rezultatelor cercetării şi/sau a materialelor </a:t>
            </a:r>
            <a:r>
              <a:rPr lang="vi-VN" sz="700" dirty="0" smtClean="0">
                <a:solidFill>
                  <a:schemeClr val="dk1"/>
                </a:solidFill>
                <a:latin typeface="Lato"/>
                <a:ea typeface="Lato"/>
                <a:cs typeface="Lato"/>
                <a:sym typeface="Lato"/>
              </a:rPr>
              <a:t>create</a:t>
            </a:r>
            <a:r>
              <a:rPr lang="ro-RO" sz="700" dirty="0" smtClean="0">
                <a:solidFill>
                  <a:schemeClr val="dk1"/>
                </a:solidFill>
                <a:latin typeface="Lato"/>
                <a:ea typeface="Lato"/>
                <a:cs typeface="Lato"/>
                <a:sym typeface="Lato"/>
              </a:rPr>
              <a:t>  </a:t>
            </a:r>
            <a:r>
              <a:rPr lang="vi-VN" sz="700" dirty="0" smtClean="0">
                <a:solidFill>
                  <a:schemeClr val="dk1"/>
                </a:solidFill>
                <a:latin typeface="Lato"/>
                <a:ea typeface="Lato"/>
                <a:cs typeface="Lato"/>
                <a:sym typeface="Lato"/>
              </a:rPr>
              <a:t>6.Evaluarea</a:t>
            </a:r>
            <a:endParaRPr lang="vi-VN" sz="700" dirty="0">
              <a:solidFill>
                <a:schemeClr val="dk1"/>
              </a:solidFill>
              <a:latin typeface="Lato"/>
              <a:ea typeface="Lato"/>
              <a:cs typeface="Lato"/>
              <a:sym typeface="Lato"/>
            </a:endParaRPr>
          </a:p>
        </p:txBody>
      </p:sp>
      <p:sp>
        <p:nvSpPr>
          <p:cNvPr id="753" name="Google Shape;753;p45"/>
          <p:cNvSpPr/>
          <p:nvPr/>
        </p:nvSpPr>
        <p:spPr>
          <a:xfrm flipH="1">
            <a:off x="982372" y="2823650"/>
            <a:ext cx="283456" cy="215154"/>
          </a:xfrm>
          <a:custGeom>
            <a:avLst/>
            <a:gdLst/>
            <a:ahLst/>
            <a:cxnLst/>
            <a:rect l="l" t="t" r="r" b="b"/>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5"/>
          <p:cNvSpPr/>
          <p:nvPr/>
        </p:nvSpPr>
        <p:spPr>
          <a:xfrm>
            <a:off x="6865890" y="474356"/>
            <a:ext cx="215789" cy="193705"/>
          </a:xfrm>
          <a:custGeom>
            <a:avLst/>
            <a:gdLst/>
            <a:ahLst/>
            <a:cxnLst/>
            <a:rect l="l" t="t" r="r" b="b"/>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5"/>
          <p:cNvSpPr/>
          <p:nvPr/>
        </p:nvSpPr>
        <p:spPr>
          <a:xfrm>
            <a:off x="1702233" y="588253"/>
            <a:ext cx="207590" cy="207590"/>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5"/>
          <p:cNvSpPr/>
          <p:nvPr/>
        </p:nvSpPr>
        <p:spPr>
          <a:xfrm>
            <a:off x="8608121" y="474278"/>
            <a:ext cx="197487" cy="208211"/>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7" name="Google Shape;757;p45"/>
          <p:cNvGrpSpPr/>
          <p:nvPr/>
        </p:nvGrpSpPr>
        <p:grpSpPr>
          <a:xfrm>
            <a:off x="8577842" y="3663461"/>
            <a:ext cx="227770" cy="165313"/>
            <a:chOff x="4604550" y="3714775"/>
            <a:chExt cx="439625" cy="319075"/>
          </a:xfrm>
        </p:grpSpPr>
        <p:sp>
          <p:nvSpPr>
            <p:cNvPr id="758" name="Google Shape;758;p45"/>
            <p:cNvSpPr/>
            <p:nvPr/>
          </p:nvSpPr>
          <p:spPr>
            <a:xfrm>
              <a:off x="4604550" y="3714775"/>
              <a:ext cx="439625" cy="319075"/>
            </a:xfrm>
            <a:custGeom>
              <a:avLst/>
              <a:gdLst/>
              <a:ahLst/>
              <a:cxnLst/>
              <a:rect l="l" t="t" r="r" b="b"/>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5"/>
            <p:cNvSpPr/>
            <p:nvPr/>
          </p:nvSpPr>
          <p:spPr>
            <a:xfrm>
              <a:off x="4647175" y="3761675"/>
              <a:ext cx="354400" cy="213725"/>
            </a:xfrm>
            <a:custGeom>
              <a:avLst/>
              <a:gdLst/>
              <a:ahLst/>
              <a:cxnLst/>
              <a:rect l="l" t="t" r="r" b="b"/>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0" name="Google Shape;760;p45"/>
          <p:cNvGrpSpPr/>
          <p:nvPr/>
        </p:nvGrpSpPr>
        <p:grpSpPr>
          <a:xfrm>
            <a:off x="5169094" y="474272"/>
            <a:ext cx="188666" cy="240398"/>
            <a:chOff x="1959600" y="4980625"/>
            <a:chExt cx="364150" cy="464000"/>
          </a:xfrm>
        </p:grpSpPr>
        <p:sp>
          <p:nvSpPr>
            <p:cNvPr id="761" name="Google Shape;761;p45"/>
            <p:cNvSpPr/>
            <p:nvPr/>
          </p:nvSpPr>
          <p:spPr>
            <a:xfrm>
              <a:off x="1959600" y="4980625"/>
              <a:ext cx="364150" cy="239325"/>
            </a:xfrm>
            <a:custGeom>
              <a:avLst/>
              <a:gdLst/>
              <a:ahLst/>
              <a:cxnLst/>
              <a:rect l="l" t="t" r="r" b="b"/>
              <a:pathLst>
                <a:path w="14566" h="9573" fill="none" extrusionOk="0">
                  <a:moveTo>
                    <a:pt x="8769" y="9572"/>
                  </a:moveTo>
                  <a:lnTo>
                    <a:pt x="14565" y="9572"/>
                  </a:lnTo>
                  <a:lnTo>
                    <a:pt x="14565" y="6114"/>
                  </a:lnTo>
                  <a:lnTo>
                    <a:pt x="14565" y="6114"/>
                  </a:lnTo>
                  <a:lnTo>
                    <a:pt x="14541" y="6016"/>
                  </a:lnTo>
                  <a:lnTo>
                    <a:pt x="14516" y="5919"/>
                  </a:lnTo>
                  <a:lnTo>
                    <a:pt x="14468" y="5822"/>
                  </a:lnTo>
                  <a:lnTo>
                    <a:pt x="14419" y="5773"/>
                  </a:lnTo>
                  <a:lnTo>
                    <a:pt x="14346" y="5700"/>
                  </a:lnTo>
                  <a:lnTo>
                    <a:pt x="14249" y="5651"/>
                  </a:lnTo>
                  <a:lnTo>
                    <a:pt x="14175" y="5627"/>
                  </a:lnTo>
                  <a:lnTo>
                    <a:pt x="14078" y="5627"/>
                  </a:lnTo>
                  <a:lnTo>
                    <a:pt x="10814" y="5627"/>
                  </a:lnTo>
                  <a:lnTo>
                    <a:pt x="10814" y="5627"/>
                  </a:lnTo>
                  <a:lnTo>
                    <a:pt x="11228" y="5456"/>
                  </a:lnTo>
                  <a:lnTo>
                    <a:pt x="11643" y="5237"/>
                  </a:lnTo>
                  <a:lnTo>
                    <a:pt x="12008" y="4993"/>
                  </a:lnTo>
                  <a:lnTo>
                    <a:pt x="12178" y="4872"/>
                  </a:lnTo>
                  <a:lnTo>
                    <a:pt x="12349" y="4726"/>
                  </a:lnTo>
                  <a:lnTo>
                    <a:pt x="12349" y="4726"/>
                  </a:lnTo>
                  <a:lnTo>
                    <a:pt x="12617" y="4433"/>
                  </a:lnTo>
                  <a:lnTo>
                    <a:pt x="12836" y="4141"/>
                  </a:lnTo>
                  <a:lnTo>
                    <a:pt x="13031" y="3849"/>
                  </a:lnTo>
                  <a:lnTo>
                    <a:pt x="13177" y="3557"/>
                  </a:lnTo>
                  <a:lnTo>
                    <a:pt x="13274" y="3289"/>
                  </a:lnTo>
                  <a:lnTo>
                    <a:pt x="13372" y="3021"/>
                  </a:lnTo>
                  <a:lnTo>
                    <a:pt x="13396" y="2753"/>
                  </a:lnTo>
                  <a:lnTo>
                    <a:pt x="13420" y="2485"/>
                  </a:lnTo>
                  <a:lnTo>
                    <a:pt x="13396" y="2241"/>
                  </a:lnTo>
                  <a:lnTo>
                    <a:pt x="13347" y="1998"/>
                  </a:lnTo>
                  <a:lnTo>
                    <a:pt x="13274" y="1754"/>
                  </a:lnTo>
                  <a:lnTo>
                    <a:pt x="13201" y="1535"/>
                  </a:lnTo>
                  <a:lnTo>
                    <a:pt x="13079" y="1340"/>
                  </a:lnTo>
                  <a:lnTo>
                    <a:pt x="12958" y="1121"/>
                  </a:lnTo>
                  <a:lnTo>
                    <a:pt x="12812" y="951"/>
                  </a:lnTo>
                  <a:lnTo>
                    <a:pt x="12641" y="780"/>
                  </a:lnTo>
                  <a:lnTo>
                    <a:pt x="12641" y="780"/>
                  </a:lnTo>
                  <a:lnTo>
                    <a:pt x="12471" y="610"/>
                  </a:lnTo>
                  <a:lnTo>
                    <a:pt x="12300" y="463"/>
                  </a:lnTo>
                  <a:lnTo>
                    <a:pt x="12105" y="342"/>
                  </a:lnTo>
                  <a:lnTo>
                    <a:pt x="11886" y="220"/>
                  </a:lnTo>
                  <a:lnTo>
                    <a:pt x="11667" y="147"/>
                  </a:lnTo>
                  <a:lnTo>
                    <a:pt x="11423" y="74"/>
                  </a:lnTo>
                  <a:lnTo>
                    <a:pt x="11180" y="25"/>
                  </a:lnTo>
                  <a:lnTo>
                    <a:pt x="10936" y="1"/>
                  </a:lnTo>
                  <a:lnTo>
                    <a:pt x="10668" y="25"/>
                  </a:lnTo>
                  <a:lnTo>
                    <a:pt x="10400" y="49"/>
                  </a:lnTo>
                  <a:lnTo>
                    <a:pt x="10133" y="147"/>
                  </a:lnTo>
                  <a:lnTo>
                    <a:pt x="9865" y="244"/>
                  </a:lnTo>
                  <a:lnTo>
                    <a:pt x="9572" y="390"/>
                  </a:lnTo>
                  <a:lnTo>
                    <a:pt x="9280" y="585"/>
                  </a:lnTo>
                  <a:lnTo>
                    <a:pt x="8988" y="804"/>
                  </a:lnTo>
                  <a:lnTo>
                    <a:pt x="8696" y="1072"/>
                  </a:lnTo>
                  <a:lnTo>
                    <a:pt x="8696" y="1072"/>
                  </a:lnTo>
                  <a:lnTo>
                    <a:pt x="8452" y="1365"/>
                  </a:lnTo>
                  <a:lnTo>
                    <a:pt x="8257" y="1657"/>
                  </a:lnTo>
                  <a:lnTo>
                    <a:pt x="8062" y="1973"/>
                  </a:lnTo>
                  <a:lnTo>
                    <a:pt x="7892" y="2314"/>
                  </a:lnTo>
                  <a:lnTo>
                    <a:pt x="7770" y="2680"/>
                  </a:lnTo>
                  <a:lnTo>
                    <a:pt x="7648" y="3045"/>
                  </a:lnTo>
                  <a:lnTo>
                    <a:pt x="7551" y="3386"/>
                  </a:lnTo>
                  <a:lnTo>
                    <a:pt x="7478" y="3727"/>
                  </a:lnTo>
                  <a:lnTo>
                    <a:pt x="7380" y="4385"/>
                  </a:lnTo>
                  <a:lnTo>
                    <a:pt x="7307" y="4896"/>
                  </a:lnTo>
                  <a:lnTo>
                    <a:pt x="7283" y="5456"/>
                  </a:lnTo>
                  <a:lnTo>
                    <a:pt x="7283" y="5456"/>
                  </a:lnTo>
                  <a:lnTo>
                    <a:pt x="7283" y="5456"/>
                  </a:lnTo>
                  <a:lnTo>
                    <a:pt x="7283" y="5456"/>
                  </a:lnTo>
                  <a:lnTo>
                    <a:pt x="7283" y="5456"/>
                  </a:lnTo>
                  <a:lnTo>
                    <a:pt x="7259" y="4896"/>
                  </a:lnTo>
                  <a:lnTo>
                    <a:pt x="7186" y="4385"/>
                  </a:lnTo>
                  <a:lnTo>
                    <a:pt x="7088" y="3727"/>
                  </a:lnTo>
                  <a:lnTo>
                    <a:pt x="7015" y="3386"/>
                  </a:lnTo>
                  <a:lnTo>
                    <a:pt x="6918" y="3045"/>
                  </a:lnTo>
                  <a:lnTo>
                    <a:pt x="6796" y="2680"/>
                  </a:lnTo>
                  <a:lnTo>
                    <a:pt x="6674" y="2314"/>
                  </a:lnTo>
                  <a:lnTo>
                    <a:pt x="6504" y="1973"/>
                  </a:lnTo>
                  <a:lnTo>
                    <a:pt x="6309" y="1657"/>
                  </a:lnTo>
                  <a:lnTo>
                    <a:pt x="6114" y="1365"/>
                  </a:lnTo>
                  <a:lnTo>
                    <a:pt x="5870" y="1072"/>
                  </a:lnTo>
                  <a:lnTo>
                    <a:pt x="5870" y="1072"/>
                  </a:lnTo>
                  <a:lnTo>
                    <a:pt x="5578" y="804"/>
                  </a:lnTo>
                  <a:lnTo>
                    <a:pt x="5286" y="585"/>
                  </a:lnTo>
                  <a:lnTo>
                    <a:pt x="4994" y="390"/>
                  </a:lnTo>
                  <a:lnTo>
                    <a:pt x="4701" y="244"/>
                  </a:lnTo>
                  <a:lnTo>
                    <a:pt x="4433" y="147"/>
                  </a:lnTo>
                  <a:lnTo>
                    <a:pt x="4166" y="49"/>
                  </a:lnTo>
                  <a:lnTo>
                    <a:pt x="3898" y="25"/>
                  </a:lnTo>
                  <a:lnTo>
                    <a:pt x="3630" y="1"/>
                  </a:lnTo>
                  <a:lnTo>
                    <a:pt x="3386" y="25"/>
                  </a:lnTo>
                  <a:lnTo>
                    <a:pt x="3143" y="74"/>
                  </a:lnTo>
                  <a:lnTo>
                    <a:pt x="2899" y="147"/>
                  </a:lnTo>
                  <a:lnTo>
                    <a:pt x="2680" y="220"/>
                  </a:lnTo>
                  <a:lnTo>
                    <a:pt x="2461" y="342"/>
                  </a:lnTo>
                  <a:lnTo>
                    <a:pt x="2266" y="463"/>
                  </a:lnTo>
                  <a:lnTo>
                    <a:pt x="2095" y="610"/>
                  </a:lnTo>
                  <a:lnTo>
                    <a:pt x="1925" y="780"/>
                  </a:lnTo>
                  <a:lnTo>
                    <a:pt x="1925" y="780"/>
                  </a:lnTo>
                  <a:lnTo>
                    <a:pt x="1754" y="951"/>
                  </a:lnTo>
                  <a:lnTo>
                    <a:pt x="1608" y="1121"/>
                  </a:lnTo>
                  <a:lnTo>
                    <a:pt x="1487" y="1340"/>
                  </a:lnTo>
                  <a:lnTo>
                    <a:pt x="1365" y="1535"/>
                  </a:lnTo>
                  <a:lnTo>
                    <a:pt x="1292" y="1754"/>
                  </a:lnTo>
                  <a:lnTo>
                    <a:pt x="1219" y="1998"/>
                  </a:lnTo>
                  <a:lnTo>
                    <a:pt x="1170" y="2241"/>
                  </a:lnTo>
                  <a:lnTo>
                    <a:pt x="1146" y="2485"/>
                  </a:lnTo>
                  <a:lnTo>
                    <a:pt x="1170" y="2753"/>
                  </a:lnTo>
                  <a:lnTo>
                    <a:pt x="1194" y="3021"/>
                  </a:lnTo>
                  <a:lnTo>
                    <a:pt x="1292" y="3289"/>
                  </a:lnTo>
                  <a:lnTo>
                    <a:pt x="1389" y="3557"/>
                  </a:lnTo>
                  <a:lnTo>
                    <a:pt x="1535" y="3849"/>
                  </a:lnTo>
                  <a:lnTo>
                    <a:pt x="1730" y="4141"/>
                  </a:lnTo>
                  <a:lnTo>
                    <a:pt x="1949" y="4433"/>
                  </a:lnTo>
                  <a:lnTo>
                    <a:pt x="2217" y="4726"/>
                  </a:lnTo>
                  <a:lnTo>
                    <a:pt x="2217" y="4726"/>
                  </a:lnTo>
                  <a:lnTo>
                    <a:pt x="2388" y="4872"/>
                  </a:lnTo>
                  <a:lnTo>
                    <a:pt x="2558" y="4993"/>
                  </a:lnTo>
                  <a:lnTo>
                    <a:pt x="2923" y="5237"/>
                  </a:lnTo>
                  <a:lnTo>
                    <a:pt x="3337" y="5456"/>
                  </a:lnTo>
                  <a:lnTo>
                    <a:pt x="3752" y="5627"/>
                  </a:lnTo>
                  <a:lnTo>
                    <a:pt x="488" y="5627"/>
                  </a:lnTo>
                  <a:lnTo>
                    <a:pt x="488" y="5627"/>
                  </a:lnTo>
                  <a:lnTo>
                    <a:pt x="391" y="5627"/>
                  </a:lnTo>
                  <a:lnTo>
                    <a:pt x="317" y="5651"/>
                  </a:lnTo>
                  <a:lnTo>
                    <a:pt x="220" y="5700"/>
                  </a:lnTo>
                  <a:lnTo>
                    <a:pt x="147" y="5773"/>
                  </a:lnTo>
                  <a:lnTo>
                    <a:pt x="98" y="5822"/>
                  </a:lnTo>
                  <a:lnTo>
                    <a:pt x="50" y="5919"/>
                  </a:lnTo>
                  <a:lnTo>
                    <a:pt x="25" y="6016"/>
                  </a:lnTo>
                  <a:lnTo>
                    <a:pt x="1" y="6114"/>
                  </a:lnTo>
                  <a:lnTo>
                    <a:pt x="1" y="9572"/>
                  </a:lnTo>
                  <a:lnTo>
                    <a:pt x="5797" y="9572"/>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5"/>
            <p:cNvSpPr/>
            <p:nvPr/>
          </p:nvSpPr>
          <p:spPr>
            <a:xfrm>
              <a:off x="2053375" y="5121275"/>
              <a:ext cx="176600" cy="25"/>
            </a:xfrm>
            <a:custGeom>
              <a:avLst/>
              <a:gdLst/>
              <a:ahLst/>
              <a:cxnLst/>
              <a:rect l="l" t="t" r="r" b="b"/>
              <a:pathLst>
                <a:path w="7064" h="1" fill="none" extrusionOk="0">
                  <a:moveTo>
                    <a:pt x="1" y="1"/>
                  </a:moveTo>
                  <a:lnTo>
                    <a:pt x="7063"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5"/>
            <p:cNvSpPr/>
            <p:nvPr/>
          </p:nvSpPr>
          <p:spPr>
            <a:xfrm>
              <a:off x="2104525" y="5121275"/>
              <a:ext cx="74300" cy="323350"/>
            </a:xfrm>
            <a:custGeom>
              <a:avLst/>
              <a:gdLst/>
              <a:ahLst/>
              <a:cxnLst/>
              <a:rect l="l" t="t" r="r" b="b"/>
              <a:pathLst>
                <a:path w="2972" h="12934" fill="none" extrusionOk="0">
                  <a:moveTo>
                    <a:pt x="0" y="1"/>
                  </a:moveTo>
                  <a:lnTo>
                    <a:pt x="0" y="12933"/>
                  </a:lnTo>
                  <a:lnTo>
                    <a:pt x="2972" y="12933"/>
                  </a:lnTo>
                  <a:lnTo>
                    <a:pt x="2972"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5"/>
            <p:cNvSpPr/>
            <p:nvPr/>
          </p:nvSpPr>
          <p:spPr>
            <a:xfrm>
              <a:off x="2166625" y="5023850"/>
              <a:ext cx="85275" cy="85275"/>
            </a:xfrm>
            <a:custGeom>
              <a:avLst/>
              <a:gdLst/>
              <a:ahLst/>
              <a:cxnLst/>
              <a:rect l="l" t="t" r="r" b="b"/>
              <a:pathLst>
                <a:path w="3411" h="3411" fill="none" extrusionOk="0">
                  <a:moveTo>
                    <a:pt x="902" y="659"/>
                  </a:moveTo>
                  <a:lnTo>
                    <a:pt x="902" y="659"/>
                  </a:lnTo>
                  <a:lnTo>
                    <a:pt x="1194" y="391"/>
                  </a:lnTo>
                  <a:lnTo>
                    <a:pt x="1486" y="196"/>
                  </a:lnTo>
                  <a:lnTo>
                    <a:pt x="1754" y="74"/>
                  </a:lnTo>
                  <a:lnTo>
                    <a:pt x="1900" y="50"/>
                  </a:lnTo>
                  <a:lnTo>
                    <a:pt x="2022" y="25"/>
                  </a:lnTo>
                  <a:lnTo>
                    <a:pt x="2144" y="1"/>
                  </a:lnTo>
                  <a:lnTo>
                    <a:pt x="2290" y="25"/>
                  </a:lnTo>
                  <a:lnTo>
                    <a:pt x="2412" y="50"/>
                  </a:lnTo>
                  <a:lnTo>
                    <a:pt x="2533" y="74"/>
                  </a:lnTo>
                  <a:lnTo>
                    <a:pt x="2655" y="123"/>
                  </a:lnTo>
                  <a:lnTo>
                    <a:pt x="2777" y="196"/>
                  </a:lnTo>
                  <a:lnTo>
                    <a:pt x="3021" y="391"/>
                  </a:lnTo>
                  <a:lnTo>
                    <a:pt x="3021" y="391"/>
                  </a:lnTo>
                  <a:lnTo>
                    <a:pt x="3215" y="634"/>
                  </a:lnTo>
                  <a:lnTo>
                    <a:pt x="3288" y="756"/>
                  </a:lnTo>
                  <a:lnTo>
                    <a:pt x="3337" y="878"/>
                  </a:lnTo>
                  <a:lnTo>
                    <a:pt x="3362" y="999"/>
                  </a:lnTo>
                  <a:lnTo>
                    <a:pt x="3386" y="1121"/>
                  </a:lnTo>
                  <a:lnTo>
                    <a:pt x="3410" y="1267"/>
                  </a:lnTo>
                  <a:lnTo>
                    <a:pt x="3386" y="1389"/>
                  </a:lnTo>
                  <a:lnTo>
                    <a:pt x="3362" y="1535"/>
                  </a:lnTo>
                  <a:lnTo>
                    <a:pt x="3337" y="1657"/>
                  </a:lnTo>
                  <a:lnTo>
                    <a:pt x="3215" y="1925"/>
                  </a:lnTo>
                  <a:lnTo>
                    <a:pt x="3021" y="2217"/>
                  </a:lnTo>
                  <a:lnTo>
                    <a:pt x="2753" y="2509"/>
                  </a:lnTo>
                  <a:lnTo>
                    <a:pt x="2753" y="2509"/>
                  </a:lnTo>
                  <a:lnTo>
                    <a:pt x="2631" y="2607"/>
                  </a:lnTo>
                  <a:lnTo>
                    <a:pt x="2509" y="2704"/>
                  </a:lnTo>
                  <a:lnTo>
                    <a:pt x="2192" y="2899"/>
                  </a:lnTo>
                  <a:lnTo>
                    <a:pt x="1827" y="3045"/>
                  </a:lnTo>
                  <a:lnTo>
                    <a:pt x="1462" y="3167"/>
                  </a:lnTo>
                  <a:lnTo>
                    <a:pt x="1072" y="3264"/>
                  </a:lnTo>
                  <a:lnTo>
                    <a:pt x="682" y="3338"/>
                  </a:lnTo>
                  <a:lnTo>
                    <a:pt x="317" y="3386"/>
                  </a:lnTo>
                  <a:lnTo>
                    <a:pt x="1" y="3411"/>
                  </a:lnTo>
                  <a:lnTo>
                    <a:pt x="1" y="3411"/>
                  </a:lnTo>
                  <a:lnTo>
                    <a:pt x="25" y="3094"/>
                  </a:lnTo>
                  <a:lnTo>
                    <a:pt x="98" y="2729"/>
                  </a:lnTo>
                  <a:lnTo>
                    <a:pt x="147" y="2339"/>
                  </a:lnTo>
                  <a:lnTo>
                    <a:pt x="244" y="1949"/>
                  </a:lnTo>
                  <a:lnTo>
                    <a:pt x="366" y="1584"/>
                  </a:lnTo>
                  <a:lnTo>
                    <a:pt x="512" y="1219"/>
                  </a:lnTo>
                  <a:lnTo>
                    <a:pt x="707" y="902"/>
                  </a:lnTo>
                  <a:lnTo>
                    <a:pt x="804" y="780"/>
                  </a:lnTo>
                  <a:lnTo>
                    <a:pt x="902" y="659"/>
                  </a:lnTo>
                  <a:lnTo>
                    <a:pt x="902" y="659"/>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5"/>
            <p:cNvSpPr/>
            <p:nvPr/>
          </p:nvSpPr>
          <p:spPr>
            <a:xfrm>
              <a:off x="2031450" y="5023850"/>
              <a:ext cx="85275" cy="85275"/>
            </a:xfrm>
            <a:custGeom>
              <a:avLst/>
              <a:gdLst/>
              <a:ahLst/>
              <a:cxnLst/>
              <a:rect l="l" t="t" r="r" b="b"/>
              <a:pathLst>
                <a:path w="3411" h="3411" fill="none" extrusionOk="0">
                  <a:moveTo>
                    <a:pt x="390" y="391"/>
                  </a:moveTo>
                  <a:lnTo>
                    <a:pt x="390" y="391"/>
                  </a:lnTo>
                  <a:lnTo>
                    <a:pt x="634" y="196"/>
                  </a:lnTo>
                  <a:lnTo>
                    <a:pt x="756" y="123"/>
                  </a:lnTo>
                  <a:lnTo>
                    <a:pt x="878" y="74"/>
                  </a:lnTo>
                  <a:lnTo>
                    <a:pt x="999" y="50"/>
                  </a:lnTo>
                  <a:lnTo>
                    <a:pt x="1121" y="25"/>
                  </a:lnTo>
                  <a:lnTo>
                    <a:pt x="1267" y="1"/>
                  </a:lnTo>
                  <a:lnTo>
                    <a:pt x="1389" y="25"/>
                  </a:lnTo>
                  <a:lnTo>
                    <a:pt x="1511" y="50"/>
                  </a:lnTo>
                  <a:lnTo>
                    <a:pt x="1657" y="74"/>
                  </a:lnTo>
                  <a:lnTo>
                    <a:pt x="1925" y="196"/>
                  </a:lnTo>
                  <a:lnTo>
                    <a:pt x="2217" y="391"/>
                  </a:lnTo>
                  <a:lnTo>
                    <a:pt x="2509" y="659"/>
                  </a:lnTo>
                  <a:lnTo>
                    <a:pt x="2509" y="659"/>
                  </a:lnTo>
                  <a:lnTo>
                    <a:pt x="2607" y="780"/>
                  </a:lnTo>
                  <a:lnTo>
                    <a:pt x="2704" y="902"/>
                  </a:lnTo>
                  <a:lnTo>
                    <a:pt x="2899" y="1219"/>
                  </a:lnTo>
                  <a:lnTo>
                    <a:pt x="3045" y="1584"/>
                  </a:lnTo>
                  <a:lnTo>
                    <a:pt x="3167" y="1949"/>
                  </a:lnTo>
                  <a:lnTo>
                    <a:pt x="3264" y="2339"/>
                  </a:lnTo>
                  <a:lnTo>
                    <a:pt x="3313" y="2729"/>
                  </a:lnTo>
                  <a:lnTo>
                    <a:pt x="3386" y="3094"/>
                  </a:lnTo>
                  <a:lnTo>
                    <a:pt x="3410" y="3411"/>
                  </a:lnTo>
                  <a:lnTo>
                    <a:pt x="3410" y="3411"/>
                  </a:lnTo>
                  <a:lnTo>
                    <a:pt x="3094" y="3386"/>
                  </a:lnTo>
                  <a:lnTo>
                    <a:pt x="2729" y="3338"/>
                  </a:lnTo>
                  <a:lnTo>
                    <a:pt x="2339" y="3264"/>
                  </a:lnTo>
                  <a:lnTo>
                    <a:pt x="1949" y="3167"/>
                  </a:lnTo>
                  <a:lnTo>
                    <a:pt x="1584" y="3045"/>
                  </a:lnTo>
                  <a:lnTo>
                    <a:pt x="1218" y="2899"/>
                  </a:lnTo>
                  <a:lnTo>
                    <a:pt x="902" y="2704"/>
                  </a:lnTo>
                  <a:lnTo>
                    <a:pt x="780" y="2607"/>
                  </a:lnTo>
                  <a:lnTo>
                    <a:pt x="658" y="2509"/>
                  </a:lnTo>
                  <a:lnTo>
                    <a:pt x="658" y="2509"/>
                  </a:lnTo>
                  <a:lnTo>
                    <a:pt x="390" y="2217"/>
                  </a:lnTo>
                  <a:lnTo>
                    <a:pt x="196" y="1925"/>
                  </a:lnTo>
                  <a:lnTo>
                    <a:pt x="74" y="1657"/>
                  </a:lnTo>
                  <a:lnTo>
                    <a:pt x="49" y="1535"/>
                  </a:lnTo>
                  <a:lnTo>
                    <a:pt x="25" y="1389"/>
                  </a:lnTo>
                  <a:lnTo>
                    <a:pt x="1" y="1267"/>
                  </a:lnTo>
                  <a:lnTo>
                    <a:pt x="25" y="1121"/>
                  </a:lnTo>
                  <a:lnTo>
                    <a:pt x="49" y="999"/>
                  </a:lnTo>
                  <a:lnTo>
                    <a:pt x="74" y="878"/>
                  </a:lnTo>
                  <a:lnTo>
                    <a:pt x="123" y="756"/>
                  </a:lnTo>
                  <a:lnTo>
                    <a:pt x="196" y="634"/>
                  </a:lnTo>
                  <a:lnTo>
                    <a:pt x="390" y="391"/>
                  </a:lnTo>
                  <a:lnTo>
                    <a:pt x="390" y="39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5"/>
            <p:cNvSpPr/>
            <p:nvPr/>
          </p:nvSpPr>
          <p:spPr>
            <a:xfrm>
              <a:off x="1979100" y="5219925"/>
              <a:ext cx="125450" cy="224700"/>
            </a:xfrm>
            <a:custGeom>
              <a:avLst/>
              <a:gdLst/>
              <a:ahLst/>
              <a:cxnLst/>
              <a:rect l="l" t="t" r="r" b="b"/>
              <a:pathLst>
                <a:path w="5018" h="8988" fill="none" extrusionOk="0">
                  <a:moveTo>
                    <a:pt x="0" y="0"/>
                  </a:moveTo>
                  <a:lnTo>
                    <a:pt x="0" y="8500"/>
                  </a:lnTo>
                  <a:lnTo>
                    <a:pt x="0" y="8500"/>
                  </a:lnTo>
                  <a:lnTo>
                    <a:pt x="25" y="8598"/>
                  </a:lnTo>
                  <a:lnTo>
                    <a:pt x="49" y="8695"/>
                  </a:lnTo>
                  <a:lnTo>
                    <a:pt x="98" y="8768"/>
                  </a:lnTo>
                  <a:lnTo>
                    <a:pt x="146" y="8841"/>
                  </a:lnTo>
                  <a:lnTo>
                    <a:pt x="219" y="8890"/>
                  </a:lnTo>
                  <a:lnTo>
                    <a:pt x="317" y="8938"/>
                  </a:lnTo>
                  <a:lnTo>
                    <a:pt x="390" y="8963"/>
                  </a:lnTo>
                  <a:lnTo>
                    <a:pt x="487" y="8987"/>
                  </a:lnTo>
                  <a:lnTo>
                    <a:pt x="5017" y="8987"/>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5"/>
            <p:cNvSpPr/>
            <p:nvPr/>
          </p:nvSpPr>
          <p:spPr>
            <a:xfrm>
              <a:off x="2178800" y="5219925"/>
              <a:ext cx="125450" cy="224700"/>
            </a:xfrm>
            <a:custGeom>
              <a:avLst/>
              <a:gdLst/>
              <a:ahLst/>
              <a:cxnLst/>
              <a:rect l="l" t="t" r="r" b="b"/>
              <a:pathLst>
                <a:path w="5018" h="8988" fill="none" extrusionOk="0">
                  <a:moveTo>
                    <a:pt x="1" y="8987"/>
                  </a:moveTo>
                  <a:lnTo>
                    <a:pt x="4531" y="8987"/>
                  </a:lnTo>
                  <a:lnTo>
                    <a:pt x="4531" y="8987"/>
                  </a:lnTo>
                  <a:lnTo>
                    <a:pt x="4628" y="8963"/>
                  </a:lnTo>
                  <a:lnTo>
                    <a:pt x="4701" y="8938"/>
                  </a:lnTo>
                  <a:lnTo>
                    <a:pt x="4799" y="8890"/>
                  </a:lnTo>
                  <a:lnTo>
                    <a:pt x="4872" y="8841"/>
                  </a:lnTo>
                  <a:lnTo>
                    <a:pt x="4920" y="8768"/>
                  </a:lnTo>
                  <a:lnTo>
                    <a:pt x="4969" y="8695"/>
                  </a:lnTo>
                  <a:lnTo>
                    <a:pt x="4993" y="8598"/>
                  </a:lnTo>
                  <a:lnTo>
                    <a:pt x="5018" y="8500"/>
                  </a:lnTo>
                  <a:lnTo>
                    <a:pt x="5018" y="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8" name="Google Shape;768;p45"/>
          <p:cNvGrpSpPr/>
          <p:nvPr/>
        </p:nvGrpSpPr>
        <p:grpSpPr>
          <a:xfrm>
            <a:off x="6802664" y="2068786"/>
            <a:ext cx="278880" cy="267521"/>
            <a:chOff x="5233525" y="4954450"/>
            <a:chExt cx="538275" cy="516350"/>
          </a:xfrm>
        </p:grpSpPr>
        <p:sp>
          <p:nvSpPr>
            <p:cNvPr id="769" name="Google Shape;769;p45"/>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5"/>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5"/>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5"/>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5"/>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5"/>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5"/>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5"/>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5"/>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5"/>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5"/>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0" name="Google Shape;780;p45"/>
          <p:cNvGrpSpPr/>
          <p:nvPr/>
        </p:nvGrpSpPr>
        <p:grpSpPr>
          <a:xfrm>
            <a:off x="3358097" y="2327138"/>
            <a:ext cx="283932" cy="258066"/>
            <a:chOff x="4556450" y="4963575"/>
            <a:chExt cx="548025" cy="498100"/>
          </a:xfrm>
        </p:grpSpPr>
        <p:sp>
          <p:nvSpPr>
            <p:cNvPr id="781" name="Google Shape;781;p45"/>
            <p:cNvSpPr/>
            <p:nvPr/>
          </p:nvSpPr>
          <p:spPr>
            <a:xfrm>
              <a:off x="4611850" y="5222350"/>
              <a:ext cx="436600" cy="239325"/>
            </a:xfrm>
            <a:custGeom>
              <a:avLst/>
              <a:gdLst/>
              <a:ahLst/>
              <a:cxnLst/>
              <a:rect l="l" t="t" r="r" b="b"/>
              <a:pathLst>
                <a:path w="17464" h="9573" fill="none" extrusionOk="0">
                  <a:moveTo>
                    <a:pt x="1" y="1"/>
                  </a:moveTo>
                  <a:lnTo>
                    <a:pt x="1" y="4677"/>
                  </a:lnTo>
                  <a:lnTo>
                    <a:pt x="8720" y="9572"/>
                  </a:lnTo>
                  <a:lnTo>
                    <a:pt x="17463" y="4677"/>
                  </a:lnTo>
                  <a:lnTo>
                    <a:pt x="17463"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5"/>
            <p:cNvSpPr/>
            <p:nvPr/>
          </p:nvSpPr>
          <p:spPr>
            <a:xfrm>
              <a:off x="4612475" y="4963575"/>
              <a:ext cx="435975" cy="125450"/>
            </a:xfrm>
            <a:custGeom>
              <a:avLst/>
              <a:gdLst/>
              <a:ahLst/>
              <a:cxnLst/>
              <a:rect l="l" t="t" r="r" b="b"/>
              <a:pathLst>
                <a:path w="17439" h="5018" fill="none" extrusionOk="0">
                  <a:moveTo>
                    <a:pt x="17438" y="5018"/>
                  </a:moveTo>
                  <a:lnTo>
                    <a:pt x="8671" y="1"/>
                  </a:lnTo>
                  <a:lnTo>
                    <a:pt x="0" y="5018"/>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5"/>
            <p:cNvSpPr/>
            <p:nvPr/>
          </p:nvSpPr>
          <p:spPr>
            <a:xfrm>
              <a:off x="4556450" y="5089000"/>
              <a:ext cx="274025" cy="225925"/>
            </a:xfrm>
            <a:custGeom>
              <a:avLst/>
              <a:gdLst/>
              <a:ahLst/>
              <a:cxnLst/>
              <a:rect l="l" t="t" r="r" b="b"/>
              <a:pathLst>
                <a:path w="10961" h="9037" fill="none" extrusionOk="0">
                  <a:moveTo>
                    <a:pt x="8720" y="9037"/>
                  </a:moveTo>
                  <a:lnTo>
                    <a:pt x="1" y="4068"/>
                  </a:lnTo>
                  <a:lnTo>
                    <a:pt x="2241" y="1"/>
                  </a:lnTo>
                  <a:lnTo>
                    <a:pt x="10960" y="4969"/>
                  </a:lnTo>
                  <a:lnTo>
                    <a:pt x="8720" y="9037"/>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5"/>
            <p:cNvSpPr/>
            <p:nvPr/>
          </p:nvSpPr>
          <p:spPr>
            <a:xfrm>
              <a:off x="4830450" y="5089000"/>
              <a:ext cx="274025" cy="225925"/>
            </a:xfrm>
            <a:custGeom>
              <a:avLst/>
              <a:gdLst/>
              <a:ahLst/>
              <a:cxnLst/>
              <a:rect l="l" t="t" r="r" b="b"/>
              <a:pathLst>
                <a:path w="10961" h="9037" fill="none" extrusionOk="0">
                  <a:moveTo>
                    <a:pt x="2241" y="9037"/>
                  </a:moveTo>
                  <a:lnTo>
                    <a:pt x="10960" y="4068"/>
                  </a:lnTo>
                  <a:lnTo>
                    <a:pt x="8719" y="1"/>
                  </a:lnTo>
                  <a:lnTo>
                    <a:pt x="0" y="4969"/>
                  </a:lnTo>
                  <a:lnTo>
                    <a:pt x="2241" y="9037"/>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5"/>
            <p:cNvSpPr/>
            <p:nvPr/>
          </p:nvSpPr>
          <p:spPr>
            <a:xfrm>
              <a:off x="4830450" y="5213225"/>
              <a:ext cx="25" cy="248450"/>
            </a:xfrm>
            <a:custGeom>
              <a:avLst/>
              <a:gdLst/>
              <a:ahLst/>
              <a:cxnLst/>
              <a:rect l="l" t="t" r="r" b="b"/>
              <a:pathLst>
                <a:path w="1" h="9938" fill="none" extrusionOk="0">
                  <a:moveTo>
                    <a:pt x="0" y="0"/>
                  </a:moveTo>
                  <a:lnTo>
                    <a:pt x="0" y="9937"/>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6" name="Google Shape;786;p45"/>
          <p:cNvSpPr/>
          <p:nvPr/>
        </p:nvSpPr>
        <p:spPr>
          <a:xfrm>
            <a:off x="3406103" y="474355"/>
            <a:ext cx="227743" cy="227797"/>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ro-RO" dirty="0" smtClean="0"/>
              <a:t>Testul docimologic include 3 domenii cognitive:</a:t>
            </a:r>
            <a:endParaRPr lang="ro-RO" dirty="0"/>
          </a:p>
        </p:txBody>
      </p:sp>
      <p:sp>
        <p:nvSpPr>
          <p:cNvPr id="5" name="Text Placeholder 4"/>
          <p:cNvSpPr>
            <a:spLocks noGrp="1"/>
          </p:cNvSpPr>
          <p:nvPr>
            <p:ph type="body" idx="1"/>
          </p:nvPr>
        </p:nvSpPr>
        <p:spPr>
          <a:xfrm>
            <a:off x="2699792" y="915566"/>
            <a:ext cx="1858800" cy="3240360"/>
          </a:xfrm>
        </p:spPr>
        <p:txBody>
          <a:bodyPr/>
          <a:lstStyle/>
          <a:p>
            <a:pPr marL="146050" indent="0">
              <a:buNone/>
            </a:pPr>
            <a:r>
              <a:rPr lang="ro-RO" b="1" dirty="0">
                <a:latin typeface="Bookman Old Style" pitchFamily="18" charset="0"/>
              </a:rPr>
              <a:t>Cunoaştere şi </a:t>
            </a:r>
            <a:r>
              <a:rPr lang="ro-RO" b="1" dirty="0" smtClean="0">
                <a:latin typeface="Bookman Old Style" pitchFamily="18" charset="0"/>
              </a:rPr>
              <a:t>înţelegere</a:t>
            </a:r>
          </a:p>
          <a:p>
            <a:pPr marL="146050" indent="0">
              <a:buNone/>
            </a:pPr>
            <a:r>
              <a:rPr lang="ro-RO" dirty="0" smtClean="0">
                <a:latin typeface="Bookman Old Style" pitchFamily="18" charset="0"/>
              </a:rPr>
              <a:t>a)</a:t>
            </a:r>
            <a:r>
              <a:rPr lang="vi-VN" dirty="0" smtClean="0"/>
              <a:t>itemi </a:t>
            </a:r>
            <a:r>
              <a:rPr lang="vi-VN" dirty="0"/>
              <a:t>cu alegere multiplă;</a:t>
            </a:r>
          </a:p>
          <a:p>
            <a:pPr marL="146050" indent="0">
              <a:buNone/>
            </a:pPr>
            <a:r>
              <a:rPr lang="vi-VN" dirty="0" smtClean="0"/>
              <a:t>b)itemi </a:t>
            </a:r>
            <a:r>
              <a:rPr lang="vi-VN" dirty="0"/>
              <a:t>de tip pereche;</a:t>
            </a:r>
          </a:p>
          <a:p>
            <a:pPr marL="146050" indent="0">
              <a:buNone/>
            </a:pPr>
            <a:r>
              <a:rPr lang="vi-VN" dirty="0" smtClean="0"/>
              <a:t>c)itemi </a:t>
            </a:r>
            <a:r>
              <a:rPr lang="vi-VN" dirty="0"/>
              <a:t>cu alegere duală (adevăr, fals; da, nu);</a:t>
            </a:r>
          </a:p>
          <a:p>
            <a:pPr marL="146050" indent="0">
              <a:buNone/>
            </a:pPr>
            <a:r>
              <a:rPr lang="vi-VN" dirty="0" smtClean="0"/>
              <a:t>d)itemi </a:t>
            </a:r>
            <a:r>
              <a:rPr lang="vi-VN" dirty="0"/>
              <a:t>cu răspuns </a:t>
            </a:r>
            <a:r>
              <a:rPr lang="vi-VN" dirty="0" smtClean="0"/>
              <a:t>scurt</a:t>
            </a:r>
            <a:r>
              <a:rPr lang="ro-RO" dirty="0" smtClean="0">
                <a:latin typeface="Bookman Old Style" pitchFamily="18" charset="0"/>
              </a:rPr>
              <a:t> de completare</a:t>
            </a:r>
            <a:r>
              <a:rPr lang="ro-RO" dirty="0" smtClean="0"/>
              <a:t>.</a:t>
            </a:r>
            <a:endParaRPr lang="vi-VN" dirty="0"/>
          </a:p>
        </p:txBody>
      </p:sp>
      <p:sp>
        <p:nvSpPr>
          <p:cNvPr id="6" name="Text Placeholder 5"/>
          <p:cNvSpPr>
            <a:spLocks noGrp="1"/>
          </p:cNvSpPr>
          <p:nvPr>
            <p:ph type="body" idx="2"/>
          </p:nvPr>
        </p:nvSpPr>
        <p:spPr>
          <a:xfrm>
            <a:off x="4644008" y="843558"/>
            <a:ext cx="1858800" cy="2739300"/>
          </a:xfrm>
        </p:spPr>
        <p:txBody>
          <a:bodyPr/>
          <a:lstStyle/>
          <a:p>
            <a:pPr marL="146050" indent="0">
              <a:buNone/>
            </a:pPr>
            <a:r>
              <a:rPr lang="ro-RO" b="1" dirty="0" smtClean="0">
                <a:latin typeface="Bookman Old Style" pitchFamily="18" charset="0"/>
              </a:rPr>
              <a:t>Aplicare</a:t>
            </a:r>
          </a:p>
          <a:p>
            <a:pPr marL="146050" indent="0">
              <a:buNone/>
            </a:pPr>
            <a:r>
              <a:rPr lang="vi-VN" dirty="0"/>
              <a:t>a) intrebări, exerciţii, probleme structurate de tip standard;</a:t>
            </a:r>
          </a:p>
          <a:p>
            <a:pPr marL="146050" indent="0">
              <a:buNone/>
            </a:pPr>
            <a:r>
              <a:rPr lang="vi-VN" dirty="0"/>
              <a:t> b) itemi cu răspuns scurt la nivel de aplicare;</a:t>
            </a:r>
          </a:p>
          <a:p>
            <a:pPr marL="146050" indent="0">
              <a:buNone/>
            </a:pPr>
            <a:r>
              <a:rPr lang="vi-VN" dirty="0"/>
              <a:t> c) itemi cu alegere duală, cu argumentările respective, la nivel de aplicare; </a:t>
            </a:r>
          </a:p>
          <a:p>
            <a:pPr marL="146050" indent="0">
              <a:buNone/>
            </a:pPr>
            <a:r>
              <a:rPr lang="vi-VN" dirty="0"/>
              <a:t> d) eseu structurat.</a:t>
            </a:r>
            <a:endParaRPr lang="ro-RO" dirty="0">
              <a:latin typeface="Bookman Old Style" pitchFamily="18" charset="0"/>
            </a:endParaRPr>
          </a:p>
        </p:txBody>
      </p:sp>
      <p:sp>
        <p:nvSpPr>
          <p:cNvPr id="7" name="Text Placeholder 6"/>
          <p:cNvSpPr>
            <a:spLocks noGrp="1"/>
          </p:cNvSpPr>
          <p:nvPr>
            <p:ph type="body" idx="3"/>
          </p:nvPr>
        </p:nvSpPr>
        <p:spPr>
          <a:xfrm>
            <a:off x="6516216" y="843558"/>
            <a:ext cx="1858800" cy="2739300"/>
          </a:xfrm>
        </p:spPr>
        <p:txBody>
          <a:bodyPr/>
          <a:lstStyle/>
          <a:p>
            <a:pPr marL="146050" indent="0">
              <a:buNone/>
            </a:pPr>
            <a:r>
              <a:rPr lang="ro-RO" b="1" dirty="0" smtClean="0">
                <a:latin typeface="Bookman Old Style" pitchFamily="18" charset="0"/>
              </a:rPr>
              <a:t>Integrare</a:t>
            </a:r>
          </a:p>
          <a:p>
            <a:pPr marL="146050" indent="0">
              <a:buNone/>
            </a:pPr>
            <a:r>
              <a:rPr lang="ro-RO" dirty="0" smtClean="0">
                <a:latin typeface="Bookman Old Style" pitchFamily="18" charset="0"/>
              </a:rPr>
              <a:t>a)</a:t>
            </a:r>
            <a:r>
              <a:rPr lang="vi-VN" dirty="0" smtClean="0"/>
              <a:t>întrebări</a:t>
            </a:r>
            <a:r>
              <a:rPr lang="vi-VN" dirty="0"/>
              <a:t>, exerciţii, probleme nestructurate, situaţii de problemă ce verifică nivelurile cognitive superioare; </a:t>
            </a:r>
          </a:p>
          <a:p>
            <a:pPr marL="146050" indent="0">
              <a:buNone/>
            </a:pPr>
            <a:r>
              <a:rPr lang="ro-RO" dirty="0" smtClean="0">
                <a:latin typeface="Bookman Old Style" pitchFamily="18" charset="0"/>
              </a:rPr>
              <a:t>b)</a:t>
            </a:r>
            <a:r>
              <a:rPr lang="vi-VN" dirty="0" smtClean="0"/>
              <a:t>eseu </a:t>
            </a:r>
            <a:r>
              <a:rPr lang="vi-VN" dirty="0"/>
              <a:t>nestructurat.</a:t>
            </a:r>
            <a:endParaRPr lang="ro-RO"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8" name="TextBox 7"/>
          <p:cNvSpPr txBox="1"/>
          <p:nvPr/>
        </p:nvSpPr>
        <p:spPr>
          <a:xfrm>
            <a:off x="457275" y="4197052"/>
            <a:ext cx="4546773" cy="430887"/>
          </a:xfrm>
          <a:prstGeom prst="rect">
            <a:avLst/>
          </a:prstGeom>
          <a:noFill/>
          <a:ln>
            <a:solidFill>
              <a:schemeClr val="accent5">
                <a:lumMod val="75000"/>
              </a:schemeClr>
            </a:solidFill>
          </a:ln>
        </p:spPr>
        <p:txBody>
          <a:bodyPr wrap="square" rtlCol="0">
            <a:spAutoFit/>
          </a:bodyPr>
          <a:lstStyle/>
          <a:p>
            <a:pPr algn="ctr"/>
            <a:r>
              <a:rPr lang="vi-VN" sz="1100" dirty="0">
                <a:solidFill>
                  <a:srgbClr val="3D7895"/>
                </a:solidFill>
              </a:rPr>
              <a:t>Numărul de itemi(sarcini) se determină conform raportului 1:3, </a:t>
            </a:r>
            <a:endParaRPr lang="ro-RO" sz="1100" dirty="0" smtClean="0">
              <a:solidFill>
                <a:srgbClr val="3D7895"/>
              </a:solidFill>
              <a:latin typeface="Bookman Old Style" pitchFamily="18" charset="0"/>
            </a:endParaRPr>
          </a:p>
          <a:p>
            <a:pPr algn="ctr"/>
            <a:r>
              <a:rPr lang="vi-VN" sz="1100" dirty="0" smtClean="0">
                <a:solidFill>
                  <a:srgbClr val="3D7895"/>
                </a:solidFill>
              </a:rPr>
              <a:t>adică </a:t>
            </a:r>
            <a:r>
              <a:rPr lang="vi-VN" sz="1100" dirty="0">
                <a:solidFill>
                  <a:srgbClr val="3D7895"/>
                </a:solidFill>
              </a:rPr>
              <a:t>un elev rezolvă de trei ori mai lent decât un matur.</a:t>
            </a:r>
            <a:endParaRPr lang="ro-RO" sz="1100" dirty="0">
              <a:solidFill>
                <a:srgbClr val="3D7895"/>
              </a:solidFill>
              <a:latin typeface="Bookman Old Style"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7504" y="3928397"/>
            <a:ext cx="699542" cy="699542"/>
          </a:xfrm>
          <a:prstGeom prst="rect">
            <a:avLst/>
          </a:prstGeom>
        </p:spPr>
      </p:pic>
    </p:spTree>
    <p:extLst>
      <p:ext uri="{BB962C8B-B14F-4D97-AF65-F5344CB8AC3E}">
        <p14:creationId xmlns:p14="http://schemas.microsoft.com/office/powerpoint/2010/main" val="31091455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41"/>
          <p:cNvSpPr txBox="1">
            <a:spLocks noGrp="1"/>
          </p:cNvSpPr>
          <p:nvPr>
            <p:ph type="title"/>
          </p:nvPr>
        </p:nvSpPr>
        <p:spPr>
          <a:xfrm>
            <a:off x="293261" y="482619"/>
            <a:ext cx="2142000" cy="2630400"/>
          </a:xfrm>
          <a:prstGeom prst="rect">
            <a:avLst/>
          </a:prstGeom>
        </p:spPr>
        <p:txBody>
          <a:bodyPr spcFirstLastPara="1" wrap="square" lIns="91425" tIns="91425" rIns="91425" bIns="91425" anchor="ctr" anchorCtr="0">
            <a:noAutofit/>
          </a:bodyPr>
          <a:lstStyle/>
          <a:p>
            <a:pPr lvl="0"/>
            <a:r>
              <a:rPr lang="vi-VN" dirty="0"/>
              <a:t>Harta </a:t>
            </a:r>
            <a:r>
              <a:rPr lang="vi-VN" dirty="0" smtClean="0"/>
              <a:t>tehnologică</a:t>
            </a:r>
            <a:r>
              <a:rPr lang="ro-RO" dirty="0" smtClean="0"/>
              <a:t> pentru elaborarea unui test</a:t>
            </a:r>
            <a:r>
              <a:rPr lang="vi-VN" dirty="0" smtClean="0"/>
              <a:t>:</a:t>
            </a:r>
            <a:endParaRPr dirty="0"/>
          </a:p>
        </p:txBody>
      </p:sp>
      <p:sp>
        <p:nvSpPr>
          <p:cNvPr id="643" name="Google Shape;643;p4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sp>
        <p:nvSpPr>
          <p:cNvPr id="648" name="Google Shape;648;p41"/>
          <p:cNvSpPr/>
          <p:nvPr/>
        </p:nvSpPr>
        <p:spPr>
          <a:xfrm>
            <a:off x="5589618" y="2527350"/>
            <a:ext cx="619200" cy="3936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182875" tIns="0" rIns="0" bIns="0" anchor="ctr" anchorCtr="0">
            <a:noAutofit/>
          </a:bodyPr>
          <a:lstStyle/>
          <a:p>
            <a:pPr marL="0" marR="0" lvl="0" indent="0" algn="l" rtl="0">
              <a:lnSpc>
                <a:spcPct val="100000"/>
              </a:lnSpc>
              <a:spcBef>
                <a:spcPts val="0"/>
              </a:spcBef>
              <a:spcAft>
                <a:spcPts val="0"/>
              </a:spcAft>
              <a:buNone/>
            </a:pPr>
            <a:r>
              <a:rPr lang="ro-RO" sz="1000" dirty="0" smtClean="0">
                <a:solidFill>
                  <a:schemeClr val="lt1"/>
                </a:solidFill>
                <a:latin typeface="Lato"/>
                <a:ea typeface="Lato"/>
                <a:cs typeface="Lato"/>
                <a:sym typeface="Lato"/>
              </a:rPr>
              <a:t>8</a:t>
            </a:r>
            <a:endParaRPr sz="1000" dirty="0">
              <a:solidFill>
                <a:schemeClr val="lt1"/>
              </a:solidFill>
              <a:latin typeface="Lato"/>
              <a:ea typeface="Lato"/>
              <a:cs typeface="Lato"/>
              <a:sym typeface="Lato"/>
            </a:endParaRPr>
          </a:p>
        </p:txBody>
      </p:sp>
      <p:sp>
        <p:nvSpPr>
          <p:cNvPr id="649" name="Google Shape;649;p41"/>
          <p:cNvSpPr/>
          <p:nvPr/>
        </p:nvSpPr>
        <p:spPr>
          <a:xfrm>
            <a:off x="5092888" y="2527350"/>
            <a:ext cx="619200" cy="3936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182875" tIns="0" rIns="0" bIns="0" anchor="ctr" anchorCtr="0">
            <a:noAutofit/>
          </a:bodyPr>
          <a:lstStyle/>
          <a:p>
            <a:pPr marL="0" marR="0" lvl="0" indent="0" algn="l" rtl="0">
              <a:lnSpc>
                <a:spcPct val="100000"/>
              </a:lnSpc>
              <a:spcBef>
                <a:spcPts val="0"/>
              </a:spcBef>
              <a:spcAft>
                <a:spcPts val="0"/>
              </a:spcAft>
              <a:buNone/>
            </a:pPr>
            <a:r>
              <a:rPr lang="ro-RO" sz="1000" dirty="0" smtClean="0">
                <a:solidFill>
                  <a:schemeClr val="lt1"/>
                </a:solidFill>
                <a:latin typeface="Lato"/>
                <a:ea typeface="Lato"/>
                <a:cs typeface="Lato"/>
                <a:sym typeface="Lato"/>
              </a:rPr>
              <a:t>7</a:t>
            </a:r>
            <a:endParaRPr sz="1000" dirty="0">
              <a:solidFill>
                <a:schemeClr val="lt1"/>
              </a:solidFill>
              <a:latin typeface="Lato"/>
              <a:ea typeface="Lato"/>
              <a:cs typeface="Lato"/>
              <a:sym typeface="Lato"/>
            </a:endParaRPr>
          </a:p>
        </p:txBody>
      </p:sp>
      <p:sp>
        <p:nvSpPr>
          <p:cNvPr id="650" name="Google Shape;650;p41"/>
          <p:cNvSpPr/>
          <p:nvPr/>
        </p:nvSpPr>
        <p:spPr>
          <a:xfrm>
            <a:off x="4596158" y="2527350"/>
            <a:ext cx="619200" cy="3936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182875" tIns="0" rIns="0" bIns="0" anchor="ctr" anchorCtr="0">
            <a:noAutofit/>
          </a:bodyPr>
          <a:lstStyle/>
          <a:p>
            <a:pPr marL="0" marR="0" lvl="0" indent="0" algn="l" rtl="0">
              <a:lnSpc>
                <a:spcPct val="100000"/>
              </a:lnSpc>
              <a:spcBef>
                <a:spcPts val="0"/>
              </a:spcBef>
              <a:spcAft>
                <a:spcPts val="0"/>
              </a:spcAft>
              <a:buNone/>
            </a:pPr>
            <a:r>
              <a:rPr lang="ro-RO" sz="1000" dirty="0" smtClean="0">
                <a:solidFill>
                  <a:schemeClr val="lt1"/>
                </a:solidFill>
                <a:latin typeface="Lato"/>
                <a:ea typeface="Lato"/>
                <a:cs typeface="Lato"/>
                <a:sym typeface="Lato"/>
              </a:rPr>
              <a:t>6</a:t>
            </a:r>
            <a:endParaRPr sz="1000" dirty="0">
              <a:solidFill>
                <a:schemeClr val="lt1"/>
              </a:solidFill>
              <a:latin typeface="Lato"/>
              <a:ea typeface="Lato"/>
              <a:cs typeface="Lato"/>
              <a:sym typeface="Lato"/>
            </a:endParaRPr>
          </a:p>
        </p:txBody>
      </p:sp>
      <p:sp>
        <p:nvSpPr>
          <p:cNvPr id="651" name="Google Shape;651;p41"/>
          <p:cNvSpPr/>
          <p:nvPr/>
        </p:nvSpPr>
        <p:spPr>
          <a:xfrm>
            <a:off x="4099429" y="2527350"/>
            <a:ext cx="619200" cy="3936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182875" tIns="0" rIns="0" bIns="0" anchor="ctr" anchorCtr="0">
            <a:noAutofit/>
          </a:bodyPr>
          <a:lstStyle/>
          <a:p>
            <a:pPr marL="0" marR="0" lvl="0" indent="0" algn="l" rtl="0">
              <a:lnSpc>
                <a:spcPct val="100000"/>
              </a:lnSpc>
              <a:spcBef>
                <a:spcPts val="0"/>
              </a:spcBef>
              <a:spcAft>
                <a:spcPts val="0"/>
              </a:spcAft>
              <a:buNone/>
            </a:pPr>
            <a:r>
              <a:rPr lang="ro-RO" sz="1000" dirty="0" smtClean="0">
                <a:solidFill>
                  <a:schemeClr val="lt1"/>
                </a:solidFill>
                <a:latin typeface="Lato"/>
                <a:ea typeface="Lato"/>
                <a:cs typeface="Lato"/>
                <a:sym typeface="Lato"/>
              </a:rPr>
              <a:t>5</a:t>
            </a:r>
            <a:endParaRPr sz="1000" dirty="0">
              <a:solidFill>
                <a:schemeClr val="lt1"/>
              </a:solidFill>
              <a:latin typeface="Lato"/>
              <a:ea typeface="Lato"/>
              <a:cs typeface="Lato"/>
              <a:sym typeface="Lato"/>
            </a:endParaRPr>
          </a:p>
        </p:txBody>
      </p:sp>
      <p:sp>
        <p:nvSpPr>
          <p:cNvPr id="652" name="Google Shape;652;p41"/>
          <p:cNvSpPr/>
          <p:nvPr/>
        </p:nvSpPr>
        <p:spPr>
          <a:xfrm>
            <a:off x="3602699" y="2527350"/>
            <a:ext cx="619200" cy="3936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182875" tIns="0" rIns="0" bIns="0" anchor="ctr" anchorCtr="0">
            <a:noAutofit/>
          </a:bodyPr>
          <a:lstStyle/>
          <a:p>
            <a:pPr marL="0" marR="0" lvl="0" indent="0" algn="l" rtl="0">
              <a:lnSpc>
                <a:spcPct val="100000"/>
              </a:lnSpc>
              <a:spcBef>
                <a:spcPts val="0"/>
              </a:spcBef>
              <a:spcAft>
                <a:spcPts val="0"/>
              </a:spcAft>
              <a:buNone/>
            </a:pPr>
            <a:r>
              <a:rPr lang="ro-RO" sz="1000" dirty="0" smtClean="0">
                <a:solidFill>
                  <a:schemeClr val="lt1"/>
                </a:solidFill>
                <a:latin typeface="Lato"/>
                <a:ea typeface="Lato"/>
                <a:cs typeface="Lato"/>
                <a:sym typeface="Lato"/>
              </a:rPr>
              <a:t>4</a:t>
            </a:r>
            <a:endParaRPr sz="1000" dirty="0">
              <a:solidFill>
                <a:schemeClr val="lt1"/>
              </a:solidFill>
              <a:latin typeface="Lato"/>
              <a:ea typeface="Lato"/>
              <a:cs typeface="Lato"/>
              <a:sym typeface="Lato"/>
            </a:endParaRPr>
          </a:p>
        </p:txBody>
      </p:sp>
      <p:sp>
        <p:nvSpPr>
          <p:cNvPr id="653" name="Google Shape;653;p41"/>
          <p:cNvSpPr/>
          <p:nvPr/>
        </p:nvSpPr>
        <p:spPr>
          <a:xfrm>
            <a:off x="3105969" y="2527350"/>
            <a:ext cx="619200" cy="3936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182875" tIns="0" rIns="0" bIns="0" anchor="ctr" anchorCtr="0">
            <a:noAutofit/>
          </a:bodyPr>
          <a:lstStyle/>
          <a:p>
            <a:pPr marL="0" marR="0" lvl="0" indent="0" algn="l" rtl="0">
              <a:lnSpc>
                <a:spcPct val="100000"/>
              </a:lnSpc>
              <a:spcBef>
                <a:spcPts val="0"/>
              </a:spcBef>
              <a:spcAft>
                <a:spcPts val="0"/>
              </a:spcAft>
              <a:buNone/>
            </a:pPr>
            <a:r>
              <a:rPr lang="ro-RO" sz="1000" dirty="0" smtClean="0">
                <a:solidFill>
                  <a:schemeClr val="lt1"/>
                </a:solidFill>
                <a:latin typeface="Lato"/>
                <a:ea typeface="Lato"/>
                <a:cs typeface="Lato"/>
                <a:sym typeface="Lato"/>
              </a:rPr>
              <a:t>3</a:t>
            </a:r>
            <a:endParaRPr sz="1000" dirty="0">
              <a:solidFill>
                <a:schemeClr val="lt1"/>
              </a:solidFill>
              <a:latin typeface="Lato"/>
              <a:ea typeface="Lato"/>
              <a:cs typeface="Lato"/>
              <a:sym typeface="Lato"/>
            </a:endParaRPr>
          </a:p>
        </p:txBody>
      </p:sp>
      <p:sp>
        <p:nvSpPr>
          <p:cNvPr id="654" name="Google Shape;654;p41"/>
          <p:cNvSpPr/>
          <p:nvPr/>
        </p:nvSpPr>
        <p:spPr>
          <a:xfrm>
            <a:off x="2609240" y="2521819"/>
            <a:ext cx="619200" cy="3936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182875" tIns="0" rIns="0" bIns="0" anchor="ctr" anchorCtr="0">
            <a:noAutofit/>
          </a:bodyPr>
          <a:lstStyle/>
          <a:p>
            <a:pPr marL="0" marR="0" lvl="0" indent="0" algn="l" rtl="0">
              <a:lnSpc>
                <a:spcPct val="100000"/>
              </a:lnSpc>
              <a:spcBef>
                <a:spcPts val="0"/>
              </a:spcBef>
              <a:spcAft>
                <a:spcPts val="0"/>
              </a:spcAft>
              <a:buNone/>
            </a:pPr>
            <a:r>
              <a:rPr lang="ro-RO" sz="1000" dirty="0" smtClean="0">
                <a:solidFill>
                  <a:schemeClr val="lt1"/>
                </a:solidFill>
                <a:latin typeface="Lato"/>
                <a:ea typeface="Lato"/>
                <a:cs typeface="Lato"/>
                <a:sym typeface="Lato"/>
              </a:rPr>
              <a:t>2</a:t>
            </a:r>
            <a:endParaRPr sz="1000" dirty="0">
              <a:solidFill>
                <a:schemeClr val="lt1"/>
              </a:solidFill>
              <a:latin typeface="Lato"/>
              <a:ea typeface="Lato"/>
              <a:cs typeface="Lato"/>
              <a:sym typeface="Lato"/>
            </a:endParaRPr>
          </a:p>
        </p:txBody>
      </p:sp>
      <p:sp>
        <p:nvSpPr>
          <p:cNvPr id="655" name="Google Shape;655;p41"/>
          <p:cNvSpPr/>
          <p:nvPr/>
        </p:nvSpPr>
        <p:spPr>
          <a:xfrm>
            <a:off x="2112510" y="2527350"/>
            <a:ext cx="619200" cy="3936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182875" tIns="0" rIns="0" bIns="0" anchor="ctr" anchorCtr="0">
            <a:noAutofit/>
          </a:bodyPr>
          <a:lstStyle/>
          <a:p>
            <a:pPr marL="0" marR="0" lvl="0" indent="0" algn="l" rtl="0">
              <a:lnSpc>
                <a:spcPct val="100000"/>
              </a:lnSpc>
              <a:spcBef>
                <a:spcPts val="0"/>
              </a:spcBef>
              <a:spcAft>
                <a:spcPts val="0"/>
              </a:spcAft>
              <a:buNone/>
            </a:pPr>
            <a:r>
              <a:rPr lang="ro-RO" sz="1000" dirty="0" smtClean="0">
                <a:solidFill>
                  <a:schemeClr val="lt1"/>
                </a:solidFill>
                <a:latin typeface="Lato"/>
                <a:ea typeface="Lato"/>
                <a:cs typeface="Lato"/>
                <a:sym typeface="Lato"/>
              </a:rPr>
              <a:t>1</a:t>
            </a:r>
            <a:endParaRPr sz="1000" dirty="0">
              <a:solidFill>
                <a:schemeClr val="lt1"/>
              </a:solidFill>
              <a:latin typeface="Lato"/>
              <a:ea typeface="Lato"/>
              <a:cs typeface="Lato"/>
              <a:sym typeface="Lato"/>
            </a:endParaRPr>
          </a:p>
        </p:txBody>
      </p:sp>
      <p:sp>
        <p:nvSpPr>
          <p:cNvPr id="656" name="Google Shape;656;p41"/>
          <p:cNvSpPr/>
          <p:nvPr/>
        </p:nvSpPr>
        <p:spPr>
          <a:xfrm>
            <a:off x="0" y="2527350"/>
            <a:ext cx="2235300" cy="393600"/>
          </a:xfrm>
          <a:prstGeom prst="homePlate">
            <a:avLst>
              <a:gd name="adj" fmla="val 32030"/>
            </a:avLst>
          </a:prstGeom>
          <a:solidFill>
            <a:schemeClr val="lt1"/>
          </a:solidFill>
          <a:ln>
            <a:noFill/>
          </a:ln>
          <a:effectLst>
            <a:outerShdw blurRad="28575" dist="9525" algn="bl" rotWithShape="0">
              <a:srgbClr val="000000">
                <a:alpha val="2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000">
              <a:solidFill>
                <a:schemeClr val="dk1"/>
              </a:solidFill>
            </a:endParaRPr>
          </a:p>
        </p:txBody>
      </p:sp>
      <p:cxnSp>
        <p:nvCxnSpPr>
          <p:cNvPr id="657" name="Google Shape;657;p41"/>
          <p:cNvCxnSpPr/>
          <p:nvPr/>
        </p:nvCxnSpPr>
        <p:spPr>
          <a:xfrm rot="10800000">
            <a:off x="2334233" y="2053331"/>
            <a:ext cx="0" cy="498600"/>
          </a:xfrm>
          <a:prstGeom prst="straightConnector1">
            <a:avLst/>
          </a:prstGeom>
          <a:noFill/>
          <a:ln w="9525" cap="flat" cmpd="sng">
            <a:solidFill>
              <a:schemeClr val="lt1"/>
            </a:solidFill>
            <a:prstDash val="solid"/>
            <a:round/>
            <a:headEnd type="oval" w="med" len="med"/>
            <a:tailEnd type="oval" w="med" len="med"/>
          </a:ln>
        </p:spPr>
      </p:cxnSp>
      <p:sp>
        <p:nvSpPr>
          <p:cNvPr id="658" name="Google Shape;658;p41"/>
          <p:cNvSpPr txBox="1"/>
          <p:nvPr/>
        </p:nvSpPr>
        <p:spPr>
          <a:xfrm>
            <a:off x="2303363" y="1498600"/>
            <a:ext cx="9402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ro-RO" sz="900" dirty="0" smtClean="0">
                <a:solidFill>
                  <a:schemeClr val="dk1"/>
                </a:solidFill>
                <a:latin typeface="Lato"/>
                <a:ea typeface="Lato"/>
                <a:cs typeface="Lato"/>
                <a:sym typeface="Lato"/>
              </a:rPr>
              <a:t>Selectarea temei, conținuturilor conform planificării</a:t>
            </a:r>
            <a:endParaRPr sz="900" dirty="0">
              <a:solidFill>
                <a:schemeClr val="dk1"/>
              </a:solidFill>
              <a:latin typeface="Lato"/>
              <a:ea typeface="Lato"/>
              <a:cs typeface="Lato"/>
              <a:sym typeface="Lato"/>
            </a:endParaRPr>
          </a:p>
        </p:txBody>
      </p:sp>
      <p:cxnSp>
        <p:nvCxnSpPr>
          <p:cNvPr id="659" name="Google Shape;659;p41"/>
          <p:cNvCxnSpPr/>
          <p:nvPr/>
        </p:nvCxnSpPr>
        <p:spPr>
          <a:xfrm rot="10800000">
            <a:off x="3328496" y="2053331"/>
            <a:ext cx="0" cy="498600"/>
          </a:xfrm>
          <a:prstGeom prst="straightConnector1">
            <a:avLst/>
          </a:prstGeom>
          <a:noFill/>
          <a:ln w="9525" cap="flat" cmpd="sng">
            <a:solidFill>
              <a:schemeClr val="lt1"/>
            </a:solidFill>
            <a:prstDash val="solid"/>
            <a:round/>
            <a:headEnd type="oval" w="med" len="med"/>
            <a:tailEnd type="oval" w="med" len="med"/>
          </a:ln>
        </p:spPr>
      </p:cxnSp>
      <p:sp>
        <p:nvSpPr>
          <p:cNvPr id="660" name="Google Shape;660;p41"/>
          <p:cNvSpPr txBox="1"/>
          <p:nvPr/>
        </p:nvSpPr>
        <p:spPr>
          <a:xfrm>
            <a:off x="3157352" y="1563638"/>
            <a:ext cx="769185" cy="468362"/>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ro-RO" sz="900" dirty="0" smtClean="0">
                <a:solidFill>
                  <a:schemeClr val="dk1"/>
                </a:solidFill>
                <a:latin typeface="Lato"/>
                <a:ea typeface="Lato"/>
                <a:cs typeface="Lato"/>
                <a:sym typeface="Lato"/>
              </a:rPr>
              <a:t>Elaborarea matricei de specificații</a:t>
            </a:r>
            <a:endParaRPr sz="900" dirty="0">
              <a:solidFill>
                <a:schemeClr val="dk1"/>
              </a:solidFill>
              <a:latin typeface="Lato"/>
              <a:ea typeface="Lato"/>
              <a:cs typeface="Lato"/>
              <a:sym typeface="Lato"/>
            </a:endParaRPr>
          </a:p>
        </p:txBody>
      </p:sp>
      <p:cxnSp>
        <p:nvCxnSpPr>
          <p:cNvPr id="661" name="Google Shape;661;p41"/>
          <p:cNvCxnSpPr/>
          <p:nvPr/>
        </p:nvCxnSpPr>
        <p:spPr>
          <a:xfrm rot="10800000">
            <a:off x="4322758" y="2053331"/>
            <a:ext cx="0" cy="498600"/>
          </a:xfrm>
          <a:prstGeom prst="straightConnector1">
            <a:avLst/>
          </a:prstGeom>
          <a:noFill/>
          <a:ln w="9525" cap="flat" cmpd="sng">
            <a:solidFill>
              <a:schemeClr val="lt1"/>
            </a:solidFill>
            <a:prstDash val="solid"/>
            <a:round/>
            <a:headEnd type="oval" w="med" len="med"/>
            <a:tailEnd type="oval" w="med" len="med"/>
          </a:ln>
        </p:spPr>
      </p:cxnSp>
      <p:sp>
        <p:nvSpPr>
          <p:cNvPr id="662" name="Google Shape;662;p41"/>
          <p:cNvSpPr txBox="1"/>
          <p:nvPr/>
        </p:nvSpPr>
        <p:spPr>
          <a:xfrm>
            <a:off x="4294155" y="1498600"/>
            <a:ext cx="9402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ro-RO" sz="900" dirty="0" smtClean="0">
                <a:solidFill>
                  <a:schemeClr val="dk1"/>
                </a:solidFill>
                <a:latin typeface="Lato"/>
                <a:ea typeface="Lato"/>
                <a:cs typeface="Lato"/>
                <a:sym typeface="Lato"/>
              </a:rPr>
              <a:t>Rezovarea testului elaborat pentru determinarea intervalului de timp</a:t>
            </a:r>
            <a:endParaRPr sz="900" dirty="0">
              <a:solidFill>
                <a:schemeClr val="dk1"/>
              </a:solidFill>
              <a:latin typeface="Lato"/>
              <a:ea typeface="Lato"/>
              <a:cs typeface="Lato"/>
              <a:sym typeface="Lato"/>
            </a:endParaRPr>
          </a:p>
        </p:txBody>
      </p:sp>
      <p:cxnSp>
        <p:nvCxnSpPr>
          <p:cNvPr id="663" name="Google Shape;663;p41"/>
          <p:cNvCxnSpPr/>
          <p:nvPr/>
        </p:nvCxnSpPr>
        <p:spPr>
          <a:xfrm rot="10800000">
            <a:off x="5317020" y="2053331"/>
            <a:ext cx="0" cy="498600"/>
          </a:xfrm>
          <a:prstGeom prst="straightConnector1">
            <a:avLst/>
          </a:prstGeom>
          <a:noFill/>
          <a:ln w="9525" cap="flat" cmpd="sng">
            <a:solidFill>
              <a:schemeClr val="lt1"/>
            </a:solidFill>
            <a:prstDash val="solid"/>
            <a:round/>
            <a:headEnd type="oval" w="med" len="med"/>
            <a:tailEnd type="oval" w="med" len="med"/>
          </a:ln>
        </p:spPr>
      </p:cxnSp>
      <p:sp>
        <p:nvSpPr>
          <p:cNvPr id="664" name="Google Shape;664;p41"/>
          <p:cNvSpPr txBox="1"/>
          <p:nvPr/>
        </p:nvSpPr>
        <p:spPr>
          <a:xfrm>
            <a:off x="5289551" y="1498600"/>
            <a:ext cx="9402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ro-RO" sz="900" dirty="0" smtClean="0">
                <a:solidFill>
                  <a:schemeClr val="dk1"/>
                </a:solidFill>
                <a:latin typeface="Lato"/>
                <a:ea typeface="Lato"/>
                <a:cs typeface="Lato"/>
                <a:sym typeface="Lato"/>
              </a:rPr>
              <a:t>Elaborarea baremului de notare</a:t>
            </a:r>
            <a:endParaRPr sz="900" dirty="0">
              <a:solidFill>
                <a:schemeClr val="dk1"/>
              </a:solidFill>
              <a:latin typeface="Lato"/>
              <a:ea typeface="Lato"/>
              <a:cs typeface="Lato"/>
              <a:sym typeface="Lato"/>
            </a:endParaRPr>
          </a:p>
        </p:txBody>
      </p:sp>
      <p:cxnSp>
        <p:nvCxnSpPr>
          <p:cNvPr id="669" name="Google Shape;669;p41"/>
          <p:cNvCxnSpPr/>
          <p:nvPr/>
        </p:nvCxnSpPr>
        <p:spPr>
          <a:xfrm rot="10800000">
            <a:off x="2839000" y="2896369"/>
            <a:ext cx="0" cy="498600"/>
          </a:xfrm>
          <a:prstGeom prst="straightConnector1">
            <a:avLst/>
          </a:prstGeom>
          <a:noFill/>
          <a:ln w="9525" cap="flat" cmpd="sng">
            <a:solidFill>
              <a:schemeClr val="lt1"/>
            </a:solidFill>
            <a:prstDash val="solid"/>
            <a:round/>
            <a:headEnd type="oval" w="med" len="med"/>
            <a:tailEnd type="oval" w="med" len="med"/>
          </a:ln>
        </p:spPr>
      </p:cxnSp>
      <p:sp>
        <p:nvSpPr>
          <p:cNvPr id="670" name="Google Shape;670;p41"/>
          <p:cNvSpPr txBox="1"/>
          <p:nvPr/>
        </p:nvSpPr>
        <p:spPr>
          <a:xfrm>
            <a:off x="2786219" y="3419550"/>
            <a:ext cx="9402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ro-RO" sz="900" dirty="0" smtClean="0">
                <a:solidFill>
                  <a:schemeClr val="dk1"/>
                </a:solidFill>
                <a:latin typeface="Lato"/>
                <a:ea typeface="Lato"/>
                <a:cs typeface="Lato"/>
                <a:sym typeface="Lato"/>
              </a:rPr>
              <a:t>Determinarea obiectivelor de evaluare</a:t>
            </a:r>
            <a:endParaRPr sz="900" dirty="0">
              <a:solidFill>
                <a:schemeClr val="dk1"/>
              </a:solidFill>
              <a:latin typeface="Lato"/>
              <a:ea typeface="Lato"/>
              <a:cs typeface="Lato"/>
              <a:sym typeface="Lato"/>
            </a:endParaRPr>
          </a:p>
        </p:txBody>
      </p:sp>
      <p:cxnSp>
        <p:nvCxnSpPr>
          <p:cNvPr id="671" name="Google Shape;671;p41"/>
          <p:cNvCxnSpPr/>
          <p:nvPr/>
        </p:nvCxnSpPr>
        <p:spPr>
          <a:xfrm rot="10800000">
            <a:off x="3833262" y="2896369"/>
            <a:ext cx="0" cy="498600"/>
          </a:xfrm>
          <a:prstGeom prst="straightConnector1">
            <a:avLst/>
          </a:prstGeom>
          <a:noFill/>
          <a:ln w="9525" cap="flat" cmpd="sng">
            <a:solidFill>
              <a:schemeClr val="lt1"/>
            </a:solidFill>
            <a:prstDash val="solid"/>
            <a:round/>
            <a:headEnd type="oval" w="med" len="med"/>
            <a:tailEnd type="oval" w="med" len="med"/>
          </a:ln>
        </p:spPr>
      </p:cxnSp>
      <p:sp>
        <p:nvSpPr>
          <p:cNvPr id="672" name="Google Shape;672;p41"/>
          <p:cNvSpPr txBox="1"/>
          <p:nvPr/>
        </p:nvSpPr>
        <p:spPr>
          <a:xfrm>
            <a:off x="3787375" y="3419550"/>
            <a:ext cx="9402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ro-RO" sz="900" dirty="0" smtClean="0">
                <a:solidFill>
                  <a:schemeClr val="dk1"/>
                </a:solidFill>
                <a:latin typeface="Lato"/>
                <a:ea typeface="Lato"/>
                <a:cs typeface="Lato"/>
                <a:sym typeface="Lato"/>
              </a:rPr>
              <a:t>Compunerea itemilor în corelare cu matricea de specificații</a:t>
            </a:r>
            <a:endParaRPr sz="900" dirty="0">
              <a:solidFill>
                <a:schemeClr val="dk1"/>
              </a:solidFill>
              <a:latin typeface="Lato"/>
              <a:ea typeface="Lato"/>
              <a:cs typeface="Lato"/>
              <a:sym typeface="Lato"/>
            </a:endParaRPr>
          </a:p>
        </p:txBody>
      </p:sp>
      <p:cxnSp>
        <p:nvCxnSpPr>
          <p:cNvPr id="673" name="Google Shape;673;p41"/>
          <p:cNvCxnSpPr/>
          <p:nvPr/>
        </p:nvCxnSpPr>
        <p:spPr>
          <a:xfrm rot="10800000">
            <a:off x="4827524" y="2896369"/>
            <a:ext cx="0" cy="498600"/>
          </a:xfrm>
          <a:prstGeom prst="straightConnector1">
            <a:avLst/>
          </a:prstGeom>
          <a:noFill/>
          <a:ln w="9525" cap="flat" cmpd="sng">
            <a:solidFill>
              <a:schemeClr val="lt1"/>
            </a:solidFill>
            <a:prstDash val="solid"/>
            <a:round/>
            <a:headEnd type="oval" w="med" len="med"/>
            <a:tailEnd type="oval" w="med" len="med"/>
          </a:ln>
        </p:spPr>
      </p:cxnSp>
      <p:sp>
        <p:nvSpPr>
          <p:cNvPr id="674" name="Google Shape;674;p41"/>
          <p:cNvSpPr txBox="1"/>
          <p:nvPr/>
        </p:nvSpPr>
        <p:spPr>
          <a:xfrm>
            <a:off x="4788531" y="3419550"/>
            <a:ext cx="9402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ro-RO" sz="900" dirty="0" smtClean="0">
                <a:solidFill>
                  <a:schemeClr val="dk1"/>
                </a:solidFill>
                <a:latin typeface="Lato"/>
                <a:ea typeface="Lato"/>
                <a:cs typeface="Lato"/>
                <a:sym typeface="Lato"/>
              </a:rPr>
              <a:t>Elaborarea baremului de corectare</a:t>
            </a:r>
            <a:endParaRPr sz="900" dirty="0">
              <a:solidFill>
                <a:schemeClr val="dk1"/>
              </a:solidFill>
              <a:latin typeface="Lato"/>
              <a:ea typeface="Lato"/>
              <a:cs typeface="Lato"/>
              <a:sym typeface="Lato"/>
            </a:endParaRPr>
          </a:p>
        </p:txBody>
      </p:sp>
      <p:cxnSp>
        <p:nvCxnSpPr>
          <p:cNvPr id="675" name="Google Shape;675;p41"/>
          <p:cNvCxnSpPr/>
          <p:nvPr/>
        </p:nvCxnSpPr>
        <p:spPr>
          <a:xfrm rot="10800000">
            <a:off x="5821787" y="2896369"/>
            <a:ext cx="0" cy="498600"/>
          </a:xfrm>
          <a:prstGeom prst="straightConnector1">
            <a:avLst/>
          </a:prstGeom>
          <a:noFill/>
          <a:ln w="9525" cap="flat" cmpd="sng">
            <a:solidFill>
              <a:schemeClr val="lt1"/>
            </a:solidFill>
            <a:prstDash val="solid"/>
            <a:round/>
            <a:headEnd type="oval" w="med" len="med"/>
            <a:tailEnd type="oval" w="med" len="med"/>
          </a:ln>
        </p:spPr>
      </p:cxnSp>
      <p:sp>
        <p:nvSpPr>
          <p:cNvPr id="676" name="Google Shape;676;p41"/>
          <p:cNvSpPr txBox="1"/>
          <p:nvPr/>
        </p:nvSpPr>
        <p:spPr>
          <a:xfrm>
            <a:off x="5789687" y="3419550"/>
            <a:ext cx="9402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ro-RO" sz="900" dirty="0" smtClean="0">
                <a:solidFill>
                  <a:schemeClr val="dk1"/>
                </a:solidFill>
                <a:latin typeface="Lato"/>
                <a:ea typeface="Lato"/>
                <a:cs typeface="Lato"/>
                <a:sym typeface="Lato"/>
              </a:rPr>
              <a:t>Administrarea testului cu aprobarea baremelor la ședința comisiei metodice</a:t>
            </a:r>
            <a:endParaRPr sz="900" dirty="0">
              <a:solidFill>
                <a:schemeClr val="dk1"/>
              </a:solidFill>
              <a:latin typeface="Lato"/>
              <a:ea typeface="Lato"/>
              <a:cs typeface="Lato"/>
              <a:sym typeface="Lato"/>
            </a:endParaRPr>
          </a:p>
        </p:txBody>
      </p:sp>
      <p:sp>
        <p:nvSpPr>
          <p:cNvPr id="18" name="Rectangular Callout 17"/>
          <p:cNvSpPr/>
          <p:nvPr/>
        </p:nvSpPr>
        <p:spPr>
          <a:xfrm>
            <a:off x="6156177" y="594257"/>
            <a:ext cx="2520280" cy="1708374"/>
          </a:xfrm>
          <a:prstGeom prst="wedge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1100" dirty="0" smtClean="0">
                <a:solidFill>
                  <a:schemeClr val="accent4">
                    <a:lumMod val="50000"/>
                  </a:schemeClr>
                </a:solidFill>
                <a:latin typeface="Bookman Old Style" pitchFamily="18" charset="0"/>
              </a:rPr>
              <a:t>Important! </a:t>
            </a:r>
            <a:endParaRPr lang="ro-RO" sz="1100" dirty="0" smtClean="0">
              <a:solidFill>
                <a:schemeClr val="accent4">
                  <a:lumMod val="50000"/>
                </a:schemeClr>
              </a:solidFill>
              <a:latin typeface="Bookman Old Style" pitchFamily="18" charset="0"/>
            </a:endParaRPr>
          </a:p>
          <a:p>
            <a:pPr algn="ctr"/>
            <a:r>
              <a:rPr lang="ro-RO" sz="1100" dirty="0" smtClean="0">
                <a:latin typeface="Bookman Old Style" pitchFamily="18" charset="0"/>
              </a:rPr>
              <a:t>C</a:t>
            </a:r>
            <a:r>
              <a:rPr lang="vi-VN" sz="1100" dirty="0" smtClean="0">
                <a:latin typeface="Bookman Old Style" pitchFamily="18" charset="0"/>
              </a:rPr>
              <a:t>ompetențele nu se evaluează.  Competența se manifestă prin</a:t>
            </a:r>
            <a:r>
              <a:rPr lang="ro-RO" sz="1100" dirty="0" smtClean="0">
                <a:latin typeface="Bookman Old Style" pitchFamily="18" charset="0"/>
              </a:rPr>
              <a:t> </a:t>
            </a:r>
            <a:r>
              <a:rPr lang="vi-VN" sz="1100" dirty="0" smtClean="0">
                <a:latin typeface="Bookman Old Style" pitchFamily="18" charset="0"/>
              </a:rPr>
              <a:t>acțiune și se materializează în produse. </a:t>
            </a:r>
            <a:endParaRPr lang="ro-RO" sz="1100" dirty="0" smtClean="0">
              <a:latin typeface="Bookman Old Style" pitchFamily="18" charset="0"/>
            </a:endParaRPr>
          </a:p>
          <a:p>
            <a:pPr algn="ctr"/>
            <a:r>
              <a:rPr lang="vi-VN" sz="1100" dirty="0" smtClean="0">
                <a:latin typeface="Bookman Old Style" pitchFamily="18" charset="0"/>
              </a:rPr>
              <a:t>Se evaluează produsul obținut (testul rezolvat, proiectul elaborat, problema rezolvată etc.). </a:t>
            </a:r>
            <a:endParaRPr lang="ro-RO" sz="1100" dirty="0">
              <a:latin typeface="Bookman Old Style" pitchFamily="18" charset="0"/>
            </a:endParaRPr>
          </a:p>
        </p:txBody>
      </p:sp>
    </p:spTree>
    <p:extLst>
      <p:ext uri="{BB962C8B-B14F-4D97-AF65-F5344CB8AC3E}">
        <p14:creationId xmlns:p14="http://schemas.microsoft.com/office/powerpoint/2010/main" val="26647768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0"/>
          <p:cNvSpPr txBox="1">
            <a:spLocks noGrp="1"/>
          </p:cNvSpPr>
          <p:nvPr>
            <p:ph type="title"/>
          </p:nvPr>
        </p:nvSpPr>
        <p:spPr>
          <a:prstGeom prst="rect">
            <a:avLst/>
          </a:prstGeom>
        </p:spPr>
        <p:txBody>
          <a:bodyPr spcFirstLastPara="1" wrap="square" lIns="91425" tIns="91425" rIns="91425" bIns="91425" anchor="ctr" anchorCtr="0">
            <a:noAutofit/>
          </a:bodyPr>
          <a:lstStyle/>
          <a:p>
            <a:pPr lvl="0" algn="ctr"/>
            <a:r>
              <a:rPr lang="vi-VN" dirty="0">
                <a:latin typeface="Bookman Old Style" pitchFamily="18" charset="0"/>
              </a:rPr>
              <a:t>Ce? Cât? Cum?</a:t>
            </a:r>
            <a:endParaRPr dirty="0"/>
          </a:p>
        </p:txBody>
      </p:sp>
      <p:sp>
        <p:nvSpPr>
          <p:cNvPr id="424" name="Google Shape;424;p20"/>
          <p:cNvSpPr txBox="1">
            <a:spLocks noGrp="1"/>
          </p:cNvSpPr>
          <p:nvPr>
            <p:ph type="body" idx="1"/>
          </p:nvPr>
        </p:nvSpPr>
        <p:spPr>
          <a:xfrm>
            <a:off x="2987824" y="627534"/>
            <a:ext cx="5292300" cy="2664296"/>
          </a:xfrm>
          <a:prstGeom prst="rect">
            <a:avLst/>
          </a:prstGeom>
        </p:spPr>
        <p:txBody>
          <a:bodyPr spcFirstLastPara="1" wrap="square" lIns="91425" tIns="91425" rIns="91425" bIns="91425" anchor="t" anchorCtr="0">
            <a:noAutofit/>
          </a:bodyPr>
          <a:lstStyle/>
          <a:p>
            <a:pPr marL="101600" lvl="0" indent="0">
              <a:spcBef>
                <a:spcPts val="0"/>
              </a:spcBef>
              <a:buNone/>
            </a:pPr>
            <a:r>
              <a:rPr lang="vi-VN" dirty="0">
                <a:latin typeface="Bookman Old Style" pitchFamily="18" charset="0"/>
              </a:rPr>
              <a:t>Formularea itemului este corectă dacă ea răspunde la întrebările: </a:t>
            </a:r>
            <a:endParaRPr lang="ro-RO" dirty="0" smtClean="0">
              <a:latin typeface="Bookman Old Style" pitchFamily="18" charset="0"/>
            </a:endParaRPr>
          </a:p>
          <a:p>
            <a:pPr marL="101600" lvl="0" indent="0">
              <a:spcBef>
                <a:spcPts val="0"/>
              </a:spcBef>
              <a:buNone/>
            </a:pPr>
            <a:r>
              <a:rPr lang="vi-VN" dirty="0" smtClean="0">
                <a:latin typeface="Bookman Old Style" pitchFamily="18" charset="0"/>
              </a:rPr>
              <a:t>Ce</a:t>
            </a:r>
            <a:r>
              <a:rPr lang="vi-VN" dirty="0">
                <a:latin typeface="Bookman Old Style" pitchFamily="18" charset="0"/>
              </a:rPr>
              <a:t>? Cât? Cum</a:t>
            </a:r>
            <a:r>
              <a:rPr lang="vi-VN" dirty="0" smtClean="0">
                <a:latin typeface="Bookman Old Style" pitchFamily="18" charset="0"/>
              </a:rPr>
              <a:t>?</a:t>
            </a:r>
            <a:endParaRPr lang="ro-RO" dirty="0" smtClean="0">
              <a:latin typeface="Bookman Old Style" pitchFamily="18" charset="0"/>
            </a:endParaRPr>
          </a:p>
          <a:p>
            <a:pPr marL="101600" lvl="0" indent="0">
              <a:spcBef>
                <a:spcPts val="0"/>
              </a:spcBef>
              <a:buNone/>
            </a:pPr>
            <a:endParaRPr lang="vi-VN" dirty="0">
              <a:latin typeface="Bookman Old Style" pitchFamily="18" charset="0"/>
            </a:endParaRPr>
          </a:p>
          <a:p>
            <a:pPr marL="101600" lvl="0" indent="0">
              <a:spcBef>
                <a:spcPts val="0"/>
              </a:spcBef>
              <a:buNone/>
            </a:pPr>
            <a:r>
              <a:rPr lang="vi-VN" dirty="0" smtClean="0">
                <a:latin typeface="Bookman Old Style" pitchFamily="18" charset="0"/>
              </a:rPr>
              <a:t>Adică</a:t>
            </a:r>
            <a:r>
              <a:rPr lang="vi-VN" dirty="0">
                <a:latin typeface="Bookman Old Style" pitchFamily="18" charset="0"/>
              </a:rPr>
              <a:t>:</a:t>
            </a:r>
          </a:p>
          <a:p>
            <a:pPr lvl="0">
              <a:spcBef>
                <a:spcPts val="0"/>
              </a:spcBef>
            </a:pPr>
            <a:r>
              <a:rPr lang="vi-VN" dirty="0">
                <a:latin typeface="Bookman Old Style" pitchFamily="18" charset="0"/>
              </a:rPr>
              <a:t>Ce trebuie să facă elevul?</a:t>
            </a:r>
          </a:p>
          <a:p>
            <a:pPr lvl="0">
              <a:spcBef>
                <a:spcPts val="0"/>
              </a:spcBef>
            </a:pPr>
            <a:r>
              <a:rPr lang="vi-VN" dirty="0">
                <a:latin typeface="Bookman Old Style" pitchFamily="18" charset="0"/>
              </a:rPr>
              <a:t>Cât trebuie să facă elevul?</a:t>
            </a:r>
          </a:p>
          <a:p>
            <a:pPr lvl="0">
              <a:spcBef>
                <a:spcPts val="0"/>
              </a:spcBef>
            </a:pPr>
            <a:r>
              <a:rPr lang="vi-VN" dirty="0">
                <a:latin typeface="Bookman Old Style" pitchFamily="18" charset="0"/>
              </a:rPr>
              <a:t>Cum trebuie să facă elevul?</a:t>
            </a:r>
          </a:p>
          <a:p>
            <a:pPr lvl="0">
              <a:spcBef>
                <a:spcPts val="0"/>
              </a:spcBef>
            </a:pPr>
            <a:endParaRPr lang="vi-VN" dirty="0">
              <a:latin typeface="Bookman Old Style" pitchFamily="18" charset="0"/>
            </a:endParaRPr>
          </a:p>
        </p:txBody>
      </p:sp>
      <p:sp>
        <p:nvSpPr>
          <p:cNvPr id="425" name="Google Shape;425;p2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graphicFrame>
        <p:nvGraphicFramePr>
          <p:cNvPr id="2" name="Table 1"/>
          <p:cNvGraphicFramePr>
            <a:graphicFrameLocks noGrp="1"/>
          </p:cNvGraphicFramePr>
          <p:nvPr>
            <p:extLst>
              <p:ext uri="{D42A27DB-BD31-4B8C-83A1-F6EECF244321}">
                <p14:modId xmlns:p14="http://schemas.microsoft.com/office/powerpoint/2010/main" val="4235379820"/>
              </p:ext>
            </p:extLst>
          </p:nvPr>
        </p:nvGraphicFramePr>
        <p:xfrm>
          <a:off x="539552" y="3754486"/>
          <a:ext cx="7560844" cy="720080"/>
        </p:xfrm>
        <a:graphic>
          <a:graphicData uri="http://schemas.openxmlformats.org/drawingml/2006/table">
            <a:tbl>
              <a:tblPr firstRow="1" bandRow="1">
                <a:tableStyleId>{BC89EF96-8CEA-46FF-86C4-4CE0E7609802}</a:tableStyleId>
              </a:tblPr>
              <a:tblGrid>
                <a:gridCol w="880878"/>
                <a:gridCol w="734062"/>
                <a:gridCol w="660656"/>
                <a:gridCol w="660656"/>
                <a:gridCol w="660656"/>
                <a:gridCol w="660656"/>
                <a:gridCol w="660656"/>
                <a:gridCol w="660656"/>
                <a:gridCol w="660656"/>
                <a:gridCol w="660656"/>
                <a:gridCol w="660656"/>
              </a:tblGrid>
              <a:tr h="337393">
                <a:tc>
                  <a:txBody>
                    <a:bodyPr/>
                    <a:lstStyle/>
                    <a:p>
                      <a:pPr>
                        <a:lnSpc>
                          <a:spcPct val="115000"/>
                        </a:lnSpc>
                        <a:spcAft>
                          <a:spcPts val="0"/>
                        </a:spcAft>
                      </a:pPr>
                      <a:r>
                        <a:rPr lang="en-US" sz="1050" dirty="0">
                          <a:effectLst/>
                        </a:rPr>
                        <a:t>Nota</a:t>
                      </a:r>
                      <a:endParaRPr lang="ro-RO" sz="1000" dirty="0">
                        <a:solidFill>
                          <a:srgbClr val="3D7895"/>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050" dirty="0">
                          <a:effectLst/>
                        </a:rPr>
                        <a:t>10 </a:t>
                      </a:r>
                      <a:endParaRPr lang="ro-RO" sz="1000" dirty="0">
                        <a:solidFill>
                          <a:srgbClr val="3D7895"/>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050" dirty="0">
                          <a:effectLst/>
                        </a:rPr>
                        <a:t>9</a:t>
                      </a:r>
                      <a:endParaRPr lang="ro-RO" sz="1000" dirty="0">
                        <a:solidFill>
                          <a:srgbClr val="3D7895"/>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050" dirty="0">
                          <a:effectLst/>
                        </a:rPr>
                        <a:t>8</a:t>
                      </a:r>
                      <a:endParaRPr lang="ro-RO" sz="1000" dirty="0">
                        <a:solidFill>
                          <a:srgbClr val="3D7895"/>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050" dirty="0">
                          <a:effectLst/>
                        </a:rPr>
                        <a:t>7</a:t>
                      </a:r>
                      <a:endParaRPr lang="ro-RO" sz="1000" dirty="0">
                        <a:solidFill>
                          <a:srgbClr val="3D7895"/>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050" dirty="0">
                          <a:effectLst/>
                        </a:rPr>
                        <a:t>6</a:t>
                      </a:r>
                      <a:endParaRPr lang="ro-RO" sz="1000" dirty="0">
                        <a:solidFill>
                          <a:srgbClr val="3D7895"/>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050" dirty="0">
                          <a:effectLst/>
                        </a:rPr>
                        <a:t>5</a:t>
                      </a:r>
                      <a:endParaRPr lang="ro-RO" sz="1000" dirty="0">
                        <a:solidFill>
                          <a:srgbClr val="3D7895"/>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050" dirty="0">
                          <a:effectLst/>
                        </a:rPr>
                        <a:t>4</a:t>
                      </a:r>
                      <a:endParaRPr lang="ro-RO" sz="1000" dirty="0">
                        <a:solidFill>
                          <a:srgbClr val="3D7895"/>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050" dirty="0">
                          <a:effectLst/>
                        </a:rPr>
                        <a:t>3</a:t>
                      </a:r>
                      <a:endParaRPr lang="ro-RO" sz="1000" dirty="0">
                        <a:solidFill>
                          <a:srgbClr val="3D7895"/>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050" dirty="0">
                          <a:effectLst/>
                        </a:rPr>
                        <a:t>2</a:t>
                      </a:r>
                      <a:endParaRPr lang="ro-RO" sz="1000" dirty="0">
                        <a:solidFill>
                          <a:srgbClr val="3D7895"/>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050" dirty="0">
                          <a:effectLst/>
                        </a:rPr>
                        <a:t>1</a:t>
                      </a:r>
                      <a:endParaRPr lang="ro-RO" sz="1000" dirty="0">
                        <a:solidFill>
                          <a:srgbClr val="3D7895"/>
                        </a:solidFill>
                        <a:effectLst/>
                        <a:latin typeface="Calibri"/>
                        <a:ea typeface="Calibri"/>
                        <a:cs typeface="Times New Roman"/>
                      </a:endParaRPr>
                    </a:p>
                  </a:txBody>
                  <a:tcPr marL="68580" marR="68580" marT="0" marB="0"/>
                </a:tc>
              </a:tr>
              <a:tr h="382687">
                <a:tc>
                  <a:txBody>
                    <a:bodyPr/>
                    <a:lstStyle/>
                    <a:p>
                      <a:pPr>
                        <a:lnSpc>
                          <a:spcPct val="115000"/>
                        </a:lnSpc>
                        <a:spcAft>
                          <a:spcPts val="0"/>
                        </a:spcAft>
                      </a:pPr>
                      <a:r>
                        <a:rPr lang="en-US" sz="1050" dirty="0" err="1">
                          <a:effectLst/>
                        </a:rPr>
                        <a:t>Punctaj</a:t>
                      </a:r>
                      <a:r>
                        <a:rPr lang="en-US" sz="1050" dirty="0">
                          <a:effectLst/>
                        </a:rPr>
                        <a:t> </a:t>
                      </a:r>
                      <a:r>
                        <a:rPr lang="en-US" sz="1050" dirty="0" err="1">
                          <a:effectLst/>
                        </a:rPr>
                        <a:t>în</a:t>
                      </a:r>
                      <a:r>
                        <a:rPr lang="en-US" sz="1050" dirty="0">
                          <a:effectLst/>
                        </a:rPr>
                        <a:t> </a:t>
                      </a:r>
                      <a:r>
                        <a:rPr lang="en-US" sz="1050" dirty="0" smtClean="0">
                          <a:effectLst/>
                        </a:rPr>
                        <a:t>%</a:t>
                      </a:r>
                      <a:endParaRPr lang="ro-RO" sz="1000" dirty="0">
                        <a:solidFill>
                          <a:srgbClr val="3D7895"/>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050">
                          <a:effectLst/>
                        </a:rPr>
                        <a:t>95-100%</a:t>
                      </a:r>
                      <a:endParaRPr lang="ro-RO" sz="1000">
                        <a:solidFill>
                          <a:srgbClr val="3D7895"/>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050" dirty="0" smtClean="0">
                          <a:effectLst/>
                        </a:rPr>
                        <a:t>87-94</a:t>
                      </a:r>
                      <a:r>
                        <a:rPr lang="ru-RU" sz="1050" dirty="0">
                          <a:effectLst/>
                        </a:rPr>
                        <a:t>%</a:t>
                      </a:r>
                      <a:endParaRPr lang="ro-RO" sz="1000" dirty="0">
                        <a:solidFill>
                          <a:srgbClr val="3D7895"/>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050">
                          <a:effectLst/>
                        </a:rPr>
                        <a:t>76-86%</a:t>
                      </a:r>
                      <a:endParaRPr lang="ro-RO" sz="1000">
                        <a:solidFill>
                          <a:srgbClr val="3D7895"/>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050">
                          <a:effectLst/>
                        </a:rPr>
                        <a:t>61-75%</a:t>
                      </a:r>
                      <a:endParaRPr lang="ro-RO" sz="1000">
                        <a:solidFill>
                          <a:srgbClr val="3D7895"/>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050" dirty="0" smtClean="0">
                          <a:effectLst/>
                        </a:rPr>
                        <a:t>45-60</a:t>
                      </a:r>
                      <a:r>
                        <a:rPr lang="ru-RU" sz="1050" dirty="0">
                          <a:effectLst/>
                        </a:rPr>
                        <a:t>%</a:t>
                      </a:r>
                      <a:endParaRPr lang="ro-RO" sz="1000" dirty="0">
                        <a:solidFill>
                          <a:srgbClr val="3D7895"/>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050" dirty="0" smtClean="0">
                          <a:effectLst/>
                        </a:rPr>
                        <a:t>31-44</a:t>
                      </a:r>
                      <a:r>
                        <a:rPr lang="ru-RU" sz="1050" dirty="0">
                          <a:effectLst/>
                        </a:rPr>
                        <a:t>%</a:t>
                      </a:r>
                      <a:endParaRPr lang="ro-RO" sz="1000" dirty="0">
                        <a:solidFill>
                          <a:srgbClr val="3D7895"/>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050">
                          <a:effectLst/>
                        </a:rPr>
                        <a:t>20-30%</a:t>
                      </a:r>
                      <a:endParaRPr lang="ro-RO" sz="1000">
                        <a:solidFill>
                          <a:srgbClr val="3D7895"/>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050">
                          <a:effectLst/>
                        </a:rPr>
                        <a:t>11-19%    </a:t>
                      </a:r>
                      <a:endParaRPr lang="ro-RO" sz="1000">
                        <a:solidFill>
                          <a:srgbClr val="3D7895"/>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050">
                          <a:effectLst/>
                        </a:rPr>
                        <a:t>5-10%</a:t>
                      </a:r>
                      <a:endParaRPr lang="ro-RO" sz="1000">
                        <a:solidFill>
                          <a:srgbClr val="3D7895"/>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050" dirty="0">
                          <a:effectLst/>
                        </a:rPr>
                        <a:t>0-4%</a:t>
                      </a:r>
                      <a:endParaRPr lang="ro-RO" sz="1000" dirty="0">
                        <a:solidFill>
                          <a:srgbClr val="3D7895"/>
                        </a:solidFill>
                        <a:effectLst/>
                        <a:latin typeface="Calibri"/>
                        <a:ea typeface="Calibri"/>
                        <a:cs typeface="Times New Roman"/>
                      </a:endParaRPr>
                    </a:p>
                  </a:txBody>
                  <a:tcPr marL="68580" marR="68580" marT="0" marB="0"/>
                </a:tc>
              </a:tr>
            </a:tbl>
          </a:graphicData>
        </a:graphic>
      </p:graphicFrame>
      <p:sp>
        <p:nvSpPr>
          <p:cNvPr id="3" name="TextBox 2"/>
          <p:cNvSpPr txBox="1"/>
          <p:nvPr/>
        </p:nvSpPr>
        <p:spPr>
          <a:xfrm>
            <a:off x="1043608" y="3446709"/>
            <a:ext cx="4971233" cy="307777"/>
          </a:xfrm>
          <a:prstGeom prst="rect">
            <a:avLst/>
          </a:prstGeom>
          <a:noFill/>
        </p:spPr>
        <p:txBody>
          <a:bodyPr wrap="none" rtlCol="0">
            <a:spAutoFit/>
          </a:bodyPr>
          <a:lstStyle/>
          <a:p>
            <a:r>
              <a:rPr lang="pt-BR" i="1" dirty="0">
                <a:solidFill>
                  <a:srgbClr val="3D7895"/>
                </a:solidFill>
                <a:latin typeface="Bookman Old Style" pitchFamily="18" charset="0"/>
              </a:rPr>
              <a:t>Se recomandă aplicarea următorului </a:t>
            </a:r>
            <a:r>
              <a:rPr lang="pt-BR" b="1" dirty="0">
                <a:solidFill>
                  <a:srgbClr val="3D7895"/>
                </a:solidFill>
                <a:latin typeface="Bookman Old Style" pitchFamily="18" charset="0"/>
              </a:rPr>
              <a:t>Barem de </a:t>
            </a:r>
            <a:r>
              <a:rPr lang="pt-BR" b="1" dirty="0" smtClean="0">
                <a:solidFill>
                  <a:srgbClr val="3D7895"/>
                </a:solidFill>
                <a:latin typeface="Bookman Old Style" pitchFamily="18" charset="0"/>
              </a:rPr>
              <a:t>notare</a:t>
            </a:r>
            <a:r>
              <a:rPr lang="ro-RO" i="1" dirty="0" smtClean="0">
                <a:solidFill>
                  <a:srgbClr val="3D7895"/>
                </a:solidFill>
                <a:latin typeface="Bookman Old Style" pitchFamily="18" charset="0"/>
              </a:rPr>
              <a:t>:</a:t>
            </a:r>
            <a:endParaRPr lang="ro-RO" i="1" dirty="0">
              <a:solidFill>
                <a:srgbClr val="3D7895"/>
              </a:solidFill>
              <a:latin typeface="Bookman Old Style"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alpha val="5000"/>
          </a:srgbClr>
        </a:solidFill>
        <a:effectLst/>
      </p:bgPr>
    </p:bg>
    <p:spTree>
      <p:nvGrpSpPr>
        <p:cNvPr id="1" name="Shape 528"/>
        <p:cNvGrpSpPr/>
        <p:nvPr/>
      </p:nvGrpSpPr>
      <p:grpSpPr>
        <a:xfrm>
          <a:off x="0" y="0"/>
          <a:ext cx="0" cy="0"/>
          <a:chOff x="0" y="0"/>
          <a:chExt cx="0" cy="0"/>
        </a:xfrm>
      </p:grpSpPr>
      <p:sp>
        <p:nvSpPr>
          <p:cNvPr id="529" name="Google Shape;529;p31"/>
          <p:cNvSpPr/>
          <p:nvPr/>
        </p:nvSpPr>
        <p:spPr>
          <a:xfrm>
            <a:off x="4716375" y="2037913"/>
            <a:ext cx="1069200" cy="10692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4A5C65"/>
                </a:solidFill>
                <a:latin typeface="Lato Light"/>
                <a:ea typeface="Lato Light"/>
                <a:cs typeface="Lato Light"/>
                <a:sym typeface="Lato Light"/>
              </a:rPr>
              <a:t>second</a:t>
            </a:r>
            <a:endParaRPr dirty="0">
              <a:solidFill>
                <a:srgbClr val="4A5C65"/>
              </a:solidFill>
              <a:latin typeface="Lato Light"/>
              <a:ea typeface="Lato Light"/>
              <a:cs typeface="Lato Light"/>
              <a:sym typeface="Lato Light"/>
            </a:endParaRPr>
          </a:p>
        </p:txBody>
      </p:sp>
      <p:sp>
        <p:nvSpPr>
          <p:cNvPr id="530" name="Google Shape;530;p31"/>
          <p:cNvSpPr/>
          <p:nvPr/>
        </p:nvSpPr>
        <p:spPr>
          <a:xfrm>
            <a:off x="4712775" y="3304375"/>
            <a:ext cx="1069200" cy="10692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4A5C65"/>
                </a:solidFill>
                <a:latin typeface="Lato Light"/>
                <a:ea typeface="Lato Light"/>
                <a:cs typeface="Lato Light"/>
                <a:sym typeface="Lato Light"/>
              </a:rPr>
              <a:t>last</a:t>
            </a:r>
            <a:endParaRPr>
              <a:solidFill>
                <a:srgbClr val="4A5C65"/>
              </a:solidFill>
              <a:latin typeface="Lato Light"/>
              <a:ea typeface="Lato Light"/>
              <a:cs typeface="Lato Light"/>
              <a:sym typeface="Lato Light"/>
            </a:endParaRPr>
          </a:p>
        </p:txBody>
      </p:sp>
      <p:sp>
        <p:nvSpPr>
          <p:cNvPr id="531" name="Google Shape;531;p31"/>
          <p:cNvSpPr/>
          <p:nvPr/>
        </p:nvSpPr>
        <p:spPr>
          <a:xfrm>
            <a:off x="4719975" y="771450"/>
            <a:ext cx="1069200" cy="10692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o-RO" dirty="0" smtClean="0">
                <a:solidFill>
                  <a:srgbClr val="4A5C65"/>
                </a:solidFill>
                <a:latin typeface="Lato Light"/>
                <a:ea typeface="Lato Light"/>
                <a:cs typeface="Lato Light"/>
                <a:sym typeface="Lato Light"/>
              </a:rPr>
              <a:t>A </a:t>
            </a:r>
            <a:endParaRPr dirty="0">
              <a:solidFill>
                <a:srgbClr val="4A5C65"/>
              </a:solidFill>
              <a:latin typeface="Lato Light"/>
              <a:ea typeface="Lato Light"/>
              <a:cs typeface="Lato Light"/>
              <a:sym typeface="Lato Light"/>
            </a:endParaRPr>
          </a:p>
        </p:txBody>
      </p:sp>
      <p:sp>
        <p:nvSpPr>
          <p:cNvPr id="537" name="Google Shape;537;p3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sp>
        <p:nvSpPr>
          <p:cNvPr id="532" name="Google Shape;532;p31"/>
          <p:cNvSpPr txBox="1">
            <a:spLocks noGrp="1"/>
          </p:cNvSpPr>
          <p:nvPr>
            <p:ph type="title" idx="4294967295"/>
          </p:nvPr>
        </p:nvSpPr>
        <p:spPr>
          <a:xfrm>
            <a:off x="0" y="558800"/>
            <a:ext cx="2141538" cy="263048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ro-RO" b="1" dirty="0" smtClean="0"/>
              <a:t>Cunoștințe</a:t>
            </a:r>
            <a:endParaRPr b="1" dirty="0"/>
          </a:p>
        </p:txBody>
      </p:sp>
      <p:cxnSp>
        <p:nvCxnSpPr>
          <p:cNvPr id="534" name="Google Shape;534;p31"/>
          <p:cNvCxnSpPr>
            <a:stCxn id="531" idx="4"/>
            <a:endCxn id="529" idx="0"/>
          </p:cNvCxnSpPr>
          <p:nvPr/>
        </p:nvCxnSpPr>
        <p:spPr>
          <a:xfrm flipH="1">
            <a:off x="5250975" y="1840650"/>
            <a:ext cx="3600" cy="197263"/>
          </a:xfrm>
          <a:prstGeom prst="straightConnector1">
            <a:avLst/>
          </a:prstGeom>
          <a:noFill/>
          <a:ln w="9525" cap="flat" cmpd="sng">
            <a:solidFill>
              <a:srgbClr val="02BDC7"/>
            </a:solidFill>
            <a:prstDash val="solid"/>
            <a:round/>
            <a:headEnd type="oval" w="med" len="med"/>
            <a:tailEnd type="oval" w="med" len="med"/>
          </a:ln>
        </p:spPr>
      </p:cxnSp>
      <p:cxnSp>
        <p:nvCxnSpPr>
          <p:cNvPr id="536" name="Google Shape;536;p31"/>
          <p:cNvCxnSpPr>
            <a:stCxn id="529" idx="4"/>
            <a:endCxn id="530" idx="0"/>
          </p:cNvCxnSpPr>
          <p:nvPr/>
        </p:nvCxnSpPr>
        <p:spPr>
          <a:xfrm flipH="1">
            <a:off x="5247375" y="3107113"/>
            <a:ext cx="3600" cy="197400"/>
          </a:xfrm>
          <a:prstGeom prst="straightConnector1">
            <a:avLst/>
          </a:prstGeom>
          <a:noFill/>
          <a:ln w="9525" cap="flat" cmpd="sng">
            <a:solidFill>
              <a:srgbClr val="02BDC7"/>
            </a:solidFill>
            <a:prstDash val="solid"/>
            <a:round/>
            <a:headEnd type="oval" w="med" len="med"/>
            <a:tailEnd type="oval" w="med" len="med"/>
          </a:ln>
        </p:spPr>
      </p:cxnSp>
      <p:pic>
        <p:nvPicPr>
          <p:cNvPr id="11" name="Объект 8">
            <a:extLst>
              <a:ext uri="{FF2B5EF4-FFF2-40B4-BE49-F238E27FC236}">
                <a16:creationId xmlns:a16="http://schemas.microsoft.com/office/drawing/2014/main" xmlns="" id="{B49E6CAC-1339-4F7A-A12B-5EE16AF983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7" y="612141"/>
            <a:ext cx="5142837" cy="3790461"/>
          </a:xfrm>
          <a:prstGeom prst="rect">
            <a:avLst/>
          </a:prstGeom>
        </p:spPr>
      </p:pic>
      <p:grpSp>
        <p:nvGrpSpPr>
          <p:cNvPr id="34" name="Google Shape;1709;p51"/>
          <p:cNvGrpSpPr/>
          <p:nvPr/>
        </p:nvGrpSpPr>
        <p:grpSpPr>
          <a:xfrm>
            <a:off x="540291" y="3773941"/>
            <a:ext cx="1147619" cy="972646"/>
            <a:chOff x="9626723" y="5526313"/>
            <a:chExt cx="720002" cy="647256"/>
          </a:xfrm>
        </p:grpSpPr>
        <p:sp>
          <p:nvSpPr>
            <p:cNvPr id="35" name="Google Shape;1710;p51"/>
            <p:cNvSpPr/>
            <p:nvPr/>
          </p:nvSpPr>
          <p:spPr>
            <a:xfrm>
              <a:off x="10040990" y="5526313"/>
              <a:ext cx="168000" cy="168300"/>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6" name="Google Shape;1711;p51"/>
            <p:cNvSpPr/>
            <p:nvPr/>
          </p:nvSpPr>
          <p:spPr>
            <a:xfrm>
              <a:off x="9765139" y="5526313"/>
              <a:ext cx="168300" cy="1683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7" name="Google Shape;1712;p51"/>
            <p:cNvSpPr/>
            <p:nvPr/>
          </p:nvSpPr>
          <p:spPr>
            <a:xfrm>
              <a:off x="10040990" y="6005269"/>
              <a:ext cx="168000" cy="1683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8" name="Google Shape;1713;p51"/>
            <p:cNvSpPr/>
            <p:nvPr/>
          </p:nvSpPr>
          <p:spPr>
            <a:xfrm>
              <a:off x="10178425" y="5765496"/>
              <a:ext cx="168300" cy="1689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9" name="Google Shape;1714;p51"/>
            <p:cNvSpPr/>
            <p:nvPr/>
          </p:nvSpPr>
          <p:spPr>
            <a:xfrm>
              <a:off x="9626723" y="5765496"/>
              <a:ext cx="168000" cy="1689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0" name="Google Shape;1715;p51"/>
            <p:cNvSpPr/>
            <p:nvPr/>
          </p:nvSpPr>
          <p:spPr>
            <a:xfrm>
              <a:off x="9765139" y="6005269"/>
              <a:ext cx="168300" cy="168300"/>
            </a:xfrm>
            <a:prstGeom prst="ellipse">
              <a:avLst/>
            </a:pr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1" name="Google Shape;1716;p51"/>
            <p:cNvSpPr/>
            <p:nvPr/>
          </p:nvSpPr>
          <p:spPr>
            <a:xfrm>
              <a:off x="10198227" y="5672808"/>
              <a:ext cx="47838" cy="83066"/>
            </a:xfrm>
            <a:custGeom>
              <a:avLst/>
              <a:gdLst/>
              <a:ahLst/>
              <a:cxnLst/>
              <a:rect l="l" t="t" r="r" b="b"/>
              <a:pathLst>
                <a:path w="94" h="163" extrusionOk="0">
                  <a:moveTo>
                    <a:pt x="0" y="0"/>
                  </a:moveTo>
                  <a:cubicBezTo>
                    <a:pt x="20" y="23"/>
                    <a:pt x="38" y="49"/>
                    <a:pt x="54" y="77"/>
                  </a:cubicBezTo>
                  <a:cubicBezTo>
                    <a:pt x="70" y="105"/>
                    <a:pt x="83" y="134"/>
                    <a:pt x="94" y="163"/>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2" name="Google Shape;1717;p51"/>
            <p:cNvSpPr/>
            <p:nvPr/>
          </p:nvSpPr>
          <p:spPr>
            <a:xfrm>
              <a:off x="10197835" y="5944589"/>
              <a:ext cx="48230" cy="83066"/>
            </a:xfrm>
            <a:custGeom>
              <a:avLst/>
              <a:gdLst/>
              <a:ahLst/>
              <a:cxnLst/>
              <a:rect l="l" t="t" r="r" b="b"/>
              <a:pathLst>
                <a:path w="95" h="163" extrusionOk="0">
                  <a:moveTo>
                    <a:pt x="95" y="0"/>
                  </a:moveTo>
                  <a:cubicBezTo>
                    <a:pt x="84" y="29"/>
                    <a:pt x="71" y="58"/>
                    <a:pt x="55" y="85"/>
                  </a:cubicBezTo>
                  <a:cubicBezTo>
                    <a:pt x="39" y="113"/>
                    <a:pt x="20" y="139"/>
                    <a:pt x="0" y="163"/>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3" name="Google Shape;1718;p51"/>
            <p:cNvSpPr/>
            <p:nvPr/>
          </p:nvSpPr>
          <p:spPr>
            <a:xfrm>
              <a:off x="9938649" y="6122111"/>
              <a:ext cx="96263" cy="4124"/>
            </a:xfrm>
            <a:custGeom>
              <a:avLst/>
              <a:gdLst/>
              <a:ahLst/>
              <a:cxnLst/>
              <a:rect l="l" t="t" r="r" b="b"/>
              <a:pathLst>
                <a:path w="189" h="8" extrusionOk="0">
                  <a:moveTo>
                    <a:pt x="189" y="0"/>
                  </a:moveTo>
                  <a:cubicBezTo>
                    <a:pt x="158" y="5"/>
                    <a:pt x="127" y="8"/>
                    <a:pt x="95" y="8"/>
                  </a:cubicBezTo>
                  <a:cubicBezTo>
                    <a:pt x="63" y="8"/>
                    <a:pt x="31" y="5"/>
                    <a:pt x="0"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4" name="Google Shape;1719;p51"/>
            <p:cNvSpPr/>
            <p:nvPr/>
          </p:nvSpPr>
          <p:spPr>
            <a:xfrm>
              <a:off x="9728084" y="5944196"/>
              <a:ext cx="47838" cy="83066"/>
            </a:xfrm>
            <a:custGeom>
              <a:avLst/>
              <a:gdLst/>
              <a:ahLst/>
              <a:cxnLst/>
              <a:rect l="l" t="t" r="r" b="b"/>
              <a:pathLst>
                <a:path w="94" h="163" extrusionOk="0">
                  <a:moveTo>
                    <a:pt x="94" y="163"/>
                  </a:moveTo>
                  <a:cubicBezTo>
                    <a:pt x="74" y="140"/>
                    <a:pt x="56" y="114"/>
                    <a:pt x="40" y="86"/>
                  </a:cubicBezTo>
                  <a:cubicBezTo>
                    <a:pt x="24" y="58"/>
                    <a:pt x="11" y="30"/>
                    <a:pt x="0"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5" name="Google Shape;1720;p51"/>
            <p:cNvSpPr/>
            <p:nvPr/>
          </p:nvSpPr>
          <p:spPr>
            <a:xfrm>
              <a:off x="9728084" y="5672219"/>
              <a:ext cx="48230" cy="83066"/>
            </a:xfrm>
            <a:custGeom>
              <a:avLst/>
              <a:gdLst/>
              <a:ahLst/>
              <a:cxnLst/>
              <a:rect l="l" t="t" r="r" b="b"/>
              <a:pathLst>
                <a:path w="95" h="163" extrusionOk="0">
                  <a:moveTo>
                    <a:pt x="0" y="163"/>
                  </a:moveTo>
                  <a:cubicBezTo>
                    <a:pt x="11" y="134"/>
                    <a:pt x="24" y="106"/>
                    <a:pt x="40" y="78"/>
                  </a:cubicBezTo>
                  <a:cubicBezTo>
                    <a:pt x="56" y="50"/>
                    <a:pt x="75" y="24"/>
                    <a:pt x="95"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6" name="Google Shape;1721;p51"/>
            <p:cNvSpPr/>
            <p:nvPr/>
          </p:nvSpPr>
          <p:spPr>
            <a:xfrm>
              <a:off x="9939237" y="5573835"/>
              <a:ext cx="96263" cy="4124"/>
            </a:xfrm>
            <a:custGeom>
              <a:avLst/>
              <a:gdLst/>
              <a:ahLst/>
              <a:cxnLst/>
              <a:rect l="l" t="t" r="r" b="b"/>
              <a:pathLst>
                <a:path w="189" h="8" extrusionOk="0">
                  <a:moveTo>
                    <a:pt x="0" y="8"/>
                  </a:moveTo>
                  <a:cubicBezTo>
                    <a:pt x="31" y="3"/>
                    <a:pt x="62" y="0"/>
                    <a:pt x="94" y="0"/>
                  </a:cubicBezTo>
                  <a:cubicBezTo>
                    <a:pt x="126" y="0"/>
                    <a:pt x="158" y="3"/>
                    <a:pt x="189" y="8"/>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5" name="Google Shape;1758;p51"/>
          <p:cNvGrpSpPr/>
          <p:nvPr/>
        </p:nvGrpSpPr>
        <p:grpSpPr>
          <a:xfrm>
            <a:off x="6091675" y="4118907"/>
            <a:ext cx="478590" cy="554633"/>
            <a:chOff x="8095060" y="5664590"/>
            <a:chExt cx="497404" cy="594389"/>
          </a:xfrm>
        </p:grpSpPr>
        <p:grpSp>
          <p:nvGrpSpPr>
            <p:cNvPr id="116" name="Google Shape;1759;p51"/>
            <p:cNvGrpSpPr/>
            <p:nvPr/>
          </p:nvGrpSpPr>
          <p:grpSpPr>
            <a:xfrm>
              <a:off x="8095060" y="5969027"/>
              <a:ext cx="497404" cy="289951"/>
              <a:chOff x="8095060" y="5969027"/>
              <a:chExt cx="497404" cy="289951"/>
            </a:xfrm>
          </p:grpSpPr>
          <p:sp>
            <p:nvSpPr>
              <p:cNvPr id="129" name="Google Shape;1760;p51"/>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0" name="Google Shape;1761;p51"/>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1" name="Google Shape;1762;p51"/>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7" name="Google Shape;1763;p51"/>
            <p:cNvGrpSpPr/>
            <p:nvPr/>
          </p:nvGrpSpPr>
          <p:grpSpPr>
            <a:xfrm>
              <a:off x="8095060" y="5867832"/>
              <a:ext cx="497404" cy="289312"/>
              <a:chOff x="8095060" y="5867832"/>
              <a:chExt cx="497404" cy="289312"/>
            </a:xfrm>
          </p:grpSpPr>
          <p:sp>
            <p:nvSpPr>
              <p:cNvPr id="126" name="Google Shape;1764;p51"/>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7" name="Google Shape;1765;p51"/>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8" name="Google Shape;1766;p51"/>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8" name="Google Shape;1767;p51"/>
            <p:cNvGrpSpPr/>
            <p:nvPr/>
          </p:nvGrpSpPr>
          <p:grpSpPr>
            <a:xfrm>
              <a:off x="8095060" y="5765998"/>
              <a:ext cx="497404" cy="289312"/>
              <a:chOff x="8095060" y="5765998"/>
              <a:chExt cx="497404" cy="289312"/>
            </a:xfrm>
          </p:grpSpPr>
          <p:sp>
            <p:nvSpPr>
              <p:cNvPr id="123" name="Google Shape;1768;p51"/>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4" name="Google Shape;1769;p51"/>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5" name="Google Shape;1770;p51"/>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9" name="Google Shape;1771;p51"/>
            <p:cNvGrpSpPr/>
            <p:nvPr/>
          </p:nvGrpSpPr>
          <p:grpSpPr>
            <a:xfrm>
              <a:off x="8095060" y="5664590"/>
              <a:ext cx="497404" cy="290164"/>
              <a:chOff x="8095060" y="5664590"/>
              <a:chExt cx="497404" cy="290164"/>
            </a:xfrm>
          </p:grpSpPr>
          <p:sp>
            <p:nvSpPr>
              <p:cNvPr id="120" name="Google Shape;1772;p51"/>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1" name="Google Shape;1773;p51"/>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2" name="Google Shape;1774;p51"/>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
        <p:nvSpPr>
          <p:cNvPr id="2" name="Pentagon 1"/>
          <p:cNvSpPr/>
          <p:nvPr/>
        </p:nvSpPr>
        <p:spPr>
          <a:xfrm>
            <a:off x="107504" y="1491631"/>
            <a:ext cx="2592288" cy="228231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o-RO" sz="1200" dirty="0" smtClean="0">
                <a:latin typeface="Bookman Old Style" pitchFamily="18" charset="0"/>
              </a:rPr>
              <a:t>a) L</a:t>
            </a:r>
            <a:r>
              <a:rPr lang="vi-VN" sz="1200" dirty="0" smtClean="0">
                <a:latin typeface="Bookman Old Style" pitchFamily="18" charset="0"/>
              </a:rPr>
              <a:t>a </a:t>
            </a:r>
            <a:r>
              <a:rPr lang="vi-VN" sz="1200" dirty="0">
                <a:latin typeface="Bookman Old Style" pitchFamily="18" charset="0"/>
              </a:rPr>
              <a:t>etapa evaluării  unităților de </a:t>
            </a:r>
            <a:r>
              <a:rPr lang="vi-VN" sz="1200" dirty="0" smtClean="0">
                <a:latin typeface="Bookman Old Style" pitchFamily="18" charset="0"/>
              </a:rPr>
              <a:t>competențe</a:t>
            </a:r>
            <a:r>
              <a:rPr lang="ro-RO" sz="1200" dirty="0" smtClean="0">
                <a:latin typeface="Bookman Old Style" pitchFamily="18" charset="0"/>
              </a:rPr>
              <a:t>,</a:t>
            </a:r>
            <a:r>
              <a:rPr lang="vi-VN" sz="1200" dirty="0" smtClean="0">
                <a:latin typeface="Bookman Old Style" pitchFamily="18" charset="0"/>
              </a:rPr>
              <a:t> </a:t>
            </a:r>
            <a:r>
              <a:rPr lang="vi-VN" sz="1200" dirty="0">
                <a:latin typeface="Bookman Old Style" pitchFamily="18" charset="0"/>
              </a:rPr>
              <a:t>la finele parcurgerii unității de învățare, a capitolului, a modulului, la finele anului de </a:t>
            </a:r>
            <a:r>
              <a:rPr lang="vi-VN" sz="1200" dirty="0" smtClean="0">
                <a:latin typeface="Bookman Old Style" pitchFamily="18" charset="0"/>
              </a:rPr>
              <a:t>învățământ, </a:t>
            </a:r>
            <a:r>
              <a:rPr lang="ro-RO" sz="1200" dirty="0" smtClean="0">
                <a:latin typeface="Bookman Old Style" pitchFamily="18" charset="0"/>
              </a:rPr>
              <a:t>t</a:t>
            </a:r>
            <a:r>
              <a:rPr lang="vi-VN" sz="1200" dirty="0" smtClean="0">
                <a:latin typeface="Bookman Old Style" pitchFamily="18" charset="0"/>
              </a:rPr>
              <a:t>estele  sumative vor </a:t>
            </a:r>
            <a:r>
              <a:rPr lang="vi-VN" sz="1200" dirty="0">
                <a:latin typeface="Bookman Old Style" pitchFamily="18" charset="0"/>
              </a:rPr>
              <a:t>fi  elaborate în baza   următorului algoritm:</a:t>
            </a:r>
            <a:endParaRPr lang="ro-RO" sz="1200" dirty="0">
              <a:latin typeface="Bookman Old Style" pitchFamily="18" charset="0"/>
            </a:endParaRPr>
          </a:p>
        </p:txBody>
      </p:sp>
      <p:sp>
        <p:nvSpPr>
          <p:cNvPr id="3" name="Line Callout 1 2"/>
          <p:cNvSpPr/>
          <p:nvPr/>
        </p:nvSpPr>
        <p:spPr>
          <a:xfrm>
            <a:off x="7524328" y="783411"/>
            <a:ext cx="1153264" cy="1651559"/>
          </a:xfrm>
          <a:prstGeom prst="borderCallout1">
            <a:avLst>
              <a:gd name="adj1" fmla="val 43224"/>
              <a:gd name="adj2" fmla="val 1037"/>
              <a:gd name="adj3" fmla="val 89223"/>
              <a:gd name="adj4" fmla="val -599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100" dirty="0" smtClean="0">
                <a:latin typeface="Bookman Old Style" pitchFamily="18" charset="0"/>
              </a:rPr>
              <a:t>R</a:t>
            </a:r>
            <a:r>
              <a:rPr lang="vi-VN" sz="1100" dirty="0" smtClean="0">
                <a:latin typeface="Bookman Old Style" pitchFamily="18" charset="0"/>
              </a:rPr>
              <a:t>ealizează </a:t>
            </a:r>
            <a:r>
              <a:rPr lang="vi-VN" sz="1100" dirty="0">
                <a:latin typeface="Bookman Old Style" pitchFamily="18" charset="0"/>
              </a:rPr>
              <a:t>corelarea dintre domeniile cognitive</a:t>
            </a:r>
            <a:r>
              <a:rPr lang="vi-VN" sz="1100" dirty="0" smtClean="0">
                <a:latin typeface="Bookman Old Style" pitchFamily="18" charset="0"/>
              </a:rPr>
              <a:t>:</a:t>
            </a:r>
            <a:endParaRPr lang="ro-RO" sz="1100" dirty="0" smtClean="0">
              <a:latin typeface="Bookman Old Style" pitchFamily="18" charset="0"/>
            </a:endParaRPr>
          </a:p>
          <a:p>
            <a:pPr algn="ctr"/>
            <a:r>
              <a:rPr lang="vi-VN" sz="1100" dirty="0" smtClean="0">
                <a:latin typeface="Bookman Old Style" pitchFamily="18" charset="0"/>
              </a:rPr>
              <a:t>Cunoaşterea </a:t>
            </a:r>
            <a:r>
              <a:rPr lang="vi-VN" sz="1100" dirty="0">
                <a:latin typeface="Bookman Old Style" pitchFamily="18" charset="0"/>
              </a:rPr>
              <a:t>şi înţelegerea, Aplicarea, Integrarea </a:t>
            </a:r>
            <a:endParaRPr lang="ro-RO" sz="1100" dirty="0">
              <a:latin typeface="Bookman Old Style" pitchFamily="18" charset="0"/>
            </a:endParaRPr>
          </a:p>
        </p:txBody>
      </p:sp>
      <p:sp>
        <p:nvSpPr>
          <p:cNvPr id="4" name="TextBox 3"/>
          <p:cNvSpPr txBox="1"/>
          <p:nvPr/>
        </p:nvSpPr>
        <p:spPr>
          <a:xfrm>
            <a:off x="1552347" y="150475"/>
            <a:ext cx="7252306" cy="307777"/>
          </a:xfrm>
          <a:prstGeom prst="rect">
            <a:avLst/>
          </a:prstGeom>
          <a:noFill/>
        </p:spPr>
        <p:txBody>
          <a:bodyPr wrap="none" rtlCol="0">
            <a:spAutoFit/>
          </a:bodyPr>
          <a:lstStyle/>
          <a:p>
            <a:r>
              <a:rPr lang="it-IT" dirty="0">
                <a:latin typeface="Bookman Old Style" pitchFamily="18" charset="0"/>
              </a:rPr>
              <a:t>Evaluarea sumativă la disciplina Matematică </a:t>
            </a:r>
            <a:r>
              <a:rPr lang="it-IT" dirty="0" smtClean="0">
                <a:latin typeface="Bookman Old Style" pitchFamily="18" charset="0"/>
              </a:rPr>
              <a:t>este </a:t>
            </a:r>
            <a:r>
              <a:rPr lang="it-IT" dirty="0">
                <a:latin typeface="Bookman Old Style" pitchFamily="18" charset="0"/>
              </a:rPr>
              <a:t>semnificativă în trei contexte:</a:t>
            </a:r>
            <a:endParaRPr lang="ro-RO" dirty="0">
              <a:latin typeface="Bookman Old Style" pitchFamily="18" charset="0"/>
            </a:endParaRPr>
          </a:p>
        </p:txBody>
      </p:sp>
    </p:spTree>
    <p:extLst>
      <p:ext uri="{BB962C8B-B14F-4D97-AF65-F5344CB8AC3E}">
        <p14:creationId xmlns:p14="http://schemas.microsoft.com/office/powerpoint/2010/main" val="1700887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6" name="Google Shape;406;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405" name="Google Shape;405;p17"/>
          <p:cNvPicPr preferRelativeResize="0"/>
          <p:nvPr/>
        </p:nvPicPr>
        <p:blipFill>
          <a:blip r:embed="rId3">
            <a:extLst>
              <a:ext uri="{28A0092B-C50C-407E-A947-70E740481C1C}">
                <a14:useLocalDpi xmlns:a14="http://schemas.microsoft.com/office/drawing/2010/main" val="0"/>
              </a:ext>
            </a:extLst>
          </a:blip>
          <a:stretch>
            <a:fillRect/>
          </a:stretch>
        </p:blipFill>
        <p:spPr>
          <a:xfrm>
            <a:off x="6588224" y="630865"/>
            <a:ext cx="2030150" cy="2262771"/>
          </a:xfrm>
          <a:prstGeom prst="ellipse">
            <a:avLst/>
          </a:prstGeom>
          <a:noFill/>
          <a:ln>
            <a:noFill/>
          </a:ln>
        </p:spPr>
      </p:pic>
      <p:sp>
        <p:nvSpPr>
          <p:cNvPr id="3" name="TextBox 2"/>
          <p:cNvSpPr txBox="1"/>
          <p:nvPr/>
        </p:nvSpPr>
        <p:spPr>
          <a:xfrm>
            <a:off x="467544" y="1779662"/>
            <a:ext cx="7614585" cy="2585323"/>
          </a:xfrm>
          <a:prstGeom prst="rect">
            <a:avLst/>
          </a:prstGeom>
          <a:noFill/>
        </p:spPr>
        <p:txBody>
          <a:bodyPr wrap="none" rtlCol="0">
            <a:spAutoFit/>
          </a:bodyPr>
          <a:lstStyle/>
          <a:p>
            <a:r>
              <a:rPr lang="ro-RO" sz="1800" dirty="0" smtClean="0">
                <a:solidFill>
                  <a:schemeClr val="bg1"/>
                </a:solidFill>
                <a:latin typeface="Bookman Old Style" pitchFamily="18" charset="0"/>
              </a:rPr>
              <a:t>Studiile arată că testarea frecventă poate îmbunătăți </a:t>
            </a:r>
          </a:p>
          <a:p>
            <a:r>
              <a:rPr lang="ro-RO" sz="1800" dirty="0" smtClean="0">
                <a:solidFill>
                  <a:schemeClr val="bg1"/>
                </a:solidFill>
                <a:latin typeface="Bookman Old Style" pitchFamily="18" charset="0"/>
              </a:rPr>
              <a:t>semnificativ retenția informației. Elevii care sunt testați</a:t>
            </a:r>
          </a:p>
          <a:p>
            <a:r>
              <a:rPr lang="ro-RO" sz="1800" dirty="0" smtClean="0">
                <a:solidFill>
                  <a:schemeClr val="bg1"/>
                </a:solidFill>
                <a:latin typeface="Bookman Old Style" pitchFamily="18" charset="0"/>
              </a:rPr>
              <a:t>regulat rețin mai bine informațiile pe termen lung </a:t>
            </a:r>
          </a:p>
          <a:p>
            <a:r>
              <a:rPr lang="ro-RO" sz="1800" dirty="0" smtClean="0">
                <a:solidFill>
                  <a:schemeClr val="bg1"/>
                </a:solidFill>
                <a:latin typeface="Bookman Old Style" pitchFamily="18" charset="0"/>
              </a:rPr>
              <a:t>comparativ cu cei care doar recitesc materialul.</a:t>
            </a:r>
          </a:p>
          <a:p>
            <a:r>
              <a:rPr lang="ro-RO" sz="1800" dirty="0" smtClean="0">
                <a:solidFill>
                  <a:schemeClr val="bg1"/>
                </a:solidFill>
                <a:latin typeface="Bookman Old Style" pitchFamily="18" charset="0"/>
              </a:rPr>
              <a:t>În matematică, unde conceptele se construiesc adesea </a:t>
            </a:r>
          </a:p>
          <a:p>
            <a:r>
              <a:rPr lang="ro-RO" sz="1800" dirty="0">
                <a:solidFill>
                  <a:schemeClr val="bg1"/>
                </a:solidFill>
                <a:latin typeface="Bookman Old Style" pitchFamily="18" charset="0"/>
              </a:rPr>
              <a:t>p</a:t>
            </a:r>
            <a:r>
              <a:rPr lang="ro-RO" sz="1800" dirty="0" smtClean="0">
                <a:solidFill>
                  <a:schemeClr val="bg1"/>
                </a:solidFill>
                <a:latin typeface="Bookman Old Style" pitchFamily="18" charset="0"/>
              </a:rPr>
              <a:t>e baza cunoștințelor anterioare, învățarea prin testare </a:t>
            </a:r>
          </a:p>
          <a:p>
            <a:r>
              <a:rPr lang="ro-RO" sz="1800" dirty="0" smtClean="0">
                <a:solidFill>
                  <a:schemeClr val="bg1"/>
                </a:solidFill>
                <a:latin typeface="Bookman Old Style" pitchFamily="18" charset="0"/>
              </a:rPr>
              <a:t>aduce numeroase beneficii. Acest tip de învățare nu numai </a:t>
            </a:r>
          </a:p>
          <a:p>
            <a:r>
              <a:rPr lang="ro-RO" sz="1800" dirty="0" smtClean="0">
                <a:solidFill>
                  <a:schemeClr val="bg1"/>
                </a:solidFill>
                <a:latin typeface="Bookman Old Style" pitchFamily="18" charset="0"/>
              </a:rPr>
              <a:t>îmbunătățește retenția, dar și oferă instrumente valoroase </a:t>
            </a:r>
          </a:p>
          <a:p>
            <a:r>
              <a:rPr lang="ro-RO" sz="1800" dirty="0" smtClean="0">
                <a:solidFill>
                  <a:schemeClr val="bg1"/>
                </a:solidFill>
                <a:latin typeface="Bookman Old Style" pitchFamily="18" charset="0"/>
              </a:rPr>
              <a:t>profesorilor pentru a personaliza și optimiza procesul educațional.</a:t>
            </a:r>
            <a:endParaRPr lang="ro-RO" sz="1800" dirty="0">
              <a:solidFill>
                <a:schemeClr val="bg1"/>
              </a:solidFill>
              <a:latin typeface="Bookman Old Style"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32" name="Google Shape;532;p31"/>
          <p:cNvSpPr txBox="1">
            <a:spLocks noGrp="1"/>
          </p:cNvSpPr>
          <p:nvPr>
            <p:ph type="title"/>
          </p:nvPr>
        </p:nvSpPr>
        <p:spPr>
          <a:xfrm>
            <a:off x="539552" y="581771"/>
            <a:ext cx="2142000" cy="66014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ro-RO" dirty="0" smtClean="0"/>
              <a:t>Exemplu:</a:t>
            </a:r>
            <a:endParaRPr dirty="0"/>
          </a:p>
        </p:txBody>
      </p:sp>
      <p:pic>
        <p:nvPicPr>
          <p:cNvPr id="12" name="Объект 8">
            <a:extLst>
              <a:ext uri="{FF2B5EF4-FFF2-40B4-BE49-F238E27FC236}">
                <a16:creationId xmlns:a16="http://schemas.microsoft.com/office/drawing/2014/main" xmlns="" id="{B49E6CAC-1339-4F7A-A12B-5EE16AF983B8}"/>
              </a:ext>
            </a:extLst>
          </p:cNvPr>
          <p:cNvPicPr>
            <a:picLocks noChangeAspect="1"/>
          </p:cNvPicPr>
          <p:nvPr/>
        </p:nvPicPr>
        <p:blipFill rotWithShape="1">
          <a:blip r:embed="rId3">
            <a:extLst>
              <a:ext uri="{28A0092B-C50C-407E-A947-70E740481C1C}">
                <a14:useLocalDpi xmlns:a14="http://schemas.microsoft.com/office/drawing/2010/main" val="0"/>
              </a:ext>
            </a:extLst>
          </a:blip>
          <a:srcRect l="2970" r="39245"/>
          <a:stretch/>
        </p:blipFill>
        <p:spPr>
          <a:xfrm>
            <a:off x="611560" y="1203598"/>
            <a:ext cx="2706774" cy="3452425"/>
          </a:xfrm>
          <a:prstGeom prst="rect">
            <a:avLst/>
          </a:prstGeom>
        </p:spPr>
      </p:pic>
      <p:sp>
        <p:nvSpPr>
          <p:cNvPr id="2" name="TextBox 1"/>
          <p:cNvSpPr txBox="1"/>
          <p:nvPr/>
        </p:nvSpPr>
        <p:spPr>
          <a:xfrm>
            <a:off x="3806813" y="771550"/>
            <a:ext cx="4824536" cy="1107996"/>
          </a:xfrm>
          <a:prstGeom prst="rect">
            <a:avLst/>
          </a:prstGeom>
          <a:noFill/>
        </p:spPr>
        <p:txBody>
          <a:bodyPr wrap="square" rtlCol="0">
            <a:spAutoFit/>
          </a:bodyPr>
          <a:lstStyle/>
          <a:p>
            <a:r>
              <a:rPr lang="ro-RO" sz="600" b="1" i="1" dirty="0"/>
              <a:t>Unitățile de competențe supuse evaluării</a:t>
            </a:r>
            <a:r>
              <a:rPr lang="ro-RO" sz="600" b="1" dirty="0"/>
              <a:t>:</a:t>
            </a:r>
            <a:endParaRPr lang="ro-RO" sz="600" dirty="0"/>
          </a:p>
          <a:p>
            <a:r>
              <a:rPr lang="en-US" sz="600" dirty="0"/>
              <a:t>1.4</a:t>
            </a:r>
            <a:r>
              <a:rPr lang="en-US" sz="600" b="1" dirty="0"/>
              <a:t>.Calcularea</a:t>
            </a:r>
            <a:r>
              <a:rPr lang="en-US" sz="600" dirty="0"/>
              <a:t> </a:t>
            </a:r>
            <a:r>
              <a:rPr lang="en-US" sz="600" dirty="0" err="1"/>
              <a:t>integralelor</a:t>
            </a:r>
            <a:r>
              <a:rPr lang="en-US" sz="600" dirty="0"/>
              <a:t> </a:t>
            </a:r>
            <a:r>
              <a:rPr lang="en-US" sz="600" dirty="0" err="1"/>
              <a:t>nedefinite</a:t>
            </a:r>
            <a:r>
              <a:rPr lang="en-US" sz="600" dirty="0"/>
              <a:t>, </a:t>
            </a:r>
            <a:r>
              <a:rPr lang="en-US" sz="600" dirty="0" err="1"/>
              <a:t>aplicând</a:t>
            </a:r>
            <a:r>
              <a:rPr lang="en-US" sz="600" dirty="0"/>
              <a:t> </a:t>
            </a:r>
            <a:r>
              <a:rPr lang="en-US" sz="600" dirty="0" err="1"/>
              <a:t>proprietăţile</a:t>
            </a:r>
            <a:r>
              <a:rPr lang="en-US" sz="600" dirty="0"/>
              <a:t> </a:t>
            </a:r>
            <a:r>
              <a:rPr lang="en-US" sz="600" dirty="0" err="1"/>
              <a:t>şi</a:t>
            </a:r>
            <a:r>
              <a:rPr lang="en-US" sz="600" dirty="0"/>
              <a:t> </a:t>
            </a:r>
            <a:r>
              <a:rPr lang="en-US" sz="600" dirty="0" err="1"/>
              <a:t>tabelul</a:t>
            </a:r>
            <a:r>
              <a:rPr lang="en-US" sz="600" dirty="0"/>
              <a:t> de </a:t>
            </a:r>
            <a:r>
              <a:rPr lang="en-US" sz="600" dirty="0" err="1"/>
              <a:t>integrale</a:t>
            </a:r>
            <a:r>
              <a:rPr lang="en-US" sz="600" dirty="0"/>
              <a:t> </a:t>
            </a:r>
            <a:r>
              <a:rPr lang="en-US" sz="600" dirty="0" err="1"/>
              <a:t>nedefinite</a:t>
            </a:r>
            <a:r>
              <a:rPr lang="en-US" sz="600" dirty="0"/>
              <a:t>, </a:t>
            </a:r>
            <a:r>
              <a:rPr lang="en-US" sz="600" dirty="0" err="1"/>
              <a:t>metodele</a:t>
            </a:r>
            <a:r>
              <a:rPr lang="en-US" sz="600" dirty="0"/>
              <a:t> de </a:t>
            </a:r>
            <a:r>
              <a:rPr lang="en-US" sz="600" dirty="0" err="1"/>
              <a:t>integrare</a:t>
            </a:r>
            <a:r>
              <a:rPr lang="en-US" sz="600" dirty="0"/>
              <a:t> (</a:t>
            </a:r>
            <a:r>
              <a:rPr lang="en-US" sz="600" dirty="0" err="1"/>
              <a:t>integrarea</a:t>
            </a:r>
            <a:r>
              <a:rPr lang="en-US" sz="600" dirty="0"/>
              <a:t> </a:t>
            </a:r>
            <a:r>
              <a:rPr lang="en-US" sz="600" dirty="0" err="1"/>
              <a:t>prin</a:t>
            </a:r>
            <a:r>
              <a:rPr lang="en-US" sz="600" dirty="0"/>
              <a:t> </a:t>
            </a:r>
            <a:r>
              <a:rPr lang="en-US" sz="600" dirty="0" err="1"/>
              <a:t>părţi</a:t>
            </a:r>
            <a:r>
              <a:rPr lang="en-US" sz="600" dirty="0"/>
              <a:t>, </a:t>
            </a:r>
            <a:r>
              <a:rPr lang="en-US" sz="600" dirty="0" err="1"/>
              <a:t>schimbarea</a:t>
            </a:r>
            <a:r>
              <a:rPr lang="en-US" sz="600" dirty="0"/>
              <a:t> de </a:t>
            </a:r>
            <a:r>
              <a:rPr lang="en-US" sz="600" dirty="0" err="1"/>
              <a:t>variabilă</a:t>
            </a:r>
            <a:r>
              <a:rPr lang="en-US" sz="600" dirty="0"/>
              <a:t>).</a:t>
            </a:r>
            <a:endParaRPr lang="ro-RO" sz="600" dirty="0"/>
          </a:p>
          <a:p>
            <a:r>
              <a:rPr lang="en-US" sz="600" dirty="0"/>
              <a:t>1.5.</a:t>
            </a:r>
            <a:r>
              <a:rPr lang="en-US" sz="600" b="1" dirty="0"/>
              <a:t>Determinarea</a:t>
            </a:r>
            <a:r>
              <a:rPr lang="en-US" sz="600" dirty="0"/>
              <a:t> </a:t>
            </a:r>
            <a:r>
              <a:rPr lang="en-US" sz="600" dirty="0" err="1"/>
              <a:t>primitivei</a:t>
            </a:r>
            <a:r>
              <a:rPr lang="en-US" sz="600" dirty="0"/>
              <a:t> </a:t>
            </a:r>
            <a:r>
              <a:rPr lang="en-US" sz="600" dirty="0" err="1"/>
              <a:t>unei</a:t>
            </a:r>
            <a:r>
              <a:rPr lang="en-US" sz="600" dirty="0"/>
              <a:t> </a:t>
            </a:r>
            <a:r>
              <a:rPr lang="en-US" sz="600" dirty="0" err="1"/>
              <a:t>funcţii</a:t>
            </a:r>
            <a:r>
              <a:rPr lang="en-US" sz="600" dirty="0"/>
              <a:t> </a:t>
            </a:r>
            <a:r>
              <a:rPr lang="en-US" sz="600" dirty="0" err="1"/>
              <a:t>sau</a:t>
            </a:r>
            <a:r>
              <a:rPr lang="en-US" sz="600" dirty="0"/>
              <a:t> a </a:t>
            </a:r>
            <a:r>
              <a:rPr lang="en-US" sz="600" dirty="0" err="1"/>
              <a:t>funcţiei</a:t>
            </a:r>
            <a:r>
              <a:rPr lang="en-US" sz="600" dirty="0"/>
              <a:t>, </a:t>
            </a:r>
            <a:r>
              <a:rPr lang="en-US" sz="600" dirty="0" err="1"/>
              <a:t>primitiva</a:t>
            </a:r>
            <a:r>
              <a:rPr lang="en-US" sz="600" dirty="0"/>
              <a:t> </a:t>
            </a:r>
            <a:r>
              <a:rPr lang="en-US" sz="600" dirty="0" err="1"/>
              <a:t>căreia</a:t>
            </a:r>
            <a:r>
              <a:rPr lang="en-US" sz="600" dirty="0"/>
              <a:t> </a:t>
            </a:r>
            <a:r>
              <a:rPr lang="en-US" sz="600" dirty="0" err="1"/>
              <a:t>este</a:t>
            </a:r>
            <a:r>
              <a:rPr lang="en-US" sz="600" dirty="0"/>
              <a:t> </a:t>
            </a:r>
            <a:r>
              <a:rPr lang="en-US" sz="600" dirty="0" err="1"/>
              <a:t>dată</a:t>
            </a:r>
            <a:r>
              <a:rPr lang="en-US" sz="600" dirty="0"/>
              <a:t> </a:t>
            </a:r>
            <a:r>
              <a:rPr lang="en-US" sz="600" dirty="0" err="1"/>
              <a:t>în</a:t>
            </a:r>
            <a:r>
              <a:rPr lang="en-US" sz="600" dirty="0"/>
              <a:t> </a:t>
            </a:r>
            <a:r>
              <a:rPr lang="en-US" sz="600" dirty="0" err="1"/>
              <a:t>baza</a:t>
            </a:r>
            <a:r>
              <a:rPr lang="en-US" sz="600" dirty="0"/>
              <a:t> </a:t>
            </a:r>
            <a:r>
              <a:rPr lang="en-US" sz="600" dirty="0" err="1"/>
              <a:t>unor</a:t>
            </a:r>
            <a:r>
              <a:rPr lang="en-US" sz="600" dirty="0"/>
              <a:t> </a:t>
            </a:r>
            <a:r>
              <a:rPr lang="en-US" sz="600" dirty="0" err="1"/>
              <a:t>condiţii</a:t>
            </a:r>
            <a:r>
              <a:rPr lang="en-US" sz="600" dirty="0"/>
              <a:t> indicate.</a:t>
            </a:r>
            <a:endParaRPr lang="ro-RO" sz="600" dirty="0"/>
          </a:p>
          <a:p>
            <a:r>
              <a:rPr lang="en-US" sz="600" b="1" dirty="0"/>
              <a:t>2.3.Calcularea</a:t>
            </a:r>
            <a:r>
              <a:rPr lang="en-US" sz="600" dirty="0"/>
              <a:t> </a:t>
            </a:r>
            <a:r>
              <a:rPr lang="en-US" sz="600" dirty="0" err="1"/>
              <a:t>integralelor</a:t>
            </a:r>
            <a:r>
              <a:rPr lang="en-US" sz="600" dirty="0"/>
              <a:t> definite </a:t>
            </a:r>
            <a:r>
              <a:rPr lang="en-US" sz="600" dirty="0" err="1"/>
              <a:t>aplicând</a:t>
            </a:r>
            <a:r>
              <a:rPr lang="en-US" sz="600" dirty="0"/>
              <a:t> </a:t>
            </a:r>
            <a:r>
              <a:rPr lang="en-US" sz="600" dirty="0" err="1"/>
              <a:t>proprietăţile</a:t>
            </a:r>
            <a:r>
              <a:rPr lang="en-US" sz="600" dirty="0"/>
              <a:t>, formula </a:t>
            </a:r>
            <a:r>
              <a:rPr lang="en-US" sz="600" dirty="0" err="1"/>
              <a:t>lui</a:t>
            </a:r>
            <a:r>
              <a:rPr lang="en-US" sz="600" dirty="0"/>
              <a:t> Newton-Leibnitz.</a:t>
            </a:r>
            <a:endParaRPr lang="ro-RO" sz="600" dirty="0"/>
          </a:p>
          <a:p>
            <a:r>
              <a:rPr lang="fr-FR" sz="600" dirty="0"/>
              <a:t>2.4</a:t>
            </a:r>
            <a:r>
              <a:rPr lang="fr-FR" sz="600" b="1" dirty="0"/>
              <a:t>.Recunoaşterea </a:t>
            </a:r>
            <a:r>
              <a:rPr lang="fr-FR" sz="600" dirty="0" err="1"/>
              <a:t>în</a:t>
            </a:r>
            <a:r>
              <a:rPr lang="fr-FR" sz="600" dirty="0"/>
              <a:t> diverse contexte </a:t>
            </a:r>
            <a:r>
              <a:rPr lang="fr-FR" sz="600" dirty="0" err="1"/>
              <a:t>și</a:t>
            </a:r>
            <a:r>
              <a:rPr lang="fr-FR" sz="600" dirty="0"/>
              <a:t> </a:t>
            </a:r>
            <a:r>
              <a:rPr lang="fr-FR" sz="600" b="1" dirty="0" err="1"/>
              <a:t>aplicarea</a:t>
            </a:r>
            <a:r>
              <a:rPr lang="fr-FR" sz="600" b="1" dirty="0"/>
              <a:t> </a:t>
            </a:r>
            <a:r>
              <a:rPr lang="fr-FR" sz="600" dirty="0" err="1"/>
              <a:t>subgraficului</a:t>
            </a:r>
            <a:r>
              <a:rPr lang="fr-FR" sz="600" dirty="0"/>
              <a:t> </a:t>
            </a:r>
            <a:r>
              <a:rPr lang="fr-FR" sz="600" dirty="0" err="1"/>
              <a:t>unei</a:t>
            </a:r>
            <a:r>
              <a:rPr lang="fr-FR" sz="600" dirty="0"/>
              <a:t> </a:t>
            </a:r>
            <a:r>
              <a:rPr lang="fr-FR" sz="600" dirty="0" err="1"/>
              <a:t>funcţii</a:t>
            </a:r>
            <a:r>
              <a:rPr lang="fr-FR" sz="600" dirty="0"/>
              <a:t> </a:t>
            </a:r>
            <a:r>
              <a:rPr lang="fr-FR" sz="600" dirty="0" err="1"/>
              <a:t>în</a:t>
            </a:r>
            <a:r>
              <a:rPr lang="fr-FR" sz="600" dirty="0"/>
              <a:t> </a:t>
            </a:r>
            <a:r>
              <a:rPr lang="fr-FR" sz="600" dirty="0" err="1"/>
              <a:t>rezolvări</a:t>
            </a:r>
            <a:r>
              <a:rPr lang="fr-FR" sz="600" dirty="0"/>
              <a:t> de </a:t>
            </a:r>
            <a:r>
              <a:rPr lang="fr-FR" sz="600" dirty="0" err="1"/>
              <a:t>probleme</a:t>
            </a:r>
            <a:r>
              <a:rPr lang="fr-FR" sz="600" dirty="0"/>
              <a:t>.</a:t>
            </a:r>
            <a:endParaRPr lang="ro-RO" sz="600" dirty="0"/>
          </a:p>
          <a:p>
            <a:r>
              <a:rPr lang="fr-FR" sz="600" dirty="0"/>
              <a:t>2.5</a:t>
            </a:r>
            <a:r>
              <a:rPr lang="fr-FR" sz="600" b="1" dirty="0"/>
              <a:t>.Calcularea</a:t>
            </a:r>
            <a:r>
              <a:rPr lang="fr-FR" sz="600" dirty="0"/>
              <a:t> </a:t>
            </a:r>
            <a:r>
              <a:rPr lang="fr-FR" sz="600" dirty="0" err="1"/>
              <a:t>ariei</a:t>
            </a:r>
            <a:r>
              <a:rPr lang="fr-FR" sz="600" dirty="0"/>
              <a:t> </a:t>
            </a:r>
            <a:r>
              <a:rPr lang="fr-FR" sz="600" dirty="0" err="1"/>
              <a:t>figurii</a:t>
            </a:r>
            <a:r>
              <a:rPr lang="fr-FR" sz="600" dirty="0"/>
              <a:t> </a:t>
            </a:r>
            <a:r>
              <a:rPr lang="fr-FR" sz="600" dirty="0" err="1"/>
              <a:t>şi</a:t>
            </a:r>
            <a:r>
              <a:rPr lang="fr-FR" sz="600" dirty="0"/>
              <a:t> </a:t>
            </a:r>
            <a:r>
              <a:rPr lang="fr-FR" sz="600" dirty="0" err="1"/>
              <a:t>volumului</a:t>
            </a:r>
            <a:r>
              <a:rPr lang="fr-FR" sz="600" dirty="0"/>
              <a:t> </a:t>
            </a:r>
            <a:r>
              <a:rPr lang="fr-FR" sz="600" dirty="0" err="1"/>
              <a:t>corpului</a:t>
            </a:r>
            <a:r>
              <a:rPr lang="fr-FR" sz="600" dirty="0"/>
              <a:t> de </a:t>
            </a:r>
            <a:r>
              <a:rPr lang="fr-FR" sz="600" dirty="0" err="1"/>
              <a:t>rotaţie</a:t>
            </a:r>
            <a:r>
              <a:rPr lang="fr-FR" sz="600" dirty="0"/>
              <a:t>, </a:t>
            </a:r>
            <a:r>
              <a:rPr lang="fr-FR" sz="600" dirty="0" err="1"/>
              <a:t>aplicând</a:t>
            </a:r>
            <a:r>
              <a:rPr lang="fr-FR" sz="600" dirty="0"/>
              <a:t> </a:t>
            </a:r>
            <a:r>
              <a:rPr lang="fr-FR" sz="600" dirty="0" err="1"/>
              <a:t>integrala</a:t>
            </a:r>
            <a:r>
              <a:rPr lang="fr-FR" sz="600" dirty="0"/>
              <a:t> </a:t>
            </a:r>
            <a:r>
              <a:rPr lang="fr-FR" sz="600" dirty="0" err="1"/>
              <a:t>definită</a:t>
            </a:r>
            <a:r>
              <a:rPr lang="fr-FR" sz="600" dirty="0"/>
              <a:t>.</a:t>
            </a:r>
            <a:endParaRPr lang="ro-RO" sz="600" dirty="0"/>
          </a:p>
          <a:p>
            <a:r>
              <a:rPr lang="fr-FR" sz="600" dirty="0"/>
              <a:t>2.6</a:t>
            </a:r>
            <a:r>
              <a:rPr lang="fr-FR" sz="600" b="1" dirty="0"/>
              <a:t>.Aplicarea</a:t>
            </a:r>
            <a:r>
              <a:rPr lang="fr-FR" sz="600" dirty="0"/>
              <a:t> </a:t>
            </a:r>
            <a:r>
              <a:rPr lang="fr-FR" sz="600" dirty="0" err="1"/>
              <a:t>integralei</a:t>
            </a:r>
            <a:r>
              <a:rPr lang="fr-FR" sz="600" dirty="0"/>
              <a:t> </a:t>
            </a:r>
            <a:r>
              <a:rPr lang="fr-FR" sz="600" dirty="0" err="1"/>
              <a:t>definite</a:t>
            </a:r>
            <a:r>
              <a:rPr lang="fr-FR" sz="600" dirty="0"/>
              <a:t> </a:t>
            </a:r>
            <a:r>
              <a:rPr lang="fr-FR" sz="600" dirty="0" err="1"/>
              <a:t>în</a:t>
            </a:r>
            <a:r>
              <a:rPr lang="fr-FR" sz="600" dirty="0"/>
              <a:t> </a:t>
            </a:r>
            <a:r>
              <a:rPr lang="fr-FR" sz="600" dirty="0" err="1"/>
              <a:t>abordarea</a:t>
            </a:r>
            <a:r>
              <a:rPr lang="fr-FR" sz="600" dirty="0"/>
              <a:t> </a:t>
            </a:r>
            <a:r>
              <a:rPr lang="fr-FR" sz="600" dirty="0" err="1"/>
              <a:t>unor</a:t>
            </a:r>
            <a:r>
              <a:rPr lang="fr-FR" sz="600" dirty="0"/>
              <a:t> </a:t>
            </a:r>
            <a:r>
              <a:rPr lang="fr-FR" sz="600" dirty="0" err="1"/>
              <a:t>situaţii</a:t>
            </a:r>
            <a:r>
              <a:rPr lang="fr-FR" sz="600" dirty="0"/>
              <a:t> </a:t>
            </a:r>
            <a:r>
              <a:rPr lang="fr-FR" sz="600" dirty="0" err="1"/>
              <a:t>cotidiene</a:t>
            </a:r>
            <a:r>
              <a:rPr lang="fr-FR" sz="600" dirty="0"/>
              <a:t> </a:t>
            </a:r>
            <a:r>
              <a:rPr lang="fr-FR" sz="600" dirty="0" err="1"/>
              <a:t>și</a:t>
            </a:r>
            <a:r>
              <a:rPr lang="fr-FR" sz="600" dirty="0"/>
              <a:t>/</a:t>
            </a:r>
            <a:r>
              <a:rPr lang="fr-FR" sz="600" dirty="0" err="1"/>
              <a:t>sau</a:t>
            </a:r>
            <a:r>
              <a:rPr lang="fr-FR" sz="600" dirty="0"/>
              <a:t> </a:t>
            </a:r>
            <a:r>
              <a:rPr lang="fr-FR" sz="600" dirty="0" err="1"/>
              <a:t>pentru</a:t>
            </a:r>
            <a:r>
              <a:rPr lang="fr-FR" sz="600" dirty="0"/>
              <a:t> </a:t>
            </a:r>
            <a:r>
              <a:rPr lang="fr-FR" sz="600" dirty="0" err="1"/>
              <a:t>rezolvarea</a:t>
            </a:r>
            <a:r>
              <a:rPr lang="fr-FR" sz="600" dirty="0"/>
              <a:t> </a:t>
            </a:r>
            <a:r>
              <a:rPr lang="fr-FR" sz="600" dirty="0" err="1"/>
              <a:t>unor</a:t>
            </a:r>
            <a:r>
              <a:rPr lang="fr-FR" sz="600" dirty="0"/>
              <a:t> </a:t>
            </a:r>
            <a:r>
              <a:rPr lang="fr-FR" sz="600" dirty="0" err="1"/>
              <a:t>prob-leme</a:t>
            </a:r>
            <a:r>
              <a:rPr lang="fr-FR" sz="600" dirty="0"/>
              <a:t> </a:t>
            </a:r>
            <a:r>
              <a:rPr lang="fr-FR" sz="600" dirty="0" err="1"/>
              <a:t>din</a:t>
            </a:r>
            <a:r>
              <a:rPr lang="fr-FR" sz="600" dirty="0"/>
              <a:t> diverse </a:t>
            </a:r>
            <a:r>
              <a:rPr lang="fr-FR" sz="600" dirty="0" err="1"/>
              <a:t>domenii</a:t>
            </a:r>
            <a:r>
              <a:rPr lang="fr-FR" sz="600" dirty="0"/>
              <a:t>.</a:t>
            </a:r>
            <a:endParaRPr lang="ro-RO" sz="600" dirty="0"/>
          </a:p>
          <a:p>
            <a:r>
              <a:rPr lang="fr-FR" sz="600" dirty="0"/>
              <a:t>5.4.</a:t>
            </a:r>
            <a:r>
              <a:rPr lang="fr-FR" sz="600" b="1" dirty="0"/>
              <a:t>Utilizarea </a:t>
            </a:r>
            <a:r>
              <a:rPr lang="fr-FR" sz="600" dirty="0" err="1"/>
              <a:t>proprietăţilor</a:t>
            </a:r>
            <a:r>
              <a:rPr lang="fr-FR" sz="600" dirty="0"/>
              <a:t> </a:t>
            </a:r>
            <a:r>
              <a:rPr lang="fr-FR" sz="600" dirty="0" err="1"/>
              <a:t>poliedrelor</a:t>
            </a:r>
            <a:r>
              <a:rPr lang="fr-FR" sz="600" dirty="0"/>
              <a:t> </a:t>
            </a:r>
            <a:r>
              <a:rPr lang="fr-FR" sz="600" dirty="0" err="1"/>
              <a:t>în</a:t>
            </a:r>
            <a:r>
              <a:rPr lang="fr-FR" sz="600" dirty="0"/>
              <a:t> </a:t>
            </a:r>
            <a:r>
              <a:rPr lang="fr-FR" sz="600" dirty="0" err="1"/>
              <a:t>rezolvări</a:t>
            </a:r>
            <a:r>
              <a:rPr lang="fr-FR" sz="600" dirty="0"/>
              <a:t> de </a:t>
            </a:r>
            <a:r>
              <a:rPr lang="fr-FR" sz="600" dirty="0" err="1"/>
              <a:t>probleme</a:t>
            </a:r>
            <a:r>
              <a:rPr lang="fr-FR" sz="600" dirty="0"/>
              <a:t>.</a:t>
            </a:r>
            <a:endParaRPr lang="ro-RO" sz="600" dirty="0"/>
          </a:p>
          <a:p>
            <a:r>
              <a:rPr lang="fr-FR" sz="600" dirty="0"/>
              <a:t>5.5. </a:t>
            </a:r>
            <a:r>
              <a:rPr lang="fr-FR" sz="600" b="1" dirty="0" err="1"/>
              <a:t>Calcularea</a:t>
            </a:r>
            <a:r>
              <a:rPr lang="fr-FR" sz="600" dirty="0"/>
              <a:t> </a:t>
            </a:r>
            <a:r>
              <a:rPr lang="fr-FR" sz="600" dirty="0" err="1"/>
              <a:t>ariilor</a:t>
            </a:r>
            <a:r>
              <a:rPr lang="fr-FR" sz="600" dirty="0"/>
              <a:t> </a:t>
            </a:r>
            <a:r>
              <a:rPr lang="fr-FR" sz="600" dirty="0" err="1"/>
              <a:t>suprafeţelor</a:t>
            </a:r>
            <a:r>
              <a:rPr lang="fr-FR" sz="600" dirty="0"/>
              <a:t> </a:t>
            </a:r>
            <a:r>
              <a:rPr lang="fr-FR" sz="600" dirty="0" err="1"/>
              <a:t>şi</a:t>
            </a:r>
            <a:r>
              <a:rPr lang="fr-FR" sz="600" dirty="0"/>
              <a:t> </a:t>
            </a:r>
            <a:r>
              <a:rPr lang="fr-FR" sz="600" dirty="0" err="1"/>
              <a:t>volumelor</a:t>
            </a:r>
            <a:r>
              <a:rPr lang="fr-FR" sz="600" dirty="0"/>
              <a:t> </a:t>
            </a:r>
            <a:r>
              <a:rPr lang="fr-FR" sz="600" dirty="0" err="1"/>
              <a:t>poliedrelor</a:t>
            </a:r>
            <a:r>
              <a:rPr lang="fr-FR" sz="600" dirty="0"/>
              <a:t>  </a:t>
            </a:r>
            <a:r>
              <a:rPr lang="fr-FR" sz="600" dirty="0" err="1"/>
              <a:t>în</a:t>
            </a:r>
            <a:r>
              <a:rPr lang="fr-FR" sz="600" dirty="0"/>
              <a:t> </a:t>
            </a:r>
            <a:r>
              <a:rPr lang="fr-FR" sz="600" dirty="0" err="1"/>
              <a:t>situaţii</a:t>
            </a:r>
            <a:r>
              <a:rPr lang="fr-FR" sz="600" dirty="0"/>
              <a:t> </a:t>
            </a:r>
            <a:r>
              <a:rPr lang="fr-FR" sz="600" dirty="0" err="1"/>
              <a:t>reale</a:t>
            </a:r>
            <a:r>
              <a:rPr lang="fr-FR" sz="600" dirty="0"/>
              <a:t> </a:t>
            </a:r>
            <a:r>
              <a:rPr lang="fr-FR" sz="600" dirty="0" err="1"/>
              <a:t>şi</a:t>
            </a:r>
            <a:r>
              <a:rPr lang="fr-FR" sz="600" dirty="0"/>
              <a:t>/</a:t>
            </a:r>
            <a:r>
              <a:rPr lang="fr-FR" sz="600" dirty="0" err="1"/>
              <a:t>sau</a:t>
            </a:r>
            <a:r>
              <a:rPr lang="fr-FR" sz="600" dirty="0"/>
              <a:t> </a:t>
            </a:r>
            <a:r>
              <a:rPr lang="fr-FR" sz="600" dirty="0" err="1"/>
              <a:t>modelate</a:t>
            </a:r>
            <a:r>
              <a:rPr lang="fr-FR" sz="600" dirty="0"/>
              <a:t>.</a:t>
            </a:r>
            <a:endParaRPr lang="ro-RO" sz="600" dirty="0"/>
          </a:p>
          <a:p>
            <a:r>
              <a:rPr lang="fr-FR" sz="600" dirty="0"/>
              <a:t>5.8.</a:t>
            </a:r>
            <a:r>
              <a:rPr lang="fr-FR" sz="600" b="1" dirty="0"/>
              <a:t> </a:t>
            </a:r>
            <a:r>
              <a:rPr lang="fr-FR" sz="600" b="1" dirty="0" err="1"/>
              <a:t>Utilizarea</a:t>
            </a:r>
            <a:r>
              <a:rPr lang="fr-FR" sz="600" dirty="0"/>
              <a:t> </a:t>
            </a:r>
            <a:r>
              <a:rPr lang="fr-FR" sz="600" dirty="0" err="1"/>
              <a:t>poliedrelor</a:t>
            </a:r>
            <a:r>
              <a:rPr lang="fr-FR" sz="600" dirty="0"/>
              <a:t> </a:t>
            </a:r>
            <a:r>
              <a:rPr lang="fr-FR" sz="600" dirty="0" err="1"/>
              <a:t>şi</a:t>
            </a:r>
            <a:r>
              <a:rPr lang="fr-FR" sz="600" dirty="0"/>
              <a:t> </a:t>
            </a:r>
            <a:r>
              <a:rPr lang="fr-FR" sz="600" dirty="0" err="1"/>
              <a:t>proprietăţilor</a:t>
            </a:r>
            <a:r>
              <a:rPr lang="fr-FR" sz="600" dirty="0"/>
              <a:t> </a:t>
            </a:r>
            <a:r>
              <a:rPr lang="fr-FR" sz="600" dirty="0" err="1"/>
              <a:t>acestora</a:t>
            </a:r>
            <a:r>
              <a:rPr lang="fr-FR" sz="600" dirty="0"/>
              <a:t> </a:t>
            </a:r>
            <a:r>
              <a:rPr lang="ro-RO" sz="600" dirty="0"/>
              <a:t>pentru a identifica și explica  situații, procese,  feno-mene din diverse domenii</a:t>
            </a:r>
            <a:r>
              <a:rPr lang="ro-RO" sz="600" dirty="0" smtClean="0"/>
              <a:t>.</a:t>
            </a:r>
            <a:endParaRPr lang="ro-RO" dirty="0"/>
          </a:p>
        </p:txBody>
      </p:sp>
      <p:sp>
        <p:nvSpPr>
          <p:cNvPr id="4" name="Rectangle 3"/>
          <p:cNvSpPr/>
          <p:nvPr/>
        </p:nvSpPr>
        <p:spPr>
          <a:xfrm>
            <a:off x="3806813" y="1879546"/>
            <a:ext cx="4572000" cy="954107"/>
          </a:xfrm>
          <a:prstGeom prst="rect">
            <a:avLst/>
          </a:prstGeom>
        </p:spPr>
        <p:txBody>
          <a:bodyPr>
            <a:spAutoFit/>
          </a:bodyPr>
          <a:lstStyle/>
          <a:p>
            <a:r>
              <a:rPr lang="ro-RO" sz="600" i="1" dirty="0" smtClean="0"/>
              <a:t>Elevii vor demonstra că sunt capabili:</a:t>
            </a:r>
            <a:endParaRPr lang="ro-RO" sz="600" dirty="0" smtClean="0"/>
          </a:p>
          <a:p>
            <a:r>
              <a:rPr lang="ro-RO" sz="600" dirty="0" smtClean="0"/>
              <a:t>OE1: Să calculeze integrale nedefinte aplicând tabelul de integrale nedefinite.</a:t>
            </a:r>
          </a:p>
          <a:p>
            <a:r>
              <a:rPr lang="ro-RO" sz="600" dirty="0" smtClean="0"/>
              <a:t>OE2: Să calculeze integrale definite aplicând proprietăți, formula Newton-Leibniz.</a:t>
            </a:r>
          </a:p>
          <a:p>
            <a:r>
              <a:rPr lang="ro-RO" sz="600" dirty="0" smtClean="0"/>
              <a:t>OE3: Să determine primitiva unei funcții în baza unor condiții indicate.</a:t>
            </a:r>
          </a:p>
          <a:p>
            <a:r>
              <a:rPr lang="ro-RO" sz="600" dirty="0" smtClean="0"/>
              <a:t>OE4: Să interpreteze geometric integrala definită a unei funcții continue cu valori nenegative.</a:t>
            </a:r>
          </a:p>
          <a:p>
            <a:r>
              <a:rPr lang="ro-RO" sz="600" dirty="0" smtClean="0"/>
              <a:t>OE5: Să aplice integrala nedefinită, integrala definită în situații reale și/sau modelate.</a:t>
            </a:r>
          </a:p>
          <a:p>
            <a:r>
              <a:rPr lang="ro-RO" sz="600" dirty="0" smtClean="0"/>
              <a:t>OE6: Să aplice algoritmii specifici calculului ariilor suprafețelor în rezolvări de probleme.</a:t>
            </a:r>
          </a:p>
          <a:p>
            <a:r>
              <a:rPr lang="ro-RO" sz="600" dirty="0" smtClean="0"/>
              <a:t>OE7: Să utilizeze proprietățile poliedrelor în situații reale.</a:t>
            </a:r>
          </a:p>
          <a:p>
            <a:r>
              <a:rPr lang="ro-RO" sz="600" dirty="0" smtClean="0"/>
              <a:t>OE8: Să interpreteze situații practice utilizând poliedrele și elementele lor</a:t>
            </a:r>
            <a:r>
              <a:rPr lang="ro-RO" sz="800" dirty="0" smtClean="0"/>
              <a:t>.</a:t>
            </a:r>
            <a:endParaRPr lang="ro-RO" sz="800" dirty="0"/>
          </a:p>
        </p:txBody>
      </p:sp>
      <p:graphicFrame>
        <p:nvGraphicFramePr>
          <p:cNvPr id="5" name="Table 4"/>
          <p:cNvGraphicFramePr>
            <a:graphicFrameLocks noGrp="1"/>
          </p:cNvGraphicFramePr>
          <p:nvPr>
            <p:extLst>
              <p:ext uri="{D42A27DB-BD31-4B8C-83A1-F6EECF244321}">
                <p14:modId xmlns:p14="http://schemas.microsoft.com/office/powerpoint/2010/main" val="750236087"/>
              </p:ext>
            </p:extLst>
          </p:nvPr>
        </p:nvGraphicFramePr>
        <p:xfrm>
          <a:off x="3707904" y="2833654"/>
          <a:ext cx="4943686" cy="1822370"/>
        </p:xfrm>
        <a:graphic>
          <a:graphicData uri="http://schemas.openxmlformats.org/drawingml/2006/table">
            <a:tbl>
              <a:tblPr firstRow="1" firstCol="1" bandRow="1">
                <a:tableStyleId>{073A0DAA-6AF3-43AB-8588-CEC1D06C72B9}</a:tableStyleId>
              </a:tblPr>
              <a:tblGrid>
                <a:gridCol w="1940340"/>
                <a:gridCol w="821606"/>
                <a:gridCol w="755684"/>
                <a:gridCol w="755684"/>
                <a:gridCol w="670372"/>
              </a:tblGrid>
              <a:tr h="713338">
                <a:tc>
                  <a:txBody>
                    <a:bodyPr/>
                    <a:lstStyle/>
                    <a:p>
                      <a:pPr indent="270510" algn="just">
                        <a:lnSpc>
                          <a:spcPct val="115000"/>
                        </a:lnSpc>
                        <a:spcAft>
                          <a:spcPts val="0"/>
                        </a:spcAft>
                      </a:pPr>
                      <a:r>
                        <a:rPr lang="ro-RO" sz="600" dirty="0">
                          <a:effectLst/>
                        </a:rPr>
                        <a:t>                Domenii cognitive</a:t>
                      </a:r>
                      <a:endParaRPr lang="ro-RO" sz="500" dirty="0">
                        <a:effectLst/>
                      </a:endParaRPr>
                    </a:p>
                    <a:p>
                      <a:pPr indent="270510" algn="just">
                        <a:lnSpc>
                          <a:spcPct val="115000"/>
                        </a:lnSpc>
                        <a:spcAft>
                          <a:spcPts val="0"/>
                        </a:spcAft>
                      </a:pPr>
                      <a:r>
                        <a:rPr lang="ro-RO" sz="600" dirty="0">
                          <a:effectLst/>
                        </a:rPr>
                        <a:t> </a:t>
                      </a:r>
                      <a:endParaRPr lang="ro-RO" sz="500" dirty="0">
                        <a:effectLst/>
                      </a:endParaRPr>
                    </a:p>
                    <a:p>
                      <a:pPr indent="270510" algn="just">
                        <a:lnSpc>
                          <a:spcPct val="115000"/>
                        </a:lnSpc>
                        <a:spcAft>
                          <a:spcPts val="0"/>
                        </a:spcAft>
                      </a:pPr>
                      <a:r>
                        <a:rPr lang="ro-RO" sz="600" dirty="0">
                          <a:effectLst/>
                        </a:rPr>
                        <a:t>Conținuturi </a:t>
                      </a:r>
                      <a:endParaRPr lang="ro-RO" sz="500" dirty="0">
                        <a:effectLst/>
                        <a:latin typeface="Calibri"/>
                        <a:ea typeface="Calibri"/>
                        <a:cs typeface="Times New Roman"/>
                      </a:endParaRPr>
                    </a:p>
                  </a:txBody>
                  <a:tcPr marL="57219" marR="57219" marT="0" marB="0"/>
                </a:tc>
                <a:tc>
                  <a:txBody>
                    <a:bodyPr/>
                    <a:lstStyle/>
                    <a:p>
                      <a:pPr algn="just">
                        <a:lnSpc>
                          <a:spcPct val="115000"/>
                        </a:lnSpc>
                        <a:spcAft>
                          <a:spcPts val="0"/>
                        </a:spcAft>
                      </a:pPr>
                      <a:r>
                        <a:rPr lang="ro-RO" sz="600">
                          <a:effectLst/>
                        </a:rPr>
                        <a:t>Cunoaștere și înțelegere</a:t>
                      </a:r>
                      <a:endParaRPr lang="ro-RO" sz="500">
                        <a:effectLst/>
                        <a:latin typeface="Calibri"/>
                        <a:ea typeface="Calibri"/>
                        <a:cs typeface="Times New Roman"/>
                      </a:endParaRPr>
                    </a:p>
                  </a:txBody>
                  <a:tcPr marL="57219" marR="57219" marT="0" marB="0" anchor="ctr"/>
                </a:tc>
                <a:tc>
                  <a:txBody>
                    <a:bodyPr/>
                    <a:lstStyle/>
                    <a:p>
                      <a:pPr algn="just">
                        <a:lnSpc>
                          <a:spcPct val="115000"/>
                        </a:lnSpc>
                        <a:spcAft>
                          <a:spcPts val="0"/>
                        </a:spcAft>
                      </a:pPr>
                      <a:r>
                        <a:rPr lang="ro-RO" sz="600">
                          <a:effectLst/>
                        </a:rPr>
                        <a:t>Aplicare</a:t>
                      </a:r>
                      <a:endParaRPr lang="ro-RO" sz="500">
                        <a:effectLst/>
                        <a:latin typeface="Calibri"/>
                        <a:ea typeface="Calibri"/>
                        <a:cs typeface="Times New Roman"/>
                      </a:endParaRPr>
                    </a:p>
                  </a:txBody>
                  <a:tcPr marL="57219" marR="57219" marT="0" marB="0" anchor="ctr"/>
                </a:tc>
                <a:tc>
                  <a:txBody>
                    <a:bodyPr/>
                    <a:lstStyle/>
                    <a:p>
                      <a:pPr algn="just">
                        <a:lnSpc>
                          <a:spcPct val="115000"/>
                        </a:lnSpc>
                        <a:spcAft>
                          <a:spcPts val="0"/>
                        </a:spcAft>
                      </a:pPr>
                      <a:r>
                        <a:rPr lang="ro-RO" sz="600">
                          <a:effectLst/>
                        </a:rPr>
                        <a:t>Integrare </a:t>
                      </a:r>
                      <a:endParaRPr lang="ro-RO" sz="500">
                        <a:effectLst/>
                        <a:latin typeface="Calibri"/>
                        <a:ea typeface="Calibri"/>
                        <a:cs typeface="Times New Roman"/>
                      </a:endParaRPr>
                    </a:p>
                  </a:txBody>
                  <a:tcPr marL="57219" marR="57219" marT="0" marB="0" anchor="ctr"/>
                </a:tc>
                <a:tc>
                  <a:txBody>
                    <a:bodyPr/>
                    <a:lstStyle/>
                    <a:p>
                      <a:pPr indent="270510" algn="just">
                        <a:lnSpc>
                          <a:spcPct val="115000"/>
                        </a:lnSpc>
                        <a:spcAft>
                          <a:spcPts val="0"/>
                        </a:spcAft>
                      </a:pPr>
                      <a:r>
                        <a:rPr lang="ro-RO" sz="600" dirty="0">
                          <a:effectLst/>
                        </a:rPr>
                        <a:t>Total </a:t>
                      </a:r>
                      <a:endParaRPr lang="ro-RO" sz="500" dirty="0">
                        <a:effectLst/>
                        <a:latin typeface="Calibri"/>
                        <a:ea typeface="Calibri"/>
                        <a:cs typeface="Times New Roman"/>
                      </a:endParaRPr>
                    </a:p>
                  </a:txBody>
                  <a:tcPr marL="57219" marR="57219" marT="0" marB="0" anchor="ctr"/>
                </a:tc>
              </a:tr>
              <a:tr h="268812">
                <a:tc>
                  <a:txBody>
                    <a:bodyPr/>
                    <a:lstStyle/>
                    <a:p>
                      <a:pPr>
                        <a:lnSpc>
                          <a:spcPct val="115000"/>
                        </a:lnSpc>
                        <a:spcAft>
                          <a:spcPts val="0"/>
                        </a:spcAft>
                      </a:pPr>
                      <a:r>
                        <a:rPr lang="ro-RO" sz="600">
                          <a:effectLst/>
                        </a:rPr>
                        <a:t>Primitive și integrale </a:t>
                      </a:r>
                      <a:endParaRPr lang="ro-RO" sz="500">
                        <a:effectLst/>
                      </a:endParaRPr>
                    </a:p>
                    <a:p>
                      <a:pPr>
                        <a:lnSpc>
                          <a:spcPct val="115000"/>
                        </a:lnSpc>
                        <a:spcAft>
                          <a:spcPts val="0"/>
                        </a:spcAft>
                      </a:pPr>
                      <a:r>
                        <a:rPr lang="ro-RO" sz="600">
                          <a:effectLst/>
                        </a:rPr>
                        <a:t>nedefinite</a:t>
                      </a:r>
                      <a:endParaRPr lang="ro-RO" sz="500">
                        <a:effectLst/>
                        <a:latin typeface="Calibri"/>
                        <a:ea typeface="Calibri"/>
                        <a:cs typeface="Times New Roman"/>
                      </a:endParaRPr>
                    </a:p>
                  </a:txBody>
                  <a:tcPr marL="57219" marR="57219" marT="0" marB="0"/>
                </a:tc>
                <a:tc>
                  <a:txBody>
                    <a:bodyPr/>
                    <a:lstStyle/>
                    <a:p>
                      <a:pPr indent="270510" algn="just">
                        <a:lnSpc>
                          <a:spcPct val="115000"/>
                        </a:lnSpc>
                        <a:spcAft>
                          <a:spcPts val="0"/>
                        </a:spcAft>
                      </a:pPr>
                      <a:r>
                        <a:rPr lang="ro-RO" sz="600">
                          <a:effectLst/>
                        </a:rPr>
                        <a:t>1 item</a:t>
                      </a:r>
                      <a:endParaRPr lang="ro-RO" sz="500">
                        <a:effectLst/>
                        <a:latin typeface="Calibri"/>
                        <a:ea typeface="Calibri"/>
                        <a:cs typeface="Times New Roman"/>
                      </a:endParaRPr>
                    </a:p>
                  </a:txBody>
                  <a:tcPr marL="57219" marR="57219" marT="0" marB="0" anchor="ctr"/>
                </a:tc>
                <a:tc>
                  <a:txBody>
                    <a:bodyPr/>
                    <a:lstStyle/>
                    <a:p>
                      <a:pPr indent="270510" algn="just">
                        <a:lnSpc>
                          <a:spcPct val="115000"/>
                        </a:lnSpc>
                        <a:spcAft>
                          <a:spcPts val="0"/>
                        </a:spcAft>
                      </a:pPr>
                      <a:r>
                        <a:rPr lang="ro-RO" sz="600">
                          <a:effectLst/>
                        </a:rPr>
                        <a:t>1 item</a:t>
                      </a:r>
                      <a:endParaRPr lang="ro-RO" sz="500">
                        <a:effectLst/>
                        <a:latin typeface="Calibri"/>
                        <a:ea typeface="Calibri"/>
                        <a:cs typeface="Times New Roman"/>
                      </a:endParaRPr>
                    </a:p>
                  </a:txBody>
                  <a:tcPr marL="57219" marR="57219" marT="0" marB="0" anchor="ctr"/>
                </a:tc>
                <a:tc>
                  <a:txBody>
                    <a:bodyPr/>
                    <a:lstStyle/>
                    <a:p>
                      <a:pPr indent="270510" algn="just">
                        <a:lnSpc>
                          <a:spcPct val="115000"/>
                        </a:lnSpc>
                        <a:spcAft>
                          <a:spcPts val="0"/>
                        </a:spcAft>
                      </a:pPr>
                      <a:r>
                        <a:rPr lang="ro-RO" sz="600">
                          <a:effectLst/>
                        </a:rPr>
                        <a:t>1 item</a:t>
                      </a:r>
                      <a:endParaRPr lang="ro-RO" sz="500">
                        <a:effectLst/>
                        <a:latin typeface="Calibri"/>
                        <a:ea typeface="Calibri"/>
                        <a:cs typeface="Times New Roman"/>
                      </a:endParaRPr>
                    </a:p>
                  </a:txBody>
                  <a:tcPr marL="57219" marR="57219" marT="0" marB="0" anchor="ctr"/>
                </a:tc>
                <a:tc>
                  <a:txBody>
                    <a:bodyPr/>
                    <a:lstStyle/>
                    <a:p>
                      <a:pPr algn="just">
                        <a:lnSpc>
                          <a:spcPct val="115000"/>
                        </a:lnSpc>
                        <a:spcAft>
                          <a:spcPts val="0"/>
                        </a:spcAft>
                      </a:pPr>
                      <a:r>
                        <a:rPr lang="ro-RO" sz="600">
                          <a:effectLst/>
                        </a:rPr>
                        <a:t>3  itemi</a:t>
                      </a:r>
                      <a:endParaRPr lang="ro-RO" sz="500">
                        <a:effectLst/>
                      </a:endParaRPr>
                    </a:p>
                    <a:p>
                      <a:pPr indent="270510" algn="just">
                        <a:lnSpc>
                          <a:spcPct val="115000"/>
                        </a:lnSpc>
                        <a:spcAft>
                          <a:spcPts val="0"/>
                        </a:spcAft>
                      </a:pPr>
                      <a:r>
                        <a:rPr lang="ro-RO" sz="600">
                          <a:effectLst/>
                        </a:rPr>
                        <a:t>30%</a:t>
                      </a:r>
                      <a:endParaRPr lang="ro-RO" sz="500">
                        <a:effectLst/>
                        <a:latin typeface="Calibri"/>
                        <a:ea typeface="Calibri"/>
                        <a:cs typeface="Times New Roman"/>
                      </a:endParaRPr>
                    </a:p>
                  </a:txBody>
                  <a:tcPr marL="57219" marR="57219" marT="0" marB="0" anchor="ctr"/>
                </a:tc>
              </a:tr>
              <a:tr h="268812">
                <a:tc>
                  <a:txBody>
                    <a:bodyPr/>
                    <a:lstStyle/>
                    <a:p>
                      <a:pPr>
                        <a:lnSpc>
                          <a:spcPct val="115000"/>
                        </a:lnSpc>
                        <a:spcAft>
                          <a:spcPts val="0"/>
                        </a:spcAft>
                      </a:pPr>
                      <a:r>
                        <a:rPr lang="ro-RO" sz="600" dirty="0">
                          <a:effectLst/>
                        </a:rPr>
                        <a:t>Integrale definite și aplicații ale integralelor definite</a:t>
                      </a:r>
                      <a:endParaRPr lang="ro-RO" sz="500" dirty="0">
                        <a:effectLst/>
                        <a:latin typeface="Calibri"/>
                        <a:ea typeface="Calibri"/>
                        <a:cs typeface="Times New Roman"/>
                      </a:endParaRPr>
                    </a:p>
                  </a:txBody>
                  <a:tcPr marL="57219" marR="57219" marT="0" marB="0"/>
                </a:tc>
                <a:tc>
                  <a:txBody>
                    <a:bodyPr/>
                    <a:lstStyle/>
                    <a:p>
                      <a:pPr indent="270510" algn="just">
                        <a:lnSpc>
                          <a:spcPct val="115000"/>
                        </a:lnSpc>
                        <a:spcAft>
                          <a:spcPts val="0"/>
                        </a:spcAft>
                      </a:pPr>
                      <a:r>
                        <a:rPr lang="ro-RO" sz="600">
                          <a:effectLst/>
                        </a:rPr>
                        <a:t>1 item</a:t>
                      </a:r>
                      <a:endParaRPr lang="ro-RO" sz="500">
                        <a:effectLst/>
                        <a:latin typeface="Calibri"/>
                        <a:ea typeface="Calibri"/>
                        <a:cs typeface="Times New Roman"/>
                      </a:endParaRPr>
                    </a:p>
                  </a:txBody>
                  <a:tcPr marL="57219" marR="57219" marT="0" marB="0" anchor="ctr"/>
                </a:tc>
                <a:tc>
                  <a:txBody>
                    <a:bodyPr/>
                    <a:lstStyle/>
                    <a:p>
                      <a:pPr indent="270510" algn="just">
                        <a:lnSpc>
                          <a:spcPct val="115000"/>
                        </a:lnSpc>
                        <a:spcAft>
                          <a:spcPts val="0"/>
                        </a:spcAft>
                      </a:pPr>
                      <a:r>
                        <a:rPr lang="ro-RO" sz="600">
                          <a:effectLst/>
                        </a:rPr>
                        <a:t>1 item</a:t>
                      </a:r>
                      <a:endParaRPr lang="ro-RO" sz="500">
                        <a:effectLst/>
                        <a:latin typeface="Calibri"/>
                        <a:ea typeface="Calibri"/>
                        <a:cs typeface="Times New Roman"/>
                      </a:endParaRPr>
                    </a:p>
                  </a:txBody>
                  <a:tcPr marL="57219" marR="57219" marT="0" marB="0" anchor="ctr"/>
                </a:tc>
                <a:tc>
                  <a:txBody>
                    <a:bodyPr/>
                    <a:lstStyle/>
                    <a:p>
                      <a:pPr indent="270510" algn="just">
                        <a:lnSpc>
                          <a:spcPct val="115000"/>
                        </a:lnSpc>
                        <a:spcAft>
                          <a:spcPts val="0"/>
                        </a:spcAft>
                      </a:pPr>
                      <a:r>
                        <a:rPr lang="ro-RO" sz="600">
                          <a:effectLst/>
                        </a:rPr>
                        <a:t>2 item</a:t>
                      </a:r>
                      <a:endParaRPr lang="ro-RO" sz="500">
                        <a:effectLst/>
                        <a:latin typeface="Calibri"/>
                        <a:ea typeface="Calibri"/>
                        <a:cs typeface="Times New Roman"/>
                      </a:endParaRPr>
                    </a:p>
                  </a:txBody>
                  <a:tcPr marL="57219" marR="57219" marT="0" marB="0" anchor="ctr"/>
                </a:tc>
                <a:tc>
                  <a:txBody>
                    <a:bodyPr/>
                    <a:lstStyle/>
                    <a:p>
                      <a:pPr algn="just">
                        <a:lnSpc>
                          <a:spcPct val="115000"/>
                        </a:lnSpc>
                        <a:spcAft>
                          <a:spcPts val="0"/>
                        </a:spcAft>
                      </a:pPr>
                      <a:r>
                        <a:rPr lang="ro-RO" sz="600">
                          <a:effectLst/>
                        </a:rPr>
                        <a:t>4  itemi</a:t>
                      </a:r>
                      <a:endParaRPr lang="ro-RO" sz="500">
                        <a:effectLst/>
                      </a:endParaRPr>
                    </a:p>
                    <a:p>
                      <a:pPr indent="270510" algn="just">
                        <a:lnSpc>
                          <a:spcPct val="115000"/>
                        </a:lnSpc>
                        <a:spcAft>
                          <a:spcPts val="0"/>
                        </a:spcAft>
                      </a:pPr>
                      <a:r>
                        <a:rPr lang="ro-RO" sz="600">
                          <a:effectLst/>
                        </a:rPr>
                        <a:t>40%</a:t>
                      </a:r>
                      <a:endParaRPr lang="ro-RO" sz="500">
                        <a:effectLst/>
                        <a:latin typeface="Calibri"/>
                        <a:ea typeface="Calibri"/>
                        <a:cs typeface="Times New Roman"/>
                      </a:endParaRPr>
                    </a:p>
                  </a:txBody>
                  <a:tcPr marL="57219" marR="57219" marT="0" marB="0" anchor="ctr"/>
                </a:tc>
              </a:tr>
              <a:tr h="268812">
                <a:tc>
                  <a:txBody>
                    <a:bodyPr/>
                    <a:lstStyle/>
                    <a:p>
                      <a:pPr>
                        <a:lnSpc>
                          <a:spcPct val="115000"/>
                        </a:lnSpc>
                        <a:spcAft>
                          <a:spcPts val="0"/>
                        </a:spcAft>
                        <a:tabLst>
                          <a:tab pos="630555" algn="l"/>
                        </a:tabLst>
                      </a:pPr>
                      <a:r>
                        <a:rPr lang="ro-RO" sz="600" dirty="0">
                          <a:effectLst/>
                        </a:rPr>
                        <a:t>Poliedre. Recapitulare și completări (prisma, piramida)</a:t>
                      </a:r>
                      <a:endParaRPr lang="ro-RO" sz="500" dirty="0">
                        <a:effectLst/>
                        <a:latin typeface="Calibri"/>
                        <a:ea typeface="Calibri"/>
                        <a:cs typeface="Times New Roman"/>
                      </a:endParaRPr>
                    </a:p>
                  </a:txBody>
                  <a:tcPr marL="57219" marR="57219" marT="0" marB="0"/>
                </a:tc>
                <a:tc>
                  <a:txBody>
                    <a:bodyPr/>
                    <a:lstStyle/>
                    <a:p>
                      <a:pPr indent="270510" algn="just">
                        <a:lnSpc>
                          <a:spcPct val="115000"/>
                        </a:lnSpc>
                        <a:spcAft>
                          <a:spcPts val="0"/>
                        </a:spcAft>
                      </a:pPr>
                      <a:r>
                        <a:rPr lang="ro-RO" sz="600">
                          <a:effectLst/>
                        </a:rPr>
                        <a:t>1 item</a:t>
                      </a:r>
                      <a:endParaRPr lang="ro-RO" sz="500">
                        <a:effectLst/>
                        <a:latin typeface="Calibri"/>
                        <a:ea typeface="Calibri"/>
                        <a:cs typeface="Times New Roman"/>
                      </a:endParaRPr>
                    </a:p>
                  </a:txBody>
                  <a:tcPr marL="57219" marR="57219" marT="0" marB="0" anchor="ctr"/>
                </a:tc>
                <a:tc>
                  <a:txBody>
                    <a:bodyPr/>
                    <a:lstStyle/>
                    <a:p>
                      <a:pPr indent="270510" algn="just">
                        <a:lnSpc>
                          <a:spcPct val="115000"/>
                        </a:lnSpc>
                        <a:spcAft>
                          <a:spcPts val="0"/>
                        </a:spcAft>
                      </a:pPr>
                      <a:r>
                        <a:rPr lang="ro-RO" sz="600">
                          <a:effectLst/>
                        </a:rPr>
                        <a:t>1 item</a:t>
                      </a:r>
                      <a:endParaRPr lang="ro-RO" sz="500">
                        <a:effectLst/>
                        <a:latin typeface="Calibri"/>
                        <a:ea typeface="Calibri"/>
                        <a:cs typeface="Times New Roman"/>
                      </a:endParaRPr>
                    </a:p>
                  </a:txBody>
                  <a:tcPr marL="57219" marR="57219" marT="0" marB="0" anchor="ctr"/>
                </a:tc>
                <a:tc>
                  <a:txBody>
                    <a:bodyPr/>
                    <a:lstStyle/>
                    <a:p>
                      <a:pPr indent="270510" algn="just">
                        <a:lnSpc>
                          <a:spcPct val="115000"/>
                        </a:lnSpc>
                        <a:spcAft>
                          <a:spcPts val="0"/>
                        </a:spcAft>
                      </a:pPr>
                      <a:r>
                        <a:rPr lang="ro-RO" sz="600">
                          <a:effectLst/>
                        </a:rPr>
                        <a:t>1 item</a:t>
                      </a:r>
                      <a:endParaRPr lang="ro-RO" sz="500">
                        <a:effectLst/>
                        <a:latin typeface="Calibri"/>
                        <a:ea typeface="Calibri"/>
                        <a:cs typeface="Times New Roman"/>
                      </a:endParaRPr>
                    </a:p>
                  </a:txBody>
                  <a:tcPr marL="57219" marR="57219" marT="0" marB="0" anchor="ctr"/>
                </a:tc>
                <a:tc>
                  <a:txBody>
                    <a:bodyPr/>
                    <a:lstStyle/>
                    <a:p>
                      <a:pPr algn="just">
                        <a:lnSpc>
                          <a:spcPct val="115000"/>
                        </a:lnSpc>
                        <a:spcAft>
                          <a:spcPts val="0"/>
                        </a:spcAft>
                      </a:pPr>
                      <a:r>
                        <a:rPr lang="ro-RO" sz="600">
                          <a:effectLst/>
                        </a:rPr>
                        <a:t>3  itemi</a:t>
                      </a:r>
                      <a:endParaRPr lang="ro-RO" sz="500">
                        <a:effectLst/>
                      </a:endParaRPr>
                    </a:p>
                    <a:p>
                      <a:pPr indent="270510" algn="just">
                        <a:lnSpc>
                          <a:spcPct val="115000"/>
                        </a:lnSpc>
                        <a:spcAft>
                          <a:spcPts val="0"/>
                        </a:spcAft>
                      </a:pPr>
                      <a:r>
                        <a:rPr lang="ro-RO" sz="600">
                          <a:effectLst/>
                        </a:rPr>
                        <a:t>30%</a:t>
                      </a:r>
                      <a:endParaRPr lang="ro-RO" sz="500">
                        <a:effectLst/>
                        <a:latin typeface="Calibri"/>
                        <a:ea typeface="Calibri"/>
                        <a:cs typeface="Times New Roman"/>
                      </a:endParaRPr>
                    </a:p>
                  </a:txBody>
                  <a:tcPr marL="57219" marR="57219" marT="0" marB="0" anchor="ctr"/>
                </a:tc>
              </a:tr>
              <a:tr h="302596">
                <a:tc>
                  <a:txBody>
                    <a:bodyPr/>
                    <a:lstStyle/>
                    <a:p>
                      <a:pPr>
                        <a:lnSpc>
                          <a:spcPct val="115000"/>
                        </a:lnSpc>
                        <a:spcAft>
                          <a:spcPts val="0"/>
                        </a:spcAft>
                      </a:pPr>
                      <a:r>
                        <a:rPr lang="ro-RO" sz="600">
                          <a:effectLst/>
                        </a:rPr>
                        <a:t> </a:t>
                      </a:r>
                      <a:endParaRPr lang="ro-RO" sz="500">
                        <a:effectLst/>
                      </a:endParaRPr>
                    </a:p>
                    <a:p>
                      <a:pPr>
                        <a:lnSpc>
                          <a:spcPct val="115000"/>
                        </a:lnSpc>
                        <a:spcAft>
                          <a:spcPts val="0"/>
                        </a:spcAft>
                      </a:pPr>
                      <a:r>
                        <a:rPr lang="ro-RO" sz="600">
                          <a:effectLst/>
                        </a:rPr>
                        <a:t>Total </a:t>
                      </a:r>
                      <a:endParaRPr lang="ro-RO" sz="500">
                        <a:effectLst/>
                        <a:latin typeface="Calibri"/>
                        <a:ea typeface="Calibri"/>
                        <a:cs typeface="Times New Roman"/>
                      </a:endParaRPr>
                    </a:p>
                  </a:txBody>
                  <a:tcPr marL="57219" marR="57219" marT="0" marB="0"/>
                </a:tc>
                <a:tc>
                  <a:txBody>
                    <a:bodyPr/>
                    <a:lstStyle/>
                    <a:p>
                      <a:pPr indent="270510" algn="just">
                        <a:lnSpc>
                          <a:spcPct val="115000"/>
                        </a:lnSpc>
                        <a:spcAft>
                          <a:spcPts val="0"/>
                        </a:spcAft>
                      </a:pPr>
                      <a:r>
                        <a:rPr lang="ro-RO" sz="600">
                          <a:effectLst/>
                        </a:rPr>
                        <a:t>30%</a:t>
                      </a:r>
                      <a:endParaRPr lang="ro-RO" sz="500">
                        <a:effectLst/>
                      </a:endParaRPr>
                    </a:p>
                    <a:p>
                      <a:pPr indent="270510" algn="just">
                        <a:lnSpc>
                          <a:spcPct val="115000"/>
                        </a:lnSpc>
                        <a:spcAft>
                          <a:spcPts val="0"/>
                        </a:spcAft>
                      </a:pPr>
                      <a:r>
                        <a:rPr lang="ro-RO" sz="600">
                          <a:effectLst/>
                        </a:rPr>
                        <a:t>3  itemi</a:t>
                      </a:r>
                      <a:endParaRPr lang="ro-RO" sz="500">
                        <a:effectLst/>
                        <a:latin typeface="Calibri"/>
                        <a:ea typeface="Calibri"/>
                        <a:cs typeface="Times New Roman"/>
                      </a:endParaRPr>
                    </a:p>
                  </a:txBody>
                  <a:tcPr marL="57219" marR="57219" marT="0" marB="0" anchor="ctr"/>
                </a:tc>
                <a:tc>
                  <a:txBody>
                    <a:bodyPr/>
                    <a:lstStyle/>
                    <a:p>
                      <a:pPr indent="270510" algn="just">
                        <a:lnSpc>
                          <a:spcPct val="115000"/>
                        </a:lnSpc>
                        <a:spcAft>
                          <a:spcPts val="0"/>
                        </a:spcAft>
                      </a:pPr>
                      <a:r>
                        <a:rPr lang="ro-RO" sz="600">
                          <a:effectLst/>
                        </a:rPr>
                        <a:t>30%</a:t>
                      </a:r>
                      <a:endParaRPr lang="ro-RO" sz="500">
                        <a:effectLst/>
                      </a:endParaRPr>
                    </a:p>
                    <a:p>
                      <a:pPr indent="270510" algn="just">
                        <a:lnSpc>
                          <a:spcPct val="115000"/>
                        </a:lnSpc>
                        <a:spcAft>
                          <a:spcPts val="0"/>
                        </a:spcAft>
                      </a:pPr>
                      <a:r>
                        <a:rPr lang="ro-RO" sz="600">
                          <a:effectLst/>
                        </a:rPr>
                        <a:t>3  itemi</a:t>
                      </a:r>
                      <a:endParaRPr lang="ro-RO" sz="500">
                        <a:effectLst/>
                        <a:latin typeface="Calibri"/>
                        <a:ea typeface="Calibri"/>
                        <a:cs typeface="Times New Roman"/>
                      </a:endParaRPr>
                    </a:p>
                  </a:txBody>
                  <a:tcPr marL="57219" marR="57219" marT="0" marB="0" anchor="ctr"/>
                </a:tc>
                <a:tc>
                  <a:txBody>
                    <a:bodyPr/>
                    <a:lstStyle/>
                    <a:p>
                      <a:pPr indent="270510" algn="just">
                        <a:lnSpc>
                          <a:spcPct val="115000"/>
                        </a:lnSpc>
                        <a:spcAft>
                          <a:spcPts val="0"/>
                        </a:spcAft>
                      </a:pPr>
                      <a:r>
                        <a:rPr lang="ro-RO" sz="600">
                          <a:effectLst/>
                        </a:rPr>
                        <a:t>40%</a:t>
                      </a:r>
                      <a:endParaRPr lang="ro-RO" sz="500">
                        <a:effectLst/>
                      </a:endParaRPr>
                    </a:p>
                    <a:p>
                      <a:pPr indent="270510" algn="just">
                        <a:lnSpc>
                          <a:spcPct val="115000"/>
                        </a:lnSpc>
                        <a:spcAft>
                          <a:spcPts val="0"/>
                        </a:spcAft>
                      </a:pPr>
                      <a:r>
                        <a:rPr lang="ro-RO" sz="600">
                          <a:effectLst/>
                        </a:rPr>
                        <a:t>4  itemi</a:t>
                      </a:r>
                      <a:endParaRPr lang="ro-RO" sz="500">
                        <a:effectLst/>
                        <a:latin typeface="Calibri"/>
                        <a:ea typeface="Calibri"/>
                        <a:cs typeface="Times New Roman"/>
                      </a:endParaRPr>
                    </a:p>
                  </a:txBody>
                  <a:tcPr marL="57219" marR="57219" marT="0" marB="0" anchor="ctr"/>
                </a:tc>
                <a:tc>
                  <a:txBody>
                    <a:bodyPr/>
                    <a:lstStyle/>
                    <a:p>
                      <a:pPr indent="270510" algn="just">
                        <a:lnSpc>
                          <a:spcPct val="115000"/>
                        </a:lnSpc>
                        <a:spcAft>
                          <a:spcPts val="0"/>
                        </a:spcAft>
                      </a:pPr>
                      <a:r>
                        <a:rPr lang="ro-RO" sz="600" dirty="0">
                          <a:effectLst/>
                        </a:rPr>
                        <a:t>100%</a:t>
                      </a:r>
                      <a:endParaRPr lang="ro-RO" sz="500" dirty="0">
                        <a:effectLst/>
                      </a:endParaRPr>
                    </a:p>
                    <a:p>
                      <a:pPr algn="just">
                        <a:lnSpc>
                          <a:spcPct val="115000"/>
                        </a:lnSpc>
                        <a:spcAft>
                          <a:spcPts val="0"/>
                        </a:spcAft>
                      </a:pPr>
                      <a:r>
                        <a:rPr lang="ro-RO" sz="600" dirty="0">
                          <a:effectLst/>
                        </a:rPr>
                        <a:t>10 itemi</a:t>
                      </a:r>
                      <a:endParaRPr lang="ro-RO" sz="500" dirty="0">
                        <a:effectLst/>
                        <a:latin typeface="Calibri"/>
                        <a:ea typeface="Calibri"/>
                        <a:cs typeface="Times New Roman"/>
                      </a:endParaRPr>
                    </a:p>
                  </a:txBody>
                  <a:tcPr marL="57219" marR="57219" marT="0" marB="0" anchor="ctr"/>
                </a:tc>
              </a:tr>
            </a:tbl>
          </a:graphicData>
        </a:graphic>
      </p:graphicFrame>
      <p:sp>
        <p:nvSpPr>
          <p:cNvPr id="6" name="TextBox 5"/>
          <p:cNvSpPr txBox="1"/>
          <p:nvPr/>
        </p:nvSpPr>
        <p:spPr>
          <a:xfrm>
            <a:off x="3932337" y="388625"/>
            <a:ext cx="5001690" cy="523220"/>
          </a:xfrm>
          <a:prstGeom prst="rect">
            <a:avLst/>
          </a:prstGeom>
          <a:noFill/>
        </p:spPr>
        <p:txBody>
          <a:bodyPr wrap="none" rtlCol="0">
            <a:spAutoFit/>
          </a:bodyPr>
          <a:lstStyle/>
          <a:p>
            <a:r>
              <a:rPr lang="ro-RO" dirty="0" smtClean="0"/>
              <a:t>T</a:t>
            </a:r>
            <a:r>
              <a:rPr lang="ru-RU" dirty="0" smtClean="0"/>
              <a:t>est </a:t>
            </a:r>
            <a:r>
              <a:rPr lang="ru-RU" dirty="0"/>
              <a:t>sumativ pentru clasa a XII-a, profilul </a:t>
            </a:r>
            <a:r>
              <a:rPr lang="ru-RU" dirty="0" smtClean="0"/>
              <a:t>real</a:t>
            </a:r>
            <a:r>
              <a:rPr lang="ro-RO" dirty="0" smtClean="0"/>
              <a:t>, </a:t>
            </a:r>
            <a:r>
              <a:rPr lang="en-US" sz="900" b="1" dirty="0" err="1"/>
              <a:t>Sesiunea</a:t>
            </a:r>
            <a:r>
              <a:rPr lang="en-US" sz="900" b="1" dirty="0"/>
              <a:t> de </a:t>
            </a:r>
            <a:r>
              <a:rPr lang="en-US" sz="900" b="1" dirty="0" err="1"/>
              <a:t>iarnă</a:t>
            </a:r>
            <a:r>
              <a:rPr lang="en-US" sz="900" b="1" dirty="0"/>
              <a:t>:</a:t>
            </a:r>
            <a:endParaRPr lang="ro-RO" sz="900" dirty="0"/>
          </a:p>
          <a:p>
            <a:endParaRPr lang="ro-RO" dirty="0"/>
          </a:p>
        </p:txBody>
      </p:sp>
    </p:spTree>
    <p:extLst>
      <p:ext uri="{BB962C8B-B14F-4D97-AF65-F5344CB8AC3E}">
        <p14:creationId xmlns:p14="http://schemas.microsoft.com/office/powerpoint/2010/main" val="42289831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501993220"/>
                  </p:ext>
                </p:extLst>
              </p:nvPr>
            </p:nvGraphicFramePr>
            <p:xfrm>
              <a:off x="611560" y="1275606"/>
              <a:ext cx="3456384" cy="3499811"/>
            </p:xfrm>
            <a:graphic>
              <a:graphicData uri="http://schemas.openxmlformats.org/drawingml/2006/table">
                <a:tbl>
                  <a:tblPr firstRow="1" firstCol="1" bandRow="1">
                    <a:tableStyleId>{5E225D28-81A1-47F6-B832-14334138A573}</a:tableStyleId>
                  </a:tblPr>
                  <a:tblGrid>
                    <a:gridCol w="3220110"/>
                    <a:gridCol w="236274"/>
                  </a:tblGrid>
                  <a:tr h="1071390">
                    <a:tc>
                      <a:txBody>
                        <a:bodyPr/>
                        <a:lstStyle/>
                        <a:p>
                          <a:pPr marL="342900" lvl="0" indent="-342900" algn="just">
                            <a:lnSpc>
                              <a:spcPct val="115000"/>
                            </a:lnSpc>
                            <a:spcAft>
                              <a:spcPts val="0"/>
                            </a:spcAft>
                            <a:buFont typeface="+mj-lt"/>
                            <a:buAutoNum type="arabicPeriod"/>
                            <a:tabLst>
                              <a:tab pos="270510" algn="l"/>
                            </a:tabLst>
                          </a:pPr>
                          <a:r>
                            <a:rPr lang="en-US" sz="700" dirty="0">
                              <a:effectLst/>
                            </a:rPr>
                            <a:t>Fie </a:t>
                          </a:r>
                          <a:r>
                            <a:rPr lang="en-US" sz="700" dirty="0" err="1">
                              <a:effectLst/>
                            </a:rPr>
                            <a:t>funcția</a:t>
                          </a:r>
                          <a:r>
                            <a:rPr lang="en-US" sz="700" dirty="0">
                              <a:effectLst/>
                            </a:rPr>
                            <a:t> </a:t>
                          </a:r>
                          <a:r>
                            <a:rPr lang="en-US" sz="700" dirty="0" err="1">
                              <a:effectLst/>
                            </a:rPr>
                            <a:t>integrabilă</a:t>
                          </a:r>
                          <a:r>
                            <a:rPr lang="en-US" sz="700" dirty="0">
                              <a:effectLst/>
                            </a:rPr>
                            <a:t> </a:t>
                          </a:r>
                          <a14:m>
                            <m:oMath xmlns:m="http://schemas.openxmlformats.org/officeDocument/2006/math">
                              <m:r>
                                <a:rPr lang="ru-RU" sz="700">
                                  <a:effectLst/>
                                  <a:latin typeface="Cambria Math"/>
                                </a:rPr>
                                <m:t>𝒇</m:t>
                              </m:r>
                              <m:r>
                                <a:rPr lang="en-US" sz="700">
                                  <a:effectLst/>
                                  <a:latin typeface="Cambria Math"/>
                                </a:rPr>
                                <m:t>: </m:t>
                              </m:r>
                              <m:r>
                                <a:rPr lang="en-US" sz="700">
                                  <a:effectLst/>
                                  <a:latin typeface="Cambria Math"/>
                                </a:rPr>
                                <m:t>ℝ</m:t>
                              </m:r>
                              <m:r>
                                <a:rPr lang="en-US" sz="700">
                                  <a:effectLst/>
                                  <a:latin typeface="Cambria Math"/>
                                </a:rPr>
                                <m:t>→</m:t>
                              </m:r>
                              <m:r>
                                <a:rPr lang="en-US" sz="700">
                                  <a:effectLst/>
                                  <a:latin typeface="Cambria Math"/>
                                </a:rPr>
                                <m:t>ℝ</m:t>
                              </m:r>
                              <m:r>
                                <a:rPr lang="en-US" sz="700">
                                  <a:effectLst/>
                                  <a:latin typeface="Cambria Math"/>
                                </a:rPr>
                                <m:t>, </m:t>
                              </m:r>
                              <m:r>
                                <a:rPr lang="ru-RU" sz="700">
                                  <a:effectLst/>
                                  <a:latin typeface="Cambria Math"/>
                                </a:rPr>
                                <m:t>𝒇</m:t>
                              </m:r>
                              <m:d>
                                <m:dPr>
                                  <m:ctrlPr>
                                    <a:rPr lang="ro-RO" sz="700" i="1">
                                      <a:effectLst/>
                                      <a:latin typeface="Cambria Math"/>
                                    </a:rPr>
                                  </m:ctrlPr>
                                </m:dPr>
                                <m:e>
                                  <m:r>
                                    <a:rPr lang="ru-RU" sz="700">
                                      <a:effectLst/>
                                      <a:latin typeface="Cambria Math"/>
                                    </a:rPr>
                                    <m:t>𝒙</m:t>
                                  </m:r>
                                </m:e>
                              </m:d>
                              <m:r>
                                <a:rPr lang="en-US" sz="700">
                                  <a:effectLst/>
                                  <a:latin typeface="Cambria Math"/>
                                </a:rPr>
                                <m:t>=</m:t>
                              </m:r>
                              <m:sSup>
                                <m:sSupPr>
                                  <m:ctrlPr>
                                    <a:rPr lang="ro-RO" sz="700" i="1">
                                      <a:effectLst/>
                                      <a:latin typeface="Cambria Math"/>
                                    </a:rPr>
                                  </m:ctrlPr>
                                </m:sSupPr>
                                <m:e>
                                  <m:r>
                                    <a:rPr lang="ru-RU" sz="700">
                                      <a:effectLst/>
                                      <a:latin typeface="Cambria Math"/>
                                    </a:rPr>
                                    <m:t>𝒙</m:t>
                                  </m:r>
                                </m:e>
                                <m:sup>
                                  <m:r>
                                    <a:rPr lang="ru-RU" sz="700">
                                      <a:effectLst/>
                                      <a:latin typeface="Cambria Math"/>
                                    </a:rPr>
                                    <m:t>𝟐</m:t>
                                  </m:r>
                                </m:sup>
                              </m:sSup>
                              <m:r>
                                <a:rPr lang="en-US" sz="700">
                                  <a:effectLst/>
                                  <a:latin typeface="Cambria Math"/>
                                </a:rPr>
                                <m:t>+</m:t>
                              </m:r>
                              <m:r>
                                <a:rPr lang="ru-RU" sz="700">
                                  <a:effectLst/>
                                  <a:latin typeface="Cambria Math"/>
                                </a:rPr>
                                <m:t>𝟏</m:t>
                              </m:r>
                            </m:oMath>
                          </a14:m>
                          <a:r>
                            <a:rPr lang="en-US" sz="700" dirty="0">
                              <a:effectLst/>
                            </a:rPr>
                            <a:t>. </a:t>
                          </a:r>
                          <a:endParaRPr lang="ro-RO" sz="700" dirty="0">
                            <a:effectLst/>
                          </a:endParaRPr>
                        </a:p>
                        <a:p>
                          <a:pPr marL="457200" algn="just">
                            <a:lnSpc>
                              <a:spcPct val="115000"/>
                            </a:lnSpc>
                            <a:spcAft>
                              <a:spcPts val="0"/>
                            </a:spcAft>
                          </a:pPr>
                          <a:r>
                            <a:rPr lang="en-US" sz="700" dirty="0">
                              <a:effectLst/>
                            </a:rPr>
                            <a:t>  </a:t>
                          </a:r>
                          <a:r>
                            <a:rPr lang="fr-FR" sz="700" dirty="0">
                              <a:effectLst/>
                            </a:rPr>
                            <a:t>Se </a:t>
                          </a:r>
                          <a:r>
                            <a:rPr lang="fr-FR" sz="700" dirty="0" err="1">
                              <a:effectLst/>
                            </a:rPr>
                            <a:t>știe</a:t>
                          </a:r>
                          <a:r>
                            <a:rPr lang="fr-FR" sz="700" dirty="0">
                              <a:effectLst/>
                            </a:rPr>
                            <a:t> </a:t>
                          </a:r>
                          <a:r>
                            <a:rPr lang="fr-FR" sz="700" dirty="0" err="1">
                              <a:effectLst/>
                            </a:rPr>
                            <a:t>că</a:t>
                          </a:r>
                          <a:r>
                            <a:rPr lang="fr-FR" sz="700" dirty="0">
                              <a:effectLst/>
                            </a:rPr>
                            <a:t> </a:t>
                          </a:r>
                          <a14:m>
                            <m:oMath xmlns:m="http://schemas.openxmlformats.org/officeDocument/2006/math">
                              <m:nary>
                                <m:naryPr>
                                  <m:limLoc m:val="undOvr"/>
                                  <m:ctrlPr>
                                    <a:rPr lang="ro-RO" sz="700" i="1">
                                      <a:effectLst/>
                                      <a:latin typeface="Cambria Math"/>
                                    </a:rPr>
                                  </m:ctrlPr>
                                </m:naryPr>
                                <m:sub>
                                  <m:r>
                                    <a:rPr lang="ru-RU" sz="700">
                                      <a:effectLst/>
                                      <a:latin typeface="Cambria Math"/>
                                    </a:rPr>
                                    <m:t>𝟎</m:t>
                                  </m:r>
                                </m:sub>
                                <m:sup>
                                  <m:r>
                                    <a:rPr lang="ru-RU" sz="700">
                                      <a:effectLst/>
                                      <a:latin typeface="Cambria Math"/>
                                    </a:rPr>
                                    <m:t>𝟏</m:t>
                                  </m:r>
                                </m:sup>
                                <m:e>
                                  <m:r>
                                    <a:rPr lang="ru-RU" sz="700">
                                      <a:effectLst/>
                                      <a:latin typeface="Cambria Math"/>
                                    </a:rPr>
                                    <m:t>𝒇</m:t>
                                  </m:r>
                                  <m:d>
                                    <m:dPr>
                                      <m:ctrlPr>
                                        <a:rPr lang="ro-RO" sz="700" i="1">
                                          <a:effectLst/>
                                          <a:latin typeface="Cambria Math"/>
                                        </a:rPr>
                                      </m:ctrlPr>
                                    </m:dPr>
                                    <m:e>
                                      <m:r>
                                        <a:rPr lang="ru-RU" sz="700">
                                          <a:effectLst/>
                                          <a:latin typeface="Cambria Math"/>
                                        </a:rPr>
                                        <m:t>𝒙</m:t>
                                      </m:r>
                                    </m:e>
                                  </m:d>
                                  <m:r>
                                    <a:rPr lang="ru-RU" sz="700">
                                      <a:effectLst/>
                                      <a:latin typeface="Cambria Math"/>
                                    </a:rPr>
                                    <m:t>𝒅𝒙</m:t>
                                  </m:r>
                                  <m:r>
                                    <a:rPr lang="fr-FR" sz="700">
                                      <a:effectLst/>
                                      <a:latin typeface="Cambria Math"/>
                                    </a:rPr>
                                    <m:t>=</m:t>
                                  </m:r>
                                  <m:f>
                                    <m:fPr>
                                      <m:ctrlPr>
                                        <a:rPr lang="ro-RO" sz="700" i="1">
                                          <a:effectLst/>
                                          <a:latin typeface="Cambria Math"/>
                                        </a:rPr>
                                      </m:ctrlPr>
                                    </m:fPr>
                                    <m:num>
                                      <m:r>
                                        <a:rPr lang="ru-RU" sz="700">
                                          <a:effectLst/>
                                          <a:latin typeface="Cambria Math"/>
                                        </a:rPr>
                                        <m:t>𝟒</m:t>
                                      </m:r>
                                    </m:num>
                                    <m:den>
                                      <m:r>
                                        <a:rPr lang="ru-RU" sz="700">
                                          <a:effectLst/>
                                          <a:latin typeface="Cambria Math"/>
                                        </a:rPr>
                                        <m:t>𝟑</m:t>
                                      </m:r>
                                    </m:den>
                                  </m:f>
                                </m:e>
                              </m:nary>
                            </m:oMath>
                          </a14:m>
                          <a:r>
                            <a:rPr lang="fr-FR" sz="700" dirty="0">
                              <a:effectLst/>
                            </a:rPr>
                            <a:t> , </a:t>
                          </a:r>
                          <a:r>
                            <a:rPr lang="fr-FR" sz="700" dirty="0" err="1">
                              <a:effectLst/>
                            </a:rPr>
                            <a:t>iar</a:t>
                          </a:r>
                          <a:r>
                            <a:rPr lang="fr-FR" sz="700" dirty="0">
                              <a:effectLst/>
                            </a:rPr>
                            <a:t>  </a:t>
                          </a:r>
                          <a14:m>
                            <m:oMath xmlns:m="http://schemas.openxmlformats.org/officeDocument/2006/math">
                              <m:nary>
                                <m:naryPr>
                                  <m:limLoc m:val="undOvr"/>
                                  <m:ctrlPr>
                                    <a:rPr lang="ro-RO" sz="700" i="1">
                                      <a:effectLst/>
                                      <a:latin typeface="Cambria Math"/>
                                    </a:rPr>
                                  </m:ctrlPr>
                                </m:naryPr>
                                <m:sub>
                                  <m:r>
                                    <a:rPr lang="ru-RU" sz="700">
                                      <a:effectLst/>
                                      <a:latin typeface="Cambria Math"/>
                                    </a:rPr>
                                    <m:t>𝟏</m:t>
                                  </m:r>
                                </m:sub>
                                <m:sup>
                                  <m:r>
                                    <a:rPr lang="ru-RU" sz="700">
                                      <a:effectLst/>
                                      <a:latin typeface="Cambria Math"/>
                                    </a:rPr>
                                    <m:t>𝟐</m:t>
                                  </m:r>
                                </m:sup>
                                <m:e>
                                  <m:r>
                                    <a:rPr lang="ru-RU" sz="700">
                                      <a:effectLst/>
                                      <a:latin typeface="Cambria Math"/>
                                    </a:rPr>
                                    <m:t>𝒇</m:t>
                                  </m:r>
                                  <m:d>
                                    <m:dPr>
                                      <m:ctrlPr>
                                        <a:rPr lang="ro-RO" sz="700" i="1">
                                          <a:effectLst/>
                                          <a:latin typeface="Cambria Math"/>
                                        </a:rPr>
                                      </m:ctrlPr>
                                    </m:dPr>
                                    <m:e>
                                      <m:r>
                                        <a:rPr lang="ru-RU" sz="700">
                                          <a:effectLst/>
                                          <a:latin typeface="Cambria Math"/>
                                        </a:rPr>
                                        <m:t>𝒙</m:t>
                                      </m:r>
                                    </m:e>
                                  </m:d>
                                  <m:r>
                                    <a:rPr lang="ru-RU" sz="700">
                                      <a:effectLst/>
                                      <a:latin typeface="Cambria Math"/>
                                    </a:rPr>
                                    <m:t>𝒅𝒙</m:t>
                                  </m:r>
                                  <m:r>
                                    <a:rPr lang="fr-FR" sz="700">
                                      <a:effectLst/>
                                      <a:latin typeface="Cambria Math"/>
                                    </a:rPr>
                                    <m:t>=</m:t>
                                  </m:r>
                                  <m:f>
                                    <m:fPr>
                                      <m:ctrlPr>
                                        <a:rPr lang="ro-RO" sz="700" i="1">
                                          <a:effectLst/>
                                          <a:latin typeface="Cambria Math"/>
                                        </a:rPr>
                                      </m:ctrlPr>
                                    </m:fPr>
                                    <m:num>
                                      <m:r>
                                        <a:rPr lang="ru-RU" sz="700">
                                          <a:effectLst/>
                                          <a:latin typeface="Cambria Math"/>
                                        </a:rPr>
                                        <m:t>𝟏𝟎</m:t>
                                      </m:r>
                                    </m:num>
                                    <m:den>
                                      <m:r>
                                        <a:rPr lang="ru-RU" sz="700">
                                          <a:effectLst/>
                                          <a:latin typeface="Cambria Math"/>
                                        </a:rPr>
                                        <m:t>𝟑</m:t>
                                      </m:r>
                                    </m:den>
                                  </m:f>
                                </m:e>
                              </m:nary>
                            </m:oMath>
                          </a14:m>
                          <a:r>
                            <a:rPr lang="fr-FR" sz="700" dirty="0">
                              <a:effectLst/>
                            </a:rPr>
                            <a:t>. </a:t>
                          </a:r>
                          <a:endParaRPr lang="ro-RO" sz="700" dirty="0">
                            <a:effectLst/>
                          </a:endParaRPr>
                        </a:p>
                        <a:p>
                          <a:pPr marL="342900" lvl="0" indent="-342900" algn="just">
                            <a:lnSpc>
                              <a:spcPct val="115000"/>
                            </a:lnSpc>
                            <a:spcAft>
                              <a:spcPts val="0"/>
                            </a:spcAft>
                            <a:buFont typeface="+mj-lt"/>
                            <a:buAutoNum type="alphaLcParenR"/>
                            <a:tabLst>
                              <a:tab pos="270510" algn="l"/>
                            </a:tabLst>
                          </a:pPr>
                          <a:r>
                            <a:rPr lang="fr-FR" sz="700" dirty="0" err="1">
                              <a:effectLst/>
                            </a:rPr>
                            <a:t>Completați</a:t>
                          </a:r>
                          <a:r>
                            <a:rPr lang="fr-FR" sz="700" dirty="0">
                              <a:effectLst/>
                            </a:rPr>
                            <a:t> </a:t>
                          </a:r>
                          <a:r>
                            <a:rPr lang="fr-FR" sz="700" dirty="0" err="1">
                              <a:effectLst/>
                            </a:rPr>
                            <a:t>caseta</a:t>
                          </a:r>
                          <a:r>
                            <a:rPr lang="fr-FR" sz="700" dirty="0">
                              <a:effectLst/>
                            </a:rPr>
                            <a:t> </a:t>
                          </a:r>
                          <a:r>
                            <a:rPr lang="fr-FR" sz="700" dirty="0" err="1">
                              <a:effectLst/>
                            </a:rPr>
                            <a:t>astfel</a:t>
                          </a:r>
                          <a:r>
                            <a:rPr lang="fr-FR" sz="700" dirty="0">
                              <a:effectLst/>
                            </a:rPr>
                            <a:t> </a:t>
                          </a:r>
                          <a:r>
                            <a:rPr lang="fr-FR" sz="700" dirty="0" err="1">
                              <a:effectLst/>
                            </a:rPr>
                            <a:t>încât</a:t>
                          </a:r>
                          <a:r>
                            <a:rPr lang="fr-FR" sz="700" dirty="0">
                              <a:effectLst/>
                            </a:rPr>
                            <a:t> </a:t>
                          </a:r>
                          <a:r>
                            <a:rPr lang="fr-FR" sz="700" dirty="0" err="1">
                              <a:effectLst/>
                            </a:rPr>
                            <a:t>propoziția</a:t>
                          </a:r>
                          <a:r>
                            <a:rPr lang="fr-FR" sz="700" dirty="0">
                              <a:effectLst/>
                            </a:rPr>
                            <a:t> </a:t>
                          </a:r>
                          <a:r>
                            <a:rPr lang="fr-FR" sz="700" dirty="0" err="1">
                              <a:effectLst/>
                            </a:rPr>
                            <a:t>obținută</a:t>
                          </a:r>
                          <a:r>
                            <a:rPr lang="fr-FR" sz="700" dirty="0">
                              <a:effectLst/>
                            </a:rPr>
                            <a:t> </a:t>
                          </a:r>
                          <a:r>
                            <a:rPr lang="fr-FR" sz="700" dirty="0" err="1">
                              <a:effectLst/>
                            </a:rPr>
                            <a:t>să</a:t>
                          </a:r>
                          <a:r>
                            <a:rPr lang="fr-FR" sz="700" dirty="0">
                              <a:effectLst/>
                            </a:rPr>
                            <a:t> fie </a:t>
                          </a:r>
                          <a:r>
                            <a:rPr lang="fr-FR" sz="700" dirty="0" err="1">
                              <a:effectLst/>
                            </a:rPr>
                            <a:t>adevărată</a:t>
                          </a:r>
                          <a:r>
                            <a:rPr lang="fr-FR" sz="700" dirty="0">
                              <a:effectLst/>
                            </a:rPr>
                            <a:t> </a:t>
                          </a:r>
                          <a14:m>
                            <m:oMath xmlns:m="http://schemas.openxmlformats.org/officeDocument/2006/math">
                              <m:nary>
                                <m:naryPr>
                                  <m:limLoc m:val="undOvr"/>
                                  <m:ctrlPr>
                                    <a:rPr lang="ro-RO" sz="700" i="1">
                                      <a:effectLst/>
                                      <a:latin typeface="Cambria Math"/>
                                    </a:rPr>
                                  </m:ctrlPr>
                                </m:naryPr>
                                <m:sub>
                                  <m:r>
                                    <a:rPr lang="ru-RU" sz="700">
                                      <a:effectLst/>
                                      <a:latin typeface="Cambria Math"/>
                                    </a:rPr>
                                    <m:t>𝟎</m:t>
                                  </m:r>
                                </m:sub>
                                <m:sup>
                                  <m:r>
                                    <a:rPr lang="ru-RU" sz="700">
                                      <a:effectLst/>
                                      <a:latin typeface="Cambria Math"/>
                                    </a:rPr>
                                    <m:t>𝟐</m:t>
                                  </m:r>
                                </m:sup>
                                <m:e>
                                  <m:r>
                                    <a:rPr lang="ru-RU" sz="700">
                                      <a:effectLst/>
                                      <a:latin typeface="Cambria Math"/>
                                    </a:rPr>
                                    <m:t>𝒇</m:t>
                                  </m:r>
                                  <m:d>
                                    <m:dPr>
                                      <m:ctrlPr>
                                        <a:rPr lang="ro-RO" sz="700" i="1">
                                          <a:effectLst/>
                                          <a:latin typeface="Cambria Math"/>
                                        </a:rPr>
                                      </m:ctrlPr>
                                    </m:dPr>
                                    <m:e>
                                      <m:r>
                                        <a:rPr lang="ru-RU" sz="700">
                                          <a:effectLst/>
                                          <a:latin typeface="Cambria Math"/>
                                        </a:rPr>
                                        <m:t>𝒙</m:t>
                                      </m:r>
                                    </m:e>
                                  </m:d>
                                  <m:r>
                                    <a:rPr lang="ru-RU" sz="700">
                                      <a:effectLst/>
                                      <a:latin typeface="Cambria Math"/>
                                    </a:rPr>
                                    <m:t>𝒅𝒙</m:t>
                                  </m:r>
                                  <m:r>
                                    <a:rPr lang="fr-FR" sz="700">
                                      <a:effectLst/>
                                      <a:latin typeface="Cambria Math"/>
                                    </a:rPr>
                                    <m:t>=</m:t>
                                  </m:r>
                                </m:e>
                              </m:nary>
                            </m:oMath>
                          </a14:m>
                          <a:r>
                            <a:rPr lang="fr-FR" sz="700" dirty="0">
                              <a:effectLst/>
                            </a:rPr>
                            <a:t>               .</a:t>
                          </a:r>
                          <a:endParaRPr lang="ro-RO" sz="700" dirty="0">
                            <a:effectLst/>
                          </a:endParaRPr>
                        </a:p>
                        <a:p>
                          <a:pPr marL="342900" lvl="0" indent="-342900" algn="just">
                            <a:lnSpc>
                              <a:spcPct val="115000"/>
                            </a:lnSpc>
                            <a:spcAft>
                              <a:spcPts val="0"/>
                            </a:spcAft>
                            <a:buFont typeface="+mj-lt"/>
                            <a:buAutoNum type="alphaLcParenR"/>
                            <a:tabLst>
                              <a:tab pos="270510" algn="l"/>
                            </a:tabLst>
                          </a:pPr>
                          <a:r>
                            <a:rPr lang="fr-FR" sz="700" dirty="0" err="1">
                              <a:effectLst/>
                            </a:rPr>
                            <a:t>Rezolvați</a:t>
                          </a:r>
                          <a:r>
                            <a:rPr lang="fr-FR" sz="700" dirty="0">
                              <a:effectLst/>
                            </a:rPr>
                            <a:t> </a:t>
                          </a:r>
                          <a:r>
                            <a:rPr lang="fr-FR" sz="700" dirty="0" err="1">
                              <a:effectLst/>
                            </a:rPr>
                            <a:t>în</a:t>
                          </a:r>
                          <a:r>
                            <a:rPr lang="fr-FR" sz="700" dirty="0">
                              <a:effectLst/>
                            </a:rPr>
                            <a:t> R </a:t>
                          </a:r>
                          <a:r>
                            <a:rPr lang="fr-FR" sz="700" dirty="0" err="1">
                              <a:effectLst/>
                            </a:rPr>
                            <a:t>ecuația</a:t>
                          </a:r>
                          <a:r>
                            <a:rPr lang="fr-FR" sz="700" dirty="0">
                              <a:effectLst/>
                            </a:rPr>
                            <a:t>: </a:t>
                          </a:r>
                          <a14:m>
                            <m:oMath xmlns:m="http://schemas.openxmlformats.org/officeDocument/2006/math">
                              <m:f>
                                <m:fPr>
                                  <m:ctrlPr>
                                    <a:rPr lang="ro-RO" sz="700" i="1">
                                      <a:effectLst/>
                                      <a:latin typeface="Cambria Math"/>
                                    </a:rPr>
                                  </m:ctrlPr>
                                </m:fPr>
                                <m:num>
                                  <m:r>
                                    <a:rPr lang="ru-RU" sz="700">
                                      <a:effectLst/>
                                      <a:latin typeface="Cambria Math"/>
                                    </a:rPr>
                                    <m:t>𝟔</m:t>
                                  </m:r>
                                </m:num>
                                <m:den>
                                  <m:r>
                                    <a:rPr lang="ru-RU" sz="700">
                                      <a:effectLst/>
                                      <a:latin typeface="Cambria Math"/>
                                    </a:rPr>
                                    <m:t>𝟕</m:t>
                                  </m:r>
                                </m:den>
                              </m:f>
                              <m:nary>
                                <m:naryPr>
                                  <m:limLoc m:val="undOvr"/>
                                  <m:ctrlPr>
                                    <a:rPr lang="ro-RO" sz="700" i="1">
                                      <a:effectLst/>
                                      <a:latin typeface="Cambria Math"/>
                                    </a:rPr>
                                  </m:ctrlPr>
                                </m:naryPr>
                                <m:sub>
                                  <m:r>
                                    <a:rPr lang="ru-RU" sz="700">
                                      <a:effectLst/>
                                      <a:latin typeface="Cambria Math"/>
                                    </a:rPr>
                                    <m:t>𝟎</m:t>
                                  </m:r>
                                </m:sub>
                                <m:sup>
                                  <m:r>
                                    <a:rPr lang="ru-RU" sz="700">
                                      <a:effectLst/>
                                      <a:latin typeface="Cambria Math"/>
                                    </a:rPr>
                                    <m:t>𝟐</m:t>
                                  </m:r>
                                </m:sup>
                                <m:e>
                                  <m:r>
                                    <a:rPr lang="ru-RU" sz="700">
                                      <a:effectLst/>
                                      <a:latin typeface="Cambria Math"/>
                                    </a:rPr>
                                    <m:t>𝒇</m:t>
                                  </m:r>
                                  <m:d>
                                    <m:dPr>
                                      <m:ctrlPr>
                                        <a:rPr lang="ro-RO" sz="700" i="1">
                                          <a:effectLst/>
                                          <a:latin typeface="Cambria Math"/>
                                        </a:rPr>
                                      </m:ctrlPr>
                                    </m:dPr>
                                    <m:e>
                                      <m:r>
                                        <a:rPr lang="ru-RU" sz="700">
                                          <a:effectLst/>
                                          <a:latin typeface="Cambria Math"/>
                                        </a:rPr>
                                        <m:t>𝒙</m:t>
                                      </m:r>
                                    </m:e>
                                  </m:d>
                                  <m:r>
                                    <a:rPr lang="ru-RU" sz="700">
                                      <a:effectLst/>
                                      <a:latin typeface="Cambria Math"/>
                                    </a:rPr>
                                    <m:t>𝒅𝒙</m:t>
                                  </m:r>
                                  <m:r>
                                    <a:rPr lang="fr-FR" sz="700">
                                      <a:effectLst/>
                                      <a:latin typeface="Cambria Math"/>
                                    </a:rPr>
                                    <m:t>+</m:t>
                                  </m:r>
                                  <m:sSup>
                                    <m:sSupPr>
                                      <m:ctrlPr>
                                        <a:rPr lang="ro-RO" sz="700" i="1">
                                          <a:effectLst/>
                                          <a:latin typeface="Cambria Math"/>
                                        </a:rPr>
                                      </m:ctrlPr>
                                    </m:sSupPr>
                                    <m:e>
                                      <m:r>
                                        <a:rPr lang="ru-RU" sz="700">
                                          <a:effectLst/>
                                          <a:latin typeface="Cambria Math"/>
                                        </a:rPr>
                                        <m:t>𝒇</m:t>
                                      </m:r>
                                    </m:e>
                                    <m:sup>
                                      <m:r>
                                        <a:rPr lang="fr-FR" sz="700">
                                          <a:effectLst/>
                                          <a:latin typeface="Cambria Math"/>
                                        </a:rPr>
                                        <m:t>,</m:t>
                                      </m:r>
                                    </m:sup>
                                  </m:sSup>
                                  <m:r>
                                    <a:rPr lang="fr-FR" sz="700">
                                      <a:effectLst/>
                                      <a:latin typeface="Cambria Math"/>
                                    </a:rPr>
                                    <m:t>(</m:t>
                                  </m:r>
                                  <m:r>
                                    <a:rPr lang="ru-RU" sz="700">
                                      <a:effectLst/>
                                      <a:latin typeface="Cambria Math"/>
                                    </a:rPr>
                                    <m:t>𝒙</m:t>
                                  </m:r>
                                  <m:r>
                                    <a:rPr lang="fr-FR" sz="700">
                                      <a:effectLst/>
                                      <a:latin typeface="Cambria Math"/>
                                    </a:rPr>
                                    <m:t>)=</m:t>
                                  </m:r>
                                  <m:r>
                                    <a:rPr lang="ru-RU" sz="700">
                                      <a:effectLst/>
                                      <a:latin typeface="Cambria Math"/>
                                    </a:rPr>
                                    <m:t>𝟐</m:t>
                                  </m:r>
                                  <m:sSup>
                                    <m:sSupPr>
                                      <m:ctrlPr>
                                        <a:rPr lang="ro-RO" sz="700" i="1">
                                          <a:effectLst/>
                                          <a:latin typeface="Cambria Math"/>
                                        </a:rPr>
                                      </m:ctrlPr>
                                    </m:sSupPr>
                                    <m:e>
                                      <m:r>
                                        <a:rPr lang="ru-RU" sz="700">
                                          <a:effectLst/>
                                          <a:latin typeface="Cambria Math"/>
                                        </a:rPr>
                                        <m:t>𝒙</m:t>
                                      </m:r>
                                    </m:e>
                                    <m:sup>
                                      <m:r>
                                        <a:rPr lang="ru-RU" sz="700">
                                          <a:effectLst/>
                                          <a:latin typeface="Cambria Math"/>
                                        </a:rPr>
                                        <m:t>𝟐</m:t>
                                      </m:r>
                                    </m:sup>
                                  </m:sSup>
                                </m:e>
                              </m:nary>
                            </m:oMath>
                          </a14:m>
                          <a:r>
                            <a:rPr lang="fr-FR" sz="700" dirty="0">
                              <a:effectLst/>
                            </a:rPr>
                            <a:t>.</a:t>
                          </a:r>
                          <a:endParaRPr lang="ro-RO" sz="700" dirty="0">
                            <a:effectLst/>
                          </a:endParaRPr>
                        </a:p>
                        <a:p>
                          <a:pPr marL="342900" lvl="0" indent="-342900" algn="just">
                            <a:lnSpc>
                              <a:spcPct val="115000"/>
                            </a:lnSpc>
                            <a:spcAft>
                              <a:spcPts val="0"/>
                            </a:spcAft>
                            <a:buFont typeface="+mj-lt"/>
                            <a:buAutoNum type="alphaLcParenR"/>
                            <a:tabLst>
                              <a:tab pos="270510" algn="l"/>
                            </a:tabLst>
                          </a:pPr>
                          <a:r>
                            <a:rPr lang="fr-FR" sz="700" dirty="0" err="1">
                              <a:effectLst/>
                            </a:rPr>
                            <a:t>Calculați</a:t>
                          </a:r>
                          <a:r>
                            <a:rPr lang="fr-FR" sz="700" dirty="0">
                              <a:effectLst/>
                            </a:rPr>
                            <a:t> aria </a:t>
                          </a:r>
                          <a:r>
                            <a:rPr lang="fr-FR" sz="700" dirty="0" err="1">
                              <a:effectLst/>
                            </a:rPr>
                            <a:t>lotului</a:t>
                          </a:r>
                          <a:r>
                            <a:rPr lang="fr-FR" sz="700" dirty="0">
                              <a:effectLst/>
                            </a:rPr>
                            <a:t> de </a:t>
                          </a:r>
                          <a:r>
                            <a:rPr lang="fr-FR" sz="700" dirty="0" err="1">
                              <a:effectLst/>
                            </a:rPr>
                            <a:t>pământ</a:t>
                          </a:r>
                          <a:r>
                            <a:rPr lang="fr-FR" sz="700" dirty="0">
                              <a:effectLst/>
                            </a:rPr>
                            <a:t> care are forma </a:t>
                          </a:r>
                          <a:r>
                            <a:rPr lang="fr-FR" sz="700" dirty="0" err="1">
                              <a:effectLst/>
                            </a:rPr>
                            <a:t>mulțimii</a:t>
                          </a:r>
                          <a:r>
                            <a:rPr lang="fr-FR" sz="700" dirty="0">
                              <a:effectLst/>
                            </a:rPr>
                            <a:t> </a:t>
                          </a:r>
                          <a:r>
                            <a:rPr lang="fr-FR" sz="700" dirty="0" err="1">
                              <a:effectLst/>
                            </a:rPr>
                            <a:t>cuprinse</a:t>
                          </a:r>
                          <a:r>
                            <a:rPr lang="fr-FR" sz="700" dirty="0">
                              <a:effectLst/>
                            </a:rPr>
                            <a:t> </a:t>
                          </a:r>
                          <a:r>
                            <a:rPr lang="fr-FR" sz="700" dirty="0" err="1">
                              <a:effectLst/>
                            </a:rPr>
                            <a:t>între</a:t>
                          </a:r>
                          <a:r>
                            <a:rPr lang="fr-FR" sz="700" dirty="0">
                              <a:effectLst/>
                            </a:rPr>
                            <a:t> </a:t>
                          </a:r>
                          <a:r>
                            <a:rPr lang="fr-FR" sz="700" dirty="0" err="1">
                              <a:effectLst/>
                            </a:rPr>
                            <a:t>graficele</a:t>
                          </a:r>
                          <a:r>
                            <a:rPr lang="fr-FR" sz="700" dirty="0">
                              <a:effectLst/>
                            </a:rPr>
                            <a:t> </a:t>
                          </a:r>
                          <a:endParaRPr lang="ro-RO" sz="700" dirty="0">
                            <a:effectLst/>
                          </a:endParaRPr>
                        </a:p>
                        <a:p>
                          <a:pPr marL="457200" algn="just">
                            <a:lnSpc>
                              <a:spcPct val="115000"/>
                            </a:lnSpc>
                            <a:spcAft>
                              <a:spcPts val="0"/>
                            </a:spcAft>
                            <a:tabLst>
                              <a:tab pos="270510" algn="l"/>
                            </a:tabLst>
                          </a:pPr>
                          <a:r>
                            <a:rPr lang="en-US" sz="700" dirty="0" err="1">
                              <a:effectLst/>
                            </a:rPr>
                            <a:t>funcțiilor</a:t>
                          </a:r>
                          <a:r>
                            <a:rPr lang="en-US" sz="700" dirty="0">
                              <a:effectLst/>
                            </a:rPr>
                            <a:t> </a:t>
                          </a:r>
                          <a14:m>
                            <m:oMath xmlns:m="http://schemas.openxmlformats.org/officeDocument/2006/math">
                              <m:r>
                                <a:rPr lang="ru-RU" sz="700">
                                  <a:effectLst/>
                                  <a:latin typeface="Cambria Math"/>
                                </a:rPr>
                                <m:t>𝒇</m:t>
                              </m:r>
                              <m:r>
                                <a:rPr lang="en-US" sz="700">
                                  <a:effectLst/>
                                  <a:latin typeface="Cambria Math"/>
                                </a:rPr>
                                <m:t>,</m:t>
                              </m:r>
                              <m:r>
                                <a:rPr lang="ru-RU" sz="700">
                                  <a:effectLst/>
                                  <a:latin typeface="Cambria Math"/>
                                </a:rPr>
                                <m:t>𝒈</m:t>
                              </m:r>
                              <m:r>
                                <a:rPr lang="en-US" sz="700">
                                  <a:effectLst/>
                                  <a:latin typeface="Cambria Math"/>
                                </a:rPr>
                                <m:t>:</m:t>
                              </m:r>
                              <m:r>
                                <a:rPr lang="en-US" sz="700">
                                  <a:effectLst/>
                                  <a:latin typeface="Cambria Math"/>
                                </a:rPr>
                                <m:t>ℝ</m:t>
                              </m:r>
                              <m:r>
                                <a:rPr lang="en-US" sz="700">
                                  <a:effectLst/>
                                  <a:latin typeface="Cambria Math"/>
                                </a:rPr>
                                <m:t>→</m:t>
                              </m:r>
                              <m:r>
                                <a:rPr lang="en-US" sz="700">
                                  <a:effectLst/>
                                  <a:latin typeface="Cambria Math"/>
                                </a:rPr>
                                <m:t>ℝ</m:t>
                              </m:r>
                              <m:r>
                                <a:rPr lang="en-US" sz="700">
                                  <a:effectLst/>
                                  <a:latin typeface="Cambria Math"/>
                                </a:rPr>
                                <m:t>,  </m:t>
                              </m:r>
                            </m:oMath>
                          </a14:m>
                          <a:r>
                            <a:rPr lang="en-US" sz="700" dirty="0">
                              <a:effectLst/>
                            </a:rPr>
                            <a:t> </a:t>
                          </a:r>
                          <a14:m>
                            <m:oMath xmlns:m="http://schemas.openxmlformats.org/officeDocument/2006/math">
                              <m:r>
                                <a:rPr lang="ru-RU" sz="700">
                                  <a:effectLst/>
                                  <a:latin typeface="Cambria Math"/>
                                </a:rPr>
                                <m:t>𝒇</m:t>
                              </m:r>
                              <m:d>
                                <m:dPr>
                                  <m:ctrlPr>
                                    <a:rPr lang="ro-RO" sz="700" i="1">
                                      <a:effectLst/>
                                      <a:latin typeface="Cambria Math"/>
                                    </a:rPr>
                                  </m:ctrlPr>
                                </m:dPr>
                                <m:e>
                                  <m:r>
                                    <a:rPr lang="ru-RU" sz="700">
                                      <a:effectLst/>
                                      <a:latin typeface="Cambria Math"/>
                                    </a:rPr>
                                    <m:t>𝒙</m:t>
                                  </m:r>
                                </m:e>
                              </m:d>
                              <m:r>
                                <a:rPr lang="en-US" sz="700">
                                  <a:effectLst/>
                                  <a:latin typeface="Cambria Math"/>
                                </a:rPr>
                                <m:t>=</m:t>
                              </m:r>
                              <m:r>
                                <a:rPr lang="ru-RU" sz="700">
                                  <a:effectLst/>
                                  <a:latin typeface="Cambria Math"/>
                                </a:rPr>
                                <m:t>𝟐</m:t>
                              </m:r>
                              <m:r>
                                <a:rPr lang="ru-RU" sz="700">
                                  <a:effectLst/>
                                  <a:latin typeface="Cambria Math"/>
                                </a:rPr>
                                <m:t>𝒙</m:t>
                              </m:r>
                              <m:r>
                                <a:rPr lang="en-US" sz="700">
                                  <a:effectLst/>
                                  <a:latin typeface="Cambria Math"/>
                                </a:rPr>
                                <m:t>−</m:t>
                              </m:r>
                              <m:r>
                                <a:rPr lang="ru-RU" sz="700">
                                  <a:effectLst/>
                                  <a:latin typeface="Cambria Math"/>
                                </a:rPr>
                                <m:t>𝟐</m:t>
                              </m:r>
                            </m:oMath>
                          </a14:m>
                          <a:r>
                            <a:rPr lang="en-US" sz="700" dirty="0">
                              <a:effectLst/>
                            </a:rPr>
                            <a:t> </a:t>
                          </a:r>
                          <a:r>
                            <a:rPr lang="en-US" sz="700" dirty="0" err="1">
                              <a:effectLst/>
                            </a:rPr>
                            <a:t>și</a:t>
                          </a:r>
                          <a:r>
                            <a:rPr lang="en-US" sz="700" dirty="0">
                              <a:effectLst/>
                            </a:rPr>
                            <a:t>  </a:t>
                          </a:r>
                          <a14:m>
                            <m:oMath xmlns:m="http://schemas.openxmlformats.org/officeDocument/2006/math">
                              <m:r>
                                <a:rPr lang="ru-RU" sz="700">
                                  <a:effectLst/>
                                  <a:latin typeface="Cambria Math"/>
                                </a:rPr>
                                <m:t>𝒈</m:t>
                              </m:r>
                              <m:d>
                                <m:dPr>
                                  <m:ctrlPr>
                                    <a:rPr lang="ro-RO" sz="700" i="1">
                                      <a:effectLst/>
                                      <a:latin typeface="Cambria Math"/>
                                    </a:rPr>
                                  </m:ctrlPr>
                                </m:dPr>
                                <m:e>
                                  <m:r>
                                    <a:rPr lang="ru-RU" sz="700">
                                      <a:effectLst/>
                                      <a:latin typeface="Cambria Math"/>
                                    </a:rPr>
                                    <m:t>𝒙</m:t>
                                  </m:r>
                                </m:e>
                              </m:d>
                              <m:r>
                                <a:rPr lang="en-US" sz="700">
                                  <a:effectLst/>
                                  <a:latin typeface="Cambria Math"/>
                                </a:rPr>
                                <m:t>=</m:t>
                              </m:r>
                              <m:r>
                                <a:rPr lang="ru-RU" sz="700">
                                  <a:effectLst/>
                                  <a:latin typeface="Cambria Math"/>
                                </a:rPr>
                                <m:t>𝟐</m:t>
                              </m:r>
                              <m:r>
                                <a:rPr lang="en-US" sz="700">
                                  <a:effectLst/>
                                  <a:latin typeface="Cambria Math"/>
                                </a:rPr>
                                <m:t>−</m:t>
                              </m:r>
                              <m:r>
                                <a:rPr lang="ru-RU" sz="700">
                                  <a:effectLst/>
                                  <a:latin typeface="Cambria Math"/>
                                </a:rPr>
                                <m:t>𝒙</m:t>
                              </m:r>
                              <m:r>
                                <a:rPr lang="en-US" sz="700">
                                  <a:effectLst/>
                                  <a:latin typeface="Cambria Math"/>
                                </a:rPr>
                                <m:t>−</m:t>
                              </m:r>
                              <m:sSup>
                                <m:sSupPr>
                                  <m:ctrlPr>
                                    <a:rPr lang="ro-RO" sz="700" i="1">
                                      <a:effectLst/>
                                      <a:latin typeface="Cambria Math"/>
                                    </a:rPr>
                                  </m:ctrlPr>
                                </m:sSupPr>
                                <m:e>
                                  <m:r>
                                    <a:rPr lang="ru-RU" sz="700">
                                      <a:effectLst/>
                                      <a:latin typeface="Cambria Math"/>
                                    </a:rPr>
                                    <m:t>𝒙</m:t>
                                  </m:r>
                                </m:e>
                                <m:sup>
                                  <m:r>
                                    <a:rPr lang="ru-RU" sz="700">
                                      <a:effectLst/>
                                      <a:latin typeface="Cambria Math"/>
                                    </a:rPr>
                                    <m:t>𝟐</m:t>
                                  </m:r>
                                </m:sup>
                              </m:sSup>
                            </m:oMath>
                          </a14:m>
                          <a:r>
                            <a:rPr lang="en-US" sz="700" dirty="0">
                              <a:effectLst/>
                            </a:rPr>
                            <a:t>.</a:t>
                          </a:r>
                          <a:endParaRPr lang="ro-RO" sz="700" dirty="0">
                            <a:effectLst/>
                            <a:latin typeface="Calibri"/>
                            <a:ea typeface="Calibri"/>
                            <a:cs typeface="Times New Roman"/>
                          </a:endParaRPr>
                        </a:p>
                      </a:txBody>
                      <a:tcPr marL="41891" marR="41891" marT="0" marB="0"/>
                    </a:tc>
                    <a:tc>
                      <a:txBody>
                        <a:bodyPr/>
                        <a:lstStyle/>
                        <a:p>
                          <a:pPr algn="just">
                            <a:lnSpc>
                              <a:spcPct val="115000"/>
                            </a:lnSpc>
                            <a:spcAft>
                              <a:spcPts val="0"/>
                            </a:spcAft>
                          </a:pPr>
                          <a:r>
                            <a:rPr lang="ro-RO" sz="700">
                              <a:effectLst/>
                            </a:rPr>
                            <a:t> </a:t>
                          </a:r>
                        </a:p>
                        <a:p>
                          <a:pPr algn="just">
                            <a:lnSpc>
                              <a:spcPct val="115000"/>
                            </a:lnSpc>
                            <a:spcAft>
                              <a:spcPts val="0"/>
                            </a:spcAft>
                          </a:pPr>
                          <a:r>
                            <a:rPr lang="ro-RO" sz="700">
                              <a:effectLst/>
                            </a:rPr>
                            <a:t> </a:t>
                          </a:r>
                        </a:p>
                        <a:p>
                          <a:pPr algn="just">
                            <a:lnSpc>
                              <a:spcPct val="115000"/>
                            </a:lnSpc>
                            <a:spcAft>
                              <a:spcPts val="0"/>
                            </a:spcAft>
                          </a:pPr>
                          <a:r>
                            <a:rPr lang="ro-RO" sz="700">
                              <a:effectLst/>
                            </a:rPr>
                            <a:t> </a:t>
                          </a:r>
                        </a:p>
                        <a:p>
                          <a:pPr algn="just">
                            <a:lnSpc>
                              <a:spcPct val="115000"/>
                            </a:lnSpc>
                            <a:spcAft>
                              <a:spcPts val="0"/>
                            </a:spcAft>
                          </a:pPr>
                          <a:r>
                            <a:rPr lang="ro-RO" sz="700">
                              <a:effectLst/>
                            </a:rPr>
                            <a:t>2p</a:t>
                          </a:r>
                        </a:p>
                        <a:p>
                          <a:pPr indent="270510" algn="just">
                            <a:lnSpc>
                              <a:spcPct val="115000"/>
                            </a:lnSpc>
                            <a:spcAft>
                              <a:spcPts val="0"/>
                            </a:spcAft>
                          </a:pPr>
                          <a:r>
                            <a:rPr lang="ro-RO" sz="700">
                              <a:effectLst/>
                            </a:rPr>
                            <a:t> </a:t>
                          </a:r>
                        </a:p>
                        <a:p>
                          <a:pPr algn="just">
                            <a:lnSpc>
                              <a:spcPct val="115000"/>
                            </a:lnSpc>
                            <a:spcAft>
                              <a:spcPts val="0"/>
                            </a:spcAft>
                          </a:pPr>
                          <a:r>
                            <a:rPr lang="ro-RO" sz="700">
                              <a:effectLst/>
                            </a:rPr>
                            <a:t>5p</a:t>
                          </a:r>
                        </a:p>
                        <a:p>
                          <a:pPr algn="just">
                            <a:lnSpc>
                              <a:spcPct val="115000"/>
                            </a:lnSpc>
                            <a:spcAft>
                              <a:spcPts val="0"/>
                            </a:spcAft>
                          </a:pPr>
                          <a:r>
                            <a:rPr lang="ro-RO" sz="700">
                              <a:effectLst/>
                            </a:rPr>
                            <a:t>8p</a:t>
                          </a:r>
                          <a:endParaRPr lang="ro-RO" sz="700">
                            <a:effectLst/>
                            <a:latin typeface="Calibri"/>
                            <a:ea typeface="Calibri"/>
                            <a:cs typeface="Times New Roman"/>
                          </a:endParaRPr>
                        </a:p>
                      </a:txBody>
                      <a:tcPr marL="41891" marR="41891" marT="0" marB="0"/>
                    </a:tc>
                  </a:tr>
                  <a:tr h="782577">
                    <a:tc>
                      <a:txBody>
                        <a:bodyPr/>
                        <a:lstStyle/>
                        <a:p>
                          <a:pPr marL="0" lvl="0" indent="0" algn="just">
                            <a:lnSpc>
                              <a:spcPct val="115000"/>
                            </a:lnSpc>
                            <a:spcAft>
                              <a:spcPts val="0"/>
                            </a:spcAft>
                            <a:buFont typeface="+mj-lt"/>
                            <a:buNone/>
                            <a:tabLst>
                              <a:tab pos="180340" algn="l"/>
                            </a:tabLst>
                          </a:pPr>
                          <a:r>
                            <a:rPr lang="ro-RO" sz="700" dirty="0" smtClean="0">
                              <a:effectLst/>
                            </a:rPr>
                            <a:t>2. </a:t>
                          </a:r>
                          <a:r>
                            <a:rPr lang="fr-FR" sz="700" dirty="0" smtClean="0">
                              <a:effectLst/>
                            </a:rPr>
                            <a:t>Un </a:t>
                          </a:r>
                          <a:r>
                            <a:rPr lang="fr-FR" sz="700" dirty="0">
                              <a:effectLst/>
                            </a:rPr>
                            <a:t>mobil se </a:t>
                          </a:r>
                          <a:r>
                            <a:rPr lang="fr-FR" sz="700" dirty="0" err="1">
                              <a:effectLst/>
                            </a:rPr>
                            <a:t>mișcă</a:t>
                          </a:r>
                          <a:r>
                            <a:rPr lang="fr-FR" sz="700" dirty="0">
                              <a:effectLst/>
                            </a:rPr>
                            <a:t> </a:t>
                          </a:r>
                          <a:r>
                            <a:rPr lang="fr-FR" sz="700" dirty="0" err="1">
                              <a:effectLst/>
                            </a:rPr>
                            <a:t>rectiliniu</a:t>
                          </a:r>
                          <a:r>
                            <a:rPr lang="fr-FR" sz="700" dirty="0">
                              <a:effectLst/>
                            </a:rPr>
                            <a:t> </a:t>
                          </a:r>
                          <a:r>
                            <a:rPr lang="fr-FR" sz="700" dirty="0" err="1">
                              <a:effectLst/>
                            </a:rPr>
                            <a:t>cu</a:t>
                          </a:r>
                          <a:r>
                            <a:rPr lang="fr-FR" sz="700" dirty="0">
                              <a:effectLst/>
                            </a:rPr>
                            <a:t> </a:t>
                          </a:r>
                          <a:r>
                            <a:rPr lang="fr-FR" sz="700" dirty="0" err="1">
                              <a:effectLst/>
                            </a:rPr>
                            <a:t>viteza</a:t>
                          </a:r>
                          <a:r>
                            <a:rPr lang="fr-FR" sz="700" dirty="0">
                              <a:effectLst/>
                            </a:rPr>
                            <a:t> </a:t>
                          </a:r>
                          <a14:m>
                            <m:oMath xmlns:m="http://schemas.openxmlformats.org/officeDocument/2006/math">
                              <m:r>
                                <a:rPr lang="ru-RU" sz="700">
                                  <a:effectLst/>
                                  <a:latin typeface="Cambria Math"/>
                                </a:rPr>
                                <m:t>𝒗</m:t>
                              </m:r>
                              <m:d>
                                <m:dPr>
                                  <m:ctrlPr>
                                    <a:rPr lang="ro-RO" sz="700" i="1">
                                      <a:effectLst/>
                                      <a:latin typeface="Cambria Math"/>
                                    </a:rPr>
                                  </m:ctrlPr>
                                </m:dPr>
                                <m:e>
                                  <m:r>
                                    <a:rPr lang="ru-RU" sz="700">
                                      <a:effectLst/>
                                      <a:latin typeface="Cambria Math"/>
                                    </a:rPr>
                                    <m:t>𝒕</m:t>
                                  </m:r>
                                </m:e>
                              </m:d>
                              <m:r>
                                <a:rPr lang="fr-FR" sz="700">
                                  <a:effectLst/>
                                  <a:latin typeface="Cambria Math"/>
                                </a:rPr>
                                <m:t>=</m:t>
                              </m:r>
                              <m:rad>
                                <m:radPr>
                                  <m:ctrlPr>
                                    <a:rPr lang="ro-RO" sz="700" i="1">
                                      <a:effectLst/>
                                      <a:latin typeface="Cambria Math"/>
                                    </a:rPr>
                                  </m:ctrlPr>
                                </m:radPr>
                                <m:deg>
                                  <m:r>
                                    <a:rPr lang="ru-RU" sz="700">
                                      <a:effectLst/>
                                      <a:latin typeface="Cambria Math"/>
                                    </a:rPr>
                                    <m:t>𝟑</m:t>
                                  </m:r>
                                </m:deg>
                                <m:e>
                                  <m:r>
                                    <a:rPr lang="ru-RU" sz="700">
                                      <a:effectLst/>
                                      <a:latin typeface="Cambria Math"/>
                                    </a:rPr>
                                    <m:t>𝟏</m:t>
                                  </m:r>
                                  <m:r>
                                    <a:rPr lang="fr-FR" sz="700">
                                      <a:effectLst/>
                                      <a:latin typeface="Cambria Math"/>
                                    </a:rPr>
                                    <m:t>+</m:t>
                                  </m:r>
                                  <m:r>
                                    <a:rPr lang="ru-RU" sz="700">
                                      <a:effectLst/>
                                      <a:latin typeface="Cambria Math"/>
                                    </a:rPr>
                                    <m:t>𝒕</m:t>
                                  </m:r>
                                </m:e>
                              </m:rad>
                            </m:oMath>
                          </a14:m>
                          <a:r>
                            <a:rPr lang="fr-FR" sz="700" dirty="0">
                              <a:effectLst/>
                            </a:rPr>
                            <a:t>. </a:t>
                          </a:r>
                          <a:endParaRPr lang="ro-RO" sz="700" dirty="0">
                            <a:effectLst/>
                          </a:endParaRPr>
                        </a:p>
                        <a:p>
                          <a:pPr marL="742950" lvl="1" indent="-285750" algn="just">
                            <a:lnSpc>
                              <a:spcPct val="115000"/>
                            </a:lnSpc>
                            <a:spcAft>
                              <a:spcPts val="0"/>
                            </a:spcAft>
                            <a:buFont typeface="+mj-lt"/>
                            <a:buAutoNum type="alphaLcPeriod"/>
                            <a:tabLst>
                              <a:tab pos="180340" algn="l"/>
                            </a:tabLst>
                          </a:pPr>
                          <a:r>
                            <a:rPr lang="fr-FR" sz="700" dirty="0" err="1">
                              <a:effectLst/>
                            </a:rPr>
                            <a:t>Încercuiți</a:t>
                          </a:r>
                          <a:r>
                            <a:rPr lang="fr-FR" sz="700" dirty="0">
                              <a:effectLst/>
                            </a:rPr>
                            <a:t> litera „A”, </a:t>
                          </a:r>
                          <a:r>
                            <a:rPr lang="fr-FR" sz="700" dirty="0" err="1">
                              <a:effectLst/>
                            </a:rPr>
                            <a:t>dacă</a:t>
                          </a:r>
                          <a:r>
                            <a:rPr lang="fr-FR" sz="700" dirty="0">
                              <a:effectLst/>
                            </a:rPr>
                            <a:t> </a:t>
                          </a:r>
                          <a:r>
                            <a:rPr lang="fr-FR" sz="700" dirty="0" err="1">
                              <a:effectLst/>
                            </a:rPr>
                            <a:t>propoziția</a:t>
                          </a:r>
                          <a:r>
                            <a:rPr lang="fr-FR" sz="700" dirty="0">
                              <a:effectLst/>
                            </a:rPr>
                            <a:t> este </a:t>
                          </a:r>
                          <a:r>
                            <a:rPr lang="fr-FR" sz="700" dirty="0" err="1">
                              <a:effectLst/>
                            </a:rPr>
                            <a:t>adevărată</a:t>
                          </a:r>
                          <a:r>
                            <a:rPr lang="fr-FR" sz="700" dirty="0">
                              <a:effectLst/>
                            </a:rPr>
                            <a:t> </a:t>
                          </a:r>
                          <a:r>
                            <a:rPr lang="fr-FR" sz="700" dirty="0" err="1">
                              <a:effectLst/>
                            </a:rPr>
                            <a:t>sau</a:t>
                          </a:r>
                          <a:r>
                            <a:rPr lang="fr-FR" sz="700" dirty="0">
                              <a:effectLst/>
                            </a:rPr>
                            <a:t> litera „F”, </a:t>
                          </a:r>
                          <a:r>
                            <a:rPr lang="fr-FR" sz="700" dirty="0" err="1">
                              <a:effectLst/>
                            </a:rPr>
                            <a:t>dacă</a:t>
                          </a:r>
                          <a:r>
                            <a:rPr lang="fr-FR" sz="700" dirty="0">
                              <a:effectLst/>
                            </a:rPr>
                            <a:t> </a:t>
                          </a:r>
                          <a:r>
                            <a:rPr lang="fr-FR" sz="700" dirty="0" err="1">
                              <a:effectLst/>
                            </a:rPr>
                            <a:t>propoziția</a:t>
                          </a:r>
                          <a:r>
                            <a:rPr lang="fr-FR" sz="700" dirty="0">
                              <a:effectLst/>
                            </a:rPr>
                            <a:t> este </a:t>
                          </a:r>
                          <a:r>
                            <a:rPr lang="fr-FR" sz="700" dirty="0" err="1">
                              <a:effectLst/>
                            </a:rPr>
                            <a:t>falsă</a:t>
                          </a:r>
                          <a:r>
                            <a:rPr lang="fr-FR" sz="700" dirty="0">
                              <a:effectLst/>
                            </a:rPr>
                            <a:t>:  </a:t>
                          </a:r>
                          <a14:m>
                            <m:oMath xmlns:m="http://schemas.openxmlformats.org/officeDocument/2006/math">
                              <m:r>
                                <a:rPr lang="ru-RU" sz="700">
                                  <a:effectLst/>
                                  <a:latin typeface="Cambria Math"/>
                                </a:rPr>
                                <m:t>𝒔</m:t>
                              </m:r>
                              <m:d>
                                <m:dPr>
                                  <m:ctrlPr>
                                    <a:rPr lang="ro-RO" sz="700" i="1">
                                      <a:effectLst/>
                                      <a:latin typeface="Cambria Math"/>
                                    </a:rPr>
                                  </m:ctrlPr>
                                </m:dPr>
                                <m:e>
                                  <m:r>
                                    <a:rPr lang="ru-RU" sz="700">
                                      <a:effectLst/>
                                      <a:latin typeface="Cambria Math"/>
                                    </a:rPr>
                                    <m:t>𝒕</m:t>
                                  </m:r>
                                </m:e>
                              </m:d>
                              <m:r>
                                <a:rPr lang="fr-FR" sz="700">
                                  <a:effectLst/>
                                  <a:latin typeface="Cambria Math"/>
                                </a:rPr>
                                <m:t>=</m:t>
                              </m:r>
                              <m:r>
                                <a:rPr lang="ru-RU" sz="700">
                                  <a:effectLst/>
                                  <a:latin typeface="Cambria Math"/>
                                </a:rPr>
                                <m:t>𝒗</m:t>
                              </m:r>
                              <m:r>
                                <a:rPr lang="fr-FR" sz="700">
                                  <a:effectLst/>
                                  <a:latin typeface="Cambria Math"/>
                                </a:rPr>
                                <m:t>”(</m:t>
                              </m:r>
                              <m:r>
                                <a:rPr lang="ru-RU" sz="700">
                                  <a:effectLst/>
                                  <a:latin typeface="Cambria Math"/>
                                </a:rPr>
                                <m:t>𝒕</m:t>
                              </m:r>
                              <m:r>
                                <a:rPr lang="fr-FR" sz="700">
                                  <a:effectLst/>
                                  <a:latin typeface="Cambria Math"/>
                                </a:rPr>
                                <m:t>)</m:t>
                              </m:r>
                            </m:oMath>
                          </a14:m>
                          <a:r>
                            <a:rPr lang="fr-FR" sz="700" dirty="0">
                              <a:effectLst/>
                            </a:rPr>
                            <a:t>.                    </a:t>
                          </a:r>
                          <a:r>
                            <a:rPr lang="en-US" sz="700" dirty="0">
                              <a:effectLst/>
                            </a:rPr>
                            <a:t>A / F </a:t>
                          </a:r>
                          <a:endParaRPr lang="ro-RO" sz="700" dirty="0">
                            <a:effectLst/>
                          </a:endParaRPr>
                        </a:p>
                        <a:p>
                          <a:pPr marL="742950" lvl="1" indent="-285750" algn="just">
                            <a:lnSpc>
                              <a:spcPct val="115000"/>
                            </a:lnSpc>
                            <a:spcAft>
                              <a:spcPts val="0"/>
                            </a:spcAft>
                            <a:buFont typeface="+mj-lt"/>
                            <a:buAutoNum type="alphaLcPeriod"/>
                            <a:tabLst>
                              <a:tab pos="180340" algn="l"/>
                            </a:tabLst>
                          </a:pPr>
                          <a:r>
                            <a:rPr lang="fr-FR" sz="700" dirty="0" err="1">
                              <a:effectLst/>
                            </a:rPr>
                            <a:t>Aflați</a:t>
                          </a:r>
                          <a:r>
                            <a:rPr lang="fr-FR" sz="700" dirty="0">
                              <a:effectLst/>
                            </a:rPr>
                            <a:t> </a:t>
                          </a:r>
                          <a:r>
                            <a:rPr lang="fr-FR" sz="700" dirty="0" err="1">
                              <a:effectLst/>
                            </a:rPr>
                            <a:t>distanța</a:t>
                          </a:r>
                          <a:r>
                            <a:rPr lang="fr-FR" sz="700" dirty="0">
                              <a:effectLst/>
                            </a:rPr>
                            <a:t> </a:t>
                          </a:r>
                          <a:r>
                            <a:rPr lang="fr-FR" sz="700" dirty="0" err="1">
                              <a:effectLst/>
                            </a:rPr>
                            <a:t>parcursă</a:t>
                          </a:r>
                          <a:r>
                            <a:rPr lang="fr-FR" sz="700" dirty="0">
                              <a:effectLst/>
                            </a:rPr>
                            <a:t> (</a:t>
                          </a:r>
                          <a:r>
                            <a:rPr lang="fr-FR" sz="700" dirty="0" err="1">
                              <a:effectLst/>
                            </a:rPr>
                            <a:t>în</a:t>
                          </a:r>
                          <a:r>
                            <a:rPr lang="fr-FR" sz="700" dirty="0">
                              <a:effectLst/>
                            </a:rPr>
                            <a:t> </a:t>
                          </a:r>
                          <a:r>
                            <a:rPr lang="fr-FR" sz="700" dirty="0" err="1">
                              <a:effectLst/>
                            </a:rPr>
                            <a:t>metri</a:t>
                          </a:r>
                          <a:r>
                            <a:rPr lang="fr-FR" sz="700" dirty="0">
                              <a:effectLst/>
                            </a:rPr>
                            <a:t>) de mobil </a:t>
                          </a:r>
                          <a:r>
                            <a:rPr lang="fr-FR" sz="700" dirty="0" err="1">
                              <a:effectLst/>
                            </a:rPr>
                            <a:t>în</a:t>
                          </a:r>
                          <a:r>
                            <a:rPr lang="fr-FR" sz="700" dirty="0">
                              <a:effectLst/>
                            </a:rPr>
                            <a:t> </a:t>
                          </a:r>
                          <a:r>
                            <a:rPr lang="fr-FR" sz="700" dirty="0" err="1">
                              <a:effectLst/>
                            </a:rPr>
                            <a:t>intervalul</a:t>
                          </a:r>
                          <a:r>
                            <a:rPr lang="fr-FR" sz="700" dirty="0">
                              <a:effectLst/>
                            </a:rPr>
                            <a:t> de </a:t>
                          </a:r>
                          <a:r>
                            <a:rPr lang="fr-FR" sz="700" dirty="0" err="1">
                              <a:effectLst/>
                            </a:rPr>
                            <a:t>timp</a:t>
                          </a:r>
                          <a:r>
                            <a:rPr lang="fr-FR" sz="700" dirty="0">
                              <a:effectLst/>
                            </a:rPr>
                            <a:t> </a:t>
                          </a:r>
                          <a:r>
                            <a:rPr lang="ru-RU" sz="700" dirty="0">
                              <a:effectLst/>
                              <a:sym typeface="Symbol"/>
                            </a:rPr>
                            <a:t></a:t>
                          </a:r>
                          <a:r>
                            <a:rPr lang="fr-FR" sz="700" dirty="0">
                              <a:effectLst/>
                            </a:rPr>
                            <a:t>0,7</a:t>
                          </a:r>
                          <a:r>
                            <a:rPr lang="ru-RU" sz="700" dirty="0">
                              <a:effectLst/>
                              <a:sym typeface="Symbol"/>
                            </a:rPr>
                            <a:t></a:t>
                          </a:r>
                          <a:r>
                            <a:rPr lang="fr-FR" sz="700" dirty="0">
                              <a:effectLst/>
                            </a:rPr>
                            <a:t> (</a:t>
                          </a:r>
                          <a:r>
                            <a:rPr lang="fr-FR" sz="700" dirty="0" err="1">
                              <a:effectLst/>
                            </a:rPr>
                            <a:t>măsurat</a:t>
                          </a:r>
                          <a:r>
                            <a:rPr lang="fr-FR" sz="700" dirty="0">
                              <a:effectLst/>
                            </a:rPr>
                            <a:t> </a:t>
                          </a:r>
                          <a:r>
                            <a:rPr lang="fr-FR" sz="700" dirty="0" err="1">
                              <a:effectLst/>
                            </a:rPr>
                            <a:t>în</a:t>
                          </a:r>
                          <a:r>
                            <a:rPr lang="fr-FR" sz="700" dirty="0">
                              <a:effectLst/>
                            </a:rPr>
                            <a:t> </a:t>
                          </a:r>
                          <a:r>
                            <a:rPr lang="fr-FR" sz="700" dirty="0" err="1">
                              <a:effectLst/>
                            </a:rPr>
                            <a:t>secunde</a:t>
                          </a:r>
                          <a:r>
                            <a:rPr lang="fr-FR" sz="700" dirty="0">
                              <a:effectLst/>
                            </a:rPr>
                            <a:t>).</a:t>
                          </a:r>
                          <a:endParaRPr lang="ro-RO" sz="700" dirty="0">
                            <a:effectLst/>
                          </a:endParaRPr>
                        </a:p>
                        <a:p>
                          <a:pPr marL="742950" lvl="1" indent="-285750" algn="just">
                            <a:lnSpc>
                              <a:spcPct val="115000"/>
                            </a:lnSpc>
                            <a:spcAft>
                              <a:spcPts val="0"/>
                            </a:spcAft>
                            <a:buFont typeface="+mj-lt"/>
                            <a:buAutoNum type="alphaLcPeriod"/>
                            <a:tabLst>
                              <a:tab pos="180340" algn="l"/>
                            </a:tabLst>
                          </a:pPr>
                          <a:r>
                            <a:rPr lang="fr-FR" sz="700" dirty="0" err="1">
                              <a:effectLst/>
                            </a:rPr>
                            <a:t>Determinați</a:t>
                          </a:r>
                          <a:r>
                            <a:rPr lang="fr-FR" sz="700" dirty="0">
                              <a:effectLst/>
                            </a:rPr>
                            <a:t> </a:t>
                          </a:r>
                          <a:r>
                            <a:rPr lang="fr-FR" sz="700" dirty="0" err="1">
                              <a:effectLst/>
                            </a:rPr>
                            <a:t>accelerația</a:t>
                          </a:r>
                          <a:r>
                            <a:rPr lang="fr-FR" sz="700" dirty="0">
                              <a:effectLst/>
                            </a:rPr>
                            <a:t> </a:t>
                          </a:r>
                          <a:r>
                            <a:rPr lang="fr-FR" sz="700" dirty="0" err="1">
                              <a:effectLst/>
                            </a:rPr>
                            <a:t>mobilului</a:t>
                          </a:r>
                          <a:r>
                            <a:rPr lang="fr-FR" sz="700" dirty="0">
                              <a:effectLst/>
                            </a:rPr>
                            <a:t> la </a:t>
                          </a:r>
                          <a:r>
                            <a:rPr lang="fr-FR" sz="700" dirty="0" err="1">
                              <a:effectLst/>
                            </a:rPr>
                            <a:t>sfârșitul</a:t>
                          </a:r>
                          <a:r>
                            <a:rPr lang="fr-FR" sz="700" dirty="0">
                              <a:effectLst/>
                            </a:rPr>
                            <a:t> </a:t>
                          </a:r>
                          <a:r>
                            <a:rPr lang="fr-FR" sz="700" dirty="0" err="1">
                              <a:effectLst/>
                            </a:rPr>
                            <a:t>mișcării</a:t>
                          </a:r>
                          <a:r>
                            <a:rPr lang="fr-FR" sz="700" dirty="0">
                              <a:effectLst/>
                            </a:rPr>
                            <a:t>.</a:t>
                          </a:r>
                          <a:endParaRPr lang="ro-RO" sz="700" dirty="0">
                            <a:effectLst/>
                            <a:latin typeface="Calibri"/>
                            <a:ea typeface="Calibri"/>
                            <a:cs typeface="Times New Roman"/>
                          </a:endParaRPr>
                        </a:p>
                      </a:txBody>
                      <a:tcPr marL="41891" marR="41891" marT="0" marB="0"/>
                    </a:tc>
                    <a:tc>
                      <a:txBody>
                        <a:bodyPr/>
                        <a:lstStyle/>
                        <a:p>
                          <a:pPr algn="just">
                            <a:lnSpc>
                              <a:spcPct val="115000"/>
                            </a:lnSpc>
                            <a:spcAft>
                              <a:spcPts val="0"/>
                            </a:spcAft>
                          </a:pPr>
                          <a:r>
                            <a:rPr lang="ro-RO" sz="700">
                              <a:effectLst/>
                            </a:rPr>
                            <a:t> </a:t>
                          </a:r>
                        </a:p>
                        <a:p>
                          <a:pPr algn="just">
                            <a:lnSpc>
                              <a:spcPct val="115000"/>
                            </a:lnSpc>
                            <a:spcAft>
                              <a:spcPts val="0"/>
                            </a:spcAft>
                          </a:pPr>
                          <a:r>
                            <a:rPr lang="ro-RO" sz="700">
                              <a:effectLst/>
                            </a:rPr>
                            <a:t>2p</a:t>
                          </a:r>
                        </a:p>
                        <a:p>
                          <a:pPr indent="270510" algn="just">
                            <a:lnSpc>
                              <a:spcPct val="115000"/>
                            </a:lnSpc>
                            <a:spcAft>
                              <a:spcPts val="0"/>
                            </a:spcAft>
                          </a:pPr>
                          <a:r>
                            <a:rPr lang="ro-RO" sz="700">
                              <a:effectLst/>
                            </a:rPr>
                            <a:t> </a:t>
                          </a:r>
                        </a:p>
                        <a:p>
                          <a:pPr algn="just">
                            <a:lnSpc>
                              <a:spcPct val="115000"/>
                            </a:lnSpc>
                            <a:spcAft>
                              <a:spcPts val="0"/>
                            </a:spcAft>
                          </a:pPr>
                          <a:r>
                            <a:rPr lang="ro-RO" sz="700">
                              <a:effectLst/>
                            </a:rPr>
                            <a:t>7p</a:t>
                          </a:r>
                        </a:p>
                        <a:p>
                          <a:pPr algn="just">
                            <a:lnSpc>
                              <a:spcPct val="115000"/>
                            </a:lnSpc>
                            <a:spcAft>
                              <a:spcPts val="0"/>
                            </a:spcAft>
                          </a:pPr>
                          <a:r>
                            <a:rPr lang="ro-RO" sz="700">
                              <a:effectLst/>
                            </a:rPr>
                            <a:t> </a:t>
                          </a:r>
                        </a:p>
                        <a:p>
                          <a:pPr algn="just">
                            <a:lnSpc>
                              <a:spcPct val="115000"/>
                            </a:lnSpc>
                            <a:spcAft>
                              <a:spcPts val="0"/>
                            </a:spcAft>
                          </a:pPr>
                          <a:r>
                            <a:rPr lang="ro-RO" sz="700">
                              <a:effectLst/>
                            </a:rPr>
                            <a:t>5p</a:t>
                          </a:r>
                          <a:endParaRPr lang="ro-RO" sz="700">
                            <a:effectLst/>
                            <a:latin typeface="Calibri"/>
                            <a:ea typeface="Calibri"/>
                            <a:cs typeface="Times New Roman"/>
                          </a:endParaRPr>
                        </a:p>
                      </a:txBody>
                      <a:tcPr marL="41891" marR="41891" marT="0" marB="0"/>
                    </a:tc>
                  </a:tr>
                  <a:tr h="1156179">
                    <a:tc>
                      <a:txBody>
                        <a:bodyPr/>
                        <a:lstStyle/>
                        <a:p>
                          <a:pPr marL="0" lvl="0" indent="0" algn="just">
                            <a:lnSpc>
                              <a:spcPct val="115000"/>
                            </a:lnSpc>
                            <a:spcAft>
                              <a:spcPts val="0"/>
                            </a:spcAft>
                            <a:buFont typeface="+mj-lt"/>
                            <a:buNone/>
                            <a:tabLst>
                              <a:tab pos="180340" algn="l"/>
                            </a:tabLst>
                          </a:pPr>
                          <a:r>
                            <a:rPr lang="ro-RO" sz="700" dirty="0" smtClean="0">
                              <a:effectLst/>
                            </a:rPr>
                            <a:t>3. </a:t>
                          </a:r>
                          <a:r>
                            <a:rPr lang="en-US" sz="700" dirty="0" err="1" smtClean="0">
                              <a:effectLst/>
                            </a:rPr>
                            <a:t>Acoperi</a:t>
                          </a:r>
                          <a:r>
                            <a:rPr lang="ru-RU" sz="700" dirty="0">
                              <a:effectLst/>
                            </a:rPr>
                            <a:t>ș</a:t>
                          </a:r>
                          <a:r>
                            <a:rPr lang="en-US" sz="700" dirty="0" err="1">
                              <a:effectLst/>
                            </a:rPr>
                            <a:t>ul</a:t>
                          </a:r>
                          <a:r>
                            <a:rPr lang="en-US" sz="700" dirty="0">
                              <a:effectLst/>
                            </a:rPr>
                            <a:t> </a:t>
                          </a:r>
                          <a:r>
                            <a:rPr lang="en-US" sz="700" dirty="0" err="1">
                              <a:effectLst/>
                            </a:rPr>
                            <a:t>unui</a:t>
                          </a:r>
                          <a:r>
                            <a:rPr lang="en-US" sz="700" dirty="0">
                              <a:effectLst/>
                            </a:rPr>
                            <a:t> </a:t>
                          </a:r>
                          <a:r>
                            <a:rPr lang="en-US" sz="700" dirty="0" err="1">
                              <a:effectLst/>
                            </a:rPr>
                            <a:t>rezervor</a:t>
                          </a:r>
                          <a:r>
                            <a:rPr lang="en-US" sz="700" dirty="0">
                              <a:effectLst/>
                            </a:rPr>
                            <a:t> are forma </a:t>
                          </a:r>
                          <a:r>
                            <a:rPr lang="en-US" sz="700" dirty="0" err="1">
                              <a:effectLst/>
                            </a:rPr>
                            <a:t>unei</a:t>
                          </a:r>
                          <a:r>
                            <a:rPr lang="en-US" sz="700" dirty="0">
                              <a:effectLst/>
                            </a:rPr>
                            <a:t> </a:t>
                          </a:r>
                          <a:r>
                            <a:rPr lang="en-US" sz="700" dirty="0" err="1">
                              <a:effectLst/>
                            </a:rPr>
                            <a:t>piramide</a:t>
                          </a:r>
                          <a:r>
                            <a:rPr lang="en-US" sz="700" dirty="0">
                              <a:effectLst/>
                            </a:rPr>
                            <a:t> </a:t>
                          </a:r>
                          <a:r>
                            <a:rPr lang="en-US" sz="700" dirty="0" err="1">
                              <a:effectLst/>
                            </a:rPr>
                            <a:t>hexagonale</a:t>
                          </a:r>
                          <a:r>
                            <a:rPr lang="en-US" sz="700" dirty="0">
                              <a:effectLst/>
                            </a:rPr>
                            <a:t> regulate cu</a:t>
                          </a:r>
                          <a:r>
                            <a:rPr lang="ru-RU" sz="700" dirty="0">
                              <a:effectLst/>
                            </a:rPr>
                            <a:t> î</a:t>
                          </a:r>
                          <a:r>
                            <a:rPr lang="en-US" sz="700" dirty="0">
                              <a:effectLst/>
                            </a:rPr>
                            <a:t>n</a:t>
                          </a:r>
                          <a:r>
                            <a:rPr lang="ru-RU" sz="700" dirty="0">
                              <a:effectLst/>
                            </a:rPr>
                            <a:t>ă</a:t>
                          </a:r>
                          <a:r>
                            <a:rPr lang="en-US" sz="700" dirty="0">
                              <a:effectLst/>
                            </a:rPr>
                            <a:t>l</a:t>
                          </a:r>
                          <a:r>
                            <a:rPr lang="ru-RU" sz="700" dirty="0">
                              <a:effectLst/>
                            </a:rPr>
                            <a:t>ț</a:t>
                          </a:r>
                          <a:r>
                            <a:rPr lang="en-US" sz="700" dirty="0" err="1">
                              <a:effectLst/>
                            </a:rPr>
                            <a:t>imea</a:t>
                          </a:r>
                          <a:r>
                            <a:rPr lang="en-US" sz="700" dirty="0">
                              <a:effectLst/>
                            </a:rPr>
                            <a:t> de</a:t>
                          </a:r>
                          <a:r>
                            <a:rPr lang="ru-RU" sz="700" dirty="0">
                              <a:effectLst/>
                            </a:rPr>
                            <a:t> 2 </a:t>
                          </a:r>
                          <a:r>
                            <a:rPr lang="en-US" sz="700" dirty="0">
                              <a:effectLst/>
                            </a:rPr>
                            <a:t>m</a:t>
                          </a:r>
                          <a:r>
                            <a:rPr lang="ru-RU" sz="700" dirty="0">
                              <a:effectLst/>
                            </a:rPr>
                            <a:t> ș</a:t>
                          </a:r>
                          <a:r>
                            <a:rPr lang="en-US" sz="700" dirty="0">
                              <a:effectLst/>
                            </a:rPr>
                            <a:t>i </a:t>
                          </a:r>
                          <a:r>
                            <a:rPr lang="en-US" sz="700" dirty="0" err="1">
                              <a:effectLst/>
                            </a:rPr>
                            <a:t>latura</a:t>
                          </a:r>
                          <a:r>
                            <a:rPr lang="en-US" sz="700" dirty="0">
                              <a:effectLst/>
                            </a:rPr>
                            <a:t> </a:t>
                          </a:r>
                          <a:r>
                            <a:rPr lang="en-US" sz="700" dirty="0" err="1">
                              <a:effectLst/>
                            </a:rPr>
                            <a:t>bazei</a:t>
                          </a:r>
                          <a:r>
                            <a:rPr lang="en-US" sz="700" dirty="0">
                              <a:effectLst/>
                            </a:rPr>
                            <a:t> de</a:t>
                          </a:r>
                          <a:r>
                            <a:rPr lang="ru-RU" sz="700" dirty="0">
                              <a:effectLst/>
                            </a:rPr>
                            <a:t> 6 </a:t>
                          </a:r>
                          <a:r>
                            <a:rPr lang="en-US" sz="700" dirty="0">
                              <a:effectLst/>
                            </a:rPr>
                            <a:t>m</a:t>
                          </a:r>
                          <a:r>
                            <a:rPr lang="ru-RU" sz="700" dirty="0">
                              <a:effectLst/>
                            </a:rPr>
                            <a:t>. </a:t>
                          </a:r>
                          <a:endParaRPr lang="ro-RO" sz="700" dirty="0">
                            <a:effectLst/>
                          </a:endParaRPr>
                        </a:p>
                        <a:p>
                          <a:pPr marL="342900" lvl="0" indent="-342900" algn="just">
                            <a:lnSpc>
                              <a:spcPct val="115000"/>
                            </a:lnSpc>
                            <a:spcAft>
                              <a:spcPts val="0"/>
                            </a:spcAft>
                            <a:buFont typeface="+mj-lt"/>
                            <a:buAutoNum type="alphaLcParenR"/>
                            <a:tabLst>
                              <a:tab pos="180340" algn="l"/>
                            </a:tabLst>
                          </a:pPr>
                          <a:r>
                            <a:rPr lang="en-US" sz="700" dirty="0" err="1">
                              <a:effectLst/>
                            </a:rPr>
                            <a:t>Completa</a:t>
                          </a:r>
                          <a:r>
                            <a:rPr lang="ru-RU" sz="700" dirty="0">
                              <a:effectLst/>
                            </a:rPr>
                            <a:t>ț</a:t>
                          </a:r>
                          <a:r>
                            <a:rPr lang="en-US" sz="700" dirty="0">
                              <a:effectLst/>
                            </a:rPr>
                            <a:t>i spa</a:t>
                          </a:r>
                          <a:r>
                            <a:rPr lang="ru-RU" sz="700" dirty="0">
                              <a:effectLst/>
                            </a:rPr>
                            <a:t>ț</a:t>
                          </a:r>
                          <a:r>
                            <a:rPr lang="en-US" sz="700" dirty="0" err="1">
                              <a:effectLst/>
                            </a:rPr>
                            <a:t>iul</a:t>
                          </a:r>
                          <a:r>
                            <a:rPr lang="en-US" sz="700" dirty="0">
                              <a:effectLst/>
                            </a:rPr>
                            <a:t> </a:t>
                          </a:r>
                          <a:r>
                            <a:rPr lang="en-US" sz="700" dirty="0" err="1">
                              <a:effectLst/>
                            </a:rPr>
                            <a:t>rezervat</a:t>
                          </a:r>
                          <a:r>
                            <a:rPr lang="en-US" sz="700" dirty="0">
                              <a:effectLst/>
                            </a:rPr>
                            <a:t> </a:t>
                          </a:r>
                          <a:r>
                            <a:rPr lang="en-US" sz="700" dirty="0" err="1">
                              <a:effectLst/>
                            </a:rPr>
                            <a:t>astfel</a:t>
                          </a:r>
                          <a:r>
                            <a:rPr lang="ru-RU" sz="700" dirty="0">
                              <a:effectLst/>
                            </a:rPr>
                            <a:t>, î</a:t>
                          </a:r>
                          <a:r>
                            <a:rPr lang="en-US" sz="700" dirty="0" err="1">
                              <a:effectLst/>
                            </a:rPr>
                            <a:t>nc</a:t>
                          </a:r>
                          <a:r>
                            <a:rPr lang="ru-RU" sz="700" dirty="0">
                              <a:effectLst/>
                            </a:rPr>
                            <a:t>â</a:t>
                          </a:r>
                          <a:r>
                            <a:rPr lang="en-US" sz="700" dirty="0">
                              <a:effectLst/>
                            </a:rPr>
                            <a:t>t </a:t>
                          </a:r>
                          <a:r>
                            <a:rPr lang="en-US" sz="700" dirty="0" err="1">
                              <a:effectLst/>
                            </a:rPr>
                            <a:t>propozi</a:t>
                          </a:r>
                          <a:r>
                            <a:rPr lang="ru-RU" sz="700" dirty="0">
                              <a:effectLst/>
                            </a:rPr>
                            <a:t>ț</a:t>
                          </a:r>
                          <a:r>
                            <a:rPr lang="en-US" sz="700" dirty="0" err="1">
                              <a:effectLst/>
                            </a:rPr>
                            <a:t>ia</a:t>
                          </a:r>
                          <a:r>
                            <a:rPr lang="en-US" sz="700" dirty="0">
                              <a:effectLst/>
                            </a:rPr>
                            <a:t> </a:t>
                          </a:r>
                          <a:r>
                            <a:rPr lang="en-US" sz="700" dirty="0" err="1">
                              <a:effectLst/>
                            </a:rPr>
                            <a:t>ob</a:t>
                          </a:r>
                          <a:r>
                            <a:rPr lang="ru-RU" sz="700" dirty="0">
                              <a:effectLst/>
                            </a:rPr>
                            <a:t>ț</a:t>
                          </a:r>
                          <a:r>
                            <a:rPr lang="en-US" sz="700" dirty="0" err="1">
                              <a:effectLst/>
                            </a:rPr>
                            <a:t>inut</a:t>
                          </a:r>
                          <a:r>
                            <a:rPr lang="ru-RU" sz="700" dirty="0">
                              <a:effectLst/>
                            </a:rPr>
                            <a:t>ă </a:t>
                          </a:r>
                          <a:r>
                            <a:rPr lang="en-US" sz="700" dirty="0">
                              <a:effectLst/>
                            </a:rPr>
                            <a:t>s</a:t>
                          </a:r>
                          <a:r>
                            <a:rPr lang="ru-RU" sz="700" dirty="0">
                              <a:effectLst/>
                            </a:rPr>
                            <a:t>ă </a:t>
                          </a:r>
                          <a:r>
                            <a:rPr lang="en-US" sz="700" dirty="0">
                              <a:effectLst/>
                            </a:rPr>
                            <a:t>fie </a:t>
                          </a:r>
                          <a:r>
                            <a:rPr lang="en-US" sz="700" dirty="0" err="1">
                              <a:effectLst/>
                            </a:rPr>
                            <a:t>adev</a:t>
                          </a:r>
                          <a:r>
                            <a:rPr lang="ru-RU" sz="700" dirty="0">
                              <a:effectLst/>
                            </a:rPr>
                            <a:t>ă</a:t>
                          </a:r>
                          <a:r>
                            <a:rPr lang="en-US" sz="700" dirty="0">
                              <a:effectLst/>
                            </a:rPr>
                            <a:t>rat</a:t>
                          </a:r>
                          <a:r>
                            <a:rPr lang="ru-RU" sz="700" dirty="0">
                              <a:effectLst/>
                            </a:rPr>
                            <a:t>ă: </a:t>
                          </a:r>
                          <a:endParaRPr lang="ro-RO" sz="700" dirty="0">
                            <a:effectLst/>
                          </a:endParaRPr>
                        </a:p>
                        <a:p>
                          <a:pPr marL="457200" algn="just">
                            <a:lnSpc>
                              <a:spcPct val="115000"/>
                            </a:lnSpc>
                            <a:spcAft>
                              <a:spcPts val="0"/>
                            </a:spcAft>
                            <a:tabLst>
                              <a:tab pos="180340" algn="l"/>
                            </a:tabLst>
                          </a:pPr>
                          <a:r>
                            <a:rPr lang="fr-FR" sz="700" dirty="0">
                              <a:effectLst/>
                            </a:rPr>
                            <a:t>„</a:t>
                          </a:r>
                          <a:r>
                            <a:rPr lang="fr-FR" sz="700" dirty="0" err="1">
                              <a:effectLst/>
                            </a:rPr>
                            <a:t>Piciorul</a:t>
                          </a:r>
                          <a:r>
                            <a:rPr lang="fr-FR" sz="700" dirty="0">
                              <a:effectLst/>
                            </a:rPr>
                            <a:t> </a:t>
                          </a:r>
                          <a:r>
                            <a:rPr lang="fr-FR" sz="700" dirty="0" err="1">
                              <a:effectLst/>
                            </a:rPr>
                            <a:t>înălțimii</a:t>
                          </a:r>
                          <a:r>
                            <a:rPr lang="fr-FR" sz="700" dirty="0">
                              <a:effectLst/>
                            </a:rPr>
                            <a:t> </a:t>
                          </a:r>
                          <a:r>
                            <a:rPr lang="fr-FR" sz="700" dirty="0" err="1">
                              <a:effectLst/>
                            </a:rPr>
                            <a:t>piramidei</a:t>
                          </a:r>
                          <a:r>
                            <a:rPr lang="fr-FR" sz="700" dirty="0">
                              <a:effectLst/>
                            </a:rPr>
                            <a:t> este </a:t>
                          </a:r>
                          <a:r>
                            <a:rPr lang="fr-FR" sz="700" dirty="0" err="1">
                              <a:effectLst/>
                            </a:rPr>
                            <a:t>situat</a:t>
                          </a:r>
                          <a:r>
                            <a:rPr lang="fr-FR" sz="700" dirty="0">
                              <a:effectLst/>
                            </a:rPr>
                            <a:t> </a:t>
                          </a:r>
                          <a:r>
                            <a:rPr lang="fr-FR" sz="700" dirty="0" err="1">
                              <a:effectLst/>
                            </a:rPr>
                            <a:t>în</a:t>
                          </a:r>
                          <a:r>
                            <a:rPr lang="fr-FR" sz="700" dirty="0">
                              <a:effectLst/>
                            </a:rPr>
                            <a:t> _________________________ __________”.</a:t>
                          </a:r>
                          <a:endParaRPr lang="ro-RO" sz="700" dirty="0">
                            <a:effectLst/>
                          </a:endParaRPr>
                        </a:p>
                        <a:p>
                          <a:pPr marL="342900" lvl="0" indent="-342900" algn="just">
                            <a:lnSpc>
                              <a:spcPct val="115000"/>
                            </a:lnSpc>
                            <a:spcAft>
                              <a:spcPts val="0"/>
                            </a:spcAft>
                            <a:buFont typeface="+mj-lt"/>
                            <a:buAutoNum type="alphaLcParenR"/>
                            <a:tabLst>
                              <a:tab pos="180340" algn="l"/>
                            </a:tabLst>
                          </a:pPr>
                          <a:r>
                            <a:rPr lang="ru-RU" sz="700" dirty="0">
                              <a:effectLst/>
                            </a:rPr>
                            <a:t>Calculați aria acoperișului rezervorului.</a:t>
                          </a:r>
                          <a:endParaRPr lang="ro-RO" sz="700" dirty="0">
                            <a:effectLst/>
                          </a:endParaRPr>
                        </a:p>
                        <a:p>
                          <a:pPr algn="just">
                            <a:lnSpc>
                              <a:spcPct val="115000"/>
                            </a:lnSpc>
                            <a:spcAft>
                              <a:spcPts val="0"/>
                            </a:spcAft>
                            <a:tabLst>
                              <a:tab pos="180340" algn="l"/>
                            </a:tabLst>
                          </a:pPr>
                          <a:r>
                            <a:rPr lang="ro-RO" sz="700" dirty="0">
                              <a:effectLst/>
                            </a:rPr>
                            <a:t>c) Determinați numărul de foi de tablă de formă dreptunghiulară necesare pentru acoperiș, dacă o foaie are dimensiunile de 0,7 m și 1,4 m și pentru încheieturi se folosesc 10% din suprafața necesară de tablă.</a:t>
                          </a:r>
                          <a:endParaRPr lang="ro-RO" sz="700" dirty="0">
                            <a:effectLst/>
                            <a:latin typeface="Calibri"/>
                            <a:ea typeface="Calibri"/>
                            <a:cs typeface="Times New Roman"/>
                          </a:endParaRPr>
                        </a:p>
                      </a:txBody>
                      <a:tcPr marL="41891" marR="41891" marT="0" marB="0"/>
                    </a:tc>
                    <a:tc>
                      <a:txBody>
                        <a:bodyPr/>
                        <a:lstStyle/>
                        <a:p>
                          <a:pPr algn="just">
                            <a:lnSpc>
                              <a:spcPct val="115000"/>
                            </a:lnSpc>
                            <a:spcAft>
                              <a:spcPts val="0"/>
                            </a:spcAft>
                          </a:pPr>
                          <a:r>
                            <a:rPr lang="ro-RO" sz="700">
                              <a:effectLst/>
                            </a:rPr>
                            <a:t> </a:t>
                          </a:r>
                        </a:p>
                        <a:p>
                          <a:pPr algn="just">
                            <a:lnSpc>
                              <a:spcPct val="115000"/>
                            </a:lnSpc>
                            <a:spcAft>
                              <a:spcPts val="0"/>
                            </a:spcAft>
                          </a:pPr>
                          <a:r>
                            <a:rPr lang="ro-RO" sz="700">
                              <a:effectLst/>
                            </a:rPr>
                            <a:t> </a:t>
                          </a:r>
                        </a:p>
                        <a:p>
                          <a:pPr algn="just">
                            <a:lnSpc>
                              <a:spcPct val="115000"/>
                            </a:lnSpc>
                            <a:spcAft>
                              <a:spcPts val="0"/>
                            </a:spcAft>
                          </a:pPr>
                          <a:r>
                            <a:rPr lang="ro-RO" sz="700">
                              <a:effectLst/>
                            </a:rPr>
                            <a:t>2p</a:t>
                          </a:r>
                        </a:p>
                        <a:p>
                          <a:pPr algn="just">
                            <a:lnSpc>
                              <a:spcPct val="115000"/>
                            </a:lnSpc>
                            <a:spcAft>
                              <a:spcPts val="0"/>
                            </a:spcAft>
                          </a:pPr>
                          <a:r>
                            <a:rPr lang="ro-RO" sz="700">
                              <a:effectLst/>
                            </a:rPr>
                            <a:t> </a:t>
                          </a:r>
                        </a:p>
                        <a:p>
                          <a:pPr algn="just">
                            <a:lnSpc>
                              <a:spcPct val="115000"/>
                            </a:lnSpc>
                            <a:spcAft>
                              <a:spcPts val="0"/>
                            </a:spcAft>
                          </a:pPr>
                          <a:r>
                            <a:rPr lang="ro-RO" sz="700">
                              <a:effectLst/>
                            </a:rPr>
                            <a:t>6p</a:t>
                          </a:r>
                        </a:p>
                        <a:p>
                          <a:pPr algn="just">
                            <a:lnSpc>
                              <a:spcPct val="115000"/>
                            </a:lnSpc>
                            <a:spcAft>
                              <a:spcPts val="0"/>
                            </a:spcAft>
                          </a:pPr>
                          <a:r>
                            <a:rPr lang="ro-RO" sz="700">
                              <a:effectLst/>
                            </a:rPr>
                            <a:t> </a:t>
                          </a:r>
                        </a:p>
                        <a:p>
                          <a:pPr algn="just">
                            <a:lnSpc>
                              <a:spcPct val="115000"/>
                            </a:lnSpc>
                            <a:spcAft>
                              <a:spcPts val="0"/>
                            </a:spcAft>
                          </a:pPr>
                          <a:r>
                            <a:rPr lang="ro-RO" sz="700">
                              <a:effectLst/>
                            </a:rPr>
                            <a:t>5p</a:t>
                          </a:r>
                          <a:endParaRPr lang="ro-RO" sz="700">
                            <a:effectLst/>
                            <a:latin typeface="Calibri"/>
                            <a:ea typeface="Calibri"/>
                            <a:cs typeface="Times New Roman"/>
                          </a:endParaRPr>
                        </a:p>
                      </a:txBody>
                      <a:tcPr marL="41891" marR="41891" marT="0" marB="0"/>
                    </a:tc>
                  </a:tr>
                  <a:tr h="256929">
                    <a:tc>
                      <a:txBody>
                        <a:bodyPr/>
                        <a:lstStyle/>
                        <a:p>
                          <a:pPr marL="0" lvl="0" indent="0" algn="just">
                            <a:lnSpc>
                              <a:spcPct val="115000"/>
                            </a:lnSpc>
                            <a:spcAft>
                              <a:spcPts val="0"/>
                            </a:spcAft>
                            <a:buFont typeface="+mj-lt"/>
                            <a:buNone/>
                            <a:tabLst>
                              <a:tab pos="180340" algn="l"/>
                            </a:tabLst>
                          </a:pPr>
                          <a:r>
                            <a:rPr lang="ro-RO" sz="700" dirty="0" smtClean="0">
                              <a:effectLst/>
                            </a:rPr>
                            <a:t>4. D</a:t>
                          </a:r>
                          <a:r>
                            <a:rPr lang="en-US" sz="700" dirty="0" err="1">
                              <a:effectLst/>
                            </a:rPr>
                            <a:t>etermina</a:t>
                          </a:r>
                          <a:r>
                            <a:rPr lang="ru-RU" sz="700" dirty="0">
                              <a:effectLst/>
                            </a:rPr>
                            <a:t>ț</a:t>
                          </a:r>
                          <a:r>
                            <a:rPr lang="en-US" sz="700" dirty="0">
                              <a:effectLst/>
                            </a:rPr>
                            <a:t>i </a:t>
                          </a:r>
                          <a:r>
                            <a:rPr lang="en-US" sz="700" dirty="0" err="1">
                              <a:effectLst/>
                            </a:rPr>
                            <a:t>num</a:t>
                          </a:r>
                          <a:r>
                            <a:rPr lang="ru-RU" sz="700" dirty="0">
                              <a:effectLst/>
                            </a:rPr>
                            <a:t>ă</a:t>
                          </a:r>
                          <a:r>
                            <a:rPr lang="en-US" sz="700" dirty="0" err="1">
                              <a:effectLst/>
                            </a:rPr>
                            <a:t>rul</a:t>
                          </a:r>
                          <a:r>
                            <a:rPr lang="en-US" sz="700" dirty="0">
                              <a:effectLst/>
                            </a:rPr>
                            <a:t> real </a:t>
                          </a:r>
                          <a14:m>
                            <m:oMath xmlns:m="http://schemas.openxmlformats.org/officeDocument/2006/math">
                              <m:r>
                                <a:rPr lang="ru-RU" sz="700">
                                  <a:effectLst/>
                                  <a:latin typeface="Cambria Math"/>
                                </a:rPr>
                                <m:t>𝒂</m:t>
                              </m:r>
                              <m:r>
                                <a:rPr lang="ru-RU" sz="700">
                                  <a:effectLst/>
                                  <a:latin typeface="Cambria Math"/>
                                </a:rPr>
                                <m:t>, </m:t>
                              </m:r>
                              <m:r>
                                <a:rPr lang="ru-RU" sz="700">
                                  <a:effectLst/>
                                  <a:latin typeface="Cambria Math"/>
                                </a:rPr>
                                <m:t>𝒂</m:t>
                              </m:r>
                              <m:r>
                                <a:rPr lang="ru-RU" sz="700">
                                  <a:effectLst/>
                                  <a:latin typeface="Cambria Math"/>
                                  <a:sym typeface="Symbol"/>
                                </a:rPr>
                                <m:t></m:t>
                              </m:r>
                              <m:r>
                                <a:rPr lang="ru-RU" sz="700">
                                  <a:effectLst/>
                                  <a:latin typeface="Cambria Math"/>
                                </a:rPr>
                                <m:t>𝟎</m:t>
                              </m:r>
                            </m:oMath>
                          </a14:m>
                          <a:r>
                            <a:rPr lang="ru-RU" sz="700" dirty="0">
                              <a:effectLst/>
                            </a:rPr>
                            <a:t>, </a:t>
                          </a:r>
                          <a:r>
                            <a:rPr lang="en-US" sz="700" dirty="0" err="1">
                              <a:effectLst/>
                            </a:rPr>
                            <a:t>astfel</a:t>
                          </a:r>
                          <a:r>
                            <a:rPr lang="ru-RU" sz="700" dirty="0">
                              <a:effectLst/>
                            </a:rPr>
                            <a:t> î</a:t>
                          </a:r>
                          <a:r>
                            <a:rPr lang="en-US" sz="700" dirty="0" err="1">
                              <a:effectLst/>
                            </a:rPr>
                            <a:t>nc</a:t>
                          </a:r>
                          <a:r>
                            <a:rPr lang="ru-RU" sz="700" dirty="0">
                              <a:effectLst/>
                            </a:rPr>
                            <a:t>â</a:t>
                          </a:r>
                          <a:r>
                            <a:rPr lang="en-US" sz="700" dirty="0">
                              <a:effectLst/>
                            </a:rPr>
                            <a:t>t aria </a:t>
                          </a:r>
                          <a:r>
                            <a:rPr lang="en-US" sz="700" dirty="0" err="1">
                              <a:effectLst/>
                            </a:rPr>
                            <a:t>subgraficului</a:t>
                          </a:r>
                          <a:r>
                            <a:rPr lang="en-US" sz="700" dirty="0">
                              <a:effectLst/>
                            </a:rPr>
                            <a:t> </a:t>
                          </a:r>
                          <a:r>
                            <a:rPr lang="en-US" sz="700" dirty="0" err="1">
                              <a:effectLst/>
                            </a:rPr>
                            <a:t>func</a:t>
                          </a:r>
                          <a:r>
                            <a:rPr lang="ru-RU" sz="700" dirty="0">
                              <a:effectLst/>
                            </a:rPr>
                            <a:t>ț</a:t>
                          </a:r>
                          <a:r>
                            <a:rPr lang="en-US" sz="700" dirty="0" err="1">
                              <a:effectLst/>
                            </a:rPr>
                            <a:t>iei</a:t>
                          </a:r>
                          <a:r>
                            <a:rPr lang="en-US" sz="700" dirty="0">
                              <a:effectLst/>
                            </a:rPr>
                            <a:t> </a:t>
                          </a:r>
                          <a:endParaRPr lang="ro-RO" sz="700" dirty="0">
                            <a:effectLst/>
                          </a:endParaRPr>
                        </a:p>
                        <a:p>
                          <a:pPr algn="just">
                            <a:lnSpc>
                              <a:spcPct val="115000"/>
                            </a:lnSpc>
                            <a:spcAft>
                              <a:spcPts val="0"/>
                            </a:spcAft>
                            <a:tabLst>
                              <a:tab pos="180340" algn="l"/>
                            </a:tabLst>
                          </a:pPr>
                          <a:r>
                            <a:rPr lang="ro-RO" sz="700" dirty="0">
                              <a:effectLst/>
                            </a:rPr>
                            <a:t>   </a:t>
                          </a:r>
                          <a14:m>
                            <m:oMath xmlns:m="http://schemas.openxmlformats.org/officeDocument/2006/math">
                              <m:r>
                                <a:rPr lang="ro-RO" sz="700">
                                  <a:effectLst/>
                                  <a:latin typeface="Cambria Math"/>
                                </a:rPr>
                                <m:t>𝑓</m:t>
                              </m:r>
                              <m:r>
                                <a:rPr lang="ro-RO" sz="700">
                                  <a:effectLst/>
                                  <a:latin typeface="Cambria Math"/>
                                </a:rPr>
                                <m:t>: </m:t>
                              </m:r>
                              <m:d>
                                <m:dPr>
                                  <m:begChr m:val="["/>
                                  <m:endChr m:val="]"/>
                                  <m:ctrlPr>
                                    <a:rPr lang="ro-RO" sz="700" i="1">
                                      <a:effectLst/>
                                      <a:latin typeface="Cambria Math"/>
                                    </a:rPr>
                                  </m:ctrlPr>
                                </m:dPr>
                                <m:e>
                                  <m:r>
                                    <a:rPr lang="ro-RO" sz="700">
                                      <a:effectLst/>
                                      <a:latin typeface="Cambria Math"/>
                                    </a:rPr>
                                    <m:t>0, </m:t>
                                  </m:r>
                                  <m:r>
                                    <a:rPr lang="ro-RO" sz="700">
                                      <a:effectLst/>
                                      <a:latin typeface="Cambria Math"/>
                                    </a:rPr>
                                    <m:t>𝑎</m:t>
                                  </m:r>
                                </m:e>
                              </m:d>
                              <m:r>
                                <a:rPr lang="ro-RO" sz="700">
                                  <a:effectLst/>
                                  <a:latin typeface="Cambria Math"/>
                                </a:rPr>
                                <m:t>→</m:t>
                              </m:r>
                              <m:r>
                                <a:rPr lang="ro-RO" sz="700">
                                  <a:effectLst/>
                                  <a:latin typeface="Cambria Math"/>
                                </a:rPr>
                                <m:t>ℝ</m:t>
                              </m:r>
                              <m:r>
                                <a:rPr lang="ro-RO" sz="700">
                                  <a:effectLst/>
                                  <a:latin typeface="Cambria Math"/>
                                </a:rPr>
                                <m:t>,  </m:t>
                              </m:r>
                              <m:r>
                                <a:rPr lang="ro-RO" sz="700">
                                  <a:effectLst/>
                                  <a:latin typeface="Cambria Math"/>
                                </a:rPr>
                                <m:t>𝑓</m:t>
                              </m:r>
                              <m:d>
                                <m:dPr>
                                  <m:ctrlPr>
                                    <a:rPr lang="ro-RO" sz="700" i="1">
                                      <a:effectLst/>
                                      <a:latin typeface="Cambria Math"/>
                                    </a:rPr>
                                  </m:ctrlPr>
                                </m:dPr>
                                <m:e>
                                  <m:r>
                                    <a:rPr lang="ro-RO" sz="700">
                                      <a:effectLst/>
                                      <a:latin typeface="Cambria Math"/>
                                    </a:rPr>
                                    <m:t>𝑥</m:t>
                                  </m:r>
                                </m:e>
                              </m:d>
                              <m:r>
                                <a:rPr lang="ro-RO" sz="700">
                                  <a:effectLst/>
                                  <a:latin typeface="Cambria Math"/>
                                </a:rPr>
                                <m:t>=</m:t>
                              </m:r>
                              <m:r>
                                <a:rPr lang="ro-RO" sz="700">
                                  <a:effectLst/>
                                  <a:latin typeface="Cambria Math"/>
                                </a:rPr>
                                <m:t>𝑥</m:t>
                              </m:r>
                              <m:r>
                                <a:rPr lang="ro-RO" sz="700">
                                  <a:effectLst/>
                                  <a:latin typeface="Cambria Math"/>
                                </a:rPr>
                                <m:t>+3 </m:t>
                              </m:r>
                            </m:oMath>
                          </a14:m>
                          <a:r>
                            <a:rPr lang="ro-RO" sz="700" dirty="0">
                              <a:effectLst/>
                            </a:rPr>
                            <a:t> să fie egală cu 4.</a:t>
                          </a:r>
                          <a:endParaRPr lang="ro-RO" sz="700" dirty="0">
                            <a:effectLst/>
                            <a:latin typeface="Calibri"/>
                            <a:ea typeface="Calibri"/>
                            <a:cs typeface="Times New Roman"/>
                          </a:endParaRPr>
                        </a:p>
                      </a:txBody>
                      <a:tcPr marL="41891" marR="41891" marT="0" marB="0"/>
                    </a:tc>
                    <a:tc>
                      <a:txBody>
                        <a:bodyPr/>
                        <a:lstStyle/>
                        <a:p>
                          <a:pPr algn="just">
                            <a:lnSpc>
                              <a:spcPct val="115000"/>
                            </a:lnSpc>
                            <a:spcAft>
                              <a:spcPts val="0"/>
                            </a:spcAft>
                          </a:pPr>
                          <a:r>
                            <a:rPr lang="ro-RO" sz="700" dirty="0">
                              <a:effectLst/>
                            </a:rPr>
                            <a:t>7p</a:t>
                          </a:r>
                          <a:endParaRPr lang="ro-RO" sz="700" dirty="0">
                            <a:effectLst/>
                            <a:latin typeface="Calibri"/>
                            <a:ea typeface="Calibri"/>
                            <a:cs typeface="Times New Roman"/>
                          </a:endParaRPr>
                        </a:p>
                      </a:txBody>
                      <a:tcPr marL="41891" marR="41891" marT="0" marB="0"/>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501993220"/>
                  </p:ext>
                </p:extLst>
              </p:nvPr>
            </p:nvGraphicFramePr>
            <p:xfrm>
              <a:off x="611560" y="1275606"/>
              <a:ext cx="3456384" cy="3499811"/>
            </p:xfrm>
            <a:graphic>
              <a:graphicData uri="http://schemas.openxmlformats.org/drawingml/2006/table">
                <a:tbl>
                  <a:tblPr firstRow="1" firstCol="1" bandRow="1">
                    <a:tableStyleId>{5E225D28-81A1-47F6-B832-14334138A573}</a:tableStyleId>
                  </a:tblPr>
                  <a:tblGrid>
                    <a:gridCol w="3220110"/>
                    <a:gridCol w="236274"/>
                  </a:tblGrid>
                  <a:tr h="1146048">
                    <a:tc>
                      <a:txBody>
                        <a:bodyPr/>
                        <a:lstStyle/>
                        <a:p>
                          <a:endParaRPr lang="ro-RO"/>
                        </a:p>
                      </a:txBody>
                      <a:tcPr marL="41891" marR="41891" marT="0" marB="0">
                        <a:blipFill rotWithShape="1">
                          <a:blip r:embed="rId2"/>
                          <a:stretch>
                            <a:fillRect t="-5319" r="-7576" b="-209043"/>
                          </a:stretch>
                        </a:blipFill>
                      </a:tcPr>
                    </a:tc>
                    <a:tc>
                      <a:txBody>
                        <a:bodyPr/>
                        <a:lstStyle/>
                        <a:p>
                          <a:pPr algn="just">
                            <a:lnSpc>
                              <a:spcPct val="115000"/>
                            </a:lnSpc>
                            <a:spcAft>
                              <a:spcPts val="0"/>
                            </a:spcAft>
                          </a:pPr>
                          <a:r>
                            <a:rPr lang="ro-RO" sz="700">
                              <a:effectLst/>
                            </a:rPr>
                            <a:t> </a:t>
                          </a:r>
                        </a:p>
                        <a:p>
                          <a:pPr algn="just">
                            <a:lnSpc>
                              <a:spcPct val="115000"/>
                            </a:lnSpc>
                            <a:spcAft>
                              <a:spcPts val="0"/>
                            </a:spcAft>
                          </a:pPr>
                          <a:r>
                            <a:rPr lang="ro-RO" sz="700">
                              <a:effectLst/>
                            </a:rPr>
                            <a:t> </a:t>
                          </a:r>
                        </a:p>
                        <a:p>
                          <a:pPr algn="just">
                            <a:lnSpc>
                              <a:spcPct val="115000"/>
                            </a:lnSpc>
                            <a:spcAft>
                              <a:spcPts val="0"/>
                            </a:spcAft>
                          </a:pPr>
                          <a:r>
                            <a:rPr lang="ro-RO" sz="700">
                              <a:effectLst/>
                            </a:rPr>
                            <a:t> </a:t>
                          </a:r>
                        </a:p>
                        <a:p>
                          <a:pPr algn="just">
                            <a:lnSpc>
                              <a:spcPct val="115000"/>
                            </a:lnSpc>
                            <a:spcAft>
                              <a:spcPts val="0"/>
                            </a:spcAft>
                          </a:pPr>
                          <a:r>
                            <a:rPr lang="ro-RO" sz="700">
                              <a:effectLst/>
                            </a:rPr>
                            <a:t>2p</a:t>
                          </a:r>
                        </a:p>
                        <a:p>
                          <a:pPr indent="270510" algn="just">
                            <a:lnSpc>
                              <a:spcPct val="115000"/>
                            </a:lnSpc>
                            <a:spcAft>
                              <a:spcPts val="0"/>
                            </a:spcAft>
                          </a:pPr>
                          <a:r>
                            <a:rPr lang="ro-RO" sz="700">
                              <a:effectLst/>
                            </a:rPr>
                            <a:t> </a:t>
                          </a:r>
                        </a:p>
                        <a:p>
                          <a:pPr algn="just">
                            <a:lnSpc>
                              <a:spcPct val="115000"/>
                            </a:lnSpc>
                            <a:spcAft>
                              <a:spcPts val="0"/>
                            </a:spcAft>
                          </a:pPr>
                          <a:r>
                            <a:rPr lang="ro-RO" sz="700">
                              <a:effectLst/>
                            </a:rPr>
                            <a:t>5p</a:t>
                          </a:r>
                        </a:p>
                        <a:p>
                          <a:pPr algn="just">
                            <a:lnSpc>
                              <a:spcPct val="115000"/>
                            </a:lnSpc>
                            <a:spcAft>
                              <a:spcPts val="0"/>
                            </a:spcAft>
                          </a:pPr>
                          <a:r>
                            <a:rPr lang="ro-RO" sz="700">
                              <a:effectLst/>
                            </a:rPr>
                            <a:t>8p</a:t>
                          </a:r>
                          <a:endParaRPr lang="ro-RO" sz="700">
                            <a:effectLst/>
                            <a:latin typeface="Calibri"/>
                            <a:ea typeface="Calibri"/>
                            <a:cs typeface="Times New Roman"/>
                          </a:endParaRPr>
                        </a:p>
                      </a:txBody>
                      <a:tcPr marL="41891" marR="41891" marT="0" marB="0"/>
                    </a:tc>
                  </a:tr>
                  <a:tr h="870014">
                    <a:tc>
                      <a:txBody>
                        <a:bodyPr/>
                        <a:lstStyle/>
                        <a:p>
                          <a:endParaRPr lang="ro-RO"/>
                        </a:p>
                      </a:txBody>
                      <a:tcPr marL="41891" marR="41891" marT="0" marB="0">
                        <a:blipFill rotWithShape="1">
                          <a:blip r:embed="rId2"/>
                          <a:stretch>
                            <a:fillRect t="-138462" r="-7576" b="-174825"/>
                          </a:stretch>
                        </a:blipFill>
                      </a:tcPr>
                    </a:tc>
                    <a:tc>
                      <a:txBody>
                        <a:bodyPr/>
                        <a:lstStyle/>
                        <a:p>
                          <a:pPr algn="just">
                            <a:lnSpc>
                              <a:spcPct val="115000"/>
                            </a:lnSpc>
                            <a:spcAft>
                              <a:spcPts val="0"/>
                            </a:spcAft>
                          </a:pPr>
                          <a:r>
                            <a:rPr lang="ro-RO" sz="700">
                              <a:effectLst/>
                            </a:rPr>
                            <a:t> </a:t>
                          </a:r>
                        </a:p>
                        <a:p>
                          <a:pPr algn="just">
                            <a:lnSpc>
                              <a:spcPct val="115000"/>
                            </a:lnSpc>
                            <a:spcAft>
                              <a:spcPts val="0"/>
                            </a:spcAft>
                          </a:pPr>
                          <a:r>
                            <a:rPr lang="ro-RO" sz="700">
                              <a:effectLst/>
                            </a:rPr>
                            <a:t>2p</a:t>
                          </a:r>
                        </a:p>
                        <a:p>
                          <a:pPr indent="270510" algn="just">
                            <a:lnSpc>
                              <a:spcPct val="115000"/>
                            </a:lnSpc>
                            <a:spcAft>
                              <a:spcPts val="0"/>
                            </a:spcAft>
                          </a:pPr>
                          <a:r>
                            <a:rPr lang="ro-RO" sz="700">
                              <a:effectLst/>
                            </a:rPr>
                            <a:t> </a:t>
                          </a:r>
                        </a:p>
                        <a:p>
                          <a:pPr algn="just">
                            <a:lnSpc>
                              <a:spcPct val="115000"/>
                            </a:lnSpc>
                            <a:spcAft>
                              <a:spcPts val="0"/>
                            </a:spcAft>
                          </a:pPr>
                          <a:r>
                            <a:rPr lang="ro-RO" sz="700">
                              <a:effectLst/>
                            </a:rPr>
                            <a:t>7p</a:t>
                          </a:r>
                        </a:p>
                        <a:p>
                          <a:pPr algn="just">
                            <a:lnSpc>
                              <a:spcPct val="115000"/>
                            </a:lnSpc>
                            <a:spcAft>
                              <a:spcPts val="0"/>
                            </a:spcAft>
                          </a:pPr>
                          <a:r>
                            <a:rPr lang="ro-RO" sz="700">
                              <a:effectLst/>
                            </a:rPr>
                            <a:t> </a:t>
                          </a:r>
                        </a:p>
                        <a:p>
                          <a:pPr algn="just">
                            <a:lnSpc>
                              <a:spcPct val="115000"/>
                            </a:lnSpc>
                            <a:spcAft>
                              <a:spcPts val="0"/>
                            </a:spcAft>
                          </a:pPr>
                          <a:r>
                            <a:rPr lang="ro-RO" sz="700">
                              <a:effectLst/>
                            </a:rPr>
                            <a:t>5p</a:t>
                          </a:r>
                          <a:endParaRPr lang="ro-RO" sz="700">
                            <a:effectLst/>
                            <a:latin typeface="Calibri"/>
                            <a:ea typeface="Calibri"/>
                            <a:cs typeface="Times New Roman"/>
                          </a:endParaRPr>
                        </a:p>
                      </a:txBody>
                      <a:tcPr marL="41891" marR="41891" marT="0" marB="0"/>
                    </a:tc>
                  </a:tr>
                  <a:tr h="1226820">
                    <a:tc>
                      <a:txBody>
                        <a:bodyPr/>
                        <a:lstStyle/>
                        <a:p>
                          <a:pPr marL="0" lvl="0" indent="0" algn="just">
                            <a:lnSpc>
                              <a:spcPct val="115000"/>
                            </a:lnSpc>
                            <a:spcAft>
                              <a:spcPts val="0"/>
                            </a:spcAft>
                            <a:buFont typeface="+mj-lt"/>
                            <a:buNone/>
                            <a:tabLst>
                              <a:tab pos="180340" algn="l"/>
                            </a:tabLst>
                          </a:pPr>
                          <a:r>
                            <a:rPr lang="ro-RO" sz="700" dirty="0" smtClean="0">
                              <a:effectLst/>
                            </a:rPr>
                            <a:t>3. </a:t>
                          </a:r>
                          <a:r>
                            <a:rPr lang="en-US" sz="700" dirty="0" err="1" smtClean="0">
                              <a:effectLst/>
                            </a:rPr>
                            <a:t>Acoperi</a:t>
                          </a:r>
                          <a:r>
                            <a:rPr lang="ru-RU" sz="700" dirty="0">
                              <a:effectLst/>
                            </a:rPr>
                            <a:t>ș</a:t>
                          </a:r>
                          <a:r>
                            <a:rPr lang="en-US" sz="700" dirty="0" err="1">
                              <a:effectLst/>
                            </a:rPr>
                            <a:t>ul</a:t>
                          </a:r>
                          <a:r>
                            <a:rPr lang="en-US" sz="700" dirty="0">
                              <a:effectLst/>
                            </a:rPr>
                            <a:t> </a:t>
                          </a:r>
                          <a:r>
                            <a:rPr lang="en-US" sz="700" dirty="0" err="1">
                              <a:effectLst/>
                            </a:rPr>
                            <a:t>unui</a:t>
                          </a:r>
                          <a:r>
                            <a:rPr lang="en-US" sz="700" dirty="0">
                              <a:effectLst/>
                            </a:rPr>
                            <a:t> </a:t>
                          </a:r>
                          <a:r>
                            <a:rPr lang="en-US" sz="700" dirty="0" err="1">
                              <a:effectLst/>
                            </a:rPr>
                            <a:t>rezervor</a:t>
                          </a:r>
                          <a:r>
                            <a:rPr lang="en-US" sz="700" dirty="0">
                              <a:effectLst/>
                            </a:rPr>
                            <a:t> are forma </a:t>
                          </a:r>
                          <a:r>
                            <a:rPr lang="en-US" sz="700" dirty="0" err="1">
                              <a:effectLst/>
                            </a:rPr>
                            <a:t>unei</a:t>
                          </a:r>
                          <a:r>
                            <a:rPr lang="en-US" sz="700" dirty="0">
                              <a:effectLst/>
                            </a:rPr>
                            <a:t> </a:t>
                          </a:r>
                          <a:r>
                            <a:rPr lang="en-US" sz="700" dirty="0" err="1">
                              <a:effectLst/>
                            </a:rPr>
                            <a:t>piramide</a:t>
                          </a:r>
                          <a:r>
                            <a:rPr lang="en-US" sz="700" dirty="0">
                              <a:effectLst/>
                            </a:rPr>
                            <a:t> </a:t>
                          </a:r>
                          <a:r>
                            <a:rPr lang="en-US" sz="700" dirty="0" err="1">
                              <a:effectLst/>
                            </a:rPr>
                            <a:t>hexagonale</a:t>
                          </a:r>
                          <a:r>
                            <a:rPr lang="en-US" sz="700" dirty="0">
                              <a:effectLst/>
                            </a:rPr>
                            <a:t> regulate cu</a:t>
                          </a:r>
                          <a:r>
                            <a:rPr lang="ru-RU" sz="700" dirty="0">
                              <a:effectLst/>
                            </a:rPr>
                            <a:t> î</a:t>
                          </a:r>
                          <a:r>
                            <a:rPr lang="en-US" sz="700" dirty="0">
                              <a:effectLst/>
                            </a:rPr>
                            <a:t>n</a:t>
                          </a:r>
                          <a:r>
                            <a:rPr lang="ru-RU" sz="700" dirty="0">
                              <a:effectLst/>
                            </a:rPr>
                            <a:t>ă</a:t>
                          </a:r>
                          <a:r>
                            <a:rPr lang="en-US" sz="700" dirty="0">
                              <a:effectLst/>
                            </a:rPr>
                            <a:t>l</a:t>
                          </a:r>
                          <a:r>
                            <a:rPr lang="ru-RU" sz="700" dirty="0">
                              <a:effectLst/>
                            </a:rPr>
                            <a:t>ț</a:t>
                          </a:r>
                          <a:r>
                            <a:rPr lang="en-US" sz="700" dirty="0" err="1">
                              <a:effectLst/>
                            </a:rPr>
                            <a:t>imea</a:t>
                          </a:r>
                          <a:r>
                            <a:rPr lang="en-US" sz="700" dirty="0">
                              <a:effectLst/>
                            </a:rPr>
                            <a:t> de</a:t>
                          </a:r>
                          <a:r>
                            <a:rPr lang="ru-RU" sz="700" dirty="0">
                              <a:effectLst/>
                            </a:rPr>
                            <a:t> 2 </a:t>
                          </a:r>
                          <a:r>
                            <a:rPr lang="en-US" sz="700" dirty="0">
                              <a:effectLst/>
                            </a:rPr>
                            <a:t>m</a:t>
                          </a:r>
                          <a:r>
                            <a:rPr lang="ru-RU" sz="700" dirty="0">
                              <a:effectLst/>
                            </a:rPr>
                            <a:t> ș</a:t>
                          </a:r>
                          <a:r>
                            <a:rPr lang="en-US" sz="700" dirty="0">
                              <a:effectLst/>
                            </a:rPr>
                            <a:t>i </a:t>
                          </a:r>
                          <a:r>
                            <a:rPr lang="en-US" sz="700" dirty="0" err="1">
                              <a:effectLst/>
                            </a:rPr>
                            <a:t>latura</a:t>
                          </a:r>
                          <a:r>
                            <a:rPr lang="en-US" sz="700" dirty="0">
                              <a:effectLst/>
                            </a:rPr>
                            <a:t> </a:t>
                          </a:r>
                          <a:r>
                            <a:rPr lang="en-US" sz="700" dirty="0" err="1">
                              <a:effectLst/>
                            </a:rPr>
                            <a:t>bazei</a:t>
                          </a:r>
                          <a:r>
                            <a:rPr lang="en-US" sz="700" dirty="0">
                              <a:effectLst/>
                            </a:rPr>
                            <a:t> de</a:t>
                          </a:r>
                          <a:r>
                            <a:rPr lang="ru-RU" sz="700" dirty="0">
                              <a:effectLst/>
                            </a:rPr>
                            <a:t> 6 </a:t>
                          </a:r>
                          <a:r>
                            <a:rPr lang="en-US" sz="700" dirty="0">
                              <a:effectLst/>
                            </a:rPr>
                            <a:t>m</a:t>
                          </a:r>
                          <a:r>
                            <a:rPr lang="ru-RU" sz="700" dirty="0">
                              <a:effectLst/>
                            </a:rPr>
                            <a:t>. </a:t>
                          </a:r>
                          <a:endParaRPr lang="ro-RO" sz="700" dirty="0">
                            <a:effectLst/>
                          </a:endParaRPr>
                        </a:p>
                        <a:p>
                          <a:pPr marL="342900" lvl="0" indent="-342900" algn="just">
                            <a:lnSpc>
                              <a:spcPct val="115000"/>
                            </a:lnSpc>
                            <a:spcAft>
                              <a:spcPts val="0"/>
                            </a:spcAft>
                            <a:buFont typeface="+mj-lt"/>
                            <a:buAutoNum type="alphaLcParenR"/>
                            <a:tabLst>
                              <a:tab pos="180340" algn="l"/>
                            </a:tabLst>
                          </a:pPr>
                          <a:r>
                            <a:rPr lang="en-US" sz="700" dirty="0" err="1">
                              <a:effectLst/>
                            </a:rPr>
                            <a:t>Completa</a:t>
                          </a:r>
                          <a:r>
                            <a:rPr lang="ru-RU" sz="700" dirty="0">
                              <a:effectLst/>
                            </a:rPr>
                            <a:t>ț</a:t>
                          </a:r>
                          <a:r>
                            <a:rPr lang="en-US" sz="700" dirty="0">
                              <a:effectLst/>
                            </a:rPr>
                            <a:t>i spa</a:t>
                          </a:r>
                          <a:r>
                            <a:rPr lang="ru-RU" sz="700" dirty="0">
                              <a:effectLst/>
                            </a:rPr>
                            <a:t>ț</a:t>
                          </a:r>
                          <a:r>
                            <a:rPr lang="en-US" sz="700" dirty="0" err="1">
                              <a:effectLst/>
                            </a:rPr>
                            <a:t>iul</a:t>
                          </a:r>
                          <a:r>
                            <a:rPr lang="en-US" sz="700" dirty="0">
                              <a:effectLst/>
                            </a:rPr>
                            <a:t> </a:t>
                          </a:r>
                          <a:r>
                            <a:rPr lang="en-US" sz="700" dirty="0" err="1">
                              <a:effectLst/>
                            </a:rPr>
                            <a:t>rezervat</a:t>
                          </a:r>
                          <a:r>
                            <a:rPr lang="en-US" sz="700" dirty="0">
                              <a:effectLst/>
                            </a:rPr>
                            <a:t> </a:t>
                          </a:r>
                          <a:r>
                            <a:rPr lang="en-US" sz="700" dirty="0" err="1">
                              <a:effectLst/>
                            </a:rPr>
                            <a:t>astfel</a:t>
                          </a:r>
                          <a:r>
                            <a:rPr lang="ru-RU" sz="700" dirty="0">
                              <a:effectLst/>
                            </a:rPr>
                            <a:t>, î</a:t>
                          </a:r>
                          <a:r>
                            <a:rPr lang="en-US" sz="700" dirty="0" err="1">
                              <a:effectLst/>
                            </a:rPr>
                            <a:t>nc</a:t>
                          </a:r>
                          <a:r>
                            <a:rPr lang="ru-RU" sz="700" dirty="0">
                              <a:effectLst/>
                            </a:rPr>
                            <a:t>â</a:t>
                          </a:r>
                          <a:r>
                            <a:rPr lang="en-US" sz="700" dirty="0">
                              <a:effectLst/>
                            </a:rPr>
                            <a:t>t </a:t>
                          </a:r>
                          <a:r>
                            <a:rPr lang="en-US" sz="700" dirty="0" err="1">
                              <a:effectLst/>
                            </a:rPr>
                            <a:t>propozi</a:t>
                          </a:r>
                          <a:r>
                            <a:rPr lang="ru-RU" sz="700" dirty="0">
                              <a:effectLst/>
                            </a:rPr>
                            <a:t>ț</a:t>
                          </a:r>
                          <a:r>
                            <a:rPr lang="en-US" sz="700" dirty="0" err="1">
                              <a:effectLst/>
                            </a:rPr>
                            <a:t>ia</a:t>
                          </a:r>
                          <a:r>
                            <a:rPr lang="en-US" sz="700" dirty="0">
                              <a:effectLst/>
                            </a:rPr>
                            <a:t> </a:t>
                          </a:r>
                          <a:r>
                            <a:rPr lang="en-US" sz="700" dirty="0" err="1">
                              <a:effectLst/>
                            </a:rPr>
                            <a:t>ob</a:t>
                          </a:r>
                          <a:r>
                            <a:rPr lang="ru-RU" sz="700" dirty="0">
                              <a:effectLst/>
                            </a:rPr>
                            <a:t>ț</a:t>
                          </a:r>
                          <a:r>
                            <a:rPr lang="en-US" sz="700" dirty="0" err="1">
                              <a:effectLst/>
                            </a:rPr>
                            <a:t>inut</a:t>
                          </a:r>
                          <a:r>
                            <a:rPr lang="ru-RU" sz="700" dirty="0">
                              <a:effectLst/>
                            </a:rPr>
                            <a:t>ă </a:t>
                          </a:r>
                          <a:r>
                            <a:rPr lang="en-US" sz="700" dirty="0">
                              <a:effectLst/>
                            </a:rPr>
                            <a:t>s</a:t>
                          </a:r>
                          <a:r>
                            <a:rPr lang="ru-RU" sz="700" dirty="0">
                              <a:effectLst/>
                            </a:rPr>
                            <a:t>ă </a:t>
                          </a:r>
                          <a:r>
                            <a:rPr lang="en-US" sz="700" dirty="0">
                              <a:effectLst/>
                            </a:rPr>
                            <a:t>fie </a:t>
                          </a:r>
                          <a:r>
                            <a:rPr lang="en-US" sz="700" dirty="0" err="1">
                              <a:effectLst/>
                            </a:rPr>
                            <a:t>adev</a:t>
                          </a:r>
                          <a:r>
                            <a:rPr lang="ru-RU" sz="700" dirty="0">
                              <a:effectLst/>
                            </a:rPr>
                            <a:t>ă</a:t>
                          </a:r>
                          <a:r>
                            <a:rPr lang="en-US" sz="700" dirty="0">
                              <a:effectLst/>
                            </a:rPr>
                            <a:t>rat</a:t>
                          </a:r>
                          <a:r>
                            <a:rPr lang="ru-RU" sz="700" dirty="0">
                              <a:effectLst/>
                            </a:rPr>
                            <a:t>ă: </a:t>
                          </a:r>
                          <a:endParaRPr lang="ro-RO" sz="700" dirty="0">
                            <a:effectLst/>
                          </a:endParaRPr>
                        </a:p>
                        <a:p>
                          <a:pPr marL="457200" algn="just">
                            <a:lnSpc>
                              <a:spcPct val="115000"/>
                            </a:lnSpc>
                            <a:spcAft>
                              <a:spcPts val="0"/>
                            </a:spcAft>
                            <a:tabLst>
                              <a:tab pos="180340" algn="l"/>
                            </a:tabLst>
                          </a:pPr>
                          <a:r>
                            <a:rPr lang="fr-FR" sz="700" dirty="0">
                              <a:effectLst/>
                            </a:rPr>
                            <a:t>„</a:t>
                          </a:r>
                          <a:r>
                            <a:rPr lang="fr-FR" sz="700" dirty="0" err="1">
                              <a:effectLst/>
                            </a:rPr>
                            <a:t>Piciorul</a:t>
                          </a:r>
                          <a:r>
                            <a:rPr lang="fr-FR" sz="700" dirty="0">
                              <a:effectLst/>
                            </a:rPr>
                            <a:t> </a:t>
                          </a:r>
                          <a:r>
                            <a:rPr lang="fr-FR" sz="700" dirty="0" err="1">
                              <a:effectLst/>
                            </a:rPr>
                            <a:t>înălțimii</a:t>
                          </a:r>
                          <a:r>
                            <a:rPr lang="fr-FR" sz="700" dirty="0">
                              <a:effectLst/>
                            </a:rPr>
                            <a:t> </a:t>
                          </a:r>
                          <a:r>
                            <a:rPr lang="fr-FR" sz="700" dirty="0" err="1">
                              <a:effectLst/>
                            </a:rPr>
                            <a:t>piramidei</a:t>
                          </a:r>
                          <a:r>
                            <a:rPr lang="fr-FR" sz="700" dirty="0">
                              <a:effectLst/>
                            </a:rPr>
                            <a:t> este </a:t>
                          </a:r>
                          <a:r>
                            <a:rPr lang="fr-FR" sz="700" dirty="0" err="1">
                              <a:effectLst/>
                            </a:rPr>
                            <a:t>situat</a:t>
                          </a:r>
                          <a:r>
                            <a:rPr lang="fr-FR" sz="700" dirty="0">
                              <a:effectLst/>
                            </a:rPr>
                            <a:t> </a:t>
                          </a:r>
                          <a:r>
                            <a:rPr lang="fr-FR" sz="700" dirty="0" err="1">
                              <a:effectLst/>
                            </a:rPr>
                            <a:t>în</a:t>
                          </a:r>
                          <a:r>
                            <a:rPr lang="fr-FR" sz="700" dirty="0">
                              <a:effectLst/>
                            </a:rPr>
                            <a:t> _________________________ __________”.</a:t>
                          </a:r>
                          <a:endParaRPr lang="ro-RO" sz="700" dirty="0">
                            <a:effectLst/>
                          </a:endParaRPr>
                        </a:p>
                        <a:p>
                          <a:pPr marL="342900" lvl="0" indent="-342900" algn="just">
                            <a:lnSpc>
                              <a:spcPct val="115000"/>
                            </a:lnSpc>
                            <a:spcAft>
                              <a:spcPts val="0"/>
                            </a:spcAft>
                            <a:buFont typeface="+mj-lt"/>
                            <a:buAutoNum type="alphaLcParenR"/>
                            <a:tabLst>
                              <a:tab pos="180340" algn="l"/>
                            </a:tabLst>
                          </a:pPr>
                          <a:r>
                            <a:rPr lang="ru-RU" sz="700" dirty="0">
                              <a:effectLst/>
                            </a:rPr>
                            <a:t>Calculați aria acoperișului rezervorului.</a:t>
                          </a:r>
                          <a:endParaRPr lang="ro-RO" sz="700" dirty="0">
                            <a:effectLst/>
                          </a:endParaRPr>
                        </a:p>
                        <a:p>
                          <a:pPr algn="just">
                            <a:lnSpc>
                              <a:spcPct val="115000"/>
                            </a:lnSpc>
                            <a:spcAft>
                              <a:spcPts val="0"/>
                            </a:spcAft>
                            <a:tabLst>
                              <a:tab pos="180340" algn="l"/>
                            </a:tabLst>
                          </a:pPr>
                          <a:r>
                            <a:rPr lang="ro-RO" sz="700" dirty="0">
                              <a:effectLst/>
                            </a:rPr>
                            <a:t>c) Determinați numărul de foi de tablă de formă dreptunghiulară necesare pentru acoperiș, dacă o foaie are dimensiunile de 0,7 m și 1,4 m și pentru încheieturi se folosesc 10% din suprafața necesară de tablă.</a:t>
                          </a:r>
                          <a:endParaRPr lang="ro-RO" sz="700" dirty="0">
                            <a:effectLst/>
                            <a:latin typeface="Calibri"/>
                            <a:ea typeface="Calibri"/>
                            <a:cs typeface="Times New Roman"/>
                          </a:endParaRPr>
                        </a:p>
                      </a:txBody>
                      <a:tcPr marL="41891" marR="41891" marT="0" marB="0"/>
                    </a:tc>
                    <a:tc>
                      <a:txBody>
                        <a:bodyPr/>
                        <a:lstStyle/>
                        <a:p>
                          <a:pPr algn="just">
                            <a:lnSpc>
                              <a:spcPct val="115000"/>
                            </a:lnSpc>
                            <a:spcAft>
                              <a:spcPts val="0"/>
                            </a:spcAft>
                          </a:pPr>
                          <a:r>
                            <a:rPr lang="ro-RO" sz="700">
                              <a:effectLst/>
                            </a:rPr>
                            <a:t> </a:t>
                          </a:r>
                        </a:p>
                        <a:p>
                          <a:pPr algn="just">
                            <a:lnSpc>
                              <a:spcPct val="115000"/>
                            </a:lnSpc>
                            <a:spcAft>
                              <a:spcPts val="0"/>
                            </a:spcAft>
                          </a:pPr>
                          <a:r>
                            <a:rPr lang="ro-RO" sz="700">
                              <a:effectLst/>
                            </a:rPr>
                            <a:t> </a:t>
                          </a:r>
                        </a:p>
                        <a:p>
                          <a:pPr algn="just">
                            <a:lnSpc>
                              <a:spcPct val="115000"/>
                            </a:lnSpc>
                            <a:spcAft>
                              <a:spcPts val="0"/>
                            </a:spcAft>
                          </a:pPr>
                          <a:r>
                            <a:rPr lang="ro-RO" sz="700">
                              <a:effectLst/>
                            </a:rPr>
                            <a:t>2p</a:t>
                          </a:r>
                        </a:p>
                        <a:p>
                          <a:pPr algn="just">
                            <a:lnSpc>
                              <a:spcPct val="115000"/>
                            </a:lnSpc>
                            <a:spcAft>
                              <a:spcPts val="0"/>
                            </a:spcAft>
                          </a:pPr>
                          <a:r>
                            <a:rPr lang="ro-RO" sz="700">
                              <a:effectLst/>
                            </a:rPr>
                            <a:t> </a:t>
                          </a:r>
                        </a:p>
                        <a:p>
                          <a:pPr algn="just">
                            <a:lnSpc>
                              <a:spcPct val="115000"/>
                            </a:lnSpc>
                            <a:spcAft>
                              <a:spcPts val="0"/>
                            </a:spcAft>
                          </a:pPr>
                          <a:r>
                            <a:rPr lang="ro-RO" sz="700">
                              <a:effectLst/>
                            </a:rPr>
                            <a:t>6p</a:t>
                          </a:r>
                        </a:p>
                        <a:p>
                          <a:pPr algn="just">
                            <a:lnSpc>
                              <a:spcPct val="115000"/>
                            </a:lnSpc>
                            <a:spcAft>
                              <a:spcPts val="0"/>
                            </a:spcAft>
                          </a:pPr>
                          <a:r>
                            <a:rPr lang="ro-RO" sz="700">
                              <a:effectLst/>
                            </a:rPr>
                            <a:t> </a:t>
                          </a:r>
                        </a:p>
                        <a:p>
                          <a:pPr algn="just">
                            <a:lnSpc>
                              <a:spcPct val="115000"/>
                            </a:lnSpc>
                            <a:spcAft>
                              <a:spcPts val="0"/>
                            </a:spcAft>
                          </a:pPr>
                          <a:r>
                            <a:rPr lang="ro-RO" sz="700">
                              <a:effectLst/>
                            </a:rPr>
                            <a:t>5p</a:t>
                          </a:r>
                          <a:endParaRPr lang="ro-RO" sz="700">
                            <a:effectLst/>
                            <a:latin typeface="Calibri"/>
                            <a:ea typeface="Calibri"/>
                            <a:cs typeface="Times New Roman"/>
                          </a:endParaRPr>
                        </a:p>
                      </a:txBody>
                      <a:tcPr marL="41891" marR="41891" marT="0" marB="0"/>
                    </a:tc>
                  </a:tr>
                  <a:tr h="256929">
                    <a:tc>
                      <a:txBody>
                        <a:bodyPr/>
                        <a:lstStyle/>
                        <a:p>
                          <a:endParaRPr lang="ro-RO"/>
                        </a:p>
                      </a:txBody>
                      <a:tcPr marL="41891" marR="41891" marT="0" marB="0">
                        <a:blipFill rotWithShape="1">
                          <a:blip r:embed="rId2"/>
                          <a:stretch>
                            <a:fillRect t="-1290476" r="-7576" b="-16667"/>
                          </a:stretch>
                        </a:blipFill>
                      </a:tcPr>
                    </a:tc>
                    <a:tc>
                      <a:txBody>
                        <a:bodyPr/>
                        <a:lstStyle/>
                        <a:p>
                          <a:pPr algn="just">
                            <a:lnSpc>
                              <a:spcPct val="115000"/>
                            </a:lnSpc>
                            <a:spcAft>
                              <a:spcPts val="0"/>
                            </a:spcAft>
                          </a:pPr>
                          <a:r>
                            <a:rPr lang="ro-RO" sz="700" dirty="0">
                              <a:effectLst/>
                            </a:rPr>
                            <a:t>7p</a:t>
                          </a:r>
                          <a:endParaRPr lang="ro-RO" sz="700" dirty="0">
                            <a:effectLst/>
                            <a:latin typeface="Calibri"/>
                            <a:ea typeface="Calibri"/>
                            <a:cs typeface="Times New Roman"/>
                          </a:endParaRPr>
                        </a:p>
                      </a:txBody>
                      <a:tcPr marL="41891" marR="41891" marT="0" marB="0"/>
                    </a:tc>
                  </a:tr>
                </a:tbl>
              </a:graphicData>
            </a:graphic>
          </p:graphicFrame>
        </mc:Fallback>
      </mc:AlternateContent>
      <p:sp>
        <p:nvSpPr>
          <p:cNvPr id="4" name="Rectangle 2"/>
          <p:cNvSpPr>
            <a:spLocks noChangeArrowheads="1"/>
          </p:cNvSpPr>
          <p:nvPr/>
        </p:nvSpPr>
        <p:spPr bwMode="auto">
          <a:xfrm>
            <a:off x="1907704" y="732650"/>
            <a:ext cx="21602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69875" defTabSz="914400" rtl="0" eaLnBrk="1" fontAlgn="base" latinLnBrk="0" hangingPunct="1">
              <a:lnSpc>
                <a:spcPct val="100000"/>
              </a:lnSpc>
              <a:spcBef>
                <a:spcPct val="0"/>
              </a:spcBef>
              <a:spcAft>
                <a:spcPct val="0"/>
              </a:spcAft>
              <a:buClrTx/>
              <a:buSzTx/>
              <a:buFontTx/>
              <a:buNone/>
              <a:tabLst>
                <a:tab pos="269875" algn="l"/>
              </a:tabLst>
            </a:pPr>
            <a:r>
              <a:rPr kumimoji="0" lang="ro-RO"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Testul sumativ                                             Timp efectiv de lucru: 90 min.</a:t>
            </a: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Прямоугольник 1"/>
          <p:cNvSpPr>
            <a:spLocks noChangeArrowheads="1"/>
          </p:cNvSpPr>
          <p:nvPr/>
        </p:nvSpPr>
        <p:spPr bwMode="auto">
          <a:xfrm>
            <a:off x="9866313" y="8977313"/>
            <a:ext cx="568325" cy="2190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ro-RO"/>
          </a:p>
        </p:txBody>
      </p:sp>
      <p:graphicFrame>
        <p:nvGraphicFramePr>
          <p:cNvPr id="6" name="Table 5"/>
          <p:cNvGraphicFramePr>
            <a:graphicFrameLocks noGrp="1"/>
          </p:cNvGraphicFramePr>
          <p:nvPr>
            <p:extLst>
              <p:ext uri="{D42A27DB-BD31-4B8C-83A1-F6EECF244321}">
                <p14:modId xmlns:p14="http://schemas.microsoft.com/office/powerpoint/2010/main" val="3838793052"/>
              </p:ext>
            </p:extLst>
          </p:nvPr>
        </p:nvGraphicFramePr>
        <p:xfrm>
          <a:off x="4211960" y="1779662"/>
          <a:ext cx="4608512" cy="663324"/>
        </p:xfrm>
        <a:graphic>
          <a:graphicData uri="http://schemas.openxmlformats.org/drawingml/2006/table">
            <a:tbl>
              <a:tblPr firstRow="1" firstCol="1" bandRow="1">
                <a:tableStyleId>{5E225D28-81A1-47F6-B832-14334138A573}</a:tableStyleId>
              </a:tblPr>
              <a:tblGrid>
                <a:gridCol w="642553"/>
                <a:gridCol w="402364"/>
                <a:gridCol w="402364"/>
                <a:gridCol w="402837"/>
                <a:gridCol w="402837"/>
                <a:gridCol w="402837"/>
                <a:gridCol w="403310"/>
                <a:gridCol w="403310"/>
                <a:gridCol w="453428"/>
                <a:gridCol w="402364"/>
                <a:gridCol w="290308"/>
              </a:tblGrid>
              <a:tr h="117612">
                <a:tc>
                  <a:txBody>
                    <a:bodyPr/>
                    <a:lstStyle/>
                    <a:p>
                      <a:pPr indent="635" algn="ctr">
                        <a:lnSpc>
                          <a:spcPct val="115000"/>
                        </a:lnSpc>
                        <a:spcAft>
                          <a:spcPts val="0"/>
                        </a:spcAft>
                      </a:pPr>
                      <a:r>
                        <a:rPr lang="ro-RO" sz="1000" dirty="0">
                          <a:effectLst/>
                        </a:rPr>
                        <a:t>Nota</a:t>
                      </a:r>
                      <a:endParaRPr lang="ro-RO" sz="900" dirty="0">
                        <a:effectLst/>
                        <a:latin typeface="Calibri"/>
                        <a:ea typeface="Calibri"/>
                        <a:cs typeface="Times New Roman"/>
                      </a:endParaRPr>
                    </a:p>
                  </a:txBody>
                  <a:tcPr marL="58645" marR="58645" marT="0" marB="0"/>
                </a:tc>
                <a:tc>
                  <a:txBody>
                    <a:bodyPr/>
                    <a:lstStyle/>
                    <a:p>
                      <a:pPr indent="635" algn="ctr">
                        <a:lnSpc>
                          <a:spcPct val="115000"/>
                        </a:lnSpc>
                        <a:spcAft>
                          <a:spcPts val="0"/>
                        </a:spcAft>
                      </a:pPr>
                      <a:r>
                        <a:rPr lang="ro-RO" sz="1000" dirty="0">
                          <a:effectLst/>
                        </a:rPr>
                        <a:t>10</a:t>
                      </a:r>
                      <a:endParaRPr lang="ro-RO" sz="900" dirty="0">
                        <a:effectLst/>
                        <a:latin typeface="Calibri"/>
                        <a:ea typeface="Calibri"/>
                        <a:cs typeface="Times New Roman"/>
                      </a:endParaRPr>
                    </a:p>
                  </a:txBody>
                  <a:tcPr marL="58645" marR="58645" marT="0" marB="0"/>
                </a:tc>
                <a:tc>
                  <a:txBody>
                    <a:bodyPr/>
                    <a:lstStyle/>
                    <a:p>
                      <a:pPr indent="270510" algn="ctr">
                        <a:lnSpc>
                          <a:spcPct val="115000"/>
                        </a:lnSpc>
                        <a:spcAft>
                          <a:spcPts val="0"/>
                        </a:spcAft>
                      </a:pPr>
                      <a:r>
                        <a:rPr lang="ro-RO" sz="1000" dirty="0">
                          <a:effectLst/>
                        </a:rPr>
                        <a:t>9</a:t>
                      </a:r>
                      <a:endParaRPr lang="ro-RO" sz="900" dirty="0">
                        <a:effectLst/>
                        <a:latin typeface="Calibri"/>
                        <a:ea typeface="Calibri"/>
                        <a:cs typeface="Times New Roman"/>
                      </a:endParaRPr>
                    </a:p>
                  </a:txBody>
                  <a:tcPr marL="58645" marR="58645" marT="0" marB="0" anchor="ctr"/>
                </a:tc>
                <a:tc>
                  <a:txBody>
                    <a:bodyPr/>
                    <a:lstStyle/>
                    <a:p>
                      <a:pPr indent="270510" algn="ctr">
                        <a:lnSpc>
                          <a:spcPct val="115000"/>
                        </a:lnSpc>
                        <a:spcAft>
                          <a:spcPts val="0"/>
                        </a:spcAft>
                      </a:pPr>
                      <a:r>
                        <a:rPr lang="ro-RO" sz="1000" dirty="0">
                          <a:effectLst/>
                        </a:rPr>
                        <a:t>8</a:t>
                      </a:r>
                      <a:endParaRPr lang="ro-RO" sz="900" dirty="0">
                        <a:effectLst/>
                        <a:latin typeface="Calibri"/>
                        <a:ea typeface="Calibri"/>
                        <a:cs typeface="Times New Roman"/>
                      </a:endParaRPr>
                    </a:p>
                  </a:txBody>
                  <a:tcPr marL="58645" marR="58645" marT="0" marB="0" anchor="ctr"/>
                </a:tc>
                <a:tc>
                  <a:txBody>
                    <a:bodyPr/>
                    <a:lstStyle/>
                    <a:p>
                      <a:pPr indent="270510" algn="ctr">
                        <a:lnSpc>
                          <a:spcPct val="115000"/>
                        </a:lnSpc>
                        <a:spcAft>
                          <a:spcPts val="0"/>
                        </a:spcAft>
                      </a:pPr>
                      <a:r>
                        <a:rPr lang="ro-RO" sz="1000" dirty="0">
                          <a:effectLst/>
                        </a:rPr>
                        <a:t>7</a:t>
                      </a:r>
                      <a:endParaRPr lang="ro-RO" sz="900" dirty="0">
                        <a:effectLst/>
                        <a:latin typeface="Calibri"/>
                        <a:ea typeface="Calibri"/>
                        <a:cs typeface="Times New Roman"/>
                      </a:endParaRPr>
                    </a:p>
                  </a:txBody>
                  <a:tcPr marL="58645" marR="58645" marT="0" marB="0" anchor="ctr"/>
                </a:tc>
                <a:tc>
                  <a:txBody>
                    <a:bodyPr/>
                    <a:lstStyle/>
                    <a:p>
                      <a:pPr indent="270510" algn="ctr">
                        <a:lnSpc>
                          <a:spcPct val="115000"/>
                        </a:lnSpc>
                        <a:spcAft>
                          <a:spcPts val="0"/>
                        </a:spcAft>
                      </a:pPr>
                      <a:r>
                        <a:rPr lang="ro-RO" sz="1000" dirty="0">
                          <a:effectLst/>
                        </a:rPr>
                        <a:t>6</a:t>
                      </a:r>
                      <a:endParaRPr lang="ro-RO" sz="900" dirty="0">
                        <a:effectLst/>
                        <a:latin typeface="Calibri"/>
                        <a:ea typeface="Calibri"/>
                        <a:cs typeface="Times New Roman"/>
                      </a:endParaRPr>
                    </a:p>
                  </a:txBody>
                  <a:tcPr marL="58645" marR="58645" marT="0" marB="0" anchor="ctr"/>
                </a:tc>
                <a:tc>
                  <a:txBody>
                    <a:bodyPr/>
                    <a:lstStyle/>
                    <a:p>
                      <a:pPr indent="270510" algn="ctr">
                        <a:lnSpc>
                          <a:spcPct val="115000"/>
                        </a:lnSpc>
                        <a:spcAft>
                          <a:spcPts val="0"/>
                        </a:spcAft>
                      </a:pPr>
                      <a:r>
                        <a:rPr lang="ro-RO" sz="1000" dirty="0">
                          <a:effectLst/>
                        </a:rPr>
                        <a:t>5</a:t>
                      </a:r>
                      <a:endParaRPr lang="ro-RO" sz="900" dirty="0">
                        <a:effectLst/>
                        <a:latin typeface="Calibri"/>
                        <a:ea typeface="Calibri"/>
                        <a:cs typeface="Times New Roman"/>
                      </a:endParaRPr>
                    </a:p>
                  </a:txBody>
                  <a:tcPr marL="58645" marR="58645" marT="0" marB="0" anchor="ctr"/>
                </a:tc>
                <a:tc>
                  <a:txBody>
                    <a:bodyPr/>
                    <a:lstStyle/>
                    <a:p>
                      <a:pPr indent="270510" algn="ctr">
                        <a:lnSpc>
                          <a:spcPct val="115000"/>
                        </a:lnSpc>
                        <a:spcAft>
                          <a:spcPts val="0"/>
                        </a:spcAft>
                      </a:pPr>
                      <a:r>
                        <a:rPr lang="ro-RO" sz="1000" dirty="0">
                          <a:effectLst/>
                        </a:rPr>
                        <a:t>4</a:t>
                      </a:r>
                      <a:endParaRPr lang="ro-RO" sz="900" dirty="0">
                        <a:effectLst/>
                        <a:latin typeface="Calibri"/>
                        <a:ea typeface="Calibri"/>
                        <a:cs typeface="Times New Roman"/>
                      </a:endParaRPr>
                    </a:p>
                  </a:txBody>
                  <a:tcPr marL="58645" marR="58645" marT="0" marB="0" anchor="ctr"/>
                </a:tc>
                <a:tc>
                  <a:txBody>
                    <a:bodyPr/>
                    <a:lstStyle/>
                    <a:p>
                      <a:pPr indent="270510" algn="ctr">
                        <a:lnSpc>
                          <a:spcPct val="115000"/>
                        </a:lnSpc>
                        <a:spcAft>
                          <a:spcPts val="0"/>
                        </a:spcAft>
                      </a:pPr>
                      <a:r>
                        <a:rPr lang="ro-RO" sz="1000" dirty="0">
                          <a:effectLst/>
                        </a:rPr>
                        <a:t>3</a:t>
                      </a:r>
                      <a:endParaRPr lang="ro-RO" sz="900" dirty="0">
                        <a:effectLst/>
                        <a:latin typeface="Calibri"/>
                        <a:ea typeface="Calibri"/>
                        <a:cs typeface="Times New Roman"/>
                      </a:endParaRPr>
                    </a:p>
                  </a:txBody>
                  <a:tcPr marL="58645" marR="58645" marT="0" marB="0" anchor="ctr"/>
                </a:tc>
                <a:tc>
                  <a:txBody>
                    <a:bodyPr/>
                    <a:lstStyle/>
                    <a:p>
                      <a:pPr indent="270510" algn="ctr">
                        <a:lnSpc>
                          <a:spcPct val="115000"/>
                        </a:lnSpc>
                        <a:spcAft>
                          <a:spcPts val="0"/>
                        </a:spcAft>
                      </a:pPr>
                      <a:r>
                        <a:rPr lang="ro-RO" sz="1000" dirty="0">
                          <a:effectLst/>
                        </a:rPr>
                        <a:t>2</a:t>
                      </a:r>
                      <a:endParaRPr lang="ro-RO" sz="900" dirty="0">
                        <a:effectLst/>
                        <a:latin typeface="Calibri"/>
                        <a:ea typeface="Calibri"/>
                        <a:cs typeface="Times New Roman"/>
                      </a:endParaRPr>
                    </a:p>
                  </a:txBody>
                  <a:tcPr marL="58645" marR="58645" marT="0" marB="0" anchor="ctr"/>
                </a:tc>
                <a:tc>
                  <a:txBody>
                    <a:bodyPr/>
                    <a:lstStyle/>
                    <a:p>
                      <a:pPr algn="ctr">
                        <a:lnSpc>
                          <a:spcPct val="115000"/>
                        </a:lnSpc>
                        <a:spcAft>
                          <a:spcPts val="0"/>
                        </a:spcAft>
                      </a:pPr>
                      <a:r>
                        <a:rPr lang="ro-RO" sz="1000" dirty="0">
                          <a:effectLst/>
                        </a:rPr>
                        <a:t>1</a:t>
                      </a:r>
                      <a:endParaRPr lang="ro-RO" sz="900" dirty="0">
                        <a:effectLst/>
                        <a:latin typeface="Calibri"/>
                        <a:ea typeface="Calibri"/>
                        <a:cs typeface="Times New Roman"/>
                      </a:endParaRPr>
                    </a:p>
                  </a:txBody>
                  <a:tcPr marL="58645" marR="58645" marT="0" marB="0" anchor="ctr"/>
                </a:tc>
              </a:tr>
              <a:tr h="488064">
                <a:tc>
                  <a:txBody>
                    <a:bodyPr/>
                    <a:lstStyle/>
                    <a:p>
                      <a:pPr indent="635" algn="ctr">
                        <a:lnSpc>
                          <a:spcPct val="115000"/>
                        </a:lnSpc>
                        <a:spcAft>
                          <a:spcPts val="0"/>
                        </a:spcAft>
                      </a:pPr>
                      <a:r>
                        <a:rPr lang="ro-RO" sz="1000" dirty="0">
                          <a:effectLst/>
                        </a:rPr>
                        <a:t>Punctajul acumulat</a:t>
                      </a:r>
                      <a:endParaRPr lang="ro-RO" sz="900" dirty="0">
                        <a:effectLst/>
                        <a:latin typeface="Calibri"/>
                        <a:ea typeface="Calibri"/>
                        <a:cs typeface="Times New Roman"/>
                      </a:endParaRPr>
                    </a:p>
                  </a:txBody>
                  <a:tcPr marL="58645" marR="58645" marT="0" marB="0"/>
                </a:tc>
                <a:tc>
                  <a:txBody>
                    <a:bodyPr/>
                    <a:lstStyle/>
                    <a:p>
                      <a:pPr algn="ctr">
                        <a:lnSpc>
                          <a:spcPct val="115000"/>
                        </a:lnSpc>
                        <a:spcAft>
                          <a:spcPts val="0"/>
                        </a:spcAft>
                      </a:pPr>
                      <a:r>
                        <a:rPr lang="ro-RO" sz="1000" dirty="0">
                          <a:effectLst/>
                        </a:rPr>
                        <a:t>47- 49</a:t>
                      </a:r>
                      <a:endParaRPr lang="ro-RO" sz="900" dirty="0">
                        <a:effectLst/>
                        <a:latin typeface="Calibri"/>
                        <a:ea typeface="Calibri"/>
                        <a:cs typeface="Times New Roman"/>
                      </a:endParaRPr>
                    </a:p>
                  </a:txBody>
                  <a:tcPr marL="58645" marR="58645" marT="0" marB="0" anchor="ctr"/>
                </a:tc>
                <a:tc>
                  <a:txBody>
                    <a:bodyPr/>
                    <a:lstStyle/>
                    <a:p>
                      <a:pPr algn="ctr">
                        <a:lnSpc>
                          <a:spcPct val="115000"/>
                        </a:lnSpc>
                        <a:spcAft>
                          <a:spcPts val="0"/>
                        </a:spcAft>
                      </a:pPr>
                      <a:r>
                        <a:rPr lang="ro-RO" sz="1000" dirty="0">
                          <a:effectLst/>
                        </a:rPr>
                        <a:t>44-46</a:t>
                      </a:r>
                      <a:endParaRPr lang="ro-RO" sz="900" dirty="0">
                        <a:effectLst/>
                        <a:latin typeface="Calibri"/>
                        <a:ea typeface="Calibri"/>
                        <a:cs typeface="Times New Roman"/>
                      </a:endParaRPr>
                    </a:p>
                  </a:txBody>
                  <a:tcPr marL="58645" marR="58645" marT="0" marB="0" anchor="ctr"/>
                </a:tc>
                <a:tc>
                  <a:txBody>
                    <a:bodyPr/>
                    <a:lstStyle/>
                    <a:p>
                      <a:pPr algn="ctr">
                        <a:lnSpc>
                          <a:spcPct val="115000"/>
                        </a:lnSpc>
                        <a:spcAft>
                          <a:spcPts val="0"/>
                        </a:spcAft>
                      </a:pPr>
                      <a:r>
                        <a:rPr lang="ro-RO" sz="1000" dirty="0">
                          <a:effectLst/>
                        </a:rPr>
                        <a:t>39-43</a:t>
                      </a:r>
                      <a:endParaRPr lang="ro-RO" sz="900" dirty="0">
                        <a:effectLst/>
                        <a:latin typeface="Calibri"/>
                        <a:ea typeface="Calibri"/>
                        <a:cs typeface="Times New Roman"/>
                      </a:endParaRPr>
                    </a:p>
                  </a:txBody>
                  <a:tcPr marL="58645" marR="58645" marT="0" marB="0" anchor="ctr"/>
                </a:tc>
                <a:tc>
                  <a:txBody>
                    <a:bodyPr/>
                    <a:lstStyle/>
                    <a:p>
                      <a:pPr algn="ctr">
                        <a:lnSpc>
                          <a:spcPct val="115000"/>
                        </a:lnSpc>
                        <a:spcAft>
                          <a:spcPts val="0"/>
                        </a:spcAft>
                      </a:pPr>
                      <a:r>
                        <a:rPr lang="ro-RO" sz="1000" dirty="0">
                          <a:effectLst/>
                        </a:rPr>
                        <a:t>32-38</a:t>
                      </a:r>
                      <a:endParaRPr lang="ro-RO" sz="900" dirty="0">
                        <a:effectLst/>
                        <a:latin typeface="Calibri"/>
                        <a:ea typeface="Calibri"/>
                        <a:cs typeface="Times New Roman"/>
                      </a:endParaRPr>
                    </a:p>
                  </a:txBody>
                  <a:tcPr marL="58645" marR="58645" marT="0" marB="0" anchor="ctr"/>
                </a:tc>
                <a:tc>
                  <a:txBody>
                    <a:bodyPr/>
                    <a:lstStyle/>
                    <a:p>
                      <a:pPr algn="ctr">
                        <a:lnSpc>
                          <a:spcPct val="115000"/>
                        </a:lnSpc>
                        <a:spcAft>
                          <a:spcPts val="0"/>
                        </a:spcAft>
                      </a:pPr>
                      <a:r>
                        <a:rPr lang="ro-RO" sz="1000" dirty="0">
                          <a:effectLst/>
                        </a:rPr>
                        <a:t>24-31</a:t>
                      </a:r>
                      <a:endParaRPr lang="ro-RO" sz="900" dirty="0">
                        <a:effectLst/>
                        <a:latin typeface="Calibri"/>
                        <a:ea typeface="Calibri"/>
                        <a:cs typeface="Times New Roman"/>
                      </a:endParaRPr>
                    </a:p>
                  </a:txBody>
                  <a:tcPr marL="58645" marR="58645" marT="0" marB="0" anchor="ctr"/>
                </a:tc>
                <a:tc>
                  <a:txBody>
                    <a:bodyPr/>
                    <a:lstStyle/>
                    <a:p>
                      <a:pPr algn="ctr">
                        <a:lnSpc>
                          <a:spcPct val="115000"/>
                        </a:lnSpc>
                        <a:spcAft>
                          <a:spcPts val="0"/>
                        </a:spcAft>
                      </a:pPr>
                      <a:r>
                        <a:rPr lang="ro-RO" sz="1000" dirty="0">
                          <a:effectLst/>
                        </a:rPr>
                        <a:t>16-30</a:t>
                      </a:r>
                      <a:endParaRPr lang="ro-RO" sz="900" dirty="0">
                        <a:effectLst/>
                        <a:latin typeface="Calibri"/>
                        <a:ea typeface="Calibri"/>
                        <a:cs typeface="Times New Roman"/>
                      </a:endParaRPr>
                    </a:p>
                  </a:txBody>
                  <a:tcPr marL="58645" marR="58645" marT="0" marB="0" anchor="ctr"/>
                </a:tc>
                <a:tc>
                  <a:txBody>
                    <a:bodyPr/>
                    <a:lstStyle/>
                    <a:p>
                      <a:pPr algn="ctr">
                        <a:lnSpc>
                          <a:spcPct val="115000"/>
                        </a:lnSpc>
                        <a:spcAft>
                          <a:spcPts val="0"/>
                        </a:spcAft>
                      </a:pPr>
                      <a:r>
                        <a:rPr lang="ro-RO" sz="1000" dirty="0">
                          <a:effectLst/>
                        </a:rPr>
                        <a:t>10 -15</a:t>
                      </a:r>
                      <a:endParaRPr lang="ro-RO" sz="900" dirty="0">
                        <a:effectLst/>
                        <a:latin typeface="Calibri"/>
                        <a:ea typeface="Calibri"/>
                        <a:cs typeface="Times New Roman"/>
                      </a:endParaRPr>
                    </a:p>
                  </a:txBody>
                  <a:tcPr marL="58645" marR="58645" marT="0" marB="0" anchor="ctr"/>
                </a:tc>
                <a:tc>
                  <a:txBody>
                    <a:bodyPr/>
                    <a:lstStyle/>
                    <a:p>
                      <a:pPr algn="ctr">
                        <a:lnSpc>
                          <a:spcPct val="115000"/>
                        </a:lnSpc>
                        <a:spcAft>
                          <a:spcPts val="0"/>
                        </a:spcAft>
                      </a:pPr>
                      <a:r>
                        <a:rPr lang="ro-RO" sz="1000" dirty="0">
                          <a:effectLst/>
                        </a:rPr>
                        <a:t>6-9</a:t>
                      </a:r>
                      <a:endParaRPr lang="ro-RO" sz="900" dirty="0">
                        <a:effectLst/>
                        <a:latin typeface="Calibri"/>
                        <a:ea typeface="Calibri"/>
                        <a:cs typeface="Times New Roman"/>
                      </a:endParaRPr>
                    </a:p>
                  </a:txBody>
                  <a:tcPr marL="58645" marR="58645" marT="0" marB="0" anchor="ctr"/>
                </a:tc>
                <a:tc>
                  <a:txBody>
                    <a:bodyPr/>
                    <a:lstStyle/>
                    <a:p>
                      <a:pPr algn="ctr">
                        <a:lnSpc>
                          <a:spcPct val="115000"/>
                        </a:lnSpc>
                        <a:spcAft>
                          <a:spcPts val="0"/>
                        </a:spcAft>
                      </a:pPr>
                      <a:r>
                        <a:rPr lang="ro-RO" sz="1000" dirty="0">
                          <a:effectLst/>
                        </a:rPr>
                        <a:t>3-5</a:t>
                      </a:r>
                      <a:endParaRPr lang="ro-RO" sz="900" dirty="0">
                        <a:effectLst/>
                        <a:latin typeface="Calibri"/>
                        <a:ea typeface="Calibri"/>
                        <a:cs typeface="Times New Roman"/>
                      </a:endParaRPr>
                    </a:p>
                  </a:txBody>
                  <a:tcPr marL="58645" marR="58645" marT="0" marB="0" anchor="ctr"/>
                </a:tc>
                <a:tc>
                  <a:txBody>
                    <a:bodyPr/>
                    <a:lstStyle/>
                    <a:p>
                      <a:pPr algn="ctr">
                        <a:lnSpc>
                          <a:spcPct val="115000"/>
                        </a:lnSpc>
                        <a:spcAft>
                          <a:spcPts val="0"/>
                        </a:spcAft>
                      </a:pPr>
                      <a:r>
                        <a:rPr lang="ro-RO" sz="1000" dirty="0">
                          <a:effectLst/>
                        </a:rPr>
                        <a:t>1-2</a:t>
                      </a:r>
                      <a:endParaRPr lang="ro-RO" sz="900" dirty="0">
                        <a:effectLst/>
                        <a:latin typeface="Calibri"/>
                        <a:ea typeface="Calibri"/>
                        <a:cs typeface="Times New Roman"/>
                      </a:endParaRPr>
                    </a:p>
                  </a:txBody>
                  <a:tcPr marL="58645" marR="58645" marT="0" marB="0" anchor="ctr"/>
                </a:tc>
              </a:tr>
            </a:tbl>
          </a:graphicData>
        </a:graphic>
      </p:graphicFrame>
      <p:sp>
        <p:nvSpPr>
          <p:cNvPr id="7" name="Title 8"/>
          <p:cNvSpPr txBox="1">
            <a:spLocks/>
          </p:cNvSpPr>
          <p:nvPr/>
        </p:nvSpPr>
        <p:spPr>
          <a:xfrm>
            <a:off x="4373488" y="1347614"/>
            <a:ext cx="3654168" cy="57211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ro-RO" dirty="0" smtClean="0">
                <a:solidFill>
                  <a:srgbClr val="3D7895"/>
                </a:solidFill>
                <a:latin typeface="Roboto Slab"/>
              </a:rPr>
              <a:t>Baremul de corectare</a:t>
            </a:r>
            <a:endParaRPr lang="ro-RO" dirty="0">
              <a:solidFill>
                <a:srgbClr val="3D7895"/>
              </a:solidFill>
              <a:latin typeface="Roboto Slab"/>
            </a:endParaRPr>
          </a:p>
        </p:txBody>
      </p:sp>
    </p:spTree>
    <p:extLst>
      <p:ext uri="{BB962C8B-B14F-4D97-AF65-F5344CB8AC3E}">
        <p14:creationId xmlns:p14="http://schemas.microsoft.com/office/powerpoint/2010/main" val="33968322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a:xfrm>
            <a:off x="755576" y="51470"/>
            <a:ext cx="3654168" cy="572115"/>
          </a:xfrm>
        </p:spPr>
        <p:txBody>
          <a:bodyPr/>
          <a:lstStyle/>
          <a:p>
            <a:r>
              <a:rPr lang="ro-RO" dirty="0" smtClean="0">
                <a:solidFill>
                  <a:srgbClr val="8A0000"/>
                </a:solidFill>
              </a:rPr>
              <a:t>Baremul de corectare</a:t>
            </a:r>
            <a:endParaRPr lang="ro-RO" dirty="0">
              <a:solidFill>
                <a:srgbClr val="8A0000"/>
              </a:solidFi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
        <p:nvSpPr>
          <p:cNvPr id="5" name="Прямоугольник 1"/>
          <p:cNvSpPr>
            <a:spLocks noChangeArrowheads="1"/>
          </p:cNvSpPr>
          <p:nvPr/>
        </p:nvSpPr>
        <p:spPr bwMode="auto">
          <a:xfrm>
            <a:off x="9866313" y="8977313"/>
            <a:ext cx="568325" cy="2190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ro-RO"/>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3412572522"/>
                  </p:ext>
                </p:extLst>
              </p:nvPr>
            </p:nvGraphicFramePr>
            <p:xfrm>
              <a:off x="755576" y="564120"/>
              <a:ext cx="3570220" cy="4065009"/>
            </p:xfrm>
            <a:graphic>
              <a:graphicData uri="http://schemas.openxmlformats.org/drawingml/2006/table">
                <a:tbl>
                  <a:tblPr firstRow="1" firstCol="1" bandRow="1">
                    <a:tableStyleId>{5E225D28-81A1-47F6-B832-14334138A573}</a:tableStyleId>
                  </a:tblPr>
                  <a:tblGrid>
                    <a:gridCol w="207456"/>
                    <a:gridCol w="481021"/>
                    <a:gridCol w="1654537"/>
                    <a:gridCol w="537306"/>
                    <a:gridCol w="288032"/>
                    <a:gridCol w="401868"/>
                  </a:tblGrid>
                  <a:tr h="186834">
                    <a:tc>
                      <a:txBody>
                        <a:bodyPr/>
                        <a:lstStyle/>
                        <a:p>
                          <a:pPr indent="-5080" algn="just">
                            <a:lnSpc>
                              <a:spcPct val="115000"/>
                            </a:lnSpc>
                            <a:spcAft>
                              <a:spcPts val="0"/>
                            </a:spcAft>
                          </a:pPr>
                          <a:r>
                            <a:rPr lang="ro-RO" sz="700" dirty="0">
                              <a:effectLst/>
                            </a:rPr>
                            <a:t>Item </a:t>
                          </a:r>
                          <a:endParaRPr lang="ro-RO" sz="600" dirty="0">
                            <a:effectLst/>
                            <a:latin typeface="Calibri"/>
                            <a:ea typeface="Calibri"/>
                            <a:cs typeface="Times New Roman"/>
                          </a:endParaRPr>
                        </a:p>
                      </a:txBody>
                      <a:tcPr marL="39422" marR="39422" marT="0" marB="0" anchor="ctr"/>
                    </a:tc>
                    <a:tc>
                      <a:txBody>
                        <a:bodyPr/>
                        <a:lstStyle/>
                        <a:p>
                          <a:pPr algn="just">
                            <a:lnSpc>
                              <a:spcPct val="115000"/>
                            </a:lnSpc>
                            <a:spcAft>
                              <a:spcPts val="0"/>
                            </a:spcAft>
                          </a:pPr>
                          <a:r>
                            <a:rPr lang="ro-RO" sz="700">
                              <a:effectLst/>
                            </a:rPr>
                            <a:t>Răspuns corect</a:t>
                          </a:r>
                          <a:endParaRPr lang="ro-RO" sz="600">
                            <a:effectLst/>
                            <a:latin typeface="Calibri"/>
                            <a:ea typeface="Calibri"/>
                            <a:cs typeface="Times New Roman"/>
                          </a:endParaRPr>
                        </a:p>
                      </a:txBody>
                      <a:tcPr marL="39422" marR="39422" marT="0" marB="0" anchor="b"/>
                    </a:tc>
                    <a:tc>
                      <a:txBody>
                        <a:bodyPr/>
                        <a:lstStyle/>
                        <a:p>
                          <a:pPr algn="just">
                            <a:lnSpc>
                              <a:spcPct val="115000"/>
                            </a:lnSpc>
                            <a:spcAft>
                              <a:spcPts val="0"/>
                            </a:spcAft>
                            <a:tabLst>
                              <a:tab pos="175260" algn="l"/>
                            </a:tabLst>
                          </a:pPr>
                          <a:r>
                            <a:rPr lang="ro-RO" sz="700">
                              <a:effectLst/>
                            </a:rPr>
                            <a:t>Etapele rezolvării </a:t>
                          </a:r>
                          <a:endParaRPr lang="ro-RO" sz="600">
                            <a:effectLst/>
                            <a:latin typeface="Calibri"/>
                            <a:ea typeface="Calibri"/>
                            <a:cs typeface="Times New Roman"/>
                          </a:endParaRPr>
                        </a:p>
                      </a:txBody>
                      <a:tcPr marL="39422" marR="39422" marT="0" marB="0" anchor="ctr"/>
                    </a:tc>
                    <a:tc>
                      <a:txBody>
                        <a:bodyPr/>
                        <a:lstStyle/>
                        <a:p>
                          <a:pPr algn="ctr">
                            <a:lnSpc>
                              <a:spcPct val="115000"/>
                            </a:lnSpc>
                            <a:spcAft>
                              <a:spcPts val="0"/>
                            </a:spcAft>
                          </a:pPr>
                          <a:r>
                            <a:rPr lang="ro-RO" sz="700">
                              <a:effectLst/>
                            </a:rPr>
                            <a:t>Punctaj acordat</a:t>
                          </a:r>
                          <a:endParaRPr lang="ro-RO" sz="600">
                            <a:effectLst/>
                            <a:latin typeface="Calibri"/>
                            <a:ea typeface="Calibri"/>
                            <a:cs typeface="Times New Roman"/>
                          </a:endParaRPr>
                        </a:p>
                      </a:txBody>
                      <a:tcPr marL="39422" marR="39422" marT="0" marB="0"/>
                    </a:tc>
                    <a:tc>
                      <a:txBody>
                        <a:bodyPr/>
                        <a:lstStyle/>
                        <a:p>
                          <a:pPr indent="22225" algn="ctr">
                            <a:lnSpc>
                              <a:spcPct val="115000"/>
                            </a:lnSpc>
                            <a:spcAft>
                              <a:spcPts val="0"/>
                            </a:spcAft>
                          </a:pPr>
                          <a:r>
                            <a:rPr lang="ro-RO" sz="700">
                              <a:effectLst/>
                            </a:rPr>
                            <a:t>Scor maxim</a:t>
                          </a:r>
                          <a:endParaRPr lang="ro-RO" sz="600">
                            <a:effectLst/>
                            <a:latin typeface="Calibri"/>
                            <a:ea typeface="Calibri"/>
                            <a:cs typeface="Times New Roman"/>
                          </a:endParaRPr>
                        </a:p>
                      </a:txBody>
                      <a:tcPr marL="39422" marR="39422" marT="0" marB="0"/>
                    </a:tc>
                    <a:tc>
                      <a:txBody>
                        <a:bodyPr/>
                        <a:lstStyle/>
                        <a:p>
                          <a:pPr algn="just">
                            <a:lnSpc>
                              <a:spcPct val="115000"/>
                            </a:lnSpc>
                            <a:spcAft>
                              <a:spcPts val="0"/>
                            </a:spcAft>
                          </a:pPr>
                          <a:r>
                            <a:rPr lang="ro-RO" sz="700">
                              <a:effectLst/>
                            </a:rPr>
                            <a:t>Observații </a:t>
                          </a:r>
                          <a:endParaRPr lang="ro-RO" sz="600">
                            <a:effectLst/>
                            <a:latin typeface="Calibri"/>
                            <a:ea typeface="Calibri"/>
                            <a:cs typeface="Times New Roman"/>
                          </a:endParaRPr>
                        </a:p>
                      </a:txBody>
                      <a:tcPr marL="39422" marR="39422" marT="0" marB="0"/>
                    </a:tc>
                  </a:tr>
                  <a:tr h="190215">
                    <a:tc>
                      <a:txBody>
                        <a:bodyPr/>
                        <a:lstStyle/>
                        <a:p>
                          <a:pPr indent="-5080" algn="just">
                            <a:lnSpc>
                              <a:spcPct val="115000"/>
                            </a:lnSpc>
                            <a:spcAft>
                              <a:spcPts val="0"/>
                            </a:spcAft>
                          </a:pPr>
                          <a:r>
                            <a:rPr lang="ro-RO" sz="700">
                              <a:effectLst/>
                            </a:rPr>
                            <a:t>1 a. </a:t>
                          </a:r>
                          <a:endParaRPr lang="ro-RO" sz="600">
                            <a:effectLst/>
                            <a:latin typeface="Calibri"/>
                            <a:ea typeface="Calibri"/>
                            <a:cs typeface="Times New Roman"/>
                          </a:endParaRPr>
                        </a:p>
                      </a:txBody>
                      <a:tcPr marL="39422" marR="39422" marT="0" marB="0" anchor="ct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f>
                                  <m:fPr>
                                    <m:ctrlPr>
                                      <a:rPr lang="ro-RO" sz="700" i="1">
                                        <a:effectLst/>
                                        <a:latin typeface="Cambria Math"/>
                                      </a:rPr>
                                    </m:ctrlPr>
                                  </m:fPr>
                                  <m:num>
                                    <m:r>
                                      <a:rPr lang="ro-RO" sz="700">
                                        <a:effectLst/>
                                        <a:latin typeface="Cambria Math"/>
                                      </a:rPr>
                                      <m:t>14</m:t>
                                    </m:r>
                                  </m:num>
                                  <m:den>
                                    <m:r>
                                      <a:rPr lang="ro-RO" sz="700">
                                        <a:effectLst/>
                                        <a:latin typeface="Cambria Math"/>
                                      </a:rPr>
                                      <m:t>3</m:t>
                                    </m:r>
                                  </m:den>
                                </m:f>
                              </m:oMath>
                            </m:oMathPara>
                          </a14:m>
                          <a:endParaRPr lang="ro-RO" sz="600">
                            <a:effectLst/>
                            <a:latin typeface="Calibri"/>
                            <a:ea typeface="Calibri"/>
                            <a:cs typeface="Times New Roman"/>
                          </a:endParaRPr>
                        </a:p>
                      </a:txBody>
                      <a:tcPr marL="39422" marR="39422" marT="0" marB="0" anchor="b"/>
                    </a:tc>
                    <a:tc>
                      <a:txBody>
                        <a:bodyPr/>
                        <a:lstStyle/>
                        <a:p>
                          <a:pPr algn="just">
                            <a:lnSpc>
                              <a:spcPct val="115000"/>
                            </a:lnSpc>
                            <a:spcAft>
                              <a:spcPts val="0"/>
                            </a:spcAft>
                            <a:tabLst>
                              <a:tab pos="175260" algn="l"/>
                            </a:tabLst>
                          </a:pPr>
                          <a:r>
                            <a:rPr lang="ro-RO" sz="700">
                              <a:effectLst/>
                            </a:rPr>
                            <a:t>Punctele se acordă numai pentru completarea corectă a casetei.</a:t>
                          </a:r>
                          <a:endParaRPr lang="ro-RO" sz="600">
                            <a:effectLst/>
                            <a:latin typeface="Calibri"/>
                            <a:ea typeface="Calibri"/>
                            <a:cs typeface="Times New Roman"/>
                          </a:endParaRPr>
                        </a:p>
                      </a:txBody>
                      <a:tcPr marL="39422" marR="39422" marT="0" marB="0"/>
                    </a:tc>
                    <a:tc>
                      <a:txBody>
                        <a:bodyPr/>
                        <a:lstStyle/>
                        <a:p>
                          <a:pPr algn="ctr">
                            <a:lnSpc>
                              <a:spcPct val="115000"/>
                            </a:lnSpc>
                            <a:spcAft>
                              <a:spcPts val="0"/>
                            </a:spcAft>
                          </a:pPr>
                          <a:r>
                            <a:rPr lang="ro-RO" sz="700">
                              <a:effectLst/>
                            </a:rPr>
                            <a:t>2p.</a:t>
                          </a:r>
                          <a:endParaRPr lang="ro-RO" sz="600">
                            <a:effectLst/>
                            <a:latin typeface="Calibri"/>
                            <a:ea typeface="Calibri"/>
                            <a:cs typeface="Times New Roman"/>
                          </a:endParaRPr>
                        </a:p>
                      </a:txBody>
                      <a:tcPr marL="39422" marR="39422" marT="0" marB="0"/>
                    </a:tc>
                    <a:tc>
                      <a:txBody>
                        <a:bodyPr/>
                        <a:lstStyle/>
                        <a:p>
                          <a:pPr indent="270510" algn="just">
                            <a:lnSpc>
                              <a:spcPct val="115000"/>
                            </a:lnSpc>
                            <a:spcAft>
                              <a:spcPts val="0"/>
                            </a:spcAft>
                          </a:pPr>
                          <a:r>
                            <a:rPr lang="ro-RO" sz="700">
                              <a:effectLst/>
                            </a:rPr>
                            <a:t>2p.</a:t>
                          </a:r>
                          <a:endParaRPr lang="ro-RO" sz="600">
                            <a:effectLst/>
                            <a:latin typeface="Calibri"/>
                            <a:ea typeface="Calibri"/>
                            <a:cs typeface="Times New Roman"/>
                          </a:endParaRPr>
                        </a:p>
                      </a:txBody>
                      <a:tcPr marL="39422" marR="39422" marT="0" marB="0"/>
                    </a:tc>
                    <a:tc>
                      <a:txBody>
                        <a:bodyPr/>
                        <a:lstStyle/>
                        <a:p>
                          <a:pPr indent="270510" algn="just">
                            <a:lnSpc>
                              <a:spcPct val="115000"/>
                            </a:lnSpc>
                            <a:spcAft>
                              <a:spcPts val="0"/>
                            </a:spcAft>
                          </a:pPr>
                          <a:r>
                            <a:rPr lang="ro-RO" sz="700">
                              <a:effectLst/>
                            </a:rPr>
                            <a:t> </a:t>
                          </a:r>
                          <a:endParaRPr lang="ro-RO" sz="600">
                            <a:effectLst/>
                            <a:latin typeface="Calibri"/>
                            <a:ea typeface="Calibri"/>
                            <a:cs typeface="Times New Roman"/>
                          </a:endParaRPr>
                        </a:p>
                      </a:txBody>
                      <a:tcPr marL="39422" marR="39422" marT="0" marB="0"/>
                    </a:tc>
                  </a:tr>
                  <a:tr h="572892">
                    <a:tc>
                      <a:txBody>
                        <a:bodyPr/>
                        <a:lstStyle/>
                        <a:p>
                          <a:pPr indent="-5080" algn="just">
                            <a:lnSpc>
                              <a:spcPct val="115000"/>
                            </a:lnSpc>
                            <a:spcAft>
                              <a:spcPts val="0"/>
                            </a:spcAft>
                          </a:pPr>
                          <a:r>
                            <a:rPr lang="ro-RO" sz="700">
                              <a:effectLst/>
                            </a:rPr>
                            <a:t>1 b. </a:t>
                          </a:r>
                          <a:endParaRPr lang="ro-RO" sz="600">
                            <a:effectLst/>
                            <a:latin typeface="Calibri"/>
                            <a:ea typeface="Calibri"/>
                            <a:cs typeface="Times New Roman"/>
                          </a:endParaRPr>
                        </a:p>
                      </a:txBody>
                      <a:tcPr marL="39422" marR="39422" marT="0" marB="0" anchor="ctr"/>
                    </a:tc>
                    <a:tc>
                      <a:txBody>
                        <a:bodyPr/>
                        <a:lstStyle/>
                        <a:p>
                          <a:pPr indent="270510" algn="just">
                            <a:lnSpc>
                              <a:spcPct val="115000"/>
                            </a:lnSpc>
                            <a:spcAft>
                              <a:spcPts val="0"/>
                            </a:spcAft>
                          </a:pPr>
                          <a:r>
                            <a:rPr lang="ro-RO" sz="700">
                              <a:effectLst/>
                            </a:rPr>
                            <a:t>S=</a:t>
                          </a:r>
                          <a:r>
                            <a:rPr lang="ro-RO" sz="700">
                              <a:effectLst/>
                              <a:sym typeface="Symbol"/>
                            </a:rPr>
                            <a:t></a:t>
                          </a:r>
                          <a:r>
                            <a:rPr lang="ro-RO" sz="700">
                              <a:effectLst/>
                            </a:rPr>
                            <a:t>-1; 2</a:t>
                          </a:r>
                          <a:r>
                            <a:rPr lang="ro-RO" sz="700">
                              <a:effectLst/>
                              <a:sym typeface="Symbol"/>
                            </a:rPr>
                            <a:t></a:t>
                          </a:r>
                          <a:endParaRPr lang="ro-RO" sz="600">
                            <a:effectLst/>
                            <a:latin typeface="Calibri"/>
                            <a:ea typeface="Calibri"/>
                            <a:cs typeface="Times New Roman"/>
                          </a:endParaRPr>
                        </a:p>
                      </a:txBody>
                      <a:tcPr marL="39422" marR="39422" marT="0" marB="0" anchor="b"/>
                    </a:tc>
                    <a:tc>
                      <a:txBody>
                        <a:bodyPr/>
                        <a:lstStyle/>
                        <a:p>
                          <a:pPr algn="just">
                            <a:lnSpc>
                              <a:spcPct val="115000"/>
                            </a:lnSpc>
                            <a:spcAft>
                              <a:spcPts val="0"/>
                            </a:spcAft>
                            <a:tabLst>
                              <a:tab pos="175260" algn="l"/>
                            </a:tabLst>
                          </a:pPr>
                          <a:r>
                            <a:rPr lang="ro-RO" sz="700">
                              <a:effectLst/>
                            </a:rPr>
                            <a:t>- determinarea derivatei f</a:t>
                          </a:r>
                          <a:r>
                            <a:rPr lang="ro-RO" sz="700">
                              <a:effectLst/>
                              <a:sym typeface="Symbol"/>
                            </a:rPr>
                            <a:t></a:t>
                          </a:r>
                          <a:r>
                            <a:rPr lang="ro-RO" sz="700">
                              <a:effectLst/>
                            </a:rPr>
                            <a:t>;</a:t>
                          </a:r>
                          <a:endParaRPr lang="ro-RO" sz="600">
                            <a:effectLst/>
                          </a:endParaRPr>
                        </a:p>
                        <a:p>
                          <a:pPr algn="just">
                            <a:lnSpc>
                              <a:spcPct val="115000"/>
                            </a:lnSpc>
                            <a:spcAft>
                              <a:spcPts val="0"/>
                            </a:spcAft>
                            <a:tabLst>
                              <a:tab pos="175260" algn="l"/>
                            </a:tabLst>
                          </a:pPr>
                          <a:r>
                            <a:rPr lang="ro-RO" sz="700">
                              <a:effectLst/>
                            </a:rPr>
                            <a:t>- obținerea ecuației </a:t>
                          </a:r>
                          <a14:m>
                            <m:oMath xmlns:m="http://schemas.openxmlformats.org/officeDocument/2006/math">
                              <m:sSup>
                                <m:sSupPr>
                                  <m:ctrlPr>
                                    <a:rPr lang="ro-RO" sz="700" i="1">
                                      <a:effectLst/>
                                      <a:latin typeface="Cambria Math"/>
                                    </a:rPr>
                                  </m:ctrlPr>
                                </m:sSupPr>
                                <m:e>
                                  <m:r>
                                    <a:rPr lang="ro-RO" sz="700">
                                      <a:effectLst/>
                                      <a:latin typeface="Cambria Math"/>
                                    </a:rPr>
                                    <m:t>𝑥</m:t>
                                  </m:r>
                                </m:e>
                                <m:sup>
                                  <m:r>
                                    <a:rPr lang="ro-RO" sz="700">
                                      <a:effectLst/>
                                      <a:latin typeface="Cambria Math"/>
                                    </a:rPr>
                                    <m:t>2</m:t>
                                  </m:r>
                                </m:sup>
                              </m:sSup>
                              <m:r>
                                <a:rPr lang="ro-RO" sz="700">
                                  <a:effectLst/>
                                  <a:latin typeface="Cambria Math"/>
                                </a:rPr>
                                <m:t>−</m:t>
                              </m:r>
                              <m:r>
                                <a:rPr lang="ro-RO" sz="700">
                                  <a:effectLst/>
                                  <a:latin typeface="Cambria Math"/>
                                </a:rPr>
                                <m:t>𝑥</m:t>
                              </m:r>
                              <m:r>
                                <a:rPr lang="ro-RO" sz="700">
                                  <a:effectLst/>
                                  <a:latin typeface="Cambria Math"/>
                                </a:rPr>
                                <m:t>−2=0</m:t>
                              </m:r>
                            </m:oMath>
                          </a14:m>
                          <a:r>
                            <a:rPr lang="ro-RO" sz="700">
                              <a:effectLst/>
                            </a:rPr>
                            <a:t>;</a:t>
                          </a:r>
                          <a:endParaRPr lang="ro-RO" sz="600">
                            <a:effectLst/>
                          </a:endParaRPr>
                        </a:p>
                        <a:p>
                          <a:pPr algn="just">
                            <a:lnSpc>
                              <a:spcPct val="115000"/>
                            </a:lnSpc>
                            <a:spcAft>
                              <a:spcPts val="0"/>
                            </a:spcAft>
                            <a:tabLst>
                              <a:tab pos="175260" algn="l"/>
                            </a:tabLst>
                          </a:pPr>
                          <a:r>
                            <a:rPr lang="ro-RO" sz="700">
                              <a:effectLst/>
                            </a:rPr>
                            <a:t>- rezolvarea ecuației de gradul II (câte un punct pentru fiecare soluție);</a:t>
                          </a:r>
                          <a:endParaRPr lang="ro-RO" sz="600">
                            <a:effectLst/>
                          </a:endParaRPr>
                        </a:p>
                        <a:p>
                          <a:pPr algn="just">
                            <a:lnSpc>
                              <a:spcPct val="115000"/>
                            </a:lnSpc>
                            <a:spcAft>
                              <a:spcPts val="0"/>
                            </a:spcAft>
                            <a:tabLst>
                              <a:tab pos="175260" algn="l"/>
                            </a:tabLst>
                          </a:pPr>
                          <a:r>
                            <a:rPr lang="ro-RO" sz="700">
                              <a:effectLst/>
                            </a:rPr>
                            <a:t>- răspuns corect.</a:t>
                          </a:r>
                          <a:endParaRPr lang="ro-RO" sz="600">
                            <a:effectLst/>
                            <a:latin typeface="Calibri"/>
                            <a:ea typeface="Calibri"/>
                            <a:cs typeface="Times New Roman"/>
                          </a:endParaRPr>
                        </a:p>
                      </a:txBody>
                      <a:tcPr marL="39422" marR="39422" marT="0" marB="0"/>
                    </a:tc>
                    <a:tc>
                      <a:txBody>
                        <a:bodyPr/>
                        <a:lstStyle/>
                        <a:p>
                          <a:pPr algn="ctr">
                            <a:lnSpc>
                              <a:spcPct val="115000"/>
                            </a:lnSpc>
                            <a:spcAft>
                              <a:spcPts val="0"/>
                            </a:spcAft>
                          </a:pPr>
                          <a:r>
                            <a:rPr lang="ro-RO" sz="700">
                              <a:effectLst/>
                            </a:rPr>
                            <a:t>1p</a:t>
                          </a:r>
                          <a:endParaRPr lang="ro-RO" sz="600">
                            <a:effectLst/>
                          </a:endParaRPr>
                        </a:p>
                        <a:p>
                          <a:pPr algn="ctr">
                            <a:lnSpc>
                              <a:spcPct val="115000"/>
                            </a:lnSpc>
                            <a:spcAft>
                              <a:spcPts val="0"/>
                            </a:spcAft>
                          </a:pPr>
                          <a:r>
                            <a:rPr lang="ro-RO" sz="700">
                              <a:effectLst/>
                            </a:rPr>
                            <a:t>1p</a:t>
                          </a:r>
                          <a:endParaRPr lang="ro-RO" sz="600">
                            <a:effectLst/>
                          </a:endParaRPr>
                        </a:p>
                        <a:p>
                          <a:pPr algn="ctr">
                            <a:lnSpc>
                              <a:spcPct val="115000"/>
                            </a:lnSpc>
                            <a:spcAft>
                              <a:spcPts val="0"/>
                            </a:spcAft>
                          </a:pPr>
                          <a:r>
                            <a:rPr lang="ro-RO" sz="700">
                              <a:effectLst/>
                            </a:rPr>
                            <a:t> </a:t>
                          </a:r>
                          <a:endParaRPr lang="ro-RO" sz="600">
                            <a:effectLst/>
                          </a:endParaRPr>
                        </a:p>
                        <a:p>
                          <a:pPr algn="ctr">
                            <a:lnSpc>
                              <a:spcPct val="115000"/>
                            </a:lnSpc>
                            <a:spcAft>
                              <a:spcPts val="0"/>
                            </a:spcAft>
                          </a:pPr>
                          <a:r>
                            <a:rPr lang="ro-RO" sz="700">
                              <a:effectLst/>
                            </a:rPr>
                            <a:t>2p</a:t>
                          </a:r>
                          <a:endParaRPr lang="ro-RO" sz="600">
                            <a:effectLst/>
                          </a:endParaRPr>
                        </a:p>
                        <a:p>
                          <a:pPr algn="ctr">
                            <a:lnSpc>
                              <a:spcPct val="115000"/>
                            </a:lnSpc>
                            <a:spcAft>
                              <a:spcPts val="0"/>
                            </a:spcAft>
                          </a:pPr>
                          <a:r>
                            <a:rPr lang="ro-RO" sz="700">
                              <a:effectLst/>
                            </a:rPr>
                            <a:t>1p</a:t>
                          </a:r>
                          <a:endParaRPr lang="ro-RO" sz="600">
                            <a:effectLst/>
                            <a:latin typeface="Calibri"/>
                            <a:ea typeface="Calibri"/>
                            <a:cs typeface="Times New Roman"/>
                          </a:endParaRPr>
                        </a:p>
                      </a:txBody>
                      <a:tcPr marL="39422" marR="39422" marT="0" marB="0"/>
                    </a:tc>
                    <a:tc>
                      <a:txBody>
                        <a:bodyPr/>
                        <a:lstStyle/>
                        <a:p>
                          <a:pPr indent="270510" algn="just">
                            <a:lnSpc>
                              <a:spcPct val="115000"/>
                            </a:lnSpc>
                            <a:spcAft>
                              <a:spcPts val="0"/>
                            </a:spcAft>
                          </a:pPr>
                          <a:r>
                            <a:rPr lang="ro-RO" sz="700">
                              <a:effectLst/>
                            </a:rPr>
                            <a:t> </a:t>
                          </a:r>
                          <a:endParaRPr lang="ro-RO" sz="600">
                            <a:effectLst/>
                          </a:endParaRPr>
                        </a:p>
                        <a:p>
                          <a:pPr indent="270510" algn="just">
                            <a:lnSpc>
                              <a:spcPct val="115000"/>
                            </a:lnSpc>
                            <a:spcAft>
                              <a:spcPts val="0"/>
                            </a:spcAft>
                          </a:pPr>
                          <a:r>
                            <a:rPr lang="ro-RO" sz="700">
                              <a:effectLst/>
                            </a:rPr>
                            <a:t> </a:t>
                          </a:r>
                          <a:endParaRPr lang="ro-RO" sz="600">
                            <a:effectLst/>
                          </a:endParaRPr>
                        </a:p>
                        <a:p>
                          <a:pPr indent="270510" algn="just">
                            <a:lnSpc>
                              <a:spcPct val="115000"/>
                            </a:lnSpc>
                            <a:spcAft>
                              <a:spcPts val="0"/>
                            </a:spcAft>
                          </a:pPr>
                          <a:r>
                            <a:rPr lang="ro-RO" sz="700">
                              <a:effectLst/>
                            </a:rPr>
                            <a:t> </a:t>
                          </a:r>
                          <a:endParaRPr lang="ro-RO" sz="600">
                            <a:effectLst/>
                          </a:endParaRPr>
                        </a:p>
                        <a:p>
                          <a:pPr indent="270510" algn="just">
                            <a:lnSpc>
                              <a:spcPct val="115000"/>
                            </a:lnSpc>
                            <a:spcAft>
                              <a:spcPts val="0"/>
                            </a:spcAft>
                          </a:pPr>
                          <a:r>
                            <a:rPr lang="ro-RO" sz="700">
                              <a:effectLst/>
                            </a:rPr>
                            <a:t> </a:t>
                          </a:r>
                          <a:endParaRPr lang="ro-RO" sz="600">
                            <a:effectLst/>
                          </a:endParaRPr>
                        </a:p>
                        <a:p>
                          <a:pPr indent="270510" algn="just">
                            <a:lnSpc>
                              <a:spcPct val="115000"/>
                            </a:lnSpc>
                            <a:spcAft>
                              <a:spcPts val="0"/>
                            </a:spcAft>
                          </a:pPr>
                          <a:r>
                            <a:rPr lang="ro-RO" sz="700">
                              <a:effectLst/>
                            </a:rPr>
                            <a:t>5p</a:t>
                          </a:r>
                          <a:endParaRPr lang="ro-RO" sz="600">
                            <a:effectLst/>
                            <a:latin typeface="Calibri"/>
                            <a:ea typeface="Calibri"/>
                            <a:cs typeface="Times New Roman"/>
                          </a:endParaRPr>
                        </a:p>
                      </a:txBody>
                      <a:tcPr marL="39422" marR="39422" marT="0" marB="0"/>
                    </a:tc>
                    <a:tc>
                      <a:txBody>
                        <a:bodyPr/>
                        <a:lstStyle/>
                        <a:p>
                          <a:pPr indent="270510" algn="just">
                            <a:lnSpc>
                              <a:spcPct val="115000"/>
                            </a:lnSpc>
                            <a:spcAft>
                              <a:spcPts val="0"/>
                            </a:spcAft>
                          </a:pPr>
                          <a:r>
                            <a:rPr lang="ro-RO" sz="700">
                              <a:effectLst/>
                            </a:rPr>
                            <a:t> </a:t>
                          </a:r>
                          <a:endParaRPr lang="ro-RO" sz="600">
                            <a:effectLst/>
                            <a:latin typeface="Calibri"/>
                            <a:ea typeface="Calibri"/>
                            <a:cs typeface="Times New Roman"/>
                          </a:endParaRPr>
                        </a:p>
                      </a:txBody>
                      <a:tcPr marL="39422" marR="39422" marT="0" marB="0"/>
                    </a:tc>
                  </a:tr>
                  <a:tr h="1731066">
                    <a:tc>
                      <a:txBody>
                        <a:bodyPr/>
                        <a:lstStyle/>
                        <a:p>
                          <a:pPr indent="-5080" algn="just">
                            <a:lnSpc>
                              <a:spcPct val="115000"/>
                            </a:lnSpc>
                            <a:spcAft>
                              <a:spcPts val="0"/>
                            </a:spcAft>
                          </a:pPr>
                          <a:r>
                            <a:rPr lang="ro-RO" sz="700">
                              <a:effectLst/>
                            </a:rPr>
                            <a:t>1 c. </a:t>
                          </a:r>
                          <a:endParaRPr lang="ro-RO" sz="600">
                            <a:effectLst/>
                            <a:latin typeface="Calibri"/>
                            <a:ea typeface="Calibri"/>
                            <a:cs typeface="Times New Roman"/>
                          </a:endParaRPr>
                        </a:p>
                      </a:txBody>
                      <a:tcPr marL="39422" marR="39422" marT="0" marB="0" anchor="ctr"/>
                    </a:tc>
                    <a:tc>
                      <a:txBody>
                        <a:bodyPr/>
                        <a:lstStyle/>
                        <a:p>
                          <a:pPr algn="just">
                            <a:lnSpc>
                              <a:spcPct val="115000"/>
                            </a:lnSpc>
                            <a:spcAft>
                              <a:spcPts val="0"/>
                            </a:spcAft>
                          </a:pPr>
                          <a:r>
                            <a:rPr lang="ro-RO" sz="700">
                              <a:effectLst/>
                            </a:rPr>
                            <a:t>63,5 u.p.</a:t>
                          </a:r>
                          <a:endParaRPr lang="ro-RO" sz="600">
                            <a:effectLst/>
                            <a:latin typeface="Calibri"/>
                            <a:ea typeface="Calibri"/>
                            <a:cs typeface="Times New Roman"/>
                          </a:endParaRPr>
                        </a:p>
                      </a:txBody>
                      <a:tcPr marL="39422" marR="39422" marT="0" marB="0" anchor="b"/>
                    </a:tc>
                    <a:tc>
                      <a:txBody>
                        <a:bodyPr/>
                        <a:lstStyle/>
                        <a:p>
                          <a:pPr algn="just">
                            <a:lnSpc>
                              <a:spcPct val="115000"/>
                            </a:lnSpc>
                            <a:spcAft>
                              <a:spcPts val="0"/>
                            </a:spcAft>
                            <a:tabLst>
                              <a:tab pos="175260" algn="l"/>
                            </a:tabLst>
                          </a:pPr>
                          <a:r>
                            <a:rPr lang="ro-RO" sz="700" dirty="0">
                              <a:effectLst/>
                            </a:rPr>
                            <a:t>- trasarea graficului G</a:t>
                          </a:r>
                          <a:r>
                            <a:rPr lang="ro-RO" sz="700" baseline="-25000" dirty="0">
                              <a:effectLst/>
                            </a:rPr>
                            <a:t>f</a:t>
                          </a:r>
                          <a:r>
                            <a:rPr lang="ro-RO" sz="700" dirty="0">
                              <a:effectLst/>
                            </a:rPr>
                            <a:t>;</a:t>
                          </a:r>
                          <a:endParaRPr lang="ro-RO" sz="600" dirty="0">
                            <a:effectLst/>
                          </a:endParaRPr>
                        </a:p>
                        <a:p>
                          <a:pPr algn="just">
                            <a:lnSpc>
                              <a:spcPct val="115000"/>
                            </a:lnSpc>
                            <a:spcAft>
                              <a:spcPts val="0"/>
                            </a:spcAft>
                            <a:tabLst>
                              <a:tab pos="175260" algn="l"/>
                            </a:tabLst>
                          </a:pPr>
                          <a:r>
                            <a:rPr lang="ro-RO" sz="700" dirty="0">
                              <a:effectLst/>
                            </a:rPr>
                            <a:t>- trasarea graficului G</a:t>
                          </a:r>
                          <a:r>
                            <a:rPr lang="ro-RO" sz="700" baseline="-25000" dirty="0">
                              <a:effectLst/>
                            </a:rPr>
                            <a:t>g</a:t>
                          </a:r>
                          <a:r>
                            <a:rPr lang="ro-RO" sz="700" dirty="0">
                              <a:effectLst/>
                            </a:rPr>
                            <a:t>;</a:t>
                          </a:r>
                          <a:endParaRPr lang="ro-RO" sz="600" dirty="0">
                            <a:effectLst/>
                          </a:endParaRPr>
                        </a:p>
                        <a:p>
                          <a:pPr algn="just">
                            <a:lnSpc>
                              <a:spcPct val="115000"/>
                            </a:lnSpc>
                            <a:spcAft>
                              <a:spcPts val="0"/>
                            </a:spcAft>
                            <a:tabLst>
                              <a:tab pos="175260" algn="l"/>
                            </a:tabLst>
                          </a:pPr>
                          <a:r>
                            <a:rPr lang="ro-RO" sz="700" dirty="0">
                              <a:effectLst/>
                            </a:rPr>
                            <a:t>- evidențierea suprafeței;</a:t>
                          </a:r>
                          <a:endParaRPr lang="ro-RO" sz="600" dirty="0">
                            <a:effectLst/>
                          </a:endParaRPr>
                        </a:p>
                        <a:p>
                          <a:pPr algn="just">
                            <a:lnSpc>
                              <a:spcPct val="115000"/>
                            </a:lnSpc>
                            <a:spcAft>
                              <a:spcPts val="0"/>
                            </a:spcAft>
                            <a:tabLst>
                              <a:tab pos="175260" algn="l"/>
                            </a:tabLst>
                          </a:pPr>
                          <a:r>
                            <a:rPr lang="ro-RO" sz="700" dirty="0">
                              <a:effectLst/>
                            </a:rPr>
                            <a:t>- determinarea limitelor de integrare (câte un punct pentru fiecare limită);</a:t>
                          </a:r>
                          <a:endParaRPr lang="ro-RO" sz="600" dirty="0">
                            <a:effectLst/>
                          </a:endParaRPr>
                        </a:p>
                        <a:p>
                          <a:pPr algn="just">
                            <a:lnSpc>
                              <a:spcPct val="115000"/>
                            </a:lnSpc>
                            <a:spcAft>
                              <a:spcPts val="0"/>
                            </a:spcAft>
                            <a:tabLst>
                              <a:tab pos="175260" algn="l"/>
                            </a:tabLst>
                          </a:pPr>
                          <a:r>
                            <a:rPr lang="ro-RO" sz="700" dirty="0">
                              <a:effectLst/>
                            </a:rPr>
                            <a:t>- scrierea formulei pentru calcularea ariei: A=</a:t>
                          </a:r>
                          <a14:m>
                            <m:oMath xmlns:m="http://schemas.openxmlformats.org/officeDocument/2006/math">
                              <m:nary>
                                <m:naryPr>
                                  <m:limLoc m:val="undOvr"/>
                                  <m:ctrlPr>
                                    <a:rPr lang="ro-RO" sz="700" i="1">
                                      <a:effectLst/>
                                      <a:latin typeface="Cambria Math"/>
                                    </a:rPr>
                                  </m:ctrlPr>
                                </m:naryPr>
                                <m:sub>
                                  <m:r>
                                    <a:rPr lang="ro-RO" sz="700">
                                      <a:effectLst/>
                                      <a:latin typeface="Cambria Math"/>
                                    </a:rPr>
                                    <m:t>𝑎</m:t>
                                  </m:r>
                                </m:sub>
                                <m:sup>
                                  <m:r>
                                    <a:rPr lang="ro-RO" sz="700">
                                      <a:effectLst/>
                                      <a:latin typeface="Cambria Math"/>
                                    </a:rPr>
                                    <m:t>𝑏</m:t>
                                  </m:r>
                                </m:sup>
                                <m:e>
                                  <m:d>
                                    <m:dPr>
                                      <m:begChr m:val="["/>
                                      <m:endChr m:val="]"/>
                                      <m:ctrlPr>
                                        <a:rPr lang="ro-RO" sz="700" i="1">
                                          <a:effectLst/>
                                          <a:latin typeface="Cambria Math"/>
                                        </a:rPr>
                                      </m:ctrlPr>
                                    </m:dPr>
                                    <m:e>
                                      <m:r>
                                        <a:rPr lang="ro-RO" sz="700">
                                          <a:effectLst/>
                                          <a:latin typeface="Cambria Math"/>
                                        </a:rPr>
                                        <m:t>𝑔</m:t>
                                      </m:r>
                                      <m:d>
                                        <m:dPr>
                                          <m:ctrlPr>
                                            <a:rPr lang="ro-RO" sz="700" i="1">
                                              <a:effectLst/>
                                              <a:latin typeface="Cambria Math"/>
                                            </a:rPr>
                                          </m:ctrlPr>
                                        </m:dPr>
                                        <m:e>
                                          <m:r>
                                            <a:rPr lang="ro-RO" sz="700">
                                              <a:effectLst/>
                                              <a:latin typeface="Cambria Math"/>
                                            </a:rPr>
                                            <m:t>𝑥</m:t>
                                          </m:r>
                                        </m:e>
                                      </m:d>
                                      <m:r>
                                        <a:rPr lang="ro-RO" sz="700">
                                          <a:effectLst/>
                                          <a:latin typeface="Cambria Math"/>
                                        </a:rPr>
                                        <m:t>−</m:t>
                                      </m:r>
                                      <m:r>
                                        <a:rPr lang="ro-RO" sz="700">
                                          <a:effectLst/>
                                          <a:latin typeface="Cambria Math"/>
                                        </a:rPr>
                                        <m:t>𝑓</m:t>
                                      </m:r>
                                      <m:r>
                                        <a:rPr lang="ro-RO" sz="700">
                                          <a:effectLst/>
                                          <a:latin typeface="Cambria Math"/>
                                        </a:rPr>
                                        <m:t>(</m:t>
                                      </m:r>
                                      <m:r>
                                        <a:rPr lang="ro-RO" sz="700">
                                          <a:effectLst/>
                                          <a:latin typeface="Cambria Math"/>
                                        </a:rPr>
                                        <m:t>𝑥</m:t>
                                      </m:r>
                                      <m:r>
                                        <a:rPr lang="ro-RO" sz="700">
                                          <a:effectLst/>
                                          <a:latin typeface="Cambria Math"/>
                                        </a:rPr>
                                        <m:t>)</m:t>
                                      </m:r>
                                    </m:e>
                                  </m:d>
                                  <m:r>
                                    <a:rPr lang="ro-RO" sz="700">
                                      <a:effectLst/>
                                      <a:latin typeface="Cambria Math"/>
                                    </a:rPr>
                                    <m:t>𝑑𝑥</m:t>
                                  </m:r>
                                </m:e>
                              </m:nary>
                            </m:oMath>
                          </a14:m>
                          <a:endParaRPr lang="ro-RO" sz="600" dirty="0">
                            <a:effectLst/>
                          </a:endParaRPr>
                        </a:p>
                        <a:p>
                          <a:pPr algn="just">
                            <a:lnSpc>
                              <a:spcPct val="115000"/>
                            </a:lnSpc>
                            <a:spcAft>
                              <a:spcPts val="0"/>
                            </a:spcAft>
                            <a:tabLst>
                              <a:tab pos="175260" algn="l"/>
                            </a:tabLst>
                          </a:pPr>
                          <a:r>
                            <a:rPr lang="ro-RO" sz="700" dirty="0">
                              <a:effectLst/>
                            </a:rPr>
                            <a:t>- calcularea ariei </a:t>
                          </a:r>
                          <a:endParaRPr lang="ro-RO" sz="600" dirty="0">
                            <a:effectLst/>
                          </a:endParaRPr>
                        </a:p>
                        <a:p>
                          <a:pPr algn="just">
                            <a:lnSpc>
                              <a:spcPct val="115000"/>
                            </a:lnSpc>
                            <a:spcAft>
                              <a:spcPts val="0"/>
                            </a:spcAft>
                            <a:tabLst>
                              <a:tab pos="175260" algn="l"/>
                            </a:tabLst>
                          </a:pPr>
                          <a:r>
                            <a:rPr lang="ro-RO" sz="700" dirty="0">
                              <a:effectLst/>
                            </a:rPr>
                            <a:t>A=</a:t>
                          </a:r>
                          <a14:m>
                            <m:oMath xmlns:m="http://schemas.openxmlformats.org/officeDocument/2006/math">
                              <m:nary>
                                <m:naryPr>
                                  <m:limLoc m:val="subSup"/>
                                  <m:ctrlPr>
                                    <a:rPr lang="ro-RO" sz="700" i="1">
                                      <a:effectLst/>
                                      <a:latin typeface="Cambria Math"/>
                                    </a:rPr>
                                  </m:ctrlPr>
                                </m:naryPr>
                                <m:sub>
                                  <m:r>
                                    <a:rPr lang="ro-RO" sz="700">
                                      <a:effectLst/>
                                      <a:latin typeface="Cambria Math"/>
                                    </a:rPr>
                                    <m:t>−4</m:t>
                                  </m:r>
                                </m:sub>
                                <m:sup>
                                  <m:r>
                                    <a:rPr lang="ro-RO" sz="700">
                                      <a:effectLst/>
                                      <a:latin typeface="Cambria Math"/>
                                    </a:rPr>
                                    <m:t>1</m:t>
                                  </m:r>
                                </m:sup>
                                <m:e>
                                  <m:r>
                                    <a:rPr lang="ro-RO" sz="700">
                                      <a:effectLst/>
                                      <a:latin typeface="Cambria Math"/>
                                    </a:rPr>
                                    <m:t>(4−3</m:t>
                                  </m:r>
                                  <m:r>
                                    <a:rPr lang="ro-RO" sz="700">
                                      <a:effectLst/>
                                      <a:latin typeface="Cambria Math"/>
                                    </a:rPr>
                                    <m:t>𝑥</m:t>
                                  </m:r>
                                  <m:r>
                                    <a:rPr lang="ro-RO" sz="700">
                                      <a:effectLst/>
                                      <a:latin typeface="Cambria Math"/>
                                    </a:rPr>
                                    <m:t>−</m:t>
                                  </m:r>
                                  <m:sSup>
                                    <m:sSupPr>
                                      <m:ctrlPr>
                                        <a:rPr lang="ro-RO" sz="700" i="1">
                                          <a:effectLst/>
                                          <a:latin typeface="Cambria Math"/>
                                        </a:rPr>
                                      </m:ctrlPr>
                                    </m:sSupPr>
                                    <m:e>
                                      <m:r>
                                        <a:rPr lang="ro-RO" sz="700">
                                          <a:effectLst/>
                                          <a:latin typeface="Cambria Math"/>
                                        </a:rPr>
                                        <m:t>𝑥</m:t>
                                      </m:r>
                                    </m:e>
                                    <m:sup>
                                      <m:r>
                                        <a:rPr lang="ro-RO" sz="700">
                                          <a:effectLst/>
                                          <a:latin typeface="Cambria Math"/>
                                        </a:rPr>
                                        <m:t>2</m:t>
                                      </m:r>
                                    </m:sup>
                                  </m:sSup>
                                  <m:r>
                                    <a:rPr lang="ro-RO" sz="700">
                                      <a:effectLst/>
                                      <a:latin typeface="Cambria Math"/>
                                    </a:rPr>
                                    <m:t>)</m:t>
                                  </m:r>
                                  <m:r>
                                    <a:rPr lang="ro-RO" sz="700">
                                      <a:effectLst/>
                                      <a:latin typeface="Cambria Math"/>
                                    </a:rPr>
                                    <m:t>𝑑𝑥</m:t>
                                  </m:r>
                                </m:e>
                              </m:nary>
                            </m:oMath>
                          </a14:m>
                          <a:r>
                            <a:rPr lang="ro-RO" sz="700" dirty="0">
                              <a:effectLst/>
                            </a:rPr>
                            <a:t>;</a:t>
                          </a:r>
                          <a:endParaRPr lang="ro-RO" sz="600" dirty="0">
                            <a:effectLst/>
                          </a:endParaRPr>
                        </a:p>
                        <a:p>
                          <a:pPr algn="just">
                            <a:lnSpc>
                              <a:spcPct val="115000"/>
                            </a:lnSpc>
                            <a:spcAft>
                              <a:spcPts val="0"/>
                            </a:spcAft>
                            <a:tabLst>
                              <a:tab pos="175260" algn="l"/>
                            </a:tabLst>
                          </a:pPr>
                          <a:r>
                            <a:rPr lang="ro-RO" sz="700" dirty="0">
                              <a:effectLst/>
                            </a:rPr>
                            <a:t>- răspuns corect.</a:t>
                          </a:r>
                          <a:endParaRPr lang="ro-RO" sz="600" dirty="0">
                            <a:effectLst/>
                            <a:latin typeface="Calibri"/>
                            <a:ea typeface="Calibri"/>
                            <a:cs typeface="Times New Roman"/>
                          </a:endParaRPr>
                        </a:p>
                      </a:txBody>
                      <a:tcPr marL="39422" marR="39422" marT="0" marB="0"/>
                    </a:tc>
                    <a:tc>
                      <a:txBody>
                        <a:bodyPr/>
                        <a:lstStyle/>
                        <a:p>
                          <a:pPr indent="270510" algn="ctr">
                            <a:lnSpc>
                              <a:spcPct val="115000"/>
                            </a:lnSpc>
                            <a:spcAft>
                              <a:spcPts val="0"/>
                            </a:spcAft>
                          </a:pPr>
                          <a:r>
                            <a:rPr lang="ro-RO" sz="700">
                              <a:effectLst/>
                            </a:rPr>
                            <a:t>1p</a:t>
                          </a:r>
                          <a:endParaRPr lang="ro-RO" sz="600">
                            <a:effectLst/>
                          </a:endParaRPr>
                        </a:p>
                        <a:p>
                          <a:pPr indent="270510" algn="ctr">
                            <a:lnSpc>
                              <a:spcPct val="115000"/>
                            </a:lnSpc>
                            <a:spcAft>
                              <a:spcPts val="0"/>
                            </a:spcAft>
                          </a:pPr>
                          <a:r>
                            <a:rPr lang="ro-RO" sz="700">
                              <a:effectLst/>
                            </a:rPr>
                            <a:t>1p</a:t>
                          </a:r>
                          <a:endParaRPr lang="ro-RO" sz="600">
                            <a:effectLst/>
                          </a:endParaRPr>
                        </a:p>
                        <a:p>
                          <a:pPr indent="270510" algn="ctr">
                            <a:lnSpc>
                              <a:spcPct val="115000"/>
                            </a:lnSpc>
                            <a:spcAft>
                              <a:spcPts val="0"/>
                            </a:spcAft>
                          </a:pPr>
                          <a:r>
                            <a:rPr lang="ro-RO" sz="700">
                              <a:effectLst/>
                            </a:rPr>
                            <a:t>1p</a:t>
                          </a:r>
                          <a:endParaRPr lang="ro-RO" sz="600">
                            <a:effectLst/>
                          </a:endParaRPr>
                        </a:p>
                        <a:p>
                          <a:pPr indent="270510" algn="ctr">
                            <a:lnSpc>
                              <a:spcPct val="115000"/>
                            </a:lnSpc>
                            <a:spcAft>
                              <a:spcPts val="0"/>
                            </a:spcAft>
                          </a:pPr>
                          <a:r>
                            <a:rPr lang="ro-RO" sz="700">
                              <a:effectLst/>
                            </a:rPr>
                            <a:t> </a:t>
                          </a:r>
                          <a:endParaRPr lang="ro-RO" sz="600">
                            <a:effectLst/>
                          </a:endParaRPr>
                        </a:p>
                        <a:p>
                          <a:pPr indent="270510" algn="ctr">
                            <a:lnSpc>
                              <a:spcPct val="115000"/>
                            </a:lnSpc>
                            <a:spcAft>
                              <a:spcPts val="0"/>
                            </a:spcAft>
                          </a:pPr>
                          <a:r>
                            <a:rPr lang="ro-RO" sz="700">
                              <a:effectLst/>
                            </a:rPr>
                            <a:t>2p</a:t>
                          </a:r>
                          <a:endParaRPr lang="ro-RO" sz="600">
                            <a:effectLst/>
                          </a:endParaRPr>
                        </a:p>
                        <a:p>
                          <a:pPr indent="270510" algn="ctr">
                            <a:lnSpc>
                              <a:spcPct val="115000"/>
                            </a:lnSpc>
                            <a:spcAft>
                              <a:spcPts val="0"/>
                            </a:spcAft>
                          </a:pPr>
                          <a:r>
                            <a:rPr lang="ro-RO" sz="700">
                              <a:effectLst/>
                            </a:rPr>
                            <a:t> </a:t>
                          </a:r>
                          <a:endParaRPr lang="ro-RO" sz="600">
                            <a:effectLst/>
                          </a:endParaRPr>
                        </a:p>
                        <a:p>
                          <a:pPr indent="270510" algn="ctr">
                            <a:lnSpc>
                              <a:spcPct val="115000"/>
                            </a:lnSpc>
                            <a:spcAft>
                              <a:spcPts val="0"/>
                            </a:spcAft>
                          </a:pPr>
                          <a:r>
                            <a:rPr lang="ro-RO" sz="700">
                              <a:effectLst/>
                            </a:rPr>
                            <a:t>1p</a:t>
                          </a:r>
                          <a:endParaRPr lang="ro-RO" sz="600">
                            <a:effectLst/>
                          </a:endParaRPr>
                        </a:p>
                        <a:p>
                          <a:pPr indent="270510" algn="ctr">
                            <a:lnSpc>
                              <a:spcPct val="115000"/>
                            </a:lnSpc>
                            <a:spcAft>
                              <a:spcPts val="0"/>
                            </a:spcAft>
                          </a:pPr>
                          <a:r>
                            <a:rPr lang="ro-RO" sz="700">
                              <a:effectLst/>
                            </a:rPr>
                            <a:t> </a:t>
                          </a:r>
                          <a:endParaRPr lang="ro-RO" sz="600">
                            <a:effectLst/>
                          </a:endParaRPr>
                        </a:p>
                        <a:p>
                          <a:pPr indent="270510" algn="ctr">
                            <a:lnSpc>
                              <a:spcPct val="115000"/>
                            </a:lnSpc>
                            <a:spcAft>
                              <a:spcPts val="0"/>
                            </a:spcAft>
                          </a:pPr>
                          <a:r>
                            <a:rPr lang="ro-RO" sz="700">
                              <a:effectLst/>
                            </a:rPr>
                            <a:t>1p</a:t>
                          </a:r>
                          <a:endParaRPr lang="ro-RO" sz="600">
                            <a:effectLst/>
                          </a:endParaRPr>
                        </a:p>
                        <a:p>
                          <a:pPr indent="270510" algn="ctr">
                            <a:lnSpc>
                              <a:spcPct val="115000"/>
                            </a:lnSpc>
                            <a:spcAft>
                              <a:spcPts val="0"/>
                            </a:spcAft>
                          </a:pPr>
                          <a:r>
                            <a:rPr lang="ro-RO" sz="700">
                              <a:effectLst/>
                            </a:rPr>
                            <a:t> </a:t>
                          </a:r>
                          <a:endParaRPr lang="ro-RO" sz="600">
                            <a:effectLst/>
                          </a:endParaRPr>
                        </a:p>
                        <a:p>
                          <a:pPr indent="270510" algn="ctr">
                            <a:lnSpc>
                              <a:spcPct val="115000"/>
                            </a:lnSpc>
                            <a:spcAft>
                              <a:spcPts val="0"/>
                            </a:spcAft>
                          </a:pPr>
                          <a:r>
                            <a:rPr lang="ro-RO" sz="700">
                              <a:effectLst/>
                            </a:rPr>
                            <a:t>1p</a:t>
                          </a:r>
                          <a:endParaRPr lang="ro-RO" sz="600">
                            <a:effectLst/>
                            <a:latin typeface="Calibri"/>
                            <a:ea typeface="Calibri"/>
                            <a:cs typeface="Times New Roman"/>
                          </a:endParaRPr>
                        </a:p>
                      </a:txBody>
                      <a:tcPr marL="39422" marR="39422" marT="0" marB="0"/>
                    </a:tc>
                    <a:tc>
                      <a:txBody>
                        <a:bodyPr/>
                        <a:lstStyle/>
                        <a:p>
                          <a:pPr indent="270510" algn="just">
                            <a:lnSpc>
                              <a:spcPct val="115000"/>
                            </a:lnSpc>
                            <a:spcAft>
                              <a:spcPts val="0"/>
                            </a:spcAft>
                          </a:pPr>
                          <a:r>
                            <a:rPr lang="ro-RO" sz="700">
                              <a:effectLst/>
                            </a:rPr>
                            <a:t> </a:t>
                          </a:r>
                          <a:endParaRPr lang="ro-RO" sz="600">
                            <a:effectLst/>
                          </a:endParaRPr>
                        </a:p>
                        <a:p>
                          <a:pPr indent="270510" algn="just">
                            <a:lnSpc>
                              <a:spcPct val="115000"/>
                            </a:lnSpc>
                            <a:spcAft>
                              <a:spcPts val="0"/>
                            </a:spcAft>
                          </a:pPr>
                          <a:r>
                            <a:rPr lang="ro-RO" sz="700">
                              <a:effectLst/>
                            </a:rPr>
                            <a:t> </a:t>
                          </a:r>
                          <a:endParaRPr lang="ro-RO" sz="600">
                            <a:effectLst/>
                          </a:endParaRPr>
                        </a:p>
                        <a:p>
                          <a:pPr indent="270510" algn="just">
                            <a:lnSpc>
                              <a:spcPct val="115000"/>
                            </a:lnSpc>
                            <a:spcAft>
                              <a:spcPts val="0"/>
                            </a:spcAft>
                          </a:pPr>
                          <a:r>
                            <a:rPr lang="ro-RO" sz="700">
                              <a:effectLst/>
                            </a:rPr>
                            <a:t> </a:t>
                          </a:r>
                          <a:endParaRPr lang="ro-RO" sz="600">
                            <a:effectLst/>
                          </a:endParaRPr>
                        </a:p>
                        <a:p>
                          <a:pPr indent="270510" algn="just">
                            <a:lnSpc>
                              <a:spcPct val="115000"/>
                            </a:lnSpc>
                            <a:spcAft>
                              <a:spcPts val="0"/>
                            </a:spcAft>
                          </a:pPr>
                          <a:r>
                            <a:rPr lang="ro-RO" sz="700">
                              <a:effectLst/>
                            </a:rPr>
                            <a:t> </a:t>
                          </a:r>
                          <a:endParaRPr lang="ro-RO" sz="600">
                            <a:effectLst/>
                          </a:endParaRPr>
                        </a:p>
                        <a:p>
                          <a:pPr indent="270510" algn="just">
                            <a:lnSpc>
                              <a:spcPct val="115000"/>
                            </a:lnSpc>
                            <a:spcAft>
                              <a:spcPts val="0"/>
                            </a:spcAft>
                          </a:pPr>
                          <a:r>
                            <a:rPr lang="ro-RO" sz="700">
                              <a:effectLst/>
                            </a:rPr>
                            <a:t> </a:t>
                          </a:r>
                          <a:endParaRPr lang="ro-RO" sz="600">
                            <a:effectLst/>
                          </a:endParaRPr>
                        </a:p>
                        <a:p>
                          <a:pPr indent="270510" algn="just">
                            <a:lnSpc>
                              <a:spcPct val="115000"/>
                            </a:lnSpc>
                            <a:spcAft>
                              <a:spcPts val="0"/>
                            </a:spcAft>
                          </a:pPr>
                          <a:r>
                            <a:rPr lang="ro-RO" sz="700">
                              <a:effectLst/>
                            </a:rPr>
                            <a:t> </a:t>
                          </a:r>
                          <a:endParaRPr lang="ro-RO" sz="600">
                            <a:effectLst/>
                          </a:endParaRPr>
                        </a:p>
                        <a:p>
                          <a:pPr indent="270510" algn="just">
                            <a:lnSpc>
                              <a:spcPct val="115000"/>
                            </a:lnSpc>
                            <a:spcAft>
                              <a:spcPts val="0"/>
                            </a:spcAft>
                          </a:pPr>
                          <a:r>
                            <a:rPr lang="ro-RO" sz="700">
                              <a:effectLst/>
                            </a:rPr>
                            <a:t> </a:t>
                          </a:r>
                          <a:endParaRPr lang="ro-RO" sz="600">
                            <a:effectLst/>
                          </a:endParaRPr>
                        </a:p>
                        <a:p>
                          <a:pPr indent="270510" algn="just">
                            <a:lnSpc>
                              <a:spcPct val="115000"/>
                            </a:lnSpc>
                            <a:spcAft>
                              <a:spcPts val="0"/>
                            </a:spcAft>
                          </a:pPr>
                          <a:r>
                            <a:rPr lang="ro-RO" sz="700">
                              <a:effectLst/>
                            </a:rPr>
                            <a:t> </a:t>
                          </a:r>
                          <a:endParaRPr lang="ro-RO" sz="600">
                            <a:effectLst/>
                          </a:endParaRPr>
                        </a:p>
                        <a:p>
                          <a:pPr indent="270510" algn="just">
                            <a:lnSpc>
                              <a:spcPct val="115000"/>
                            </a:lnSpc>
                            <a:spcAft>
                              <a:spcPts val="0"/>
                            </a:spcAft>
                          </a:pPr>
                          <a:r>
                            <a:rPr lang="ro-RO" sz="700">
                              <a:effectLst/>
                            </a:rPr>
                            <a:t> </a:t>
                          </a:r>
                          <a:endParaRPr lang="ro-RO" sz="600">
                            <a:effectLst/>
                          </a:endParaRPr>
                        </a:p>
                        <a:p>
                          <a:pPr indent="270510" algn="just">
                            <a:lnSpc>
                              <a:spcPct val="115000"/>
                            </a:lnSpc>
                            <a:spcAft>
                              <a:spcPts val="0"/>
                            </a:spcAft>
                          </a:pPr>
                          <a:r>
                            <a:rPr lang="ro-RO" sz="700">
                              <a:effectLst/>
                            </a:rPr>
                            <a:t> </a:t>
                          </a:r>
                          <a:endParaRPr lang="ro-RO" sz="600">
                            <a:effectLst/>
                          </a:endParaRPr>
                        </a:p>
                        <a:p>
                          <a:pPr indent="270510" algn="just">
                            <a:lnSpc>
                              <a:spcPct val="115000"/>
                            </a:lnSpc>
                            <a:spcAft>
                              <a:spcPts val="0"/>
                            </a:spcAft>
                          </a:pPr>
                          <a:r>
                            <a:rPr lang="ro-RO" sz="700">
                              <a:effectLst/>
                            </a:rPr>
                            <a:t>8p</a:t>
                          </a:r>
                          <a:endParaRPr lang="ro-RO" sz="600">
                            <a:effectLst/>
                            <a:latin typeface="Calibri"/>
                            <a:ea typeface="Calibri"/>
                            <a:cs typeface="Times New Roman"/>
                          </a:endParaRPr>
                        </a:p>
                      </a:txBody>
                      <a:tcPr marL="39422" marR="39422" marT="0" marB="0"/>
                    </a:tc>
                    <a:tc>
                      <a:txBody>
                        <a:bodyPr/>
                        <a:lstStyle/>
                        <a:p>
                          <a:pPr indent="270510" algn="just">
                            <a:lnSpc>
                              <a:spcPct val="115000"/>
                            </a:lnSpc>
                            <a:spcAft>
                              <a:spcPts val="0"/>
                            </a:spcAft>
                          </a:pPr>
                          <a:r>
                            <a:rPr lang="ro-RO" sz="700">
                              <a:effectLst/>
                            </a:rPr>
                            <a:t> </a:t>
                          </a:r>
                          <a:endParaRPr lang="ro-RO" sz="600">
                            <a:effectLst/>
                            <a:latin typeface="Calibri"/>
                            <a:ea typeface="Calibri"/>
                            <a:cs typeface="Times New Roman"/>
                          </a:endParaRPr>
                        </a:p>
                      </a:txBody>
                      <a:tcPr marL="39422" marR="39422" marT="0" marB="0"/>
                    </a:tc>
                  </a:tr>
                  <a:tr h="190215">
                    <a:tc>
                      <a:txBody>
                        <a:bodyPr/>
                        <a:lstStyle/>
                        <a:p>
                          <a:pPr indent="-5080" algn="just">
                            <a:lnSpc>
                              <a:spcPct val="115000"/>
                            </a:lnSpc>
                            <a:spcAft>
                              <a:spcPts val="0"/>
                            </a:spcAft>
                          </a:pPr>
                          <a:r>
                            <a:rPr lang="ro-RO" sz="700">
                              <a:effectLst/>
                            </a:rPr>
                            <a:t>2 a. </a:t>
                          </a:r>
                          <a:endParaRPr lang="ro-RO" sz="600">
                            <a:effectLst/>
                            <a:latin typeface="Calibri"/>
                            <a:ea typeface="Calibri"/>
                            <a:cs typeface="Times New Roman"/>
                          </a:endParaRPr>
                        </a:p>
                      </a:txBody>
                      <a:tcPr marL="39422" marR="39422" marT="0" marB="0" anchor="ctr"/>
                    </a:tc>
                    <a:tc>
                      <a:txBody>
                        <a:bodyPr/>
                        <a:lstStyle/>
                        <a:p>
                          <a:pPr indent="270510" algn="just">
                            <a:lnSpc>
                              <a:spcPct val="115000"/>
                            </a:lnSpc>
                            <a:spcAft>
                              <a:spcPts val="0"/>
                            </a:spcAft>
                          </a:pPr>
                          <a:r>
                            <a:rPr lang="ro-RO" sz="700">
                              <a:effectLst/>
                            </a:rPr>
                            <a:t>Fals </a:t>
                          </a:r>
                          <a:endParaRPr lang="ro-RO" sz="600">
                            <a:effectLst/>
                            <a:latin typeface="Calibri"/>
                            <a:ea typeface="Calibri"/>
                            <a:cs typeface="Times New Roman"/>
                          </a:endParaRPr>
                        </a:p>
                      </a:txBody>
                      <a:tcPr marL="39422" marR="39422" marT="0" marB="0" anchor="b"/>
                    </a:tc>
                    <a:tc>
                      <a:txBody>
                        <a:bodyPr/>
                        <a:lstStyle/>
                        <a:p>
                          <a:pPr algn="just">
                            <a:lnSpc>
                              <a:spcPct val="115000"/>
                            </a:lnSpc>
                            <a:spcAft>
                              <a:spcPts val="0"/>
                            </a:spcAft>
                            <a:tabLst>
                              <a:tab pos="175260" algn="l"/>
                            </a:tabLst>
                          </a:pPr>
                          <a:r>
                            <a:rPr lang="ro-RO" sz="700">
                              <a:effectLst/>
                            </a:rPr>
                            <a:t>Punctele se acordă numai pentru încercuirea corectă</a:t>
                          </a:r>
                          <a:endParaRPr lang="ro-RO" sz="600">
                            <a:effectLst/>
                            <a:latin typeface="Calibri"/>
                            <a:ea typeface="Calibri"/>
                            <a:cs typeface="Times New Roman"/>
                          </a:endParaRPr>
                        </a:p>
                      </a:txBody>
                      <a:tcPr marL="39422" marR="39422" marT="0" marB="0"/>
                    </a:tc>
                    <a:tc>
                      <a:txBody>
                        <a:bodyPr/>
                        <a:lstStyle/>
                        <a:p>
                          <a:pPr algn="ctr">
                            <a:lnSpc>
                              <a:spcPct val="115000"/>
                            </a:lnSpc>
                            <a:spcAft>
                              <a:spcPts val="0"/>
                            </a:spcAft>
                          </a:pPr>
                          <a:r>
                            <a:rPr lang="ro-RO" sz="700">
                              <a:effectLst/>
                            </a:rPr>
                            <a:t>2p</a:t>
                          </a:r>
                          <a:endParaRPr lang="ro-RO" sz="600">
                            <a:effectLst/>
                            <a:latin typeface="Calibri"/>
                            <a:ea typeface="Calibri"/>
                            <a:cs typeface="Times New Roman"/>
                          </a:endParaRPr>
                        </a:p>
                      </a:txBody>
                      <a:tcPr marL="39422" marR="39422" marT="0" marB="0"/>
                    </a:tc>
                    <a:tc>
                      <a:txBody>
                        <a:bodyPr/>
                        <a:lstStyle/>
                        <a:p>
                          <a:pPr>
                            <a:lnSpc>
                              <a:spcPct val="115000"/>
                            </a:lnSpc>
                            <a:spcAft>
                              <a:spcPts val="0"/>
                            </a:spcAft>
                          </a:pPr>
                          <a:r>
                            <a:rPr lang="ro-RO" sz="700">
                              <a:effectLst/>
                            </a:rPr>
                            <a:t>       2p</a:t>
                          </a:r>
                          <a:endParaRPr lang="ro-RO" sz="600">
                            <a:effectLst/>
                            <a:latin typeface="Calibri"/>
                            <a:ea typeface="Calibri"/>
                            <a:cs typeface="Times New Roman"/>
                          </a:endParaRPr>
                        </a:p>
                      </a:txBody>
                      <a:tcPr marL="39422" marR="39422" marT="0" marB="0"/>
                    </a:tc>
                    <a:tc>
                      <a:txBody>
                        <a:bodyPr/>
                        <a:lstStyle/>
                        <a:p>
                          <a:pPr algn="ctr">
                            <a:lnSpc>
                              <a:spcPct val="115000"/>
                            </a:lnSpc>
                            <a:spcAft>
                              <a:spcPts val="0"/>
                            </a:spcAft>
                          </a:pPr>
                          <a:r>
                            <a:rPr lang="ro-RO" sz="700">
                              <a:effectLst/>
                            </a:rPr>
                            <a:t> </a:t>
                          </a:r>
                          <a:endParaRPr lang="ro-RO" sz="600">
                            <a:effectLst/>
                            <a:latin typeface="Calibri"/>
                            <a:ea typeface="Calibri"/>
                            <a:cs typeface="Times New Roman"/>
                          </a:endParaRPr>
                        </a:p>
                      </a:txBody>
                      <a:tcPr marL="39422" marR="39422" marT="0" marB="0"/>
                    </a:tc>
                  </a:tr>
                  <a:tr h="581435">
                    <a:tc>
                      <a:txBody>
                        <a:bodyPr/>
                        <a:lstStyle/>
                        <a:p>
                          <a:pPr indent="-5080" algn="just">
                            <a:lnSpc>
                              <a:spcPct val="115000"/>
                            </a:lnSpc>
                            <a:spcAft>
                              <a:spcPts val="0"/>
                            </a:spcAft>
                          </a:pPr>
                          <a:r>
                            <a:rPr lang="ro-RO" sz="700">
                              <a:effectLst/>
                            </a:rPr>
                            <a:t>2 b. </a:t>
                          </a:r>
                          <a:endParaRPr lang="ro-RO" sz="600">
                            <a:effectLst/>
                            <a:latin typeface="Calibri"/>
                            <a:ea typeface="Calibri"/>
                            <a:cs typeface="Times New Roman"/>
                          </a:endParaRPr>
                        </a:p>
                      </a:txBody>
                      <a:tcPr marL="39422" marR="39422" marT="0" marB="0" anchor="ctr"/>
                    </a:tc>
                    <a:tc>
                      <a:txBody>
                        <a:bodyPr/>
                        <a:lstStyle/>
                        <a:p>
                          <a:pPr algn="just">
                            <a:lnSpc>
                              <a:spcPct val="115000"/>
                            </a:lnSpc>
                            <a:spcAft>
                              <a:spcPts val="0"/>
                            </a:spcAft>
                          </a:pPr>
                          <a:r>
                            <a:rPr lang="ro-RO" sz="700">
                              <a:effectLst/>
                            </a:rPr>
                            <a:t>11,25 m</a:t>
                          </a:r>
                          <a:endParaRPr lang="ro-RO" sz="600">
                            <a:effectLst/>
                            <a:latin typeface="Calibri"/>
                            <a:ea typeface="Calibri"/>
                            <a:cs typeface="Times New Roman"/>
                          </a:endParaRPr>
                        </a:p>
                      </a:txBody>
                      <a:tcPr marL="39422" marR="39422" marT="0" marB="0" anchor="b"/>
                    </a:tc>
                    <a:tc>
                      <a:txBody>
                        <a:bodyPr/>
                        <a:lstStyle/>
                        <a:p>
                          <a:pPr marL="342900" lvl="0" indent="-342900" algn="just">
                            <a:lnSpc>
                              <a:spcPct val="115000"/>
                            </a:lnSpc>
                            <a:spcAft>
                              <a:spcPts val="0"/>
                            </a:spcAft>
                            <a:buFont typeface="Times New Roman"/>
                            <a:buChar char="-"/>
                            <a:tabLst>
                              <a:tab pos="175260" algn="l"/>
                            </a:tabLst>
                          </a:pPr>
                          <a:r>
                            <a:rPr lang="fr-FR" sz="700">
                              <a:effectLst/>
                            </a:rPr>
                            <a:t>scrierea formulei s</a:t>
                          </a:r>
                          <a:r>
                            <a:rPr lang="ru-RU" sz="700">
                              <a:effectLst/>
                              <a:sym typeface="Symbol"/>
                            </a:rPr>
                            <a:t></a:t>
                          </a:r>
                          <a:r>
                            <a:rPr lang="fr-FR" sz="700">
                              <a:effectLst/>
                            </a:rPr>
                            <a:t>(t)=v(t);</a:t>
                          </a:r>
                          <a:endParaRPr lang="ro-RO" sz="600">
                            <a:effectLst/>
                          </a:endParaRPr>
                        </a:p>
                        <a:p>
                          <a:pPr marL="342900" lvl="0" indent="-342900" algn="just">
                            <a:lnSpc>
                              <a:spcPct val="115000"/>
                            </a:lnSpc>
                            <a:spcAft>
                              <a:spcPts val="0"/>
                            </a:spcAft>
                            <a:buFont typeface="Times New Roman"/>
                            <a:buChar char="-"/>
                            <a:tabLst>
                              <a:tab pos="175260" algn="l"/>
                            </a:tabLst>
                          </a:pPr>
                          <a:r>
                            <a:rPr lang="en-US" sz="700">
                              <a:effectLst/>
                            </a:rPr>
                            <a:t>obținerea formulei s(t)=</a:t>
                          </a:r>
                          <a14:m>
                            <m:oMath xmlns:m="http://schemas.openxmlformats.org/officeDocument/2006/math">
                              <m:nary>
                                <m:naryPr>
                                  <m:limLoc m:val="undOvr"/>
                                  <m:subHide m:val="on"/>
                                  <m:supHide m:val="on"/>
                                  <m:ctrlPr>
                                    <a:rPr lang="ro-RO" sz="700" i="1">
                                      <a:effectLst/>
                                      <a:latin typeface="Cambria Math"/>
                                    </a:rPr>
                                  </m:ctrlPr>
                                </m:naryPr>
                                <m:sub/>
                                <m:sup/>
                                <m:e>
                                  <m:r>
                                    <a:rPr lang="ru-RU" sz="700">
                                      <a:effectLst/>
                                      <a:latin typeface="Cambria Math"/>
                                    </a:rPr>
                                    <m:t>𝒗</m:t>
                                  </m:r>
                                  <m:r>
                                    <a:rPr lang="en-US" sz="700">
                                      <a:effectLst/>
                                      <a:latin typeface="Cambria Math"/>
                                    </a:rPr>
                                    <m:t>(</m:t>
                                  </m:r>
                                  <m:r>
                                    <a:rPr lang="ru-RU" sz="700">
                                      <a:effectLst/>
                                      <a:latin typeface="Cambria Math"/>
                                    </a:rPr>
                                    <m:t>𝒕</m:t>
                                  </m:r>
                                  <m:r>
                                    <a:rPr lang="en-US" sz="700">
                                      <a:effectLst/>
                                      <a:latin typeface="Cambria Math"/>
                                    </a:rPr>
                                    <m:t>)</m:t>
                                  </m:r>
                                  <m:r>
                                    <a:rPr lang="ru-RU" sz="700">
                                      <a:effectLst/>
                                      <a:latin typeface="Cambria Math"/>
                                    </a:rPr>
                                    <m:t>𝒅𝒕</m:t>
                                  </m:r>
                                </m:e>
                              </m:nary>
                            </m:oMath>
                          </a14:m>
                          <a:r>
                            <a:rPr lang="en-US" sz="700">
                              <a:effectLst/>
                            </a:rPr>
                            <a:t>;</a:t>
                          </a:r>
                          <a:endParaRPr lang="ro-RO" sz="600">
                            <a:effectLst/>
                          </a:endParaRPr>
                        </a:p>
                        <a:p>
                          <a:pPr marL="342900" lvl="0" indent="-342900" algn="just">
                            <a:lnSpc>
                              <a:spcPct val="115000"/>
                            </a:lnSpc>
                            <a:spcAft>
                              <a:spcPts val="0"/>
                            </a:spcAft>
                            <a:buFont typeface="Times New Roman"/>
                            <a:buChar char="-"/>
                            <a:tabLst>
                              <a:tab pos="175260" algn="l"/>
                            </a:tabLst>
                          </a:pPr>
                          <a:r>
                            <a:rPr lang="en-US" sz="700">
                              <a:effectLst/>
                            </a:rPr>
                            <a:t>calcularea integralei cu ajutorul schimbării de variabilă;</a:t>
                          </a:r>
                          <a:endParaRPr lang="ro-RO" sz="600">
                            <a:effectLst/>
                          </a:endParaRPr>
                        </a:p>
                        <a:p>
                          <a:r>
                            <a:rPr lang="en-US" sz="700">
                              <a:effectLst/>
                            </a:rPr>
                            <a:t>determinarea constantei c=</a:t>
                          </a:r>
                          <a:endParaRPr lang="ro-RO" sz="800"/>
                        </a:p>
                      </a:txBody>
                      <a:tcPr marL="39422" marR="39422" marT="0" marB="0"/>
                    </a:tc>
                    <a:tc>
                      <a:txBody>
                        <a:bodyPr/>
                        <a:lstStyle/>
                        <a:p>
                          <a:endParaRPr lang="ro-RO" sz="800"/>
                        </a:p>
                      </a:txBody>
                      <a:tcPr marL="52562" marR="52562" marT="26281" marB="26281"/>
                    </a:tc>
                    <a:tc>
                      <a:txBody>
                        <a:bodyPr/>
                        <a:lstStyle/>
                        <a:p>
                          <a:endParaRPr lang="ro-RO" sz="800"/>
                        </a:p>
                      </a:txBody>
                      <a:tcPr marL="52562" marR="52562" marT="26281" marB="26281"/>
                    </a:tc>
                    <a:tc>
                      <a:txBody>
                        <a:bodyPr/>
                        <a:lstStyle/>
                        <a:p>
                          <a:endParaRPr lang="ro-RO" sz="800" dirty="0"/>
                        </a:p>
                      </a:txBody>
                      <a:tcPr marL="52562" marR="52562" marT="26281" marB="26281"/>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3412572522"/>
                  </p:ext>
                </p:extLst>
              </p:nvPr>
            </p:nvGraphicFramePr>
            <p:xfrm>
              <a:off x="755576" y="564120"/>
              <a:ext cx="3570220" cy="4065009"/>
            </p:xfrm>
            <a:graphic>
              <a:graphicData uri="http://schemas.openxmlformats.org/drawingml/2006/table">
                <a:tbl>
                  <a:tblPr firstRow="1" firstCol="1" bandRow="1">
                    <a:tableStyleId>{5E225D28-81A1-47F6-B832-14334138A573}</a:tableStyleId>
                  </a:tblPr>
                  <a:tblGrid>
                    <a:gridCol w="207456"/>
                    <a:gridCol w="481021"/>
                    <a:gridCol w="1654537"/>
                    <a:gridCol w="537306"/>
                    <a:gridCol w="288032"/>
                    <a:gridCol w="401868"/>
                  </a:tblGrid>
                  <a:tr h="368046">
                    <a:tc>
                      <a:txBody>
                        <a:bodyPr/>
                        <a:lstStyle/>
                        <a:p>
                          <a:pPr indent="-5080" algn="just">
                            <a:lnSpc>
                              <a:spcPct val="115000"/>
                            </a:lnSpc>
                            <a:spcAft>
                              <a:spcPts val="0"/>
                            </a:spcAft>
                          </a:pPr>
                          <a:r>
                            <a:rPr lang="ro-RO" sz="700" dirty="0">
                              <a:effectLst/>
                            </a:rPr>
                            <a:t>Item </a:t>
                          </a:r>
                          <a:endParaRPr lang="ro-RO" sz="600" dirty="0">
                            <a:effectLst/>
                            <a:latin typeface="Calibri"/>
                            <a:ea typeface="Calibri"/>
                            <a:cs typeface="Times New Roman"/>
                          </a:endParaRPr>
                        </a:p>
                      </a:txBody>
                      <a:tcPr marL="39422" marR="39422" marT="0" marB="0" anchor="ctr"/>
                    </a:tc>
                    <a:tc>
                      <a:txBody>
                        <a:bodyPr/>
                        <a:lstStyle/>
                        <a:p>
                          <a:pPr algn="just">
                            <a:lnSpc>
                              <a:spcPct val="115000"/>
                            </a:lnSpc>
                            <a:spcAft>
                              <a:spcPts val="0"/>
                            </a:spcAft>
                          </a:pPr>
                          <a:r>
                            <a:rPr lang="ro-RO" sz="700">
                              <a:effectLst/>
                            </a:rPr>
                            <a:t>Răspuns corect</a:t>
                          </a:r>
                          <a:endParaRPr lang="ro-RO" sz="600">
                            <a:effectLst/>
                            <a:latin typeface="Calibri"/>
                            <a:ea typeface="Calibri"/>
                            <a:cs typeface="Times New Roman"/>
                          </a:endParaRPr>
                        </a:p>
                      </a:txBody>
                      <a:tcPr marL="39422" marR="39422" marT="0" marB="0" anchor="b"/>
                    </a:tc>
                    <a:tc>
                      <a:txBody>
                        <a:bodyPr/>
                        <a:lstStyle/>
                        <a:p>
                          <a:pPr algn="just">
                            <a:lnSpc>
                              <a:spcPct val="115000"/>
                            </a:lnSpc>
                            <a:spcAft>
                              <a:spcPts val="0"/>
                            </a:spcAft>
                            <a:tabLst>
                              <a:tab pos="175260" algn="l"/>
                            </a:tabLst>
                          </a:pPr>
                          <a:r>
                            <a:rPr lang="ro-RO" sz="700">
                              <a:effectLst/>
                            </a:rPr>
                            <a:t>Etapele rezolvării </a:t>
                          </a:r>
                          <a:endParaRPr lang="ro-RO" sz="600">
                            <a:effectLst/>
                            <a:latin typeface="Calibri"/>
                            <a:ea typeface="Calibri"/>
                            <a:cs typeface="Times New Roman"/>
                          </a:endParaRPr>
                        </a:p>
                      </a:txBody>
                      <a:tcPr marL="39422" marR="39422" marT="0" marB="0" anchor="ctr"/>
                    </a:tc>
                    <a:tc>
                      <a:txBody>
                        <a:bodyPr/>
                        <a:lstStyle/>
                        <a:p>
                          <a:pPr algn="ctr">
                            <a:lnSpc>
                              <a:spcPct val="115000"/>
                            </a:lnSpc>
                            <a:spcAft>
                              <a:spcPts val="0"/>
                            </a:spcAft>
                          </a:pPr>
                          <a:r>
                            <a:rPr lang="ro-RO" sz="700">
                              <a:effectLst/>
                            </a:rPr>
                            <a:t>Punctaj acordat</a:t>
                          </a:r>
                          <a:endParaRPr lang="ro-RO" sz="600">
                            <a:effectLst/>
                            <a:latin typeface="Calibri"/>
                            <a:ea typeface="Calibri"/>
                            <a:cs typeface="Times New Roman"/>
                          </a:endParaRPr>
                        </a:p>
                      </a:txBody>
                      <a:tcPr marL="39422" marR="39422" marT="0" marB="0"/>
                    </a:tc>
                    <a:tc>
                      <a:txBody>
                        <a:bodyPr/>
                        <a:lstStyle/>
                        <a:p>
                          <a:pPr indent="22225" algn="ctr">
                            <a:lnSpc>
                              <a:spcPct val="115000"/>
                            </a:lnSpc>
                            <a:spcAft>
                              <a:spcPts val="0"/>
                            </a:spcAft>
                          </a:pPr>
                          <a:r>
                            <a:rPr lang="ro-RO" sz="700">
                              <a:effectLst/>
                            </a:rPr>
                            <a:t>Scor maxim</a:t>
                          </a:r>
                          <a:endParaRPr lang="ro-RO" sz="600">
                            <a:effectLst/>
                            <a:latin typeface="Calibri"/>
                            <a:ea typeface="Calibri"/>
                            <a:cs typeface="Times New Roman"/>
                          </a:endParaRPr>
                        </a:p>
                      </a:txBody>
                      <a:tcPr marL="39422" marR="39422" marT="0" marB="0"/>
                    </a:tc>
                    <a:tc>
                      <a:txBody>
                        <a:bodyPr/>
                        <a:lstStyle/>
                        <a:p>
                          <a:pPr algn="just">
                            <a:lnSpc>
                              <a:spcPct val="115000"/>
                            </a:lnSpc>
                            <a:spcAft>
                              <a:spcPts val="0"/>
                            </a:spcAft>
                          </a:pPr>
                          <a:r>
                            <a:rPr lang="ro-RO" sz="700">
                              <a:effectLst/>
                            </a:rPr>
                            <a:t>Observații </a:t>
                          </a:r>
                          <a:endParaRPr lang="ro-RO" sz="600">
                            <a:effectLst/>
                            <a:latin typeface="Calibri"/>
                            <a:ea typeface="Calibri"/>
                            <a:cs typeface="Times New Roman"/>
                          </a:endParaRPr>
                        </a:p>
                      </a:txBody>
                      <a:tcPr marL="39422" marR="39422" marT="0" marB="0"/>
                    </a:tc>
                  </a:tr>
                  <a:tr h="245364">
                    <a:tc>
                      <a:txBody>
                        <a:bodyPr/>
                        <a:lstStyle/>
                        <a:p>
                          <a:pPr indent="-5080" algn="just">
                            <a:lnSpc>
                              <a:spcPct val="115000"/>
                            </a:lnSpc>
                            <a:spcAft>
                              <a:spcPts val="0"/>
                            </a:spcAft>
                          </a:pPr>
                          <a:r>
                            <a:rPr lang="ro-RO" sz="700">
                              <a:effectLst/>
                            </a:rPr>
                            <a:t>1 a. </a:t>
                          </a:r>
                          <a:endParaRPr lang="ro-RO" sz="600">
                            <a:effectLst/>
                            <a:latin typeface="Calibri"/>
                            <a:ea typeface="Calibri"/>
                            <a:cs typeface="Times New Roman"/>
                          </a:endParaRPr>
                        </a:p>
                      </a:txBody>
                      <a:tcPr marL="39422" marR="39422" marT="0" marB="0" anchor="ctr"/>
                    </a:tc>
                    <a:tc>
                      <a:txBody>
                        <a:bodyPr/>
                        <a:lstStyle/>
                        <a:p>
                          <a:endParaRPr lang="ro-RO"/>
                        </a:p>
                      </a:txBody>
                      <a:tcPr marL="39422" marR="39422" marT="0" marB="0" anchor="b">
                        <a:blipFill rotWithShape="1">
                          <a:blip r:embed="rId2"/>
                          <a:stretch>
                            <a:fillRect l="-44304" t="-162500" r="-598734" b="-1440000"/>
                          </a:stretch>
                        </a:blipFill>
                      </a:tcPr>
                    </a:tc>
                    <a:tc>
                      <a:txBody>
                        <a:bodyPr/>
                        <a:lstStyle/>
                        <a:p>
                          <a:pPr algn="just">
                            <a:lnSpc>
                              <a:spcPct val="115000"/>
                            </a:lnSpc>
                            <a:spcAft>
                              <a:spcPts val="0"/>
                            </a:spcAft>
                            <a:tabLst>
                              <a:tab pos="175260" algn="l"/>
                            </a:tabLst>
                          </a:pPr>
                          <a:r>
                            <a:rPr lang="ro-RO" sz="700">
                              <a:effectLst/>
                            </a:rPr>
                            <a:t>Punctele se acordă numai pentru completarea corectă a casetei.</a:t>
                          </a:r>
                          <a:endParaRPr lang="ro-RO" sz="600">
                            <a:effectLst/>
                            <a:latin typeface="Calibri"/>
                            <a:ea typeface="Calibri"/>
                            <a:cs typeface="Times New Roman"/>
                          </a:endParaRPr>
                        </a:p>
                      </a:txBody>
                      <a:tcPr marL="39422" marR="39422" marT="0" marB="0"/>
                    </a:tc>
                    <a:tc>
                      <a:txBody>
                        <a:bodyPr/>
                        <a:lstStyle/>
                        <a:p>
                          <a:pPr algn="ctr">
                            <a:lnSpc>
                              <a:spcPct val="115000"/>
                            </a:lnSpc>
                            <a:spcAft>
                              <a:spcPts val="0"/>
                            </a:spcAft>
                          </a:pPr>
                          <a:r>
                            <a:rPr lang="ro-RO" sz="700">
                              <a:effectLst/>
                            </a:rPr>
                            <a:t>2p.</a:t>
                          </a:r>
                          <a:endParaRPr lang="ro-RO" sz="600">
                            <a:effectLst/>
                            <a:latin typeface="Calibri"/>
                            <a:ea typeface="Calibri"/>
                            <a:cs typeface="Times New Roman"/>
                          </a:endParaRPr>
                        </a:p>
                      </a:txBody>
                      <a:tcPr marL="39422" marR="39422" marT="0" marB="0"/>
                    </a:tc>
                    <a:tc>
                      <a:txBody>
                        <a:bodyPr/>
                        <a:lstStyle/>
                        <a:p>
                          <a:pPr indent="270510" algn="just">
                            <a:lnSpc>
                              <a:spcPct val="115000"/>
                            </a:lnSpc>
                            <a:spcAft>
                              <a:spcPts val="0"/>
                            </a:spcAft>
                          </a:pPr>
                          <a:r>
                            <a:rPr lang="ro-RO" sz="700">
                              <a:effectLst/>
                            </a:rPr>
                            <a:t>2p.</a:t>
                          </a:r>
                          <a:endParaRPr lang="ro-RO" sz="600">
                            <a:effectLst/>
                            <a:latin typeface="Calibri"/>
                            <a:ea typeface="Calibri"/>
                            <a:cs typeface="Times New Roman"/>
                          </a:endParaRPr>
                        </a:p>
                      </a:txBody>
                      <a:tcPr marL="39422" marR="39422" marT="0" marB="0"/>
                    </a:tc>
                    <a:tc>
                      <a:txBody>
                        <a:bodyPr/>
                        <a:lstStyle/>
                        <a:p>
                          <a:pPr indent="270510" algn="just">
                            <a:lnSpc>
                              <a:spcPct val="115000"/>
                            </a:lnSpc>
                            <a:spcAft>
                              <a:spcPts val="0"/>
                            </a:spcAft>
                          </a:pPr>
                          <a:r>
                            <a:rPr lang="ro-RO" sz="700">
                              <a:effectLst/>
                            </a:rPr>
                            <a:t> </a:t>
                          </a:r>
                          <a:endParaRPr lang="ro-RO" sz="600">
                            <a:effectLst/>
                            <a:latin typeface="Calibri"/>
                            <a:ea typeface="Calibri"/>
                            <a:cs typeface="Times New Roman"/>
                          </a:endParaRPr>
                        </a:p>
                      </a:txBody>
                      <a:tcPr marL="39422" marR="39422" marT="0" marB="0"/>
                    </a:tc>
                  </a:tr>
                  <a:tr h="736092">
                    <a:tc>
                      <a:txBody>
                        <a:bodyPr/>
                        <a:lstStyle/>
                        <a:p>
                          <a:pPr indent="-5080" algn="just">
                            <a:lnSpc>
                              <a:spcPct val="115000"/>
                            </a:lnSpc>
                            <a:spcAft>
                              <a:spcPts val="0"/>
                            </a:spcAft>
                          </a:pPr>
                          <a:r>
                            <a:rPr lang="ro-RO" sz="700">
                              <a:effectLst/>
                            </a:rPr>
                            <a:t>1 b. </a:t>
                          </a:r>
                          <a:endParaRPr lang="ro-RO" sz="600">
                            <a:effectLst/>
                            <a:latin typeface="Calibri"/>
                            <a:ea typeface="Calibri"/>
                            <a:cs typeface="Times New Roman"/>
                          </a:endParaRPr>
                        </a:p>
                      </a:txBody>
                      <a:tcPr marL="39422" marR="39422" marT="0" marB="0" anchor="ctr"/>
                    </a:tc>
                    <a:tc>
                      <a:txBody>
                        <a:bodyPr/>
                        <a:lstStyle/>
                        <a:p>
                          <a:pPr indent="270510" algn="just">
                            <a:lnSpc>
                              <a:spcPct val="115000"/>
                            </a:lnSpc>
                            <a:spcAft>
                              <a:spcPts val="0"/>
                            </a:spcAft>
                          </a:pPr>
                          <a:r>
                            <a:rPr lang="ro-RO" sz="700">
                              <a:effectLst/>
                            </a:rPr>
                            <a:t>S=</a:t>
                          </a:r>
                          <a:r>
                            <a:rPr lang="ro-RO" sz="700">
                              <a:effectLst/>
                              <a:sym typeface="Symbol"/>
                            </a:rPr>
                            <a:t></a:t>
                          </a:r>
                          <a:r>
                            <a:rPr lang="ro-RO" sz="700">
                              <a:effectLst/>
                            </a:rPr>
                            <a:t>-1; 2</a:t>
                          </a:r>
                          <a:r>
                            <a:rPr lang="ro-RO" sz="700">
                              <a:effectLst/>
                              <a:sym typeface="Symbol"/>
                            </a:rPr>
                            <a:t></a:t>
                          </a:r>
                          <a:endParaRPr lang="ro-RO" sz="600">
                            <a:effectLst/>
                            <a:latin typeface="Calibri"/>
                            <a:ea typeface="Calibri"/>
                            <a:cs typeface="Times New Roman"/>
                          </a:endParaRPr>
                        </a:p>
                      </a:txBody>
                      <a:tcPr marL="39422" marR="39422" marT="0" marB="0" anchor="b"/>
                    </a:tc>
                    <a:tc>
                      <a:txBody>
                        <a:bodyPr/>
                        <a:lstStyle/>
                        <a:p>
                          <a:endParaRPr lang="ro-RO"/>
                        </a:p>
                      </a:txBody>
                      <a:tcPr marL="39422" marR="39422" marT="0" marB="0">
                        <a:blipFill rotWithShape="1">
                          <a:blip r:embed="rId2"/>
                          <a:stretch>
                            <a:fillRect l="-41912" t="-86777" r="-73897" b="-376033"/>
                          </a:stretch>
                        </a:blipFill>
                      </a:tcPr>
                    </a:tc>
                    <a:tc>
                      <a:txBody>
                        <a:bodyPr/>
                        <a:lstStyle/>
                        <a:p>
                          <a:pPr algn="ctr">
                            <a:lnSpc>
                              <a:spcPct val="115000"/>
                            </a:lnSpc>
                            <a:spcAft>
                              <a:spcPts val="0"/>
                            </a:spcAft>
                          </a:pPr>
                          <a:r>
                            <a:rPr lang="ro-RO" sz="700">
                              <a:effectLst/>
                            </a:rPr>
                            <a:t>1p</a:t>
                          </a:r>
                          <a:endParaRPr lang="ro-RO" sz="600">
                            <a:effectLst/>
                          </a:endParaRPr>
                        </a:p>
                        <a:p>
                          <a:pPr algn="ctr">
                            <a:lnSpc>
                              <a:spcPct val="115000"/>
                            </a:lnSpc>
                            <a:spcAft>
                              <a:spcPts val="0"/>
                            </a:spcAft>
                          </a:pPr>
                          <a:r>
                            <a:rPr lang="ro-RO" sz="700">
                              <a:effectLst/>
                            </a:rPr>
                            <a:t>1p</a:t>
                          </a:r>
                          <a:endParaRPr lang="ro-RO" sz="600">
                            <a:effectLst/>
                          </a:endParaRPr>
                        </a:p>
                        <a:p>
                          <a:pPr algn="ctr">
                            <a:lnSpc>
                              <a:spcPct val="115000"/>
                            </a:lnSpc>
                            <a:spcAft>
                              <a:spcPts val="0"/>
                            </a:spcAft>
                          </a:pPr>
                          <a:r>
                            <a:rPr lang="ro-RO" sz="700">
                              <a:effectLst/>
                            </a:rPr>
                            <a:t> </a:t>
                          </a:r>
                          <a:endParaRPr lang="ro-RO" sz="600">
                            <a:effectLst/>
                          </a:endParaRPr>
                        </a:p>
                        <a:p>
                          <a:pPr algn="ctr">
                            <a:lnSpc>
                              <a:spcPct val="115000"/>
                            </a:lnSpc>
                            <a:spcAft>
                              <a:spcPts val="0"/>
                            </a:spcAft>
                          </a:pPr>
                          <a:r>
                            <a:rPr lang="ro-RO" sz="700">
                              <a:effectLst/>
                            </a:rPr>
                            <a:t>2p</a:t>
                          </a:r>
                          <a:endParaRPr lang="ro-RO" sz="600">
                            <a:effectLst/>
                          </a:endParaRPr>
                        </a:p>
                        <a:p>
                          <a:pPr algn="ctr">
                            <a:lnSpc>
                              <a:spcPct val="115000"/>
                            </a:lnSpc>
                            <a:spcAft>
                              <a:spcPts val="0"/>
                            </a:spcAft>
                          </a:pPr>
                          <a:r>
                            <a:rPr lang="ro-RO" sz="700">
                              <a:effectLst/>
                            </a:rPr>
                            <a:t>1p</a:t>
                          </a:r>
                          <a:endParaRPr lang="ro-RO" sz="600">
                            <a:effectLst/>
                            <a:latin typeface="Calibri"/>
                            <a:ea typeface="Calibri"/>
                            <a:cs typeface="Times New Roman"/>
                          </a:endParaRPr>
                        </a:p>
                      </a:txBody>
                      <a:tcPr marL="39422" marR="39422" marT="0" marB="0"/>
                    </a:tc>
                    <a:tc>
                      <a:txBody>
                        <a:bodyPr/>
                        <a:lstStyle/>
                        <a:p>
                          <a:pPr indent="270510" algn="just">
                            <a:lnSpc>
                              <a:spcPct val="115000"/>
                            </a:lnSpc>
                            <a:spcAft>
                              <a:spcPts val="0"/>
                            </a:spcAft>
                          </a:pPr>
                          <a:r>
                            <a:rPr lang="ro-RO" sz="700">
                              <a:effectLst/>
                            </a:rPr>
                            <a:t> </a:t>
                          </a:r>
                          <a:endParaRPr lang="ro-RO" sz="600">
                            <a:effectLst/>
                          </a:endParaRPr>
                        </a:p>
                        <a:p>
                          <a:pPr indent="270510" algn="just">
                            <a:lnSpc>
                              <a:spcPct val="115000"/>
                            </a:lnSpc>
                            <a:spcAft>
                              <a:spcPts val="0"/>
                            </a:spcAft>
                          </a:pPr>
                          <a:r>
                            <a:rPr lang="ro-RO" sz="700">
                              <a:effectLst/>
                            </a:rPr>
                            <a:t> </a:t>
                          </a:r>
                          <a:endParaRPr lang="ro-RO" sz="600">
                            <a:effectLst/>
                          </a:endParaRPr>
                        </a:p>
                        <a:p>
                          <a:pPr indent="270510" algn="just">
                            <a:lnSpc>
                              <a:spcPct val="115000"/>
                            </a:lnSpc>
                            <a:spcAft>
                              <a:spcPts val="0"/>
                            </a:spcAft>
                          </a:pPr>
                          <a:r>
                            <a:rPr lang="ro-RO" sz="700">
                              <a:effectLst/>
                            </a:rPr>
                            <a:t> </a:t>
                          </a:r>
                          <a:endParaRPr lang="ro-RO" sz="600">
                            <a:effectLst/>
                          </a:endParaRPr>
                        </a:p>
                        <a:p>
                          <a:pPr indent="270510" algn="just">
                            <a:lnSpc>
                              <a:spcPct val="115000"/>
                            </a:lnSpc>
                            <a:spcAft>
                              <a:spcPts val="0"/>
                            </a:spcAft>
                          </a:pPr>
                          <a:r>
                            <a:rPr lang="ro-RO" sz="700">
                              <a:effectLst/>
                            </a:rPr>
                            <a:t> </a:t>
                          </a:r>
                          <a:endParaRPr lang="ro-RO" sz="600">
                            <a:effectLst/>
                          </a:endParaRPr>
                        </a:p>
                        <a:p>
                          <a:pPr indent="270510" algn="just">
                            <a:lnSpc>
                              <a:spcPct val="115000"/>
                            </a:lnSpc>
                            <a:spcAft>
                              <a:spcPts val="0"/>
                            </a:spcAft>
                          </a:pPr>
                          <a:r>
                            <a:rPr lang="ro-RO" sz="700">
                              <a:effectLst/>
                            </a:rPr>
                            <a:t>5p</a:t>
                          </a:r>
                          <a:endParaRPr lang="ro-RO" sz="600">
                            <a:effectLst/>
                            <a:latin typeface="Calibri"/>
                            <a:ea typeface="Calibri"/>
                            <a:cs typeface="Times New Roman"/>
                          </a:endParaRPr>
                        </a:p>
                      </a:txBody>
                      <a:tcPr marL="39422" marR="39422" marT="0" marB="0"/>
                    </a:tc>
                    <a:tc>
                      <a:txBody>
                        <a:bodyPr/>
                        <a:lstStyle/>
                        <a:p>
                          <a:pPr indent="270510" algn="just">
                            <a:lnSpc>
                              <a:spcPct val="115000"/>
                            </a:lnSpc>
                            <a:spcAft>
                              <a:spcPts val="0"/>
                            </a:spcAft>
                          </a:pPr>
                          <a:r>
                            <a:rPr lang="ro-RO" sz="700">
                              <a:effectLst/>
                            </a:rPr>
                            <a:t> </a:t>
                          </a:r>
                          <a:endParaRPr lang="ro-RO" sz="600">
                            <a:effectLst/>
                            <a:latin typeface="Calibri"/>
                            <a:ea typeface="Calibri"/>
                            <a:cs typeface="Times New Roman"/>
                          </a:endParaRPr>
                        </a:p>
                      </a:txBody>
                      <a:tcPr marL="39422" marR="39422" marT="0" marB="0"/>
                    </a:tc>
                  </a:tr>
                  <a:tr h="1731066">
                    <a:tc>
                      <a:txBody>
                        <a:bodyPr/>
                        <a:lstStyle/>
                        <a:p>
                          <a:pPr indent="-5080" algn="just">
                            <a:lnSpc>
                              <a:spcPct val="115000"/>
                            </a:lnSpc>
                            <a:spcAft>
                              <a:spcPts val="0"/>
                            </a:spcAft>
                          </a:pPr>
                          <a:r>
                            <a:rPr lang="ro-RO" sz="700">
                              <a:effectLst/>
                            </a:rPr>
                            <a:t>1 c. </a:t>
                          </a:r>
                          <a:endParaRPr lang="ro-RO" sz="600">
                            <a:effectLst/>
                            <a:latin typeface="Calibri"/>
                            <a:ea typeface="Calibri"/>
                            <a:cs typeface="Times New Roman"/>
                          </a:endParaRPr>
                        </a:p>
                      </a:txBody>
                      <a:tcPr marL="39422" marR="39422" marT="0" marB="0" anchor="ctr"/>
                    </a:tc>
                    <a:tc>
                      <a:txBody>
                        <a:bodyPr/>
                        <a:lstStyle/>
                        <a:p>
                          <a:pPr algn="just">
                            <a:lnSpc>
                              <a:spcPct val="115000"/>
                            </a:lnSpc>
                            <a:spcAft>
                              <a:spcPts val="0"/>
                            </a:spcAft>
                          </a:pPr>
                          <a:r>
                            <a:rPr lang="ro-RO" sz="700">
                              <a:effectLst/>
                            </a:rPr>
                            <a:t>63,5 u.p.</a:t>
                          </a:r>
                          <a:endParaRPr lang="ro-RO" sz="600">
                            <a:effectLst/>
                            <a:latin typeface="Calibri"/>
                            <a:ea typeface="Calibri"/>
                            <a:cs typeface="Times New Roman"/>
                          </a:endParaRPr>
                        </a:p>
                      </a:txBody>
                      <a:tcPr marL="39422" marR="39422" marT="0" marB="0" anchor="b"/>
                    </a:tc>
                    <a:tc>
                      <a:txBody>
                        <a:bodyPr/>
                        <a:lstStyle/>
                        <a:p>
                          <a:endParaRPr lang="ro-RO"/>
                        </a:p>
                      </a:txBody>
                      <a:tcPr marL="39422" marR="39422" marT="0" marB="0">
                        <a:blipFill rotWithShape="1">
                          <a:blip r:embed="rId2"/>
                          <a:stretch>
                            <a:fillRect l="-41912" t="-79577" r="-73897" b="-60211"/>
                          </a:stretch>
                        </a:blipFill>
                      </a:tcPr>
                    </a:tc>
                    <a:tc>
                      <a:txBody>
                        <a:bodyPr/>
                        <a:lstStyle/>
                        <a:p>
                          <a:pPr indent="270510" algn="ctr">
                            <a:lnSpc>
                              <a:spcPct val="115000"/>
                            </a:lnSpc>
                            <a:spcAft>
                              <a:spcPts val="0"/>
                            </a:spcAft>
                          </a:pPr>
                          <a:r>
                            <a:rPr lang="ro-RO" sz="700">
                              <a:effectLst/>
                            </a:rPr>
                            <a:t>1p</a:t>
                          </a:r>
                          <a:endParaRPr lang="ro-RO" sz="600">
                            <a:effectLst/>
                          </a:endParaRPr>
                        </a:p>
                        <a:p>
                          <a:pPr indent="270510" algn="ctr">
                            <a:lnSpc>
                              <a:spcPct val="115000"/>
                            </a:lnSpc>
                            <a:spcAft>
                              <a:spcPts val="0"/>
                            </a:spcAft>
                          </a:pPr>
                          <a:r>
                            <a:rPr lang="ro-RO" sz="700">
                              <a:effectLst/>
                            </a:rPr>
                            <a:t>1p</a:t>
                          </a:r>
                          <a:endParaRPr lang="ro-RO" sz="600">
                            <a:effectLst/>
                          </a:endParaRPr>
                        </a:p>
                        <a:p>
                          <a:pPr indent="270510" algn="ctr">
                            <a:lnSpc>
                              <a:spcPct val="115000"/>
                            </a:lnSpc>
                            <a:spcAft>
                              <a:spcPts val="0"/>
                            </a:spcAft>
                          </a:pPr>
                          <a:r>
                            <a:rPr lang="ro-RO" sz="700">
                              <a:effectLst/>
                            </a:rPr>
                            <a:t>1p</a:t>
                          </a:r>
                          <a:endParaRPr lang="ro-RO" sz="600">
                            <a:effectLst/>
                          </a:endParaRPr>
                        </a:p>
                        <a:p>
                          <a:pPr indent="270510" algn="ctr">
                            <a:lnSpc>
                              <a:spcPct val="115000"/>
                            </a:lnSpc>
                            <a:spcAft>
                              <a:spcPts val="0"/>
                            </a:spcAft>
                          </a:pPr>
                          <a:r>
                            <a:rPr lang="ro-RO" sz="700">
                              <a:effectLst/>
                            </a:rPr>
                            <a:t> </a:t>
                          </a:r>
                          <a:endParaRPr lang="ro-RO" sz="600">
                            <a:effectLst/>
                          </a:endParaRPr>
                        </a:p>
                        <a:p>
                          <a:pPr indent="270510" algn="ctr">
                            <a:lnSpc>
                              <a:spcPct val="115000"/>
                            </a:lnSpc>
                            <a:spcAft>
                              <a:spcPts val="0"/>
                            </a:spcAft>
                          </a:pPr>
                          <a:r>
                            <a:rPr lang="ro-RO" sz="700">
                              <a:effectLst/>
                            </a:rPr>
                            <a:t>2p</a:t>
                          </a:r>
                          <a:endParaRPr lang="ro-RO" sz="600">
                            <a:effectLst/>
                          </a:endParaRPr>
                        </a:p>
                        <a:p>
                          <a:pPr indent="270510" algn="ctr">
                            <a:lnSpc>
                              <a:spcPct val="115000"/>
                            </a:lnSpc>
                            <a:spcAft>
                              <a:spcPts val="0"/>
                            </a:spcAft>
                          </a:pPr>
                          <a:r>
                            <a:rPr lang="ro-RO" sz="700">
                              <a:effectLst/>
                            </a:rPr>
                            <a:t> </a:t>
                          </a:r>
                          <a:endParaRPr lang="ro-RO" sz="600">
                            <a:effectLst/>
                          </a:endParaRPr>
                        </a:p>
                        <a:p>
                          <a:pPr indent="270510" algn="ctr">
                            <a:lnSpc>
                              <a:spcPct val="115000"/>
                            </a:lnSpc>
                            <a:spcAft>
                              <a:spcPts val="0"/>
                            </a:spcAft>
                          </a:pPr>
                          <a:r>
                            <a:rPr lang="ro-RO" sz="700">
                              <a:effectLst/>
                            </a:rPr>
                            <a:t>1p</a:t>
                          </a:r>
                          <a:endParaRPr lang="ro-RO" sz="600">
                            <a:effectLst/>
                          </a:endParaRPr>
                        </a:p>
                        <a:p>
                          <a:pPr indent="270510" algn="ctr">
                            <a:lnSpc>
                              <a:spcPct val="115000"/>
                            </a:lnSpc>
                            <a:spcAft>
                              <a:spcPts val="0"/>
                            </a:spcAft>
                          </a:pPr>
                          <a:r>
                            <a:rPr lang="ro-RO" sz="700">
                              <a:effectLst/>
                            </a:rPr>
                            <a:t> </a:t>
                          </a:r>
                          <a:endParaRPr lang="ro-RO" sz="600">
                            <a:effectLst/>
                          </a:endParaRPr>
                        </a:p>
                        <a:p>
                          <a:pPr indent="270510" algn="ctr">
                            <a:lnSpc>
                              <a:spcPct val="115000"/>
                            </a:lnSpc>
                            <a:spcAft>
                              <a:spcPts val="0"/>
                            </a:spcAft>
                          </a:pPr>
                          <a:r>
                            <a:rPr lang="ro-RO" sz="700">
                              <a:effectLst/>
                            </a:rPr>
                            <a:t>1p</a:t>
                          </a:r>
                          <a:endParaRPr lang="ro-RO" sz="600">
                            <a:effectLst/>
                          </a:endParaRPr>
                        </a:p>
                        <a:p>
                          <a:pPr indent="270510" algn="ctr">
                            <a:lnSpc>
                              <a:spcPct val="115000"/>
                            </a:lnSpc>
                            <a:spcAft>
                              <a:spcPts val="0"/>
                            </a:spcAft>
                          </a:pPr>
                          <a:r>
                            <a:rPr lang="ro-RO" sz="700">
                              <a:effectLst/>
                            </a:rPr>
                            <a:t> </a:t>
                          </a:r>
                          <a:endParaRPr lang="ro-RO" sz="600">
                            <a:effectLst/>
                          </a:endParaRPr>
                        </a:p>
                        <a:p>
                          <a:pPr indent="270510" algn="ctr">
                            <a:lnSpc>
                              <a:spcPct val="115000"/>
                            </a:lnSpc>
                            <a:spcAft>
                              <a:spcPts val="0"/>
                            </a:spcAft>
                          </a:pPr>
                          <a:r>
                            <a:rPr lang="ro-RO" sz="700">
                              <a:effectLst/>
                            </a:rPr>
                            <a:t>1p</a:t>
                          </a:r>
                          <a:endParaRPr lang="ro-RO" sz="600">
                            <a:effectLst/>
                            <a:latin typeface="Calibri"/>
                            <a:ea typeface="Calibri"/>
                            <a:cs typeface="Times New Roman"/>
                          </a:endParaRPr>
                        </a:p>
                      </a:txBody>
                      <a:tcPr marL="39422" marR="39422" marT="0" marB="0"/>
                    </a:tc>
                    <a:tc>
                      <a:txBody>
                        <a:bodyPr/>
                        <a:lstStyle/>
                        <a:p>
                          <a:pPr indent="270510" algn="just">
                            <a:lnSpc>
                              <a:spcPct val="115000"/>
                            </a:lnSpc>
                            <a:spcAft>
                              <a:spcPts val="0"/>
                            </a:spcAft>
                          </a:pPr>
                          <a:r>
                            <a:rPr lang="ro-RO" sz="700">
                              <a:effectLst/>
                            </a:rPr>
                            <a:t> </a:t>
                          </a:r>
                          <a:endParaRPr lang="ro-RO" sz="600">
                            <a:effectLst/>
                          </a:endParaRPr>
                        </a:p>
                        <a:p>
                          <a:pPr indent="270510" algn="just">
                            <a:lnSpc>
                              <a:spcPct val="115000"/>
                            </a:lnSpc>
                            <a:spcAft>
                              <a:spcPts val="0"/>
                            </a:spcAft>
                          </a:pPr>
                          <a:r>
                            <a:rPr lang="ro-RO" sz="700">
                              <a:effectLst/>
                            </a:rPr>
                            <a:t> </a:t>
                          </a:r>
                          <a:endParaRPr lang="ro-RO" sz="600">
                            <a:effectLst/>
                          </a:endParaRPr>
                        </a:p>
                        <a:p>
                          <a:pPr indent="270510" algn="just">
                            <a:lnSpc>
                              <a:spcPct val="115000"/>
                            </a:lnSpc>
                            <a:spcAft>
                              <a:spcPts val="0"/>
                            </a:spcAft>
                          </a:pPr>
                          <a:r>
                            <a:rPr lang="ro-RO" sz="700">
                              <a:effectLst/>
                            </a:rPr>
                            <a:t> </a:t>
                          </a:r>
                          <a:endParaRPr lang="ro-RO" sz="600">
                            <a:effectLst/>
                          </a:endParaRPr>
                        </a:p>
                        <a:p>
                          <a:pPr indent="270510" algn="just">
                            <a:lnSpc>
                              <a:spcPct val="115000"/>
                            </a:lnSpc>
                            <a:spcAft>
                              <a:spcPts val="0"/>
                            </a:spcAft>
                          </a:pPr>
                          <a:r>
                            <a:rPr lang="ro-RO" sz="700">
                              <a:effectLst/>
                            </a:rPr>
                            <a:t> </a:t>
                          </a:r>
                          <a:endParaRPr lang="ro-RO" sz="600">
                            <a:effectLst/>
                          </a:endParaRPr>
                        </a:p>
                        <a:p>
                          <a:pPr indent="270510" algn="just">
                            <a:lnSpc>
                              <a:spcPct val="115000"/>
                            </a:lnSpc>
                            <a:spcAft>
                              <a:spcPts val="0"/>
                            </a:spcAft>
                          </a:pPr>
                          <a:r>
                            <a:rPr lang="ro-RO" sz="700">
                              <a:effectLst/>
                            </a:rPr>
                            <a:t> </a:t>
                          </a:r>
                          <a:endParaRPr lang="ro-RO" sz="600">
                            <a:effectLst/>
                          </a:endParaRPr>
                        </a:p>
                        <a:p>
                          <a:pPr indent="270510" algn="just">
                            <a:lnSpc>
                              <a:spcPct val="115000"/>
                            </a:lnSpc>
                            <a:spcAft>
                              <a:spcPts val="0"/>
                            </a:spcAft>
                          </a:pPr>
                          <a:r>
                            <a:rPr lang="ro-RO" sz="700">
                              <a:effectLst/>
                            </a:rPr>
                            <a:t> </a:t>
                          </a:r>
                          <a:endParaRPr lang="ro-RO" sz="600">
                            <a:effectLst/>
                          </a:endParaRPr>
                        </a:p>
                        <a:p>
                          <a:pPr indent="270510" algn="just">
                            <a:lnSpc>
                              <a:spcPct val="115000"/>
                            </a:lnSpc>
                            <a:spcAft>
                              <a:spcPts val="0"/>
                            </a:spcAft>
                          </a:pPr>
                          <a:r>
                            <a:rPr lang="ro-RO" sz="700">
                              <a:effectLst/>
                            </a:rPr>
                            <a:t> </a:t>
                          </a:r>
                          <a:endParaRPr lang="ro-RO" sz="600">
                            <a:effectLst/>
                          </a:endParaRPr>
                        </a:p>
                        <a:p>
                          <a:pPr indent="270510" algn="just">
                            <a:lnSpc>
                              <a:spcPct val="115000"/>
                            </a:lnSpc>
                            <a:spcAft>
                              <a:spcPts val="0"/>
                            </a:spcAft>
                          </a:pPr>
                          <a:r>
                            <a:rPr lang="ro-RO" sz="700">
                              <a:effectLst/>
                            </a:rPr>
                            <a:t> </a:t>
                          </a:r>
                          <a:endParaRPr lang="ro-RO" sz="600">
                            <a:effectLst/>
                          </a:endParaRPr>
                        </a:p>
                        <a:p>
                          <a:pPr indent="270510" algn="just">
                            <a:lnSpc>
                              <a:spcPct val="115000"/>
                            </a:lnSpc>
                            <a:spcAft>
                              <a:spcPts val="0"/>
                            </a:spcAft>
                          </a:pPr>
                          <a:r>
                            <a:rPr lang="ro-RO" sz="700">
                              <a:effectLst/>
                            </a:rPr>
                            <a:t> </a:t>
                          </a:r>
                          <a:endParaRPr lang="ro-RO" sz="600">
                            <a:effectLst/>
                          </a:endParaRPr>
                        </a:p>
                        <a:p>
                          <a:pPr indent="270510" algn="just">
                            <a:lnSpc>
                              <a:spcPct val="115000"/>
                            </a:lnSpc>
                            <a:spcAft>
                              <a:spcPts val="0"/>
                            </a:spcAft>
                          </a:pPr>
                          <a:r>
                            <a:rPr lang="ro-RO" sz="700">
                              <a:effectLst/>
                            </a:rPr>
                            <a:t> </a:t>
                          </a:r>
                          <a:endParaRPr lang="ro-RO" sz="600">
                            <a:effectLst/>
                          </a:endParaRPr>
                        </a:p>
                        <a:p>
                          <a:pPr indent="270510" algn="just">
                            <a:lnSpc>
                              <a:spcPct val="115000"/>
                            </a:lnSpc>
                            <a:spcAft>
                              <a:spcPts val="0"/>
                            </a:spcAft>
                          </a:pPr>
                          <a:r>
                            <a:rPr lang="ro-RO" sz="700">
                              <a:effectLst/>
                            </a:rPr>
                            <a:t>8p</a:t>
                          </a:r>
                          <a:endParaRPr lang="ro-RO" sz="600">
                            <a:effectLst/>
                            <a:latin typeface="Calibri"/>
                            <a:ea typeface="Calibri"/>
                            <a:cs typeface="Times New Roman"/>
                          </a:endParaRPr>
                        </a:p>
                      </a:txBody>
                      <a:tcPr marL="39422" marR="39422" marT="0" marB="0"/>
                    </a:tc>
                    <a:tc>
                      <a:txBody>
                        <a:bodyPr/>
                        <a:lstStyle/>
                        <a:p>
                          <a:pPr indent="270510" algn="just">
                            <a:lnSpc>
                              <a:spcPct val="115000"/>
                            </a:lnSpc>
                            <a:spcAft>
                              <a:spcPts val="0"/>
                            </a:spcAft>
                          </a:pPr>
                          <a:r>
                            <a:rPr lang="ro-RO" sz="700">
                              <a:effectLst/>
                            </a:rPr>
                            <a:t> </a:t>
                          </a:r>
                          <a:endParaRPr lang="ro-RO" sz="600">
                            <a:effectLst/>
                            <a:latin typeface="Calibri"/>
                            <a:ea typeface="Calibri"/>
                            <a:cs typeface="Times New Roman"/>
                          </a:endParaRPr>
                        </a:p>
                      </a:txBody>
                      <a:tcPr marL="39422" marR="39422" marT="0" marB="0"/>
                    </a:tc>
                  </a:tr>
                  <a:tr h="245364">
                    <a:tc>
                      <a:txBody>
                        <a:bodyPr/>
                        <a:lstStyle/>
                        <a:p>
                          <a:pPr indent="-5080" algn="just">
                            <a:lnSpc>
                              <a:spcPct val="115000"/>
                            </a:lnSpc>
                            <a:spcAft>
                              <a:spcPts val="0"/>
                            </a:spcAft>
                          </a:pPr>
                          <a:r>
                            <a:rPr lang="ro-RO" sz="700">
                              <a:effectLst/>
                            </a:rPr>
                            <a:t>2 a. </a:t>
                          </a:r>
                          <a:endParaRPr lang="ro-RO" sz="600">
                            <a:effectLst/>
                            <a:latin typeface="Calibri"/>
                            <a:ea typeface="Calibri"/>
                            <a:cs typeface="Times New Roman"/>
                          </a:endParaRPr>
                        </a:p>
                      </a:txBody>
                      <a:tcPr marL="39422" marR="39422" marT="0" marB="0" anchor="ctr"/>
                    </a:tc>
                    <a:tc>
                      <a:txBody>
                        <a:bodyPr/>
                        <a:lstStyle/>
                        <a:p>
                          <a:pPr indent="270510" algn="just">
                            <a:lnSpc>
                              <a:spcPct val="115000"/>
                            </a:lnSpc>
                            <a:spcAft>
                              <a:spcPts val="0"/>
                            </a:spcAft>
                          </a:pPr>
                          <a:r>
                            <a:rPr lang="ro-RO" sz="700">
                              <a:effectLst/>
                            </a:rPr>
                            <a:t>Fals </a:t>
                          </a:r>
                          <a:endParaRPr lang="ro-RO" sz="600">
                            <a:effectLst/>
                            <a:latin typeface="Calibri"/>
                            <a:ea typeface="Calibri"/>
                            <a:cs typeface="Times New Roman"/>
                          </a:endParaRPr>
                        </a:p>
                      </a:txBody>
                      <a:tcPr marL="39422" marR="39422" marT="0" marB="0" anchor="b"/>
                    </a:tc>
                    <a:tc>
                      <a:txBody>
                        <a:bodyPr/>
                        <a:lstStyle/>
                        <a:p>
                          <a:pPr algn="just">
                            <a:lnSpc>
                              <a:spcPct val="115000"/>
                            </a:lnSpc>
                            <a:spcAft>
                              <a:spcPts val="0"/>
                            </a:spcAft>
                            <a:tabLst>
                              <a:tab pos="175260" algn="l"/>
                            </a:tabLst>
                          </a:pPr>
                          <a:r>
                            <a:rPr lang="ro-RO" sz="700">
                              <a:effectLst/>
                            </a:rPr>
                            <a:t>Punctele se acordă numai pentru încercuirea corectă</a:t>
                          </a:r>
                          <a:endParaRPr lang="ro-RO" sz="600">
                            <a:effectLst/>
                            <a:latin typeface="Calibri"/>
                            <a:ea typeface="Calibri"/>
                            <a:cs typeface="Times New Roman"/>
                          </a:endParaRPr>
                        </a:p>
                      </a:txBody>
                      <a:tcPr marL="39422" marR="39422" marT="0" marB="0"/>
                    </a:tc>
                    <a:tc>
                      <a:txBody>
                        <a:bodyPr/>
                        <a:lstStyle/>
                        <a:p>
                          <a:pPr algn="ctr">
                            <a:lnSpc>
                              <a:spcPct val="115000"/>
                            </a:lnSpc>
                            <a:spcAft>
                              <a:spcPts val="0"/>
                            </a:spcAft>
                          </a:pPr>
                          <a:r>
                            <a:rPr lang="ro-RO" sz="700">
                              <a:effectLst/>
                            </a:rPr>
                            <a:t>2p</a:t>
                          </a:r>
                          <a:endParaRPr lang="ro-RO" sz="600">
                            <a:effectLst/>
                            <a:latin typeface="Calibri"/>
                            <a:ea typeface="Calibri"/>
                            <a:cs typeface="Times New Roman"/>
                          </a:endParaRPr>
                        </a:p>
                      </a:txBody>
                      <a:tcPr marL="39422" marR="39422" marT="0" marB="0"/>
                    </a:tc>
                    <a:tc>
                      <a:txBody>
                        <a:bodyPr/>
                        <a:lstStyle/>
                        <a:p>
                          <a:pPr>
                            <a:lnSpc>
                              <a:spcPct val="115000"/>
                            </a:lnSpc>
                            <a:spcAft>
                              <a:spcPts val="0"/>
                            </a:spcAft>
                          </a:pPr>
                          <a:r>
                            <a:rPr lang="ro-RO" sz="700">
                              <a:effectLst/>
                            </a:rPr>
                            <a:t>       2p</a:t>
                          </a:r>
                          <a:endParaRPr lang="ro-RO" sz="600">
                            <a:effectLst/>
                            <a:latin typeface="Calibri"/>
                            <a:ea typeface="Calibri"/>
                            <a:cs typeface="Times New Roman"/>
                          </a:endParaRPr>
                        </a:p>
                      </a:txBody>
                      <a:tcPr marL="39422" marR="39422" marT="0" marB="0"/>
                    </a:tc>
                    <a:tc>
                      <a:txBody>
                        <a:bodyPr/>
                        <a:lstStyle/>
                        <a:p>
                          <a:pPr algn="ctr">
                            <a:lnSpc>
                              <a:spcPct val="115000"/>
                            </a:lnSpc>
                            <a:spcAft>
                              <a:spcPts val="0"/>
                            </a:spcAft>
                          </a:pPr>
                          <a:r>
                            <a:rPr lang="ro-RO" sz="700">
                              <a:effectLst/>
                            </a:rPr>
                            <a:t> </a:t>
                          </a:r>
                          <a:endParaRPr lang="ro-RO" sz="600">
                            <a:effectLst/>
                            <a:latin typeface="Calibri"/>
                            <a:ea typeface="Calibri"/>
                            <a:cs typeface="Times New Roman"/>
                          </a:endParaRPr>
                        </a:p>
                      </a:txBody>
                      <a:tcPr marL="39422" marR="39422" marT="0" marB="0"/>
                    </a:tc>
                  </a:tr>
                  <a:tr h="739077">
                    <a:tc>
                      <a:txBody>
                        <a:bodyPr/>
                        <a:lstStyle/>
                        <a:p>
                          <a:pPr indent="-5080" algn="just">
                            <a:lnSpc>
                              <a:spcPct val="115000"/>
                            </a:lnSpc>
                            <a:spcAft>
                              <a:spcPts val="0"/>
                            </a:spcAft>
                          </a:pPr>
                          <a:r>
                            <a:rPr lang="ro-RO" sz="700">
                              <a:effectLst/>
                            </a:rPr>
                            <a:t>2 b. </a:t>
                          </a:r>
                          <a:endParaRPr lang="ro-RO" sz="600">
                            <a:effectLst/>
                            <a:latin typeface="Calibri"/>
                            <a:ea typeface="Calibri"/>
                            <a:cs typeface="Times New Roman"/>
                          </a:endParaRPr>
                        </a:p>
                      </a:txBody>
                      <a:tcPr marL="39422" marR="39422" marT="0" marB="0" anchor="ctr"/>
                    </a:tc>
                    <a:tc>
                      <a:txBody>
                        <a:bodyPr/>
                        <a:lstStyle/>
                        <a:p>
                          <a:pPr algn="just">
                            <a:lnSpc>
                              <a:spcPct val="115000"/>
                            </a:lnSpc>
                            <a:spcAft>
                              <a:spcPts val="0"/>
                            </a:spcAft>
                          </a:pPr>
                          <a:r>
                            <a:rPr lang="ro-RO" sz="700">
                              <a:effectLst/>
                            </a:rPr>
                            <a:t>11,25 m</a:t>
                          </a:r>
                          <a:endParaRPr lang="ro-RO" sz="600">
                            <a:effectLst/>
                            <a:latin typeface="Calibri"/>
                            <a:ea typeface="Calibri"/>
                            <a:cs typeface="Times New Roman"/>
                          </a:endParaRPr>
                        </a:p>
                      </a:txBody>
                      <a:tcPr marL="39422" marR="39422" marT="0" marB="0" anchor="b"/>
                    </a:tc>
                    <a:tc>
                      <a:txBody>
                        <a:bodyPr/>
                        <a:lstStyle/>
                        <a:p>
                          <a:endParaRPr lang="ro-RO"/>
                        </a:p>
                      </a:txBody>
                      <a:tcPr marL="39422" marR="39422" marT="0" marB="0">
                        <a:blipFill rotWithShape="1">
                          <a:blip r:embed="rId2"/>
                          <a:stretch>
                            <a:fillRect l="-41912" t="-454545" r="-73897" b="-8264"/>
                          </a:stretch>
                        </a:blipFill>
                      </a:tcPr>
                    </a:tc>
                    <a:tc>
                      <a:txBody>
                        <a:bodyPr/>
                        <a:lstStyle/>
                        <a:p>
                          <a:endParaRPr lang="ro-RO" sz="800"/>
                        </a:p>
                      </a:txBody>
                      <a:tcPr marL="52562" marR="52562" marT="26281" marB="26281"/>
                    </a:tc>
                    <a:tc>
                      <a:txBody>
                        <a:bodyPr/>
                        <a:lstStyle/>
                        <a:p>
                          <a:endParaRPr lang="ro-RO" sz="800"/>
                        </a:p>
                      </a:txBody>
                      <a:tcPr marL="52562" marR="52562" marT="26281" marB="26281"/>
                    </a:tc>
                    <a:tc>
                      <a:txBody>
                        <a:bodyPr/>
                        <a:lstStyle/>
                        <a:p>
                          <a:endParaRPr lang="ro-RO" sz="800" dirty="0"/>
                        </a:p>
                      </a:txBody>
                      <a:tcPr marL="52562" marR="52562" marT="26281" marB="26281"/>
                    </a:tc>
                  </a:tr>
                </a:tbl>
              </a:graphicData>
            </a:graphic>
          </p:graphicFrame>
        </mc:Fallback>
      </mc:AlternateContent>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3215755849"/>
                  </p:ext>
                </p:extLst>
              </p:nvPr>
            </p:nvGraphicFramePr>
            <p:xfrm>
              <a:off x="4572000" y="555525"/>
              <a:ext cx="3672408" cy="4328245"/>
            </p:xfrm>
            <a:graphic>
              <a:graphicData uri="http://schemas.openxmlformats.org/drawingml/2006/table">
                <a:tbl>
                  <a:tblPr firstRow="1" firstCol="1" bandRow="1">
                    <a:tableStyleId>{5E225D28-81A1-47F6-B832-14334138A573}</a:tableStyleId>
                  </a:tblPr>
                  <a:tblGrid>
                    <a:gridCol w="213395"/>
                    <a:gridCol w="494789"/>
                    <a:gridCol w="1701893"/>
                    <a:gridCol w="425661"/>
                    <a:gridCol w="373439"/>
                    <a:gridCol w="463231"/>
                  </a:tblGrid>
                  <a:tr h="482869">
                    <a:tc>
                      <a:txBody>
                        <a:bodyPr/>
                        <a:lstStyle/>
                        <a:p>
                          <a:pPr indent="-5080" algn="just">
                            <a:lnSpc>
                              <a:spcPct val="115000"/>
                            </a:lnSpc>
                            <a:spcAft>
                              <a:spcPts val="0"/>
                            </a:spcAft>
                          </a:pPr>
                          <a:r>
                            <a:rPr lang="ro-RO" sz="600">
                              <a:effectLst/>
                            </a:rPr>
                            <a:t>3 a. </a:t>
                          </a:r>
                          <a:endParaRPr lang="ro-RO" sz="600">
                            <a:effectLst/>
                            <a:latin typeface="Calibri"/>
                            <a:ea typeface="Calibri"/>
                            <a:cs typeface="Times New Roman"/>
                          </a:endParaRPr>
                        </a:p>
                      </a:txBody>
                      <a:tcPr marL="39755" marR="39755" marT="0" marB="0" anchor="ctr"/>
                    </a:tc>
                    <a:tc>
                      <a:txBody>
                        <a:bodyPr/>
                        <a:lstStyle/>
                        <a:p>
                          <a:pPr indent="-6985" algn="just">
                            <a:lnSpc>
                              <a:spcPct val="115000"/>
                            </a:lnSpc>
                            <a:spcAft>
                              <a:spcPts val="0"/>
                            </a:spcAft>
                          </a:pPr>
                          <a:r>
                            <a:rPr lang="ro-RO" sz="600">
                              <a:effectLst/>
                            </a:rPr>
                            <a:t>Centrul cercului circum-scris bazei</a:t>
                          </a:r>
                          <a:endParaRPr lang="ro-RO" sz="600">
                            <a:effectLst/>
                            <a:latin typeface="Calibri"/>
                            <a:ea typeface="Calibri"/>
                            <a:cs typeface="Times New Roman"/>
                          </a:endParaRPr>
                        </a:p>
                      </a:txBody>
                      <a:tcPr marL="39755" marR="39755" marT="0" marB="0" anchor="b"/>
                    </a:tc>
                    <a:tc>
                      <a:txBody>
                        <a:bodyPr/>
                        <a:lstStyle/>
                        <a:p>
                          <a:pPr marL="457200" indent="-5080" algn="just">
                            <a:lnSpc>
                              <a:spcPct val="115000"/>
                            </a:lnSpc>
                            <a:spcAft>
                              <a:spcPts val="0"/>
                            </a:spcAft>
                            <a:tabLst>
                              <a:tab pos="175260" algn="l"/>
                            </a:tabLst>
                          </a:pPr>
                          <a:r>
                            <a:rPr lang="fr-FR" sz="600">
                              <a:effectLst/>
                            </a:rPr>
                            <a:t>Punctele se acordă numai pentru completarea corectă.</a:t>
                          </a:r>
                          <a:endParaRPr lang="ro-RO" sz="600">
                            <a:effectLst/>
                            <a:latin typeface="Calibri"/>
                            <a:ea typeface="Calibri"/>
                            <a:cs typeface="Times New Roman"/>
                          </a:endParaRPr>
                        </a:p>
                      </a:txBody>
                      <a:tcPr marL="39755" marR="39755" marT="0" marB="0" anchor="ctr"/>
                    </a:tc>
                    <a:tc>
                      <a:txBody>
                        <a:bodyPr/>
                        <a:lstStyle/>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2p</a:t>
                          </a:r>
                          <a:endParaRPr lang="ro-RO" sz="600">
                            <a:effectLst/>
                            <a:latin typeface="Calibri"/>
                            <a:ea typeface="Calibri"/>
                            <a:cs typeface="Times New Roman"/>
                          </a:endParaRPr>
                        </a:p>
                      </a:txBody>
                      <a:tcPr marL="39755" marR="39755" marT="0" marB="0"/>
                    </a:tc>
                    <a:tc>
                      <a:txBody>
                        <a:bodyPr/>
                        <a:lstStyle/>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2p</a:t>
                          </a:r>
                          <a:endParaRPr lang="ro-RO" sz="600">
                            <a:effectLst/>
                            <a:latin typeface="Calibri"/>
                            <a:ea typeface="Calibri"/>
                            <a:cs typeface="Times New Roman"/>
                          </a:endParaRPr>
                        </a:p>
                      </a:txBody>
                      <a:tcPr marL="39755" marR="39755" marT="0" marB="0"/>
                    </a:tc>
                    <a:tc>
                      <a:txBody>
                        <a:bodyPr/>
                        <a:lstStyle/>
                        <a:p>
                          <a:pPr algn="ctr">
                            <a:lnSpc>
                              <a:spcPct val="115000"/>
                            </a:lnSpc>
                            <a:spcAft>
                              <a:spcPts val="0"/>
                            </a:spcAft>
                          </a:pPr>
                          <a:r>
                            <a:rPr lang="ro-RO" sz="600">
                              <a:effectLst/>
                            </a:rPr>
                            <a:t> </a:t>
                          </a:r>
                          <a:endParaRPr lang="ro-RO" sz="600">
                            <a:effectLst/>
                            <a:latin typeface="Calibri"/>
                            <a:ea typeface="Calibri"/>
                            <a:cs typeface="Times New Roman"/>
                          </a:endParaRPr>
                        </a:p>
                      </a:txBody>
                      <a:tcPr marL="39755" marR="39755" marT="0" marB="0"/>
                    </a:tc>
                  </a:tr>
                  <a:tr h="1466905">
                    <a:tc>
                      <a:txBody>
                        <a:bodyPr/>
                        <a:lstStyle/>
                        <a:p>
                          <a:pPr indent="-5080" algn="just">
                            <a:lnSpc>
                              <a:spcPct val="115000"/>
                            </a:lnSpc>
                            <a:spcAft>
                              <a:spcPts val="0"/>
                            </a:spcAft>
                          </a:pPr>
                          <a:r>
                            <a:rPr lang="ro-RO" sz="600">
                              <a:effectLst/>
                            </a:rPr>
                            <a:t> </a:t>
                          </a:r>
                        </a:p>
                        <a:p>
                          <a:pPr indent="-5080" algn="just">
                            <a:lnSpc>
                              <a:spcPct val="115000"/>
                            </a:lnSpc>
                            <a:spcAft>
                              <a:spcPts val="0"/>
                            </a:spcAft>
                          </a:pPr>
                          <a:r>
                            <a:rPr lang="ro-RO" sz="600">
                              <a:effectLst/>
                            </a:rPr>
                            <a:t> </a:t>
                          </a:r>
                        </a:p>
                        <a:p>
                          <a:pPr indent="-5080" algn="just">
                            <a:lnSpc>
                              <a:spcPct val="115000"/>
                            </a:lnSpc>
                            <a:spcAft>
                              <a:spcPts val="0"/>
                            </a:spcAft>
                          </a:pPr>
                          <a:r>
                            <a:rPr lang="ro-RO" sz="600">
                              <a:effectLst/>
                            </a:rPr>
                            <a:t>3 b.</a:t>
                          </a:r>
                          <a:endParaRPr lang="ro-RO" sz="600">
                            <a:effectLst/>
                            <a:latin typeface="Calibri"/>
                            <a:ea typeface="Calibri"/>
                            <a:cs typeface="Times New Roman"/>
                          </a:endParaRPr>
                        </a:p>
                      </a:txBody>
                      <a:tcPr marL="39755" marR="39755" marT="0" marB="0" anchor="ctr"/>
                    </a:tc>
                    <a:tc>
                      <a:txBody>
                        <a:bodyPr/>
                        <a:lstStyle/>
                        <a:p>
                          <a:pPr indent="270510" algn="just">
                            <a:lnSpc>
                              <a:spcPct val="115000"/>
                            </a:lnSpc>
                            <a:spcAft>
                              <a:spcPts val="0"/>
                            </a:spcAft>
                          </a:pPr>
                          <a:r>
                            <a:rPr lang="ro-RO" sz="600">
                              <a:effectLst/>
                            </a:rPr>
                            <a:t> </a:t>
                          </a:r>
                        </a:p>
                        <a:p>
                          <a:pPr indent="270510" algn="just">
                            <a:lnSpc>
                              <a:spcPct val="115000"/>
                            </a:lnSpc>
                            <a:spcAft>
                              <a:spcPts val="0"/>
                            </a:spcAft>
                          </a:pPr>
                          <a:r>
                            <a:rPr lang="ro-RO" sz="600">
                              <a:effectLst/>
                            </a:rPr>
                            <a:t> </a:t>
                          </a:r>
                        </a:p>
                        <a:p>
                          <a:pPr indent="270510" algn="just">
                            <a:lnSpc>
                              <a:spcPct val="115000"/>
                            </a:lnSpc>
                            <a:spcAft>
                              <a:spcPts val="0"/>
                            </a:spcAft>
                          </a:pPr>
                          <a:r>
                            <a:rPr lang="ro-RO" sz="600">
                              <a:effectLst/>
                            </a:rPr>
                            <a:t> </a:t>
                          </a:r>
                        </a:p>
                        <a:p>
                          <a:pPr indent="270510" algn="just">
                            <a:lnSpc>
                              <a:spcPct val="115000"/>
                            </a:lnSpc>
                            <a:spcAft>
                              <a:spcPts val="0"/>
                            </a:spcAft>
                          </a:pPr>
                          <a:r>
                            <a:rPr lang="ro-RO" sz="600">
                              <a:effectLst/>
                            </a:rPr>
                            <a:t> </a:t>
                          </a:r>
                        </a:p>
                        <a:p>
                          <a:pPr indent="270510" algn="just">
                            <a:lnSpc>
                              <a:spcPct val="115000"/>
                            </a:lnSpc>
                            <a:spcAft>
                              <a:spcPts val="0"/>
                            </a:spcAft>
                          </a:pPr>
                          <a:r>
                            <a:rPr lang="ro-RO" sz="600">
                              <a:effectLst/>
                            </a:rPr>
                            <a:t> </a:t>
                          </a:r>
                        </a:p>
                        <a:p>
                          <a:pPr indent="270510" algn="just">
                            <a:lnSpc>
                              <a:spcPct val="115000"/>
                            </a:lnSpc>
                            <a:spcAft>
                              <a:spcPts val="0"/>
                            </a:spcAft>
                          </a:pPr>
                          <a:r>
                            <a:rPr lang="ro-RO" sz="600">
                              <a:effectLst/>
                            </a:rPr>
                            <a:t> </a:t>
                          </a:r>
                        </a:p>
                        <a:p>
                          <a:pPr indent="270510" algn="just">
                            <a:lnSpc>
                              <a:spcPct val="115000"/>
                            </a:lnSpc>
                            <a:spcAft>
                              <a:spcPts val="0"/>
                            </a:spcAft>
                          </a:pPr>
                          <a:r>
                            <a:rPr lang="ro-RO" sz="600">
                              <a:effectLst/>
                            </a:rPr>
                            <a:t> </a:t>
                          </a:r>
                        </a:p>
                        <a:p>
                          <a:pPr indent="270510" algn="just">
                            <a:lnSpc>
                              <a:spcPct val="115000"/>
                            </a:lnSpc>
                            <a:spcAft>
                              <a:spcPts val="0"/>
                            </a:spcAft>
                          </a:pPr>
                          <a:r>
                            <a:rPr lang="ro-RO" sz="600">
                              <a:effectLst/>
                            </a:rPr>
                            <a:t> </a:t>
                          </a:r>
                        </a:p>
                        <a:p>
                          <a:pPr indent="270510" algn="just">
                            <a:lnSpc>
                              <a:spcPct val="115000"/>
                            </a:lnSpc>
                            <a:spcAft>
                              <a:spcPts val="0"/>
                            </a:spcAft>
                          </a:pPr>
                          <a:r>
                            <a:rPr lang="ro-RO" sz="600">
                              <a:effectLst/>
                            </a:rPr>
                            <a:t> </a:t>
                          </a:r>
                        </a:p>
                        <a:p>
                          <a:pPr indent="270510" algn="just">
                            <a:lnSpc>
                              <a:spcPct val="115000"/>
                            </a:lnSpc>
                            <a:spcAft>
                              <a:spcPts val="0"/>
                            </a:spcAft>
                          </a:pPr>
                          <a:r>
                            <a:rPr lang="ro-RO" sz="600">
                              <a:effectLst/>
                            </a:rPr>
                            <a:t> </a:t>
                          </a:r>
                        </a:p>
                        <a:p>
                          <a:pPr indent="270510" algn="just">
                            <a:lnSpc>
                              <a:spcPct val="115000"/>
                            </a:lnSpc>
                            <a:spcAft>
                              <a:spcPts val="0"/>
                            </a:spcAft>
                          </a:pPr>
                          <a14:m>
                            <m:oMathPara xmlns:m="http://schemas.openxmlformats.org/officeDocument/2006/math">
                              <m:oMathParaPr>
                                <m:jc m:val="centerGroup"/>
                              </m:oMathParaPr>
                              <m:oMath xmlns:m="http://schemas.openxmlformats.org/officeDocument/2006/math">
                                <m:r>
                                  <a:rPr lang="ro-RO" sz="600">
                                    <a:effectLst/>
                                    <a:latin typeface="Cambria Math"/>
                                  </a:rPr>
                                  <m:t>18</m:t>
                                </m:r>
                                <m:rad>
                                  <m:radPr>
                                    <m:degHide m:val="on"/>
                                    <m:ctrlPr>
                                      <a:rPr lang="ro-RO" sz="600" i="1">
                                        <a:effectLst/>
                                        <a:latin typeface="Cambria Math"/>
                                      </a:rPr>
                                    </m:ctrlPr>
                                  </m:radPr>
                                  <m:deg/>
                                  <m:e>
                                    <m:r>
                                      <a:rPr lang="ro-RO" sz="600">
                                        <a:effectLst/>
                                        <a:latin typeface="Cambria Math"/>
                                      </a:rPr>
                                      <m:t>31</m:t>
                                    </m:r>
                                  </m:e>
                                </m:rad>
                                <m:sSup>
                                  <m:sSupPr>
                                    <m:ctrlPr>
                                      <a:rPr lang="ro-RO" sz="600" i="1">
                                        <a:effectLst/>
                                        <a:latin typeface="Cambria Math"/>
                                      </a:rPr>
                                    </m:ctrlPr>
                                  </m:sSupPr>
                                  <m:e>
                                    <m:r>
                                      <a:rPr lang="ro-RO" sz="600">
                                        <a:effectLst/>
                                        <a:latin typeface="Cambria Math"/>
                                      </a:rPr>
                                      <m:t>𝑚</m:t>
                                    </m:r>
                                  </m:e>
                                  <m:sup>
                                    <m:r>
                                      <a:rPr lang="ro-RO" sz="600">
                                        <a:effectLst/>
                                        <a:latin typeface="Cambria Math"/>
                                      </a:rPr>
                                      <m:t>2</m:t>
                                    </m:r>
                                  </m:sup>
                                </m:sSup>
                              </m:oMath>
                            </m:oMathPara>
                          </a14:m>
                          <a:endParaRPr lang="ro-RO" sz="600">
                            <a:effectLst/>
                            <a:latin typeface="Calibri"/>
                            <a:ea typeface="Calibri"/>
                            <a:cs typeface="Times New Roman"/>
                          </a:endParaRPr>
                        </a:p>
                      </a:txBody>
                      <a:tcPr marL="39755" marR="39755" marT="0" marB="0" anchor="b"/>
                    </a:tc>
                    <a:tc>
                      <a:txBody>
                        <a:bodyPr/>
                        <a:lstStyle/>
                        <a:p>
                          <a:pPr marL="342900" lvl="0" indent="-342900" algn="just">
                            <a:lnSpc>
                              <a:spcPct val="115000"/>
                            </a:lnSpc>
                            <a:spcAft>
                              <a:spcPts val="0"/>
                            </a:spcAft>
                            <a:buFont typeface="Times New Roman"/>
                            <a:buChar char="-"/>
                            <a:tabLst>
                              <a:tab pos="175260" algn="l"/>
                            </a:tabLst>
                          </a:pPr>
                          <a:r>
                            <a:rPr lang="en-US" sz="600">
                              <a:effectLst/>
                            </a:rPr>
                            <a:t>evidențierea triunghiului echilateral din bază;</a:t>
                          </a:r>
                          <a:endParaRPr lang="ro-RO" sz="600">
                            <a:effectLst/>
                          </a:endParaRPr>
                        </a:p>
                        <a:p>
                          <a:pPr marL="342900" lvl="0" indent="-342900" algn="just">
                            <a:lnSpc>
                              <a:spcPct val="115000"/>
                            </a:lnSpc>
                            <a:spcAft>
                              <a:spcPts val="0"/>
                            </a:spcAft>
                            <a:buFont typeface="Times New Roman"/>
                            <a:buChar char="-"/>
                            <a:tabLst>
                              <a:tab pos="175260" algn="l"/>
                            </a:tabLst>
                          </a:pPr>
                          <a:r>
                            <a:rPr lang="en-US" sz="600">
                              <a:effectLst/>
                            </a:rPr>
                            <a:t>determinarea înălțimii triunghiului din bază: </a:t>
                          </a:r>
                          <a14:m>
                            <m:oMath xmlns:m="http://schemas.openxmlformats.org/officeDocument/2006/math">
                              <m:r>
                                <a:rPr lang="ru-RU" sz="600">
                                  <a:effectLst/>
                                  <a:latin typeface="Cambria Math"/>
                                </a:rPr>
                                <m:t>𝟑</m:t>
                              </m:r>
                              <m:rad>
                                <m:radPr>
                                  <m:degHide m:val="on"/>
                                  <m:ctrlPr>
                                    <a:rPr lang="ro-RO" sz="600" i="1">
                                      <a:effectLst/>
                                      <a:latin typeface="Cambria Math"/>
                                    </a:rPr>
                                  </m:ctrlPr>
                                </m:radPr>
                                <m:deg/>
                                <m:e>
                                  <m:r>
                                    <a:rPr lang="ru-RU" sz="600">
                                      <a:effectLst/>
                                      <a:latin typeface="Cambria Math"/>
                                    </a:rPr>
                                    <m:t>𝟑</m:t>
                                  </m:r>
                                  <m:r>
                                    <a:rPr lang="ru-RU" sz="600">
                                      <a:effectLst/>
                                      <a:latin typeface="Cambria Math"/>
                                    </a:rPr>
                                    <m:t> </m:t>
                                  </m:r>
                                </m:e>
                              </m:rad>
                              <m:r>
                                <a:rPr lang="ru-RU" sz="600">
                                  <a:effectLst/>
                                  <a:latin typeface="Cambria Math"/>
                                </a:rPr>
                                <m:t>𝒎</m:t>
                              </m:r>
                            </m:oMath>
                          </a14:m>
                          <a:r>
                            <a:rPr lang="en-US" sz="600">
                              <a:effectLst/>
                            </a:rPr>
                            <a:t>;</a:t>
                          </a:r>
                          <a:endParaRPr lang="ro-RO" sz="600">
                            <a:effectLst/>
                          </a:endParaRPr>
                        </a:p>
                        <a:p>
                          <a:pPr marL="342900" lvl="0" indent="-342900" algn="just">
                            <a:lnSpc>
                              <a:spcPct val="115000"/>
                            </a:lnSpc>
                            <a:spcAft>
                              <a:spcPts val="0"/>
                            </a:spcAft>
                            <a:buFont typeface="Times New Roman"/>
                            <a:buChar char="-"/>
                            <a:tabLst>
                              <a:tab pos="175260" algn="l"/>
                            </a:tabLst>
                          </a:pPr>
                          <a:r>
                            <a:rPr lang="en-US" sz="600">
                              <a:effectLst/>
                            </a:rPr>
                            <a:t>determinarea lungimii apotemei feței laterale a hexagonului </a:t>
                          </a:r>
                          <a14:m>
                            <m:oMath xmlns:m="http://schemas.openxmlformats.org/officeDocument/2006/math">
                              <m:rad>
                                <m:radPr>
                                  <m:degHide m:val="on"/>
                                  <m:ctrlPr>
                                    <a:rPr lang="ro-RO" sz="600" i="1">
                                      <a:effectLst/>
                                      <a:latin typeface="Cambria Math"/>
                                    </a:rPr>
                                  </m:ctrlPr>
                                </m:radPr>
                                <m:deg/>
                                <m:e>
                                  <m:r>
                                    <a:rPr lang="ru-RU" sz="600">
                                      <a:effectLst/>
                                      <a:latin typeface="Cambria Math"/>
                                    </a:rPr>
                                    <m:t>𝟑𝟏</m:t>
                                  </m:r>
                                </m:e>
                              </m:rad>
                              <m:r>
                                <a:rPr lang="ru-RU" sz="600">
                                  <a:effectLst/>
                                  <a:latin typeface="Cambria Math"/>
                                </a:rPr>
                                <m:t>𝒎</m:t>
                              </m:r>
                            </m:oMath>
                          </a14:m>
                          <a:r>
                            <a:rPr lang="en-US" sz="600">
                              <a:effectLst/>
                            </a:rPr>
                            <a:t> ;</a:t>
                          </a:r>
                          <a:endParaRPr lang="ro-RO" sz="600">
                            <a:effectLst/>
                          </a:endParaRPr>
                        </a:p>
                        <a:p>
                          <a:pPr marL="342900" lvl="0" indent="-342900" algn="just">
                            <a:lnSpc>
                              <a:spcPct val="115000"/>
                            </a:lnSpc>
                            <a:spcAft>
                              <a:spcPts val="0"/>
                            </a:spcAft>
                            <a:buFont typeface="Times New Roman"/>
                            <a:buChar char="-"/>
                            <a:tabLst>
                              <a:tab pos="175260" algn="l"/>
                            </a:tabLst>
                          </a:pPr>
                          <a:r>
                            <a:rPr lang="en-US" sz="600">
                              <a:effectLst/>
                            </a:rPr>
                            <a:t>calcularea ariei suprafeței unei fețe laterale </a:t>
                          </a:r>
                          <a14:m>
                            <m:oMath xmlns:m="http://schemas.openxmlformats.org/officeDocument/2006/math">
                              <m:r>
                                <a:rPr lang="ru-RU" sz="600">
                                  <a:effectLst/>
                                  <a:latin typeface="Cambria Math"/>
                                </a:rPr>
                                <m:t>𝟑</m:t>
                              </m:r>
                              <m:rad>
                                <m:radPr>
                                  <m:degHide m:val="on"/>
                                  <m:ctrlPr>
                                    <a:rPr lang="ro-RO" sz="600" i="1">
                                      <a:effectLst/>
                                      <a:latin typeface="Cambria Math"/>
                                    </a:rPr>
                                  </m:ctrlPr>
                                </m:radPr>
                                <m:deg/>
                                <m:e>
                                  <m:r>
                                    <a:rPr lang="ru-RU" sz="600">
                                      <a:effectLst/>
                                      <a:latin typeface="Cambria Math"/>
                                    </a:rPr>
                                    <m:t>𝟑𝟏</m:t>
                                  </m:r>
                                </m:e>
                              </m:rad>
                              <m:sSup>
                                <m:sSupPr>
                                  <m:ctrlPr>
                                    <a:rPr lang="ro-RO" sz="600" i="1">
                                      <a:effectLst/>
                                      <a:latin typeface="Cambria Math"/>
                                    </a:rPr>
                                  </m:ctrlPr>
                                </m:sSupPr>
                                <m:e>
                                  <m:r>
                                    <a:rPr lang="ru-RU" sz="600">
                                      <a:effectLst/>
                                      <a:latin typeface="Cambria Math"/>
                                    </a:rPr>
                                    <m:t>𝒎</m:t>
                                  </m:r>
                                </m:e>
                                <m:sup>
                                  <m:r>
                                    <a:rPr lang="ru-RU" sz="600">
                                      <a:effectLst/>
                                      <a:latin typeface="Cambria Math"/>
                                    </a:rPr>
                                    <m:t>𝟐</m:t>
                                  </m:r>
                                </m:sup>
                              </m:sSup>
                            </m:oMath>
                          </a14:m>
                          <a:r>
                            <a:rPr lang="en-US" sz="600">
                              <a:effectLst/>
                            </a:rPr>
                            <a:t>;</a:t>
                          </a:r>
                          <a:endParaRPr lang="ro-RO" sz="600">
                            <a:effectLst/>
                          </a:endParaRPr>
                        </a:p>
                        <a:p>
                          <a:pPr marL="342900" lvl="0" indent="-342900" algn="just">
                            <a:lnSpc>
                              <a:spcPct val="115000"/>
                            </a:lnSpc>
                            <a:spcAft>
                              <a:spcPts val="0"/>
                            </a:spcAft>
                            <a:buFont typeface="Times New Roman"/>
                            <a:buChar char="-"/>
                            <a:tabLst>
                              <a:tab pos="175260" algn="l"/>
                            </a:tabLst>
                          </a:pPr>
                          <a:r>
                            <a:rPr lang="en-US" sz="600">
                              <a:effectLst/>
                            </a:rPr>
                            <a:t>calcularea ariei suprafeței laterale a acoperișului: </a:t>
                          </a:r>
                          <a14:m>
                            <m:oMath xmlns:m="http://schemas.openxmlformats.org/officeDocument/2006/math">
                              <m:r>
                                <a:rPr lang="ru-RU" sz="600">
                                  <a:effectLst/>
                                  <a:latin typeface="Cambria Math"/>
                                </a:rPr>
                                <m:t>𝟏𝟖</m:t>
                              </m:r>
                              <m:rad>
                                <m:radPr>
                                  <m:degHide m:val="on"/>
                                  <m:ctrlPr>
                                    <a:rPr lang="ro-RO" sz="600" i="1">
                                      <a:effectLst/>
                                      <a:latin typeface="Cambria Math"/>
                                    </a:rPr>
                                  </m:ctrlPr>
                                </m:radPr>
                                <m:deg/>
                                <m:e>
                                  <m:r>
                                    <a:rPr lang="ru-RU" sz="600">
                                      <a:effectLst/>
                                      <a:latin typeface="Cambria Math"/>
                                    </a:rPr>
                                    <m:t>𝟑𝟏</m:t>
                                  </m:r>
                                </m:e>
                              </m:rad>
                              <m:sSup>
                                <m:sSupPr>
                                  <m:ctrlPr>
                                    <a:rPr lang="ro-RO" sz="600" i="1">
                                      <a:effectLst/>
                                      <a:latin typeface="Cambria Math"/>
                                    </a:rPr>
                                  </m:ctrlPr>
                                </m:sSupPr>
                                <m:e>
                                  <m:r>
                                    <a:rPr lang="ru-RU" sz="600">
                                      <a:effectLst/>
                                      <a:latin typeface="Cambria Math"/>
                                    </a:rPr>
                                    <m:t>𝒎</m:t>
                                  </m:r>
                                </m:e>
                                <m:sup>
                                  <m:r>
                                    <a:rPr lang="ru-RU" sz="600">
                                      <a:effectLst/>
                                      <a:latin typeface="Cambria Math"/>
                                    </a:rPr>
                                    <m:t>𝟐</m:t>
                                  </m:r>
                                </m:sup>
                              </m:sSup>
                            </m:oMath>
                          </a14:m>
                          <a:r>
                            <a:rPr lang="en-US" sz="600">
                              <a:effectLst/>
                            </a:rPr>
                            <a:t>;</a:t>
                          </a:r>
                          <a:endParaRPr lang="ro-RO" sz="600">
                            <a:effectLst/>
                          </a:endParaRPr>
                        </a:p>
                        <a:p>
                          <a:pPr marL="342900" lvl="0" indent="-342900" algn="just">
                            <a:lnSpc>
                              <a:spcPct val="115000"/>
                            </a:lnSpc>
                            <a:spcAft>
                              <a:spcPts val="0"/>
                            </a:spcAft>
                            <a:buFont typeface="Times New Roman"/>
                            <a:buChar char="-"/>
                            <a:tabLst>
                              <a:tab pos="175260" algn="l"/>
                            </a:tabLst>
                          </a:pPr>
                          <a:r>
                            <a:rPr lang="ru-RU" sz="600">
                              <a:effectLst/>
                            </a:rPr>
                            <a:t>răspuns corect.</a:t>
                          </a:r>
                          <a:endParaRPr lang="ro-RO" sz="600">
                            <a:effectLst/>
                            <a:latin typeface="Calibri"/>
                            <a:ea typeface="Times New Roman"/>
                            <a:cs typeface="Times New Roman"/>
                          </a:endParaRPr>
                        </a:p>
                      </a:txBody>
                      <a:tcPr marL="39755" marR="39755" marT="0" marB="0"/>
                    </a:tc>
                    <a:tc>
                      <a:txBody>
                        <a:bodyPr/>
                        <a:lstStyle/>
                        <a:p>
                          <a:pPr indent="-5080" algn="ctr">
                            <a:lnSpc>
                              <a:spcPct val="115000"/>
                            </a:lnSpc>
                            <a:spcAft>
                              <a:spcPts val="0"/>
                            </a:spcAft>
                            <a:tabLst>
                              <a:tab pos="175260" algn="l"/>
                            </a:tabLst>
                          </a:pPr>
                          <a:r>
                            <a:rPr lang="ro-RO" sz="600">
                              <a:effectLst/>
                            </a:rPr>
                            <a:t>1p</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1p</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1p</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1p</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1p</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1p</a:t>
                          </a:r>
                          <a:endParaRPr lang="ro-RO" sz="600">
                            <a:effectLst/>
                            <a:latin typeface="Calibri"/>
                            <a:ea typeface="Calibri"/>
                            <a:cs typeface="Times New Roman"/>
                          </a:endParaRPr>
                        </a:p>
                      </a:txBody>
                      <a:tcPr marL="39755" marR="39755" marT="0" marB="0"/>
                    </a:tc>
                    <a:tc>
                      <a:txBody>
                        <a:bodyPr/>
                        <a:lstStyle/>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6p</a:t>
                          </a:r>
                          <a:endParaRPr lang="ro-RO" sz="600">
                            <a:effectLst/>
                            <a:latin typeface="Calibri"/>
                            <a:ea typeface="Calibri"/>
                            <a:cs typeface="Times New Roman"/>
                          </a:endParaRPr>
                        </a:p>
                      </a:txBody>
                      <a:tcPr marL="39755" marR="39755" marT="0" marB="0"/>
                    </a:tc>
                    <a:tc>
                      <a:txBody>
                        <a:bodyPr/>
                        <a:lstStyle/>
                        <a:p>
                          <a:pPr algn="ctr">
                            <a:lnSpc>
                              <a:spcPct val="115000"/>
                            </a:lnSpc>
                            <a:spcAft>
                              <a:spcPts val="0"/>
                            </a:spcAft>
                          </a:pPr>
                          <a:r>
                            <a:rPr lang="ro-RO" sz="600">
                              <a:effectLst/>
                            </a:rPr>
                            <a:t> </a:t>
                          </a:r>
                          <a:endParaRPr lang="ro-RO" sz="600">
                            <a:effectLst/>
                            <a:latin typeface="Calibri"/>
                            <a:ea typeface="Calibri"/>
                            <a:cs typeface="Times New Roman"/>
                          </a:endParaRPr>
                        </a:p>
                      </a:txBody>
                      <a:tcPr marL="39755" marR="39755" marT="0" marB="0"/>
                    </a:tc>
                  </a:tr>
                  <a:tr h="984832">
                    <a:tc>
                      <a:txBody>
                        <a:bodyPr/>
                        <a:lstStyle/>
                        <a:p>
                          <a:pPr indent="-5080" algn="just">
                            <a:lnSpc>
                              <a:spcPct val="115000"/>
                            </a:lnSpc>
                            <a:spcAft>
                              <a:spcPts val="0"/>
                            </a:spcAft>
                          </a:pPr>
                          <a:r>
                            <a:rPr lang="ro-RO" sz="600">
                              <a:effectLst/>
                            </a:rPr>
                            <a:t>3 c.</a:t>
                          </a:r>
                          <a:endParaRPr lang="ro-RO" sz="600">
                            <a:effectLst/>
                            <a:latin typeface="Calibri"/>
                            <a:ea typeface="Calibri"/>
                            <a:cs typeface="Times New Roman"/>
                          </a:endParaRPr>
                        </a:p>
                      </a:txBody>
                      <a:tcPr marL="39755" marR="39755" marT="0" marB="0" anchor="ctr"/>
                    </a:tc>
                    <a:tc>
                      <a:txBody>
                        <a:bodyPr/>
                        <a:lstStyle/>
                        <a:p>
                          <a:pPr algn="just">
                            <a:lnSpc>
                              <a:spcPct val="115000"/>
                            </a:lnSpc>
                            <a:spcAft>
                              <a:spcPts val="0"/>
                            </a:spcAft>
                          </a:pPr>
                          <a:r>
                            <a:rPr lang="ro-RO" sz="600">
                              <a:effectLst/>
                            </a:rPr>
                            <a:t>113 foi</a:t>
                          </a:r>
                          <a:endParaRPr lang="ro-RO" sz="600">
                            <a:effectLst/>
                            <a:latin typeface="Calibri"/>
                            <a:ea typeface="Calibri"/>
                            <a:cs typeface="Times New Roman"/>
                          </a:endParaRPr>
                        </a:p>
                      </a:txBody>
                      <a:tcPr marL="39755" marR="39755" marT="0" marB="0" anchor="b"/>
                    </a:tc>
                    <a:tc>
                      <a:txBody>
                        <a:bodyPr/>
                        <a:lstStyle/>
                        <a:p>
                          <a:pPr marL="342900" lvl="0" indent="-342900" algn="just">
                            <a:lnSpc>
                              <a:spcPct val="115000"/>
                            </a:lnSpc>
                            <a:spcAft>
                              <a:spcPts val="0"/>
                            </a:spcAft>
                            <a:buFont typeface="Times New Roman"/>
                            <a:buChar char="-"/>
                            <a:tabLst>
                              <a:tab pos="175260" algn="l"/>
                            </a:tabLst>
                          </a:pPr>
                          <a:r>
                            <a:rPr lang="fr-FR" sz="600">
                              <a:effectLst/>
                            </a:rPr>
                            <a:t>calcularea  ariei unei foi de tablă: 0,98 m</a:t>
                          </a:r>
                          <a:r>
                            <a:rPr lang="fr-FR" sz="600" baseline="30000">
                              <a:effectLst/>
                            </a:rPr>
                            <a:t>2</a:t>
                          </a:r>
                          <a:r>
                            <a:rPr lang="fr-FR" sz="600">
                              <a:effectLst/>
                            </a:rPr>
                            <a:t>;</a:t>
                          </a:r>
                          <a:endParaRPr lang="ro-RO" sz="600">
                            <a:effectLst/>
                          </a:endParaRPr>
                        </a:p>
                        <a:p>
                          <a:pPr marL="342900" lvl="0" indent="-342900" algn="just">
                            <a:lnSpc>
                              <a:spcPct val="115000"/>
                            </a:lnSpc>
                            <a:spcAft>
                              <a:spcPts val="0"/>
                            </a:spcAft>
                            <a:buFont typeface="Times New Roman"/>
                            <a:buChar char="-"/>
                            <a:tabLst>
                              <a:tab pos="175260" algn="l"/>
                            </a:tabLst>
                          </a:pPr>
                          <a:r>
                            <a:rPr lang="en-US" sz="600">
                              <a:effectLst/>
                            </a:rPr>
                            <a:t>calcularea ariei suprafeței folosite pentru încheieturi: 10,02 m</a:t>
                          </a:r>
                          <a:r>
                            <a:rPr lang="en-US" sz="600" baseline="30000">
                              <a:effectLst/>
                            </a:rPr>
                            <a:t>2</a:t>
                          </a:r>
                          <a:r>
                            <a:rPr lang="en-US" sz="600">
                              <a:effectLst/>
                            </a:rPr>
                            <a:t>;</a:t>
                          </a:r>
                          <a:endParaRPr lang="ro-RO" sz="600">
                            <a:effectLst/>
                          </a:endParaRPr>
                        </a:p>
                        <a:p>
                          <a:pPr marL="342900" lvl="0" indent="-342900" algn="just">
                            <a:lnSpc>
                              <a:spcPct val="115000"/>
                            </a:lnSpc>
                            <a:spcAft>
                              <a:spcPts val="0"/>
                            </a:spcAft>
                            <a:buFont typeface="Times New Roman"/>
                            <a:buChar char="-"/>
                            <a:tabLst>
                              <a:tab pos="175260" algn="l"/>
                            </a:tabLst>
                          </a:pPr>
                          <a:r>
                            <a:rPr lang="ru-RU" sz="600">
                              <a:effectLst/>
                            </a:rPr>
                            <a:t>determinarea ariei totale;</a:t>
                          </a:r>
                          <a:endParaRPr lang="ro-RO" sz="600">
                            <a:effectLst/>
                          </a:endParaRPr>
                        </a:p>
                        <a:p>
                          <a:pPr marL="342900" lvl="0" indent="-342900" algn="just">
                            <a:lnSpc>
                              <a:spcPct val="115000"/>
                            </a:lnSpc>
                            <a:spcAft>
                              <a:spcPts val="0"/>
                            </a:spcAft>
                            <a:buFont typeface="Times New Roman"/>
                            <a:buChar char="-"/>
                            <a:tabLst>
                              <a:tab pos="175260" algn="l"/>
                            </a:tabLst>
                          </a:pPr>
                          <a:r>
                            <a:rPr lang="en-US" sz="600">
                              <a:effectLst/>
                            </a:rPr>
                            <a:t>calcularea numărului de foi necesare pentru acoperiș;</a:t>
                          </a:r>
                          <a:endParaRPr lang="ro-RO" sz="600">
                            <a:effectLst/>
                          </a:endParaRPr>
                        </a:p>
                        <a:p>
                          <a:pPr marL="342900" lvl="0" indent="-342900" algn="just">
                            <a:lnSpc>
                              <a:spcPct val="115000"/>
                            </a:lnSpc>
                            <a:spcAft>
                              <a:spcPts val="0"/>
                            </a:spcAft>
                            <a:buFont typeface="Times New Roman"/>
                            <a:buChar char="-"/>
                            <a:tabLst>
                              <a:tab pos="175260" algn="l"/>
                            </a:tabLst>
                          </a:pPr>
                          <a:r>
                            <a:rPr lang="ru-RU" sz="600">
                              <a:effectLst/>
                            </a:rPr>
                            <a:t>răspuns corect.</a:t>
                          </a:r>
                          <a:endParaRPr lang="ro-RO" sz="600">
                            <a:effectLst/>
                            <a:latin typeface="Calibri"/>
                            <a:ea typeface="Times New Roman"/>
                            <a:cs typeface="Times New Roman"/>
                          </a:endParaRPr>
                        </a:p>
                      </a:txBody>
                      <a:tcPr marL="39755" marR="39755" marT="0" marB="0"/>
                    </a:tc>
                    <a:tc>
                      <a:txBody>
                        <a:bodyPr/>
                        <a:lstStyle/>
                        <a:p>
                          <a:pPr indent="-5080" algn="ctr">
                            <a:lnSpc>
                              <a:spcPct val="115000"/>
                            </a:lnSpc>
                            <a:spcAft>
                              <a:spcPts val="0"/>
                            </a:spcAft>
                            <a:tabLst>
                              <a:tab pos="175260" algn="l"/>
                            </a:tabLst>
                          </a:pPr>
                          <a:r>
                            <a:rPr lang="ro-RO" sz="600">
                              <a:effectLst/>
                            </a:rPr>
                            <a:t>1p</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1p</a:t>
                          </a:r>
                        </a:p>
                        <a:p>
                          <a:pPr indent="-5080" algn="ctr">
                            <a:lnSpc>
                              <a:spcPct val="115000"/>
                            </a:lnSpc>
                            <a:spcAft>
                              <a:spcPts val="0"/>
                            </a:spcAft>
                            <a:tabLst>
                              <a:tab pos="175260" algn="l"/>
                            </a:tabLst>
                          </a:pPr>
                          <a:r>
                            <a:rPr lang="ro-RO" sz="600">
                              <a:effectLst/>
                            </a:rPr>
                            <a:t>1p</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1p</a:t>
                          </a:r>
                        </a:p>
                        <a:p>
                          <a:pPr indent="-5080" algn="ctr">
                            <a:lnSpc>
                              <a:spcPct val="115000"/>
                            </a:lnSpc>
                            <a:spcAft>
                              <a:spcPts val="0"/>
                            </a:spcAft>
                            <a:tabLst>
                              <a:tab pos="175260" algn="l"/>
                            </a:tabLst>
                          </a:pPr>
                          <a:r>
                            <a:rPr lang="ro-RO" sz="600">
                              <a:effectLst/>
                            </a:rPr>
                            <a:t>1p</a:t>
                          </a:r>
                          <a:endParaRPr lang="ro-RO" sz="600">
                            <a:effectLst/>
                            <a:latin typeface="Calibri"/>
                            <a:ea typeface="Calibri"/>
                            <a:cs typeface="Times New Roman"/>
                          </a:endParaRPr>
                        </a:p>
                      </a:txBody>
                      <a:tcPr marL="39755" marR="39755" marT="0" marB="0"/>
                    </a:tc>
                    <a:tc>
                      <a:txBody>
                        <a:bodyPr/>
                        <a:lstStyle/>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5p</a:t>
                          </a:r>
                          <a:endParaRPr lang="ro-RO" sz="600">
                            <a:effectLst/>
                            <a:latin typeface="Calibri"/>
                            <a:ea typeface="Calibri"/>
                            <a:cs typeface="Times New Roman"/>
                          </a:endParaRPr>
                        </a:p>
                      </a:txBody>
                      <a:tcPr marL="39755" marR="39755" marT="0" marB="0"/>
                    </a:tc>
                    <a:tc>
                      <a:txBody>
                        <a:bodyPr/>
                        <a:lstStyle/>
                        <a:p>
                          <a:pPr algn="ctr">
                            <a:lnSpc>
                              <a:spcPct val="115000"/>
                            </a:lnSpc>
                            <a:spcAft>
                              <a:spcPts val="0"/>
                            </a:spcAft>
                          </a:pPr>
                          <a:r>
                            <a:rPr lang="ro-RO" sz="600">
                              <a:effectLst/>
                            </a:rPr>
                            <a:t> </a:t>
                          </a:r>
                          <a:endParaRPr lang="ro-RO" sz="600">
                            <a:effectLst/>
                            <a:latin typeface="Calibri"/>
                            <a:ea typeface="Calibri"/>
                            <a:cs typeface="Times New Roman"/>
                          </a:endParaRPr>
                        </a:p>
                      </a:txBody>
                      <a:tcPr marL="39755" marR="39755" marT="0" marB="0"/>
                    </a:tc>
                  </a:tr>
                  <a:tr h="1288483">
                    <a:tc>
                      <a:txBody>
                        <a:bodyPr/>
                        <a:lstStyle/>
                        <a:p>
                          <a:pPr indent="-5080" algn="just">
                            <a:lnSpc>
                              <a:spcPct val="115000"/>
                            </a:lnSpc>
                            <a:spcAft>
                              <a:spcPts val="0"/>
                            </a:spcAft>
                          </a:pPr>
                          <a:r>
                            <a:rPr lang="ro-RO" sz="600">
                              <a:effectLst/>
                            </a:rPr>
                            <a:t>4</a:t>
                          </a:r>
                          <a:endParaRPr lang="ro-RO" sz="600">
                            <a:effectLst/>
                            <a:latin typeface="Calibri"/>
                            <a:ea typeface="Calibri"/>
                            <a:cs typeface="Times New Roman"/>
                          </a:endParaRPr>
                        </a:p>
                      </a:txBody>
                      <a:tcPr marL="39755" marR="39755" marT="0" marB="0" anchor="ctr"/>
                    </a:tc>
                    <a:tc>
                      <a:txBody>
                        <a:bodyPr/>
                        <a:lstStyle/>
                        <a:p>
                          <a:pPr indent="270510" algn="just">
                            <a:lnSpc>
                              <a:spcPct val="115000"/>
                            </a:lnSpc>
                            <a:spcAft>
                              <a:spcPts val="0"/>
                            </a:spcAft>
                          </a:pPr>
                          <a14:m>
                            <m:oMathPara xmlns:m="http://schemas.openxmlformats.org/officeDocument/2006/math">
                              <m:oMathParaPr>
                                <m:jc m:val="centerGroup"/>
                              </m:oMathParaPr>
                              <m:oMath xmlns:m="http://schemas.openxmlformats.org/officeDocument/2006/math">
                                <m:r>
                                  <a:rPr lang="ro-RO" sz="600">
                                    <a:effectLst/>
                                    <a:latin typeface="Cambria Math"/>
                                  </a:rPr>
                                  <m:t>   </m:t>
                                </m:r>
                                <m:r>
                                  <a:rPr lang="ro-RO" sz="600">
                                    <a:effectLst/>
                                    <a:latin typeface="Cambria Math"/>
                                  </a:rPr>
                                  <m:t>𝑎</m:t>
                                </m:r>
                                <m:r>
                                  <a:rPr lang="ro-RO" sz="600">
                                    <a:effectLst/>
                                    <a:latin typeface="Cambria Math"/>
                                  </a:rPr>
                                  <m:t>=</m:t>
                                </m:r>
                                <m:rad>
                                  <m:radPr>
                                    <m:degHide m:val="on"/>
                                    <m:ctrlPr>
                                      <a:rPr lang="ro-RO" sz="600" i="1">
                                        <a:effectLst/>
                                        <a:latin typeface="Cambria Math"/>
                                      </a:rPr>
                                    </m:ctrlPr>
                                  </m:radPr>
                                  <m:deg/>
                                  <m:e>
                                    <m:r>
                                      <a:rPr lang="ro-RO" sz="600">
                                        <a:effectLst/>
                                        <a:latin typeface="Cambria Math"/>
                                      </a:rPr>
                                      <m:t>17</m:t>
                                    </m:r>
                                  </m:e>
                                </m:rad>
                                <m:r>
                                  <a:rPr lang="ro-RO" sz="600">
                                    <a:effectLst/>
                                    <a:latin typeface="Cambria Math"/>
                                  </a:rPr>
                                  <m:t>−3</m:t>
                                </m:r>
                              </m:oMath>
                            </m:oMathPara>
                          </a14:m>
                          <a:endParaRPr lang="ro-RO" sz="600">
                            <a:effectLst/>
                            <a:latin typeface="Calibri"/>
                            <a:ea typeface="Calibri"/>
                            <a:cs typeface="Times New Roman"/>
                          </a:endParaRPr>
                        </a:p>
                      </a:txBody>
                      <a:tcPr marL="39755" marR="39755" marT="0" marB="0" anchor="b"/>
                    </a:tc>
                    <a:tc>
                      <a:txBody>
                        <a:bodyPr/>
                        <a:lstStyle/>
                        <a:p>
                          <a:pPr marL="342900" lvl="0" indent="-342900" algn="just">
                            <a:lnSpc>
                              <a:spcPct val="115000"/>
                            </a:lnSpc>
                            <a:spcAft>
                              <a:spcPts val="0"/>
                            </a:spcAft>
                            <a:buFont typeface="Times New Roman"/>
                            <a:buChar char="-"/>
                            <a:tabLst>
                              <a:tab pos="175260" algn="l"/>
                            </a:tabLst>
                          </a:pPr>
                          <a:r>
                            <a:rPr lang="en-US" sz="600">
                              <a:effectLst/>
                            </a:rPr>
                            <a:t>scrierea egalității </a:t>
                          </a:r>
                          <a14:m>
                            <m:oMath xmlns:m="http://schemas.openxmlformats.org/officeDocument/2006/math">
                              <m:nary>
                                <m:naryPr>
                                  <m:limLoc m:val="undOvr"/>
                                  <m:ctrlPr>
                                    <a:rPr lang="ro-RO" sz="600" i="1">
                                      <a:effectLst/>
                                      <a:latin typeface="Cambria Math"/>
                                    </a:rPr>
                                  </m:ctrlPr>
                                </m:naryPr>
                                <m:sub>
                                  <m:r>
                                    <a:rPr lang="ru-RU" sz="600">
                                      <a:effectLst/>
                                      <a:latin typeface="Cambria Math"/>
                                    </a:rPr>
                                    <m:t>𝟎</m:t>
                                  </m:r>
                                </m:sub>
                                <m:sup>
                                  <m:r>
                                    <a:rPr lang="ru-RU" sz="600">
                                      <a:effectLst/>
                                      <a:latin typeface="Cambria Math"/>
                                    </a:rPr>
                                    <m:t>𝒂</m:t>
                                  </m:r>
                                </m:sup>
                                <m:e>
                                  <m:r>
                                    <a:rPr lang="ru-RU" sz="600">
                                      <a:effectLst/>
                                      <a:latin typeface="Cambria Math"/>
                                    </a:rPr>
                                    <m:t>𝒇</m:t>
                                  </m:r>
                                  <m:d>
                                    <m:dPr>
                                      <m:ctrlPr>
                                        <a:rPr lang="ro-RO" sz="600" i="1">
                                          <a:effectLst/>
                                          <a:latin typeface="Cambria Math"/>
                                        </a:rPr>
                                      </m:ctrlPr>
                                    </m:dPr>
                                    <m:e>
                                      <m:r>
                                        <a:rPr lang="ru-RU" sz="600">
                                          <a:effectLst/>
                                          <a:latin typeface="Cambria Math"/>
                                        </a:rPr>
                                        <m:t>𝒙</m:t>
                                      </m:r>
                                    </m:e>
                                  </m:d>
                                  <m:r>
                                    <a:rPr lang="ru-RU" sz="600">
                                      <a:effectLst/>
                                      <a:latin typeface="Cambria Math"/>
                                    </a:rPr>
                                    <m:t>𝒅𝒙</m:t>
                                  </m:r>
                                  <m:r>
                                    <a:rPr lang="en-US" sz="600">
                                      <a:effectLst/>
                                      <a:latin typeface="Cambria Math"/>
                                    </a:rPr>
                                    <m:t>=</m:t>
                                  </m:r>
                                  <m:r>
                                    <a:rPr lang="ru-RU" sz="600">
                                      <a:effectLst/>
                                      <a:latin typeface="Cambria Math"/>
                                    </a:rPr>
                                    <m:t>𝟒</m:t>
                                  </m:r>
                                </m:e>
                              </m:nary>
                            </m:oMath>
                          </a14:m>
                          <a:r>
                            <a:rPr lang="en-US" sz="600">
                              <a:effectLst/>
                            </a:rPr>
                            <a:t>;</a:t>
                          </a:r>
                          <a:endParaRPr lang="ro-RO" sz="600">
                            <a:effectLst/>
                          </a:endParaRPr>
                        </a:p>
                        <a:p>
                          <a:pPr marL="342900" lvl="0" indent="-342900" algn="just">
                            <a:lnSpc>
                              <a:spcPct val="115000"/>
                            </a:lnSpc>
                            <a:spcAft>
                              <a:spcPts val="0"/>
                            </a:spcAft>
                            <a:buFont typeface="Times New Roman"/>
                            <a:buChar char="-"/>
                            <a:tabLst>
                              <a:tab pos="175260" algn="l"/>
                            </a:tabLst>
                          </a:pPr>
                          <a:r>
                            <a:rPr lang="en-US" sz="600">
                              <a:effectLst/>
                            </a:rPr>
                            <a:t>calcularea integralei </a:t>
                          </a:r>
                          <a14:m>
                            <m:oMath xmlns:m="http://schemas.openxmlformats.org/officeDocument/2006/math">
                              <m:nary>
                                <m:naryPr>
                                  <m:limLoc m:val="undOvr"/>
                                  <m:ctrlPr>
                                    <a:rPr lang="ro-RO" sz="600" i="1">
                                      <a:effectLst/>
                                      <a:latin typeface="Cambria Math"/>
                                    </a:rPr>
                                  </m:ctrlPr>
                                </m:naryPr>
                                <m:sub>
                                  <m:r>
                                    <a:rPr lang="ru-RU" sz="600">
                                      <a:effectLst/>
                                      <a:latin typeface="Cambria Math"/>
                                    </a:rPr>
                                    <m:t>𝟎</m:t>
                                  </m:r>
                                </m:sub>
                                <m:sup>
                                  <m:r>
                                    <a:rPr lang="ru-RU" sz="600">
                                      <a:effectLst/>
                                      <a:latin typeface="Cambria Math"/>
                                    </a:rPr>
                                    <m:t>𝒂</m:t>
                                  </m:r>
                                </m:sup>
                                <m:e>
                                  <m:r>
                                    <a:rPr lang="ru-RU" sz="600">
                                      <a:effectLst/>
                                      <a:latin typeface="Cambria Math"/>
                                    </a:rPr>
                                    <m:t>𝒇</m:t>
                                  </m:r>
                                  <m:d>
                                    <m:dPr>
                                      <m:ctrlPr>
                                        <a:rPr lang="ro-RO" sz="600" i="1">
                                          <a:effectLst/>
                                          <a:latin typeface="Cambria Math"/>
                                        </a:rPr>
                                      </m:ctrlPr>
                                    </m:dPr>
                                    <m:e>
                                      <m:r>
                                        <a:rPr lang="ru-RU" sz="600">
                                          <a:effectLst/>
                                          <a:latin typeface="Cambria Math"/>
                                        </a:rPr>
                                        <m:t>𝒙</m:t>
                                      </m:r>
                                    </m:e>
                                  </m:d>
                                  <m:r>
                                    <a:rPr lang="ru-RU" sz="600">
                                      <a:effectLst/>
                                      <a:latin typeface="Cambria Math"/>
                                    </a:rPr>
                                    <m:t>𝒅𝒙</m:t>
                                  </m:r>
                                </m:e>
                              </m:nary>
                            </m:oMath>
                          </a14:m>
                          <a:r>
                            <a:rPr lang="en-US" sz="600">
                              <a:effectLst/>
                            </a:rPr>
                            <a:t>;</a:t>
                          </a:r>
                          <a:endParaRPr lang="ro-RO" sz="600">
                            <a:effectLst/>
                          </a:endParaRPr>
                        </a:p>
                        <a:p>
                          <a:pPr marL="342900" lvl="0" indent="-342900" algn="just">
                            <a:lnSpc>
                              <a:spcPct val="115000"/>
                            </a:lnSpc>
                            <a:spcAft>
                              <a:spcPts val="0"/>
                            </a:spcAft>
                            <a:buFont typeface="Times New Roman"/>
                            <a:buChar char="-"/>
                            <a:tabLst>
                              <a:tab pos="175260" algn="l"/>
                            </a:tabLst>
                          </a:pPr>
                          <a:r>
                            <a:rPr lang="en-US" sz="600">
                              <a:effectLst/>
                            </a:rPr>
                            <a:t>obținerea ecuației </a:t>
                          </a:r>
                          <a14:m>
                            <m:oMath xmlns:m="http://schemas.openxmlformats.org/officeDocument/2006/math">
                              <m:sSup>
                                <m:sSupPr>
                                  <m:ctrlPr>
                                    <a:rPr lang="ro-RO" sz="600" i="1">
                                      <a:effectLst/>
                                      <a:latin typeface="Cambria Math"/>
                                    </a:rPr>
                                  </m:ctrlPr>
                                </m:sSupPr>
                                <m:e>
                                  <m:r>
                                    <a:rPr lang="ru-RU" sz="600">
                                      <a:effectLst/>
                                      <a:latin typeface="Cambria Math"/>
                                    </a:rPr>
                                    <m:t>𝒂</m:t>
                                  </m:r>
                                </m:e>
                                <m:sup>
                                  <m:r>
                                    <a:rPr lang="ru-RU" sz="600">
                                      <a:effectLst/>
                                      <a:latin typeface="Cambria Math"/>
                                    </a:rPr>
                                    <m:t>𝟐</m:t>
                                  </m:r>
                                </m:sup>
                              </m:sSup>
                              <m:r>
                                <a:rPr lang="en-US" sz="600">
                                  <a:effectLst/>
                                  <a:latin typeface="Cambria Math"/>
                                </a:rPr>
                                <m:t>+</m:t>
                              </m:r>
                              <m:r>
                                <a:rPr lang="ru-RU" sz="600">
                                  <a:effectLst/>
                                  <a:latin typeface="Cambria Math"/>
                                </a:rPr>
                                <m:t>𝟔</m:t>
                              </m:r>
                              <m:r>
                                <a:rPr lang="ru-RU" sz="600">
                                  <a:effectLst/>
                                  <a:latin typeface="Cambria Math"/>
                                </a:rPr>
                                <m:t>𝒂</m:t>
                              </m:r>
                              <m:r>
                                <a:rPr lang="en-US" sz="600">
                                  <a:effectLst/>
                                  <a:latin typeface="Cambria Math"/>
                                </a:rPr>
                                <m:t>−</m:t>
                              </m:r>
                              <m:r>
                                <a:rPr lang="ru-RU" sz="600">
                                  <a:effectLst/>
                                  <a:latin typeface="Cambria Math"/>
                                </a:rPr>
                                <m:t>𝟖</m:t>
                              </m:r>
                              <m:r>
                                <a:rPr lang="en-US" sz="600">
                                  <a:effectLst/>
                                  <a:latin typeface="Cambria Math"/>
                                </a:rPr>
                                <m:t>=</m:t>
                              </m:r>
                              <m:r>
                                <a:rPr lang="ru-RU" sz="600">
                                  <a:effectLst/>
                                  <a:latin typeface="Cambria Math"/>
                                </a:rPr>
                                <m:t>𝟎</m:t>
                              </m:r>
                            </m:oMath>
                          </a14:m>
                          <a:r>
                            <a:rPr lang="en-US" sz="600">
                              <a:effectLst/>
                            </a:rPr>
                            <a:t>;</a:t>
                          </a:r>
                          <a:endParaRPr lang="ro-RO" sz="600">
                            <a:effectLst/>
                          </a:endParaRPr>
                        </a:p>
                        <a:p>
                          <a:pPr marL="342900" lvl="0" indent="-342900" algn="just">
                            <a:lnSpc>
                              <a:spcPct val="115000"/>
                            </a:lnSpc>
                            <a:spcAft>
                              <a:spcPts val="0"/>
                            </a:spcAft>
                            <a:buFont typeface="Times New Roman"/>
                            <a:buChar char="-"/>
                            <a:tabLst>
                              <a:tab pos="175260" algn="l"/>
                            </a:tabLst>
                          </a:pPr>
                          <a:r>
                            <a:rPr lang="ru-RU" sz="600">
                              <a:effectLst/>
                            </a:rPr>
                            <a:t>determinarea soluțiilor </a:t>
                          </a:r>
                          <a:endParaRPr lang="ro-RO" sz="600">
                            <a:effectLst/>
                          </a:endParaRPr>
                        </a:p>
                        <a:p>
                          <a:pPr marL="457200" indent="-5080" algn="just">
                            <a:lnSpc>
                              <a:spcPct val="115000"/>
                            </a:lnSpc>
                            <a:spcAft>
                              <a:spcPts val="0"/>
                            </a:spcAft>
                            <a:tabLst>
                              <a:tab pos="175260" algn="l"/>
                            </a:tabLst>
                          </a:pPr>
                          <a14:m>
                            <m:oMath xmlns:m="http://schemas.openxmlformats.org/officeDocument/2006/math">
                              <m:sSub>
                                <m:sSubPr>
                                  <m:ctrlPr>
                                    <a:rPr lang="ro-RO" sz="600" i="1">
                                      <a:effectLst/>
                                      <a:latin typeface="Cambria Math"/>
                                    </a:rPr>
                                  </m:ctrlPr>
                                </m:sSubPr>
                                <m:e>
                                  <m:r>
                                    <a:rPr lang="ru-RU" sz="600">
                                      <a:effectLst/>
                                      <a:latin typeface="Cambria Math"/>
                                    </a:rPr>
                                    <m:t>𝐚</m:t>
                                  </m:r>
                                </m:e>
                                <m:sub>
                                  <m:r>
                                    <a:rPr lang="ru-RU" sz="600">
                                      <a:effectLst/>
                                      <a:latin typeface="Cambria Math"/>
                                    </a:rPr>
                                    <m:t>𝟏</m:t>
                                  </m:r>
                                </m:sub>
                              </m:sSub>
                              <m:r>
                                <a:rPr lang="fr-FR" sz="600">
                                  <a:effectLst/>
                                  <a:latin typeface="Cambria Math"/>
                                </a:rPr>
                                <m:t>=−</m:t>
                              </m:r>
                              <m:r>
                                <a:rPr lang="ru-RU" sz="600">
                                  <a:effectLst/>
                                  <a:latin typeface="Cambria Math"/>
                                </a:rPr>
                                <m:t>𝟑</m:t>
                              </m:r>
                              <m:r>
                                <a:rPr lang="fr-FR" sz="600">
                                  <a:effectLst/>
                                  <a:latin typeface="Cambria Math"/>
                                </a:rPr>
                                <m:t>−</m:t>
                              </m:r>
                              <m:rad>
                                <m:radPr>
                                  <m:degHide m:val="on"/>
                                  <m:ctrlPr>
                                    <a:rPr lang="ro-RO" sz="600" i="1">
                                      <a:effectLst/>
                                      <a:latin typeface="Cambria Math"/>
                                    </a:rPr>
                                  </m:ctrlPr>
                                </m:radPr>
                                <m:deg/>
                                <m:e>
                                  <m:r>
                                    <a:rPr lang="ru-RU" sz="600">
                                      <a:effectLst/>
                                      <a:latin typeface="Cambria Math"/>
                                    </a:rPr>
                                    <m:t>𝟏𝟕</m:t>
                                  </m:r>
                                </m:e>
                              </m:rad>
                            </m:oMath>
                          </a14:m>
                          <a:r>
                            <a:rPr lang="fr-FR" sz="600">
                              <a:effectLst/>
                            </a:rPr>
                            <a:t>; </a:t>
                          </a:r>
                          <a14:m>
                            <m:oMath xmlns:m="http://schemas.openxmlformats.org/officeDocument/2006/math">
                              <m:sSub>
                                <m:sSubPr>
                                  <m:ctrlPr>
                                    <a:rPr lang="ro-RO" sz="600" i="1">
                                      <a:effectLst/>
                                      <a:latin typeface="Cambria Math"/>
                                    </a:rPr>
                                  </m:ctrlPr>
                                </m:sSubPr>
                                <m:e>
                                  <m:r>
                                    <a:rPr lang="ru-RU" sz="600">
                                      <a:effectLst/>
                                      <a:latin typeface="Cambria Math"/>
                                    </a:rPr>
                                    <m:t>𝐚</m:t>
                                  </m:r>
                                </m:e>
                                <m:sub>
                                  <m:r>
                                    <a:rPr lang="ru-RU" sz="600">
                                      <a:effectLst/>
                                      <a:latin typeface="Cambria Math"/>
                                    </a:rPr>
                                    <m:t>𝟐</m:t>
                                  </m:r>
                                </m:sub>
                              </m:sSub>
                              <m:r>
                                <a:rPr lang="fr-FR" sz="600">
                                  <a:effectLst/>
                                  <a:latin typeface="Cambria Math"/>
                                </a:rPr>
                                <m:t>=−</m:t>
                              </m:r>
                              <m:r>
                                <a:rPr lang="ru-RU" sz="600">
                                  <a:effectLst/>
                                  <a:latin typeface="Cambria Math"/>
                                </a:rPr>
                                <m:t>𝟑</m:t>
                              </m:r>
                              <m:r>
                                <a:rPr lang="fr-FR" sz="600">
                                  <a:effectLst/>
                                  <a:latin typeface="Cambria Math"/>
                                </a:rPr>
                                <m:t>+</m:t>
                              </m:r>
                              <m:rad>
                                <m:radPr>
                                  <m:degHide m:val="on"/>
                                  <m:ctrlPr>
                                    <a:rPr lang="ro-RO" sz="600" i="1">
                                      <a:effectLst/>
                                      <a:latin typeface="Cambria Math"/>
                                    </a:rPr>
                                  </m:ctrlPr>
                                </m:radPr>
                                <m:deg/>
                                <m:e>
                                  <m:r>
                                    <a:rPr lang="ru-RU" sz="600">
                                      <a:effectLst/>
                                      <a:latin typeface="Cambria Math"/>
                                    </a:rPr>
                                    <m:t>𝟏𝟕</m:t>
                                  </m:r>
                                  <m:r>
                                    <a:rPr lang="ru-RU" sz="600">
                                      <a:effectLst/>
                                      <a:latin typeface="Cambria Math"/>
                                    </a:rPr>
                                    <m:t> </m:t>
                                  </m:r>
                                </m:e>
                              </m:rad>
                            </m:oMath>
                          </a14:m>
                          <a:r>
                            <a:rPr lang="ro-RO" sz="600">
                              <a:effectLst/>
                            </a:rPr>
                            <a:t>, câte </a:t>
                          </a:r>
                        </a:p>
                        <a:p>
                          <a:pPr marL="457200" indent="-5080" algn="just">
                            <a:lnSpc>
                              <a:spcPct val="115000"/>
                            </a:lnSpc>
                            <a:spcAft>
                              <a:spcPts val="0"/>
                            </a:spcAft>
                            <a:tabLst>
                              <a:tab pos="175260" algn="l"/>
                            </a:tabLst>
                          </a:pPr>
                          <a:r>
                            <a:rPr lang="ro-RO" sz="600">
                              <a:effectLst/>
                            </a:rPr>
                            <a:t>1 p. pentru fiecare soluție;</a:t>
                          </a:r>
                        </a:p>
                        <a:p>
                          <a:pPr marL="342900" lvl="0" indent="-342900" algn="just">
                            <a:lnSpc>
                              <a:spcPct val="115000"/>
                            </a:lnSpc>
                            <a:spcAft>
                              <a:spcPts val="0"/>
                            </a:spcAft>
                            <a:buFont typeface="Times New Roman"/>
                            <a:buChar char="-"/>
                            <a:tabLst>
                              <a:tab pos="175260" algn="l"/>
                            </a:tabLst>
                          </a:pPr>
                          <a:r>
                            <a:rPr lang="en-US" sz="600">
                              <a:effectLst/>
                            </a:rPr>
                            <a:t>selectarea soluției;</a:t>
                          </a:r>
                          <a:endParaRPr lang="ro-RO" sz="600">
                            <a:effectLst/>
                          </a:endParaRPr>
                        </a:p>
                        <a:p>
                          <a:pPr marL="342900" lvl="0" indent="-342900" algn="just">
                            <a:lnSpc>
                              <a:spcPct val="115000"/>
                            </a:lnSpc>
                            <a:spcAft>
                              <a:spcPts val="0"/>
                            </a:spcAft>
                            <a:buFont typeface="Times New Roman"/>
                            <a:buChar char="-"/>
                            <a:tabLst>
                              <a:tab pos="175260" algn="l"/>
                            </a:tabLst>
                          </a:pPr>
                          <a:r>
                            <a:rPr lang="en-US" sz="600">
                              <a:effectLst/>
                            </a:rPr>
                            <a:t>răspuns corect.</a:t>
                          </a:r>
                          <a:endParaRPr lang="ro-RO" sz="600">
                            <a:effectLst/>
                            <a:latin typeface="Calibri"/>
                            <a:ea typeface="Times New Roman"/>
                            <a:cs typeface="Times New Roman"/>
                          </a:endParaRPr>
                        </a:p>
                      </a:txBody>
                      <a:tcPr marL="39755" marR="39755" marT="0" marB="0"/>
                    </a:tc>
                    <a:tc>
                      <a:txBody>
                        <a:bodyPr/>
                        <a:lstStyle/>
                        <a:p>
                          <a:pPr indent="-5080" algn="ctr">
                            <a:lnSpc>
                              <a:spcPct val="115000"/>
                            </a:lnSpc>
                            <a:spcAft>
                              <a:spcPts val="0"/>
                            </a:spcAft>
                            <a:tabLst>
                              <a:tab pos="175260" algn="l"/>
                            </a:tabLst>
                          </a:pPr>
                          <a:r>
                            <a:rPr lang="ro-RO" sz="600">
                              <a:effectLst/>
                            </a:rPr>
                            <a:t>1p</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1p</a:t>
                          </a:r>
                        </a:p>
                        <a:p>
                          <a:pPr indent="-5080" algn="ctr">
                            <a:lnSpc>
                              <a:spcPct val="115000"/>
                            </a:lnSpc>
                            <a:spcAft>
                              <a:spcPts val="0"/>
                            </a:spcAft>
                            <a:tabLst>
                              <a:tab pos="175260" algn="l"/>
                            </a:tabLst>
                          </a:pPr>
                          <a:r>
                            <a:rPr lang="ro-RO" sz="600">
                              <a:effectLst/>
                            </a:rPr>
                            <a:t>1p</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2p</a:t>
                          </a:r>
                        </a:p>
                        <a:p>
                          <a:pPr indent="-5080" algn="ctr">
                            <a:lnSpc>
                              <a:spcPct val="115000"/>
                            </a:lnSpc>
                            <a:spcAft>
                              <a:spcPts val="0"/>
                            </a:spcAft>
                            <a:tabLst>
                              <a:tab pos="175260" algn="l"/>
                            </a:tabLst>
                          </a:pPr>
                          <a:r>
                            <a:rPr lang="ro-RO" sz="600">
                              <a:effectLst/>
                            </a:rPr>
                            <a:t>1p</a:t>
                          </a:r>
                        </a:p>
                        <a:p>
                          <a:pPr indent="-5080" algn="ctr">
                            <a:lnSpc>
                              <a:spcPct val="115000"/>
                            </a:lnSpc>
                            <a:spcAft>
                              <a:spcPts val="0"/>
                            </a:spcAft>
                            <a:tabLst>
                              <a:tab pos="175260" algn="l"/>
                            </a:tabLst>
                          </a:pPr>
                          <a:r>
                            <a:rPr lang="ro-RO" sz="600">
                              <a:effectLst/>
                            </a:rPr>
                            <a:t>1p</a:t>
                          </a:r>
                          <a:endParaRPr lang="ro-RO" sz="600">
                            <a:effectLst/>
                            <a:latin typeface="Calibri"/>
                            <a:ea typeface="Calibri"/>
                            <a:cs typeface="Times New Roman"/>
                          </a:endParaRPr>
                        </a:p>
                      </a:txBody>
                      <a:tcPr marL="39755" marR="39755" marT="0" marB="0"/>
                    </a:tc>
                    <a:tc>
                      <a:txBody>
                        <a:bodyPr/>
                        <a:lstStyle/>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7p</a:t>
                          </a:r>
                          <a:endParaRPr lang="ro-RO" sz="600">
                            <a:effectLst/>
                            <a:latin typeface="Calibri"/>
                            <a:ea typeface="Calibri"/>
                            <a:cs typeface="Times New Roman"/>
                          </a:endParaRPr>
                        </a:p>
                      </a:txBody>
                      <a:tcPr marL="39755" marR="39755" marT="0" marB="0"/>
                    </a:tc>
                    <a:tc>
                      <a:txBody>
                        <a:bodyPr/>
                        <a:lstStyle/>
                        <a:p>
                          <a:pPr algn="ctr">
                            <a:lnSpc>
                              <a:spcPct val="115000"/>
                            </a:lnSpc>
                            <a:spcAft>
                              <a:spcPts val="0"/>
                            </a:spcAft>
                          </a:pPr>
                          <a:r>
                            <a:rPr lang="ro-RO" sz="600">
                              <a:effectLst/>
                            </a:rPr>
                            <a:t> </a:t>
                          </a:r>
                          <a:endParaRPr lang="ro-RO" sz="600">
                            <a:effectLst/>
                            <a:latin typeface="Calibri"/>
                            <a:ea typeface="Calibri"/>
                            <a:cs typeface="Times New Roman"/>
                          </a:endParaRPr>
                        </a:p>
                      </a:txBody>
                      <a:tcPr marL="39755" marR="39755" marT="0" marB="0"/>
                    </a:tc>
                  </a:tr>
                  <a:tr h="104123">
                    <a:tc gridSpan="3">
                      <a:txBody>
                        <a:bodyPr/>
                        <a:lstStyle/>
                        <a:p>
                          <a:pPr indent="270510" algn="just">
                            <a:lnSpc>
                              <a:spcPct val="115000"/>
                            </a:lnSpc>
                            <a:spcAft>
                              <a:spcPts val="0"/>
                            </a:spcAft>
                          </a:pPr>
                          <a:r>
                            <a:rPr lang="ro-RO" sz="600" dirty="0">
                              <a:effectLst/>
                            </a:rPr>
                            <a:t>           Total puncte</a:t>
                          </a:r>
                          <a:endParaRPr lang="ro-RO" sz="600" dirty="0">
                            <a:effectLst/>
                            <a:latin typeface="Calibri"/>
                            <a:ea typeface="Calibri"/>
                            <a:cs typeface="Times New Roman"/>
                          </a:endParaRPr>
                        </a:p>
                      </a:txBody>
                      <a:tcPr marL="39755" marR="39755" marT="0" marB="0" anchor="ctr"/>
                    </a:tc>
                    <a:tc hMerge="1">
                      <a:txBody>
                        <a:bodyPr/>
                        <a:lstStyle/>
                        <a:p>
                          <a:endParaRPr lang="ro-RO"/>
                        </a:p>
                      </a:txBody>
                      <a:tcPr/>
                    </a:tc>
                    <a:tc hMerge="1">
                      <a:txBody>
                        <a:bodyPr/>
                        <a:lstStyle/>
                        <a:p>
                          <a:endParaRPr lang="ro-RO"/>
                        </a:p>
                      </a:txBody>
                      <a:tcPr/>
                    </a:tc>
                    <a:tc>
                      <a:txBody>
                        <a:bodyPr/>
                        <a:lstStyle/>
                        <a:p>
                          <a:pPr indent="270510" algn="just">
                            <a:lnSpc>
                              <a:spcPct val="115000"/>
                            </a:lnSpc>
                            <a:spcAft>
                              <a:spcPts val="0"/>
                            </a:spcAft>
                          </a:pPr>
                          <a:r>
                            <a:rPr lang="ro-RO" sz="600">
                              <a:effectLst/>
                            </a:rPr>
                            <a:t> </a:t>
                          </a:r>
                          <a:endParaRPr lang="ro-RO" sz="600">
                            <a:effectLst/>
                            <a:latin typeface="Calibri"/>
                            <a:ea typeface="Calibri"/>
                            <a:cs typeface="Times New Roman"/>
                          </a:endParaRPr>
                        </a:p>
                      </a:txBody>
                      <a:tcPr marL="39755" marR="39755" marT="0" marB="0"/>
                    </a:tc>
                    <a:tc>
                      <a:txBody>
                        <a:bodyPr/>
                        <a:lstStyle/>
                        <a:p>
                          <a:pPr algn="ctr">
                            <a:lnSpc>
                              <a:spcPct val="115000"/>
                            </a:lnSpc>
                            <a:spcAft>
                              <a:spcPts val="0"/>
                            </a:spcAft>
                          </a:pPr>
                          <a:r>
                            <a:rPr lang="ro-RO" sz="600">
                              <a:effectLst/>
                            </a:rPr>
                            <a:t>49p</a:t>
                          </a:r>
                          <a:endParaRPr lang="ro-RO" sz="600">
                            <a:effectLst/>
                            <a:latin typeface="Calibri"/>
                            <a:ea typeface="Calibri"/>
                            <a:cs typeface="Times New Roman"/>
                          </a:endParaRPr>
                        </a:p>
                      </a:txBody>
                      <a:tcPr marL="39755" marR="39755" marT="0" marB="0"/>
                    </a:tc>
                    <a:tc>
                      <a:txBody>
                        <a:bodyPr/>
                        <a:lstStyle/>
                        <a:p>
                          <a:pPr indent="270510" algn="just">
                            <a:lnSpc>
                              <a:spcPct val="115000"/>
                            </a:lnSpc>
                            <a:spcAft>
                              <a:spcPts val="0"/>
                            </a:spcAft>
                          </a:pPr>
                          <a:r>
                            <a:rPr lang="ro-RO" sz="600" dirty="0">
                              <a:effectLst/>
                            </a:rPr>
                            <a:t> </a:t>
                          </a:r>
                          <a:endParaRPr lang="ro-RO" sz="600" dirty="0">
                            <a:effectLst/>
                            <a:latin typeface="Calibri"/>
                            <a:ea typeface="Calibri"/>
                            <a:cs typeface="Times New Roman"/>
                          </a:endParaRPr>
                        </a:p>
                      </a:txBody>
                      <a:tcPr marL="39755" marR="39755" marT="0" marB="0"/>
                    </a:tc>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3215755849"/>
                  </p:ext>
                </p:extLst>
              </p:nvPr>
            </p:nvGraphicFramePr>
            <p:xfrm>
              <a:off x="4572000" y="555525"/>
              <a:ext cx="3672408" cy="4327212"/>
            </p:xfrm>
            <a:graphic>
              <a:graphicData uri="http://schemas.openxmlformats.org/drawingml/2006/table">
                <a:tbl>
                  <a:tblPr firstRow="1" firstCol="1" bandRow="1">
                    <a:tableStyleId>{5E225D28-81A1-47F6-B832-14334138A573}</a:tableStyleId>
                  </a:tblPr>
                  <a:tblGrid>
                    <a:gridCol w="213395"/>
                    <a:gridCol w="494789"/>
                    <a:gridCol w="1701893"/>
                    <a:gridCol w="425661"/>
                    <a:gridCol w="373439"/>
                    <a:gridCol w="463231"/>
                  </a:tblGrid>
                  <a:tr h="482869">
                    <a:tc>
                      <a:txBody>
                        <a:bodyPr/>
                        <a:lstStyle/>
                        <a:p>
                          <a:pPr indent="-5080" algn="just">
                            <a:lnSpc>
                              <a:spcPct val="115000"/>
                            </a:lnSpc>
                            <a:spcAft>
                              <a:spcPts val="0"/>
                            </a:spcAft>
                          </a:pPr>
                          <a:r>
                            <a:rPr lang="ro-RO" sz="600">
                              <a:effectLst/>
                            </a:rPr>
                            <a:t>3 a. </a:t>
                          </a:r>
                          <a:endParaRPr lang="ro-RO" sz="600">
                            <a:effectLst/>
                            <a:latin typeface="Calibri"/>
                            <a:ea typeface="Calibri"/>
                            <a:cs typeface="Times New Roman"/>
                          </a:endParaRPr>
                        </a:p>
                      </a:txBody>
                      <a:tcPr marL="39755" marR="39755" marT="0" marB="0" anchor="ctr"/>
                    </a:tc>
                    <a:tc>
                      <a:txBody>
                        <a:bodyPr/>
                        <a:lstStyle/>
                        <a:p>
                          <a:pPr indent="-6985" algn="just">
                            <a:lnSpc>
                              <a:spcPct val="115000"/>
                            </a:lnSpc>
                            <a:spcAft>
                              <a:spcPts val="0"/>
                            </a:spcAft>
                          </a:pPr>
                          <a:r>
                            <a:rPr lang="ro-RO" sz="600">
                              <a:effectLst/>
                            </a:rPr>
                            <a:t>Centrul cercului circum-scris bazei</a:t>
                          </a:r>
                          <a:endParaRPr lang="ro-RO" sz="600">
                            <a:effectLst/>
                            <a:latin typeface="Calibri"/>
                            <a:ea typeface="Calibri"/>
                            <a:cs typeface="Times New Roman"/>
                          </a:endParaRPr>
                        </a:p>
                      </a:txBody>
                      <a:tcPr marL="39755" marR="39755" marT="0" marB="0" anchor="b"/>
                    </a:tc>
                    <a:tc>
                      <a:txBody>
                        <a:bodyPr/>
                        <a:lstStyle/>
                        <a:p>
                          <a:pPr marL="457200" indent="-5080" algn="just">
                            <a:lnSpc>
                              <a:spcPct val="115000"/>
                            </a:lnSpc>
                            <a:spcAft>
                              <a:spcPts val="0"/>
                            </a:spcAft>
                            <a:tabLst>
                              <a:tab pos="175260" algn="l"/>
                            </a:tabLst>
                          </a:pPr>
                          <a:r>
                            <a:rPr lang="fr-FR" sz="600">
                              <a:effectLst/>
                            </a:rPr>
                            <a:t>Punctele se acordă numai pentru completarea corectă.</a:t>
                          </a:r>
                          <a:endParaRPr lang="ro-RO" sz="600">
                            <a:effectLst/>
                            <a:latin typeface="Calibri"/>
                            <a:ea typeface="Calibri"/>
                            <a:cs typeface="Times New Roman"/>
                          </a:endParaRPr>
                        </a:p>
                      </a:txBody>
                      <a:tcPr marL="39755" marR="39755" marT="0" marB="0" anchor="ctr"/>
                    </a:tc>
                    <a:tc>
                      <a:txBody>
                        <a:bodyPr/>
                        <a:lstStyle/>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2p</a:t>
                          </a:r>
                          <a:endParaRPr lang="ro-RO" sz="600">
                            <a:effectLst/>
                            <a:latin typeface="Calibri"/>
                            <a:ea typeface="Calibri"/>
                            <a:cs typeface="Times New Roman"/>
                          </a:endParaRPr>
                        </a:p>
                      </a:txBody>
                      <a:tcPr marL="39755" marR="39755" marT="0" marB="0"/>
                    </a:tc>
                    <a:tc>
                      <a:txBody>
                        <a:bodyPr/>
                        <a:lstStyle/>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2p</a:t>
                          </a:r>
                          <a:endParaRPr lang="ro-RO" sz="600">
                            <a:effectLst/>
                            <a:latin typeface="Calibri"/>
                            <a:ea typeface="Calibri"/>
                            <a:cs typeface="Times New Roman"/>
                          </a:endParaRPr>
                        </a:p>
                      </a:txBody>
                      <a:tcPr marL="39755" marR="39755" marT="0" marB="0"/>
                    </a:tc>
                    <a:tc>
                      <a:txBody>
                        <a:bodyPr/>
                        <a:lstStyle/>
                        <a:p>
                          <a:pPr algn="ctr">
                            <a:lnSpc>
                              <a:spcPct val="115000"/>
                            </a:lnSpc>
                            <a:spcAft>
                              <a:spcPts val="0"/>
                            </a:spcAft>
                          </a:pPr>
                          <a:r>
                            <a:rPr lang="ro-RO" sz="600">
                              <a:effectLst/>
                            </a:rPr>
                            <a:t> </a:t>
                          </a:r>
                          <a:endParaRPr lang="ro-RO" sz="600">
                            <a:effectLst/>
                            <a:latin typeface="Calibri"/>
                            <a:ea typeface="Calibri"/>
                            <a:cs typeface="Times New Roman"/>
                          </a:endParaRPr>
                        </a:p>
                      </a:txBody>
                      <a:tcPr marL="39755" marR="39755" marT="0" marB="0"/>
                    </a:tc>
                  </a:tr>
                  <a:tr h="1466905">
                    <a:tc>
                      <a:txBody>
                        <a:bodyPr/>
                        <a:lstStyle/>
                        <a:p>
                          <a:pPr indent="-5080" algn="just">
                            <a:lnSpc>
                              <a:spcPct val="115000"/>
                            </a:lnSpc>
                            <a:spcAft>
                              <a:spcPts val="0"/>
                            </a:spcAft>
                          </a:pPr>
                          <a:r>
                            <a:rPr lang="ro-RO" sz="600">
                              <a:effectLst/>
                            </a:rPr>
                            <a:t> </a:t>
                          </a:r>
                        </a:p>
                        <a:p>
                          <a:pPr indent="-5080" algn="just">
                            <a:lnSpc>
                              <a:spcPct val="115000"/>
                            </a:lnSpc>
                            <a:spcAft>
                              <a:spcPts val="0"/>
                            </a:spcAft>
                          </a:pPr>
                          <a:r>
                            <a:rPr lang="ro-RO" sz="600">
                              <a:effectLst/>
                            </a:rPr>
                            <a:t> </a:t>
                          </a:r>
                        </a:p>
                        <a:p>
                          <a:pPr indent="-5080" algn="just">
                            <a:lnSpc>
                              <a:spcPct val="115000"/>
                            </a:lnSpc>
                            <a:spcAft>
                              <a:spcPts val="0"/>
                            </a:spcAft>
                          </a:pPr>
                          <a:r>
                            <a:rPr lang="ro-RO" sz="600">
                              <a:effectLst/>
                            </a:rPr>
                            <a:t>3 b.</a:t>
                          </a:r>
                          <a:endParaRPr lang="ro-RO" sz="600">
                            <a:effectLst/>
                            <a:latin typeface="Calibri"/>
                            <a:ea typeface="Calibri"/>
                            <a:cs typeface="Times New Roman"/>
                          </a:endParaRPr>
                        </a:p>
                      </a:txBody>
                      <a:tcPr marL="39755" marR="39755" marT="0" marB="0" anchor="ctr"/>
                    </a:tc>
                    <a:tc>
                      <a:txBody>
                        <a:bodyPr/>
                        <a:lstStyle/>
                        <a:p>
                          <a:endParaRPr lang="ro-RO"/>
                        </a:p>
                      </a:txBody>
                      <a:tcPr marL="39755" marR="39755" marT="0" marB="0" anchor="b">
                        <a:blipFill rotWithShape="1">
                          <a:blip r:embed="rId3"/>
                          <a:stretch>
                            <a:fillRect l="-43210" t="-34440" r="-601235" b="-165145"/>
                          </a:stretch>
                        </a:blipFill>
                      </a:tcPr>
                    </a:tc>
                    <a:tc>
                      <a:txBody>
                        <a:bodyPr/>
                        <a:lstStyle/>
                        <a:p>
                          <a:endParaRPr lang="ro-RO"/>
                        </a:p>
                      </a:txBody>
                      <a:tcPr marL="39755" marR="39755" marT="0" marB="0">
                        <a:blipFill rotWithShape="1">
                          <a:blip r:embed="rId3"/>
                          <a:stretch>
                            <a:fillRect l="-41577" t="-34440" r="-74552" b="-165145"/>
                          </a:stretch>
                        </a:blipFill>
                      </a:tcPr>
                    </a:tc>
                    <a:tc>
                      <a:txBody>
                        <a:bodyPr/>
                        <a:lstStyle/>
                        <a:p>
                          <a:pPr indent="-5080" algn="ctr">
                            <a:lnSpc>
                              <a:spcPct val="115000"/>
                            </a:lnSpc>
                            <a:spcAft>
                              <a:spcPts val="0"/>
                            </a:spcAft>
                            <a:tabLst>
                              <a:tab pos="175260" algn="l"/>
                            </a:tabLst>
                          </a:pPr>
                          <a:r>
                            <a:rPr lang="ro-RO" sz="600">
                              <a:effectLst/>
                            </a:rPr>
                            <a:t>1p</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1p</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1p</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1p</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1p</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1p</a:t>
                          </a:r>
                          <a:endParaRPr lang="ro-RO" sz="600">
                            <a:effectLst/>
                            <a:latin typeface="Calibri"/>
                            <a:ea typeface="Calibri"/>
                            <a:cs typeface="Times New Roman"/>
                          </a:endParaRPr>
                        </a:p>
                      </a:txBody>
                      <a:tcPr marL="39755" marR="39755" marT="0" marB="0"/>
                    </a:tc>
                    <a:tc>
                      <a:txBody>
                        <a:bodyPr/>
                        <a:lstStyle/>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6p</a:t>
                          </a:r>
                          <a:endParaRPr lang="ro-RO" sz="600">
                            <a:effectLst/>
                            <a:latin typeface="Calibri"/>
                            <a:ea typeface="Calibri"/>
                            <a:cs typeface="Times New Roman"/>
                          </a:endParaRPr>
                        </a:p>
                      </a:txBody>
                      <a:tcPr marL="39755" marR="39755" marT="0" marB="0"/>
                    </a:tc>
                    <a:tc>
                      <a:txBody>
                        <a:bodyPr/>
                        <a:lstStyle/>
                        <a:p>
                          <a:pPr algn="ctr">
                            <a:lnSpc>
                              <a:spcPct val="115000"/>
                            </a:lnSpc>
                            <a:spcAft>
                              <a:spcPts val="0"/>
                            </a:spcAft>
                          </a:pPr>
                          <a:r>
                            <a:rPr lang="ro-RO" sz="600">
                              <a:effectLst/>
                            </a:rPr>
                            <a:t> </a:t>
                          </a:r>
                          <a:endParaRPr lang="ro-RO" sz="600">
                            <a:effectLst/>
                            <a:latin typeface="Calibri"/>
                            <a:ea typeface="Calibri"/>
                            <a:cs typeface="Times New Roman"/>
                          </a:endParaRPr>
                        </a:p>
                      </a:txBody>
                      <a:tcPr marL="39755" marR="39755" marT="0" marB="0"/>
                    </a:tc>
                  </a:tr>
                  <a:tr h="984832">
                    <a:tc>
                      <a:txBody>
                        <a:bodyPr/>
                        <a:lstStyle/>
                        <a:p>
                          <a:pPr indent="-5080" algn="just">
                            <a:lnSpc>
                              <a:spcPct val="115000"/>
                            </a:lnSpc>
                            <a:spcAft>
                              <a:spcPts val="0"/>
                            </a:spcAft>
                          </a:pPr>
                          <a:r>
                            <a:rPr lang="ro-RO" sz="600">
                              <a:effectLst/>
                            </a:rPr>
                            <a:t>3 c.</a:t>
                          </a:r>
                          <a:endParaRPr lang="ro-RO" sz="600">
                            <a:effectLst/>
                            <a:latin typeface="Calibri"/>
                            <a:ea typeface="Calibri"/>
                            <a:cs typeface="Times New Roman"/>
                          </a:endParaRPr>
                        </a:p>
                      </a:txBody>
                      <a:tcPr marL="39755" marR="39755" marT="0" marB="0" anchor="ctr"/>
                    </a:tc>
                    <a:tc>
                      <a:txBody>
                        <a:bodyPr/>
                        <a:lstStyle/>
                        <a:p>
                          <a:pPr algn="just">
                            <a:lnSpc>
                              <a:spcPct val="115000"/>
                            </a:lnSpc>
                            <a:spcAft>
                              <a:spcPts val="0"/>
                            </a:spcAft>
                          </a:pPr>
                          <a:r>
                            <a:rPr lang="ro-RO" sz="600">
                              <a:effectLst/>
                            </a:rPr>
                            <a:t>113 foi</a:t>
                          </a:r>
                          <a:endParaRPr lang="ro-RO" sz="600">
                            <a:effectLst/>
                            <a:latin typeface="Calibri"/>
                            <a:ea typeface="Calibri"/>
                            <a:cs typeface="Times New Roman"/>
                          </a:endParaRPr>
                        </a:p>
                      </a:txBody>
                      <a:tcPr marL="39755" marR="39755" marT="0" marB="0" anchor="b"/>
                    </a:tc>
                    <a:tc>
                      <a:txBody>
                        <a:bodyPr/>
                        <a:lstStyle/>
                        <a:p>
                          <a:pPr marL="342900" lvl="0" indent="-342900" algn="just">
                            <a:lnSpc>
                              <a:spcPct val="115000"/>
                            </a:lnSpc>
                            <a:spcAft>
                              <a:spcPts val="0"/>
                            </a:spcAft>
                            <a:buFont typeface="Times New Roman"/>
                            <a:buChar char="-"/>
                            <a:tabLst>
                              <a:tab pos="175260" algn="l"/>
                            </a:tabLst>
                          </a:pPr>
                          <a:r>
                            <a:rPr lang="fr-FR" sz="600">
                              <a:effectLst/>
                            </a:rPr>
                            <a:t>calcularea  ariei unei foi de tablă: 0,98 m</a:t>
                          </a:r>
                          <a:r>
                            <a:rPr lang="fr-FR" sz="600" baseline="30000">
                              <a:effectLst/>
                            </a:rPr>
                            <a:t>2</a:t>
                          </a:r>
                          <a:r>
                            <a:rPr lang="fr-FR" sz="600">
                              <a:effectLst/>
                            </a:rPr>
                            <a:t>;</a:t>
                          </a:r>
                          <a:endParaRPr lang="ro-RO" sz="600">
                            <a:effectLst/>
                          </a:endParaRPr>
                        </a:p>
                        <a:p>
                          <a:pPr marL="342900" lvl="0" indent="-342900" algn="just">
                            <a:lnSpc>
                              <a:spcPct val="115000"/>
                            </a:lnSpc>
                            <a:spcAft>
                              <a:spcPts val="0"/>
                            </a:spcAft>
                            <a:buFont typeface="Times New Roman"/>
                            <a:buChar char="-"/>
                            <a:tabLst>
                              <a:tab pos="175260" algn="l"/>
                            </a:tabLst>
                          </a:pPr>
                          <a:r>
                            <a:rPr lang="en-US" sz="600">
                              <a:effectLst/>
                            </a:rPr>
                            <a:t>calcularea ariei suprafeței folosite pentru încheieturi: 10,02 m</a:t>
                          </a:r>
                          <a:r>
                            <a:rPr lang="en-US" sz="600" baseline="30000">
                              <a:effectLst/>
                            </a:rPr>
                            <a:t>2</a:t>
                          </a:r>
                          <a:r>
                            <a:rPr lang="en-US" sz="600">
                              <a:effectLst/>
                            </a:rPr>
                            <a:t>;</a:t>
                          </a:r>
                          <a:endParaRPr lang="ro-RO" sz="600">
                            <a:effectLst/>
                          </a:endParaRPr>
                        </a:p>
                        <a:p>
                          <a:pPr marL="342900" lvl="0" indent="-342900" algn="just">
                            <a:lnSpc>
                              <a:spcPct val="115000"/>
                            </a:lnSpc>
                            <a:spcAft>
                              <a:spcPts val="0"/>
                            </a:spcAft>
                            <a:buFont typeface="Times New Roman"/>
                            <a:buChar char="-"/>
                            <a:tabLst>
                              <a:tab pos="175260" algn="l"/>
                            </a:tabLst>
                          </a:pPr>
                          <a:r>
                            <a:rPr lang="ru-RU" sz="600">
                              <a:effectLst/>
                            </a:rPr>
                            <a:t>determinarea ariei totale;</a:t>
                          </a:r>
                          <a:endParaRPr lang="ro-RO" sz="600">
                            <a:effectLst/>
                          </a:endParaRPr>
                        </a:p>
                        <a:p>
                          <a:pPr marL="342900" lvl="0" indent="-342900" algn="just">
                            <a:lnSpc>
                              <a:spcPct val="115000"/>
                            </a:lnSpc>
                            <a:spcAft>
                              <a:spcPts val="0"/>
                            </a:spcAft>
                            <a:buFont typeface="Times New Roman"/>
                            <a:buChar char="-"/>
                            <a:tabLst>
                              <a:tab pos="175260" algn="l"/>
                            </a:tabLst>
                          </a:pPr>
                          <a:r>
                            <a:rPr lang="en-US" sz="600">
                              <a:effectLst/>
                            </a:rPr>
                            <a:t>calcularea numărului de foi necesare pentru acoperiș;</a:t>
                          </a:r>
                          <a:endParaRPr lang="ro-RO" sz="600">
                            <a:effectLst/>
                          </a:endParaRPr>
                        </a:p>
                        <a:p>
                          <a:pPr marL="342900" lvl="0" indent="-342900" algn="just">
                            <a:lnSpc>
                              <a:spcPct val="115000"/>
                            </a:lnSpc>
                            <a:spcAft>
                              <a:spcPts val="0"/>
                            </a:spcAft>
                            <a:buFont typeface="Times New Roman"/>
                            <a:buChar char="-"/>
                            <a:tabLst>
                              <a:tab pos="175260" algn="l"/>
                            </a:tabLst>
                          </a:pPr>
                          <a:r>
                            <a:rPr lang="ru-RU" sz="600">
                              <a:effectLst/>
                            </a:rPr>
                            <a:t>răspuns corect.</a:t>
                          </a:r>
                          <a:endParaRPr lang="ro-RO" sz="600">
                            <a:effectLst/>
                            <a:latin typeface="Calibri"/>
                            <a:ea typeface="Times New Roman"/>
                            <a:cs typeface="Times New Roman"/>
                          </a:endParaRPr>
                        </a:p>
                      </a:txBody>
                      <a:tcPr marL="39755" marR="39755" marT="0" marB="0"/>
                    </a:tc>
                    <a:tc>
                      <a:txBody>
                        <a:bodyPr/>
                        <a:lstStyle/>
                        <a:p>
                          <a:pPr indent="-5080" algn="ctr">
                            <a:lnSpc>
                              <a:spcPct val="115000"/>
                            </a:lnSpc>
                            <a:spcAft>
                              <a:spcPts val="0"/>
                            </a:spcAft>
                            <a:tabLst>
                              <a:tab pos="175260" algn="l"/>
                            </a:tabLst>
                          </a:pPr>
                          <a:r>
                            <a:rPr lang="ro-RO" sz="600">
                              <a:effectLst/>
                            </a:rPr>
                            <a:t>1p</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1p</a:t>
                          </a:r>
                        </a:p>
                        <a:p>
                          <a:pPr indent="-5080" algn="ctr">
                            <a:lnSpc>
                              <a:spcPct val="115000"/>
                            </a:lnSpc>
                            <a:spcAft>
                              <a:spcPts val="0"/>
                            </a:spcAft>
                            <a:tabLst>
                              <a:tab pos="175260" algn="l"/>
                            </a:tabLst>
                          </a:pPr>
                          <a:r>
                            <a:rPr lang="ro-RO" sz="600">
                              <a:effectLst/>
                            </a:rPr>
                            <a:t>1p</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1p</a:t>
                          </a:r>
                        </a:p>
                        <a:p>
                          <a:pPr indent="-5080" algn="ctr">
                            <a:lnSpc>
                              <a:spcPct val="115000"/>
                            </a:lnSpc>
                            <a:spcAft>
                              <a:spcPts val="0"/>
                            </a:spcAft>
                            <a:tabLst>
                              <a:tab pos="175260" algn="l"/>
                            </a:tabLst>
                          </a:pPr>
                          <a:r>
                            <a:rPr lang="ro-RO" sz="600">
                              <a:effectLst/>
                            </a:rPr>
                            <a:t>1p</a:t>
                          </a:r>
                          <a:endParaRPr lang="ro-RO" sz="600">
                            <a:effectLst/>
                            <a:latin typeface="Calibri"/>
                            <a:ea typeface="Calibri"/>
                            <a:cs typeface="Times New Roman"/>
                          </a:endParaRPr>
                        </a:p>
                      </a:txBody>
                      <a:tcPr marL="39755" marR="39755" marT="0" marB="0"/>
                    </a:tc>
                    <a:tc>
                      <a:txBody>
                        <a:bodyPr/>
                        <a:lstStyle/>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5p</a:t>
                          </a:r>
                          <a:endParaRPr lang="ro-RO" sz="600">
                            <a:effectLst/>
                            <a:latin typeface="Calibri"/>
                            <a:ea typeface="Calibri"/>
                            <a:cs typeface="Times New Roman"/>
                          </a:endParaRPr>
                        </a:p>
                      </a:txBody>
                      <a:tcPr marL="39755" marR="39755" marT="0" marB="0"/>
                    </a:tc>
                    <a:tc>
                      <a:txBody>
                        <a:bodyPr/>
                        <a:lstStyle/>
                        <a:p>
                          <a:pPr algn="ctr">
                            <a:lnSpc>
                              <a:spcPct val="115000"/>
                            </a:lnSpc>
                            <a:spcAft>
                              <a:spcPts val="0"/>
                            </a:spcAft>
                          </a:pPr>
                          <a:r>
                            <a:rPr lang="ro-RO" sz="600">
                              <a:effectLst/>
                            </a:rPr>
                            <a:t> </a:t>
                          </a:r>
                          <a:endParaRPr lang="ro-RO" sz="600">
                            <a:effectLst/>
                            <a:latin typeface="Calibri"/>
                            <a:ea typeface="Calibri"/>
                            <a:cs typeface="Times New Roman"/>
                          </a:endParaRPr>
                        </a:p>
                      </a:txBody>
                      <a:tcPr marL="39755" marR="39755" marT="0" marB="0"/>
                    </a:tc>
                  </a:tr>
                  <a:tr h="1288483">
                    <a:tc>
                      <a:txBody>
                        <a:bodyPr/>
                        <a:lstStyle/>
                        <a:p>
                          <a:pPr indent="-5080" algn="just">
                            <a:lnSpc>
                              <a:spcPct val="115000"/>
                            </a:lnSpc>
                            <a:spcAft>
                              <a:spcPts val="0"/>
                            </a:spcAft>
                          </a:pPr>
                          <a:r>
                            <a:rPr lang="ro-RO" sz="600">
                              <a:effectLst/>
                            </a:rPr>
                            <a:t>4</a:t>
                          </a:r>
                          <a:endParaRPr lang="ro-RO" sz="600">
                            <a:effectLst/>
                            <a:latin typeface="Calibri"/>
                            <a:ea typeface="Calibri"/>
                            <a:cs typeface="Times New Roman"/>
                          </a:endParaRPr>
                        </a:p>
                      </a:txBody>
                      <a:tcPr marL="39755" marR="39755" marT="0" marB="0" anchor="ctr"/>
                    </a:tc>
                    <a:tc>
                      <a:txBody>
                        <a:bodyPr/>
                        <a:lstStyle/>
                        <a:p>
                          <a:endParaRPr lang="ro-RO"/>
                        </a:p>
                      </a:txBody>
                      <a:tcPr marL="39755" marR="39755" marT="0" marB="0" anchor="b">
                        <a:blipFill rotWithShape="1">
                          <a:blip r:embed="rId3"/>
                          <a:stretch>
                            <a:fillRect l="-43210" t="-230332" r="-601235" b="-11848"/>
                          </a:stretch>
                        </a:blipFill>
                      </a:tcPr>
                    </a:tc>
                    <a:tc>
                      <a:txBody>
                        <a:bodyPr/>
                        <a:lstStyle/>
                        <a:p>
                          <a:endParaRPr lang="ro-RO"/>
                        </a:p>
                      </a:txBody>
                      <a:tcPr marL="39755" marR="39755" marT="0" marB="0">
                        <a:blipFill rotWithShape="1">
                          <a:blip r:embed="rId3"/>
                          <a:stretch>
                            <a:fillRect l="-41577" t="-230332" r="-74552" b="-11848"/>
                          </a:stretch>
                        </a:blipFill>
                      </a:tcPr>
                    </a:tc>
                    <a:tc>
                      <a:txBody>
                        <a:bodyPr/>
                        <a:lstStyle/>
                        <a:p>
                          <a:pPr indent="-5080" algn="ctr">
                            <a:lnSpc>
                              <a:spcPct val="115000"/>
                            </a:lnSpc>
                            <a:spcAft>
                              <a:spcPts val="0"/>
                            </a:spcAft>
                            <a:tabLst>
                              <a:tab pos="175260" algn="l"/>
                            </a:tabLst>
                          </a:pPr>
                          <a:r>
                            <a:rPr lang="ro-RO" sz="600">
                              <a:effectLst/>
                            </a:rPr>
                            <a:t>1p</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1p</a:t>
                          </a:r>
                        </a:p>
                        <a:p>
                          <a:pPr indent="-5080" algn="ctr">
                            <a:lnSpc>
                              <a:spcPct val="115000"/>
                            </a:lnSpc>
                            <a:spcAft>
                              <a:spcPts val="0"/>
                            </a:spcAft>
                            <a:tabLst>
                              <a:tab pos="175260" algn="l"/>
                            </a:tabLst>
                          </a:pPr>
                          <a:r>
                            <a:rPr lang="ro-RO" sz="600">
                              <a:effectLst/>
                            </a:rPr>
                            <a:t>1p</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2p</a:t>
                          </a:r>
                        </a:p>
                        <a:p>
                          <a:pPr indent="-5080" algn="ctr">
                            <a:lnSpc>
                              <a:spcPct val="115000"/>
                            </a:lnSpc>
                            <a:spcAft>
                              <a:spcPts val="0"/>
                            </a:spcAft>
                            <a:tabLst>
                              <a:tab pos="175260" algn="l"/>
                            </a:tabLst>
                          </a:pPr>
                          <a:r>
                            <a:rPr lang="ro-RO" sz="600">
                              <a:effectLst/>
                            </a:rPr>
                            <a:t>1p</a:t>
                          </a:r>
                        </a:p>
                        <a:p>
                          <a:pPr indent="-5080" algn="ctr">
                            <a:lnSpc>
                              <a:spcPct val="115000"/>
                            </a:lnSpc>
                            <a:spcAft>
                              <a:spcPts val="0"/>
                            </a:spcAft>
                            <a:tabLst>
                              <a:tab pos="175260" algn="l"/>
                            </a:tabLst>
                          </a:pPr>
                          <a:r>
                            <a:rPr lang="ro-RO" sz="600">
                              <a:effectLst/>
                            </a:rPr>
                            <a:t>1p</a:t>
                          </a:r>
                          <a:endParaRPr lang="ro-RO" sz="600">
                            <a:effectLst/>
                            <a:latin typeface="Calibri"/>
                            <a:ea typeface="Calibri"/>
                            <a:cs typeface="Times New Roman"/>
                          </a:endParaRPr>
                        </a:p>
                      </a:txBody>
                      <a:tcPr marL="39755" marR="39755" marT="0" marB="0"/>
                    </a:tc>
                    <a:tc>
                      <a:txBody>
                        <a:bodyPr/>
                        <a:lstStyle/>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 </a:t>
                          </a:r>
                        </a:p>
                        <a:p>
                          <a:pPr indent="-5080" algn="ctr">
                            <a:lnSpc>
                              <a:spcPct val="115000"/>
                            </a:lnSpc>
                            <a:spcAft>
                              <a:spcPts val="0"/>
                            </a:spcAft>
                            <a:tabLst>
                              <a:tab pos="175260" algn="l"/>
                            </a:tabLst>
                          </a:pPr>
                          <a:r>
                            <a:rPr lang="ro-RO" sz="600">
                              <a:effectLst/>
                            </a:rPr>
                            <a:t>7p</a:t>
                          </a:r>
                          <a:endParaRPr lang="ro-RO" sz="600">
                            <a:effectLst/>
                            <a:latin typeface="Calibri"/>
                            <a:ea typeface="Calibri"/>
                            <a:cs typeface="Times New Roman"/>
                          </a:endParaRPr>
                        </a:p>
                      </a:txBody>
                      <a:tcPr marL="39755" marR="39755" marT="0" marB="0"/>
                    </a:tc>
                    <a:tc>
                      <a:txBody>
                        <a:bodyPr/>
                        <a:lstStyle/>
                        <a:p>
                          <a:pPr algn="ctr">
                            <a:lnSpc>
                              <a:spcPct val="115000"/>
                            </a:lnSpc>
                            <a:spcAft>
                              <a:spcPts val="0"/>
                            </a:spcAft>
                          </a:pPr>
                          <a:r>
                            <a:rPr lang="ro-RO" sz="600">
                              <a:effectLst/>
                            </a:rPr>
                            <a:t> </a:t>
                          </a:r>
                          <a:endParaRPr lang="ro-RO" sz="600">
                            <a:effectLst/>
                            <a:latin typeface="Calibri"/>
                            <a:ea typeface="Calibri"/>
                            <a:cs typeface="Times New Roman"/>
                          </a:endParaRPr>
                        </a:p>
                      </a:txBody>
                      <a:tcPr marL="39755" marR="39755" marT="0" marB="0"/>
                    </a:tc>
                  </a:tr>
                  <a:tr h="104123">
                    <a:tc gridSpan="3">
                      <a:txBody>
                        <a:bodyPr/>
                        <a:lstStyle/>
                        <a:p>
                          <a:pPr indent="270510" algn="just">
                            <a:lnSpc>
                              <a:spcPct val="115000"/>
                            </a:lnSpc>
                            <a:spcAft>
                              <a:spcPts val="0"/>
                            </a:spcAft>
                          </a:pPr>
                          <a:r>
                            <a:rPr lang="ro-RO" sz="600" dirty="0">
                              <a:effectLst/>
                            </a:rPr>
                            <a:t>           Total puncte</a:t>
                          </a:r>
                          <a:endParaRPr lang="ro-RO" sz="600" dirty="0">
                            <a:effectLst/>
                            <a:latin typeface="Calibri"/>
                            <a:ea typeface="Calibri"/>
                            <a:cs typeface="Times New Roman"/>
                          </a:endParaRPr>
                        </a:p>
                      </a:txBody>
                      <a:tcPr marL="39755" marR="39755" marT="0" marB="0" anchor="ctr"/>
                    </a:tc>
                    <a:tc hMerge="1">
                      <a:txBody>
                        <a:bodyPr/>
                        <a:lstStyle/>
                        <a:p>
                          <a:endParaRPr lang="ro-RO"/>
                        </a:p>
                      </a:txBody>
                      <a:tcPr/>
                    </a:tc>
                    <a:tc hMerge="1">
                      <a:txBody>
                        <a:bodyPr/>
                        <a:lstStyle/>
                        <a:p>
                          <a:endParaRPr lang="ro-RO"/>
                        </a:p>
                      </a:txBody>
                      <a:tcPr/>
                    </a:tc>
                    <a:tc>
                      <a:txBody>
                        <a:bodyPr/>
                        <a:lstStyle/>
                        <a:p>
                          <a:pPr indent="270510" algn="just">
                            <a:lnSpc>
                              <a:spcPct val="115000"/>
                            </a:lnSpc>
                            <a:spcAft>
                              <a:spcPts val="0"/>
                            </a:spcAft>
                          </a:pPr>
                          <a:r>
                            <a:rPr lang="ro-RO" sz="600">
                              <a:effectLst/>
                            </a:rPr>
                            <a:t> </a:t>
                          </a:r>
                          <a:endParaRPr lang="ro-RO" sz="600">
                            <a:effectLst/>
                            <a:latin typeface="Calibri"/>
                            <a:ea typeface="Calibri"/>
                            <a:cs typeface="Times New Roman"/>
                          </a:endParaRPr>
                        </a:p>
                      </a:txBody>
                      <a:tcPr marL="39755" marR="39755" marT="0" marB="0"/>
                    </a:tc>
                    <a:tc>
                      <a:txBody>
                        <a:bodyPr/>
                        <a:lstStyle/>
                        <a:p>
                          <a:pPr algn="ctr">
                            <a:lnSpc>
                              <a:spcPct val="115000"/>
                            </a:lnSpc>
                            <a:spcAft>
                              <a:spcPts val="0"/>
                            </a:spcAft>
                          </a:pPr>
                          <a:r>
                            <a:rPr lang="ro-RO" sz="600">
                              <a:effectLst/>
                            </a:rPr>
                            <a:t>49p</a:t>
                          </a:r>
                          <a:endParaRPr lang="ro-RO" sz="600">
                            <a:effectLst/>
                            <a:latin typeface="Calibri"/>
                            <a:ea typeface="Calibri"/>
                            <a:cs typeface="Times New Roman"/>
                          </a:endParaRPr>
                        </a:p>
                      </a:txBody>
                      <a:tcPr marL="39755" marR="39755" marT="0" marB="0"/>
                    </a:tc>
                    <a:tc>
                      <a:txBody>
                        <a:bodyPr/>
                        <a:lstStyle/>
                        <a:p>
                          <a:pPr indent="270510" algn="just">
                            <a:lnSpc>
                              <a:spcPct val="115000"/>
                            </a:lnSpc>
                            <a:spcAft>
                              <a:spcPts val="0"/>
                            </a:spcAft>
                          </a:pPr>
                          <a:r>
                            <a:rPr lang="ro-RO" sz="600" dirty="0">
                              <a:effectLst/>
                            </a:rPr>
                            <a:t> </a:t>
                          </a:r>
                          <a:endParaRPr lang="ro-RO" sz="600" dirty="0">
                            <a:effectLst/>
                            <a:latin typeface="Calibri"/>
                            <a:ea typeface="Calibri"/>
                            <a:cs typeface="Times New Roman"/>
                          </a:endParaRPr>
                        </a:p>
                      </a:txBody>
                      <a:tcPr marL="39755" marR="39755" marT="0" marB="0"/>
                    </a:tc>
                  </a:tr>
                </a:tbl>
              </a:graphicData>
            </a:graphic>
          </p:graphicFrame>
        </mc:Fallback>
      </mc:AlternateContent>
    </p:spTree>
    <p:extLst>
      <p:ext uri="{BB962C8B-B14F-4D97-AF65-F5344CB8AC3E}">
        <p14:creationId xmlns:p14="http://schemas.microsoft.com/office/powerpoint/2010/main" val="24526930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alpha val="5000"/>
          </a:srgbClr>
        </a:solidFill>
        <a:effectLst/>
      </p:bgPr>
    </p:bg>
    <p:spTree>
      <p:nvGrpSpPr>
        <p:cNvPr id="1" name="Shape 528"/>
        <p:cNvGrpSpPr/>
        <p:nvPr/>
      </p:nvGrpSpPr>
      <p:grpSpPr>
        <a:xfrm>
          <a:off x="0" y="0"/>
          <a:ext cx="0" cy="0"/>
          <a:chOff x="0" y="0"/>
          <a:chExt cx="0" cy="0"/>
        </a:xfrm>
      </p:grpSpPr>
      <p:sp>
        <p:nvSpPr>
          <p:cNvPr id="529" name="Google Shape;529;p31"/>
          <p:cNvSpPr/>
          <p:nvPr/>
        </p:nvSpPr>
        <p:spPr>
          <a:xfrm>
            <a:off x="4716375" y="2037913"/>
            <a:ext cx="1069200" cy="10692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4A5C65"/>
                </a:solidFill>
                <a:latin typeface="Lato Light"/>
                <a:ea typeface="Lato Light"/>
                <a:cs typeface="Lato Light"/>
                <a:sym typeface="Lato Light"/>
              </a:rPr>
              <a:t>second</a:t>
            </a:r>
            <a:endParaRPr dirty="0">
              <a:solidFill>
                <a:srgbClr val="4A5C65"/>
              </a:solidFill>
              <a:latin typeface="Lato Light"/>
              <a:ea typeface="Lato Light"/>
              <a:cs typeface="Lato Light"/>
              <a:sym typeface="Lato Light"/>
            </a:endParaRPr>
          </a:p>
        </p:txBody>
      </p:sp>
      <p:sp>
        <p:nvSpPr>
          <p:cNvPr id="530" name="Google Shape;530;p31"/>
          <p:cNvSpPr/>
          <p:nvPr/>
        </p:nvSpPr>
        <p:spPr>
          <a:xfrm>
            <a:off x="4712775" y="3304375"/>
            <a:ext cx="1069200" cy="10692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4A5C65"/>
                </a:solidFill>
                <a:latin typeface="Lato Light"/>
                <a:ea typeface="Lato Light"/>
                <a:cs typeface="Lato Light"/>
                <a:sym typeface="Lato Light"/>
              </a:rPr>
              <a:t>last</a:t>
            </a:r>
            <a:endParaRPr>
              <a:solidFill>
                <a:srgbClr val="4A5C65"/>
              </a:solidFill>
              <a:latin typeface="Lato Light"/>
              <a:ea typeface="Lato Light"/>
              <a:cs typeface="Lato Light"/>
              <a:sym typeface="Lato Light"/>
            </a:endParaRPr>
          </a:p>
        </p:txBody>
      </p:sp>
      <p:sp>
        <p:nvSpPr>
          <p:cNvPr id="531" name="Google Shape;531;p31"/>
          <p:cNvSpPr/>
          <p:nvPr/>
        </p:nvSpPr>
        <p:spPr>
          <a:xfrm>
            <a:off x="4719975" y="771450"/>
            <a:ext cx="1069200" cy="10692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o-RO" dirty="0" smtClean="0">
                <a:solidFill>
                  <a:srgbClr val="4A5C65"/>
                </a:solidFill>
                <a:latin typeface="Lato Light"/>
                <a:ea typeface="Lato Light"/>
                <a:cs typeface="Lato Light"/>
                <a:sym typeface="Lato Light"/>
              </a:rPr>
              <a:t>A </a:t>
            </a:r>
            <a:endParaRPr dirty="0">
              <a:solidFill>
                <a:srgbClr val="4A5C65"/>
              </a:solidFill>
              <a:latin typeface="Lato Light"/>
              <a:ea typeface="Lato Light"/>
              <a:cs typeface="Lato Light"/>
              <a:sym typeface="Lato Light"/>
            </a:endParaRPr>
          </a:p>
        </p:txBody>
      </p:sp>
      <p:sp>
        <p:nvSpPr>
          <p:cNvPr id="537" name="Google Shape;537;p3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33</a:t>
            </a:fld>
            <a:endParaRPr/>
          </a:p>
        </p:txBody>
      </p:sp>
      <p:sp>
        <p:nvSpPr>
          <p:cNvPr id="532" name="Google Shape;532;p31"/>
          <p:cNvSpPr txBox="1">
            <a:spLocks noGrp="1"/>
          </p:cNvSpPr>
          <p:nvPr>
            <p:ph type="title" idx="4294967295"/>
          </p:nvPr>
        </p:nvSpPr>
        <p:spPr>
          <a:xfrm>
            <a:off x="0" y="558800"/>
            <a:ext cx="2141538" cy="263048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ro-RO" b="1" dirty="0" smtClean="0"/>
              <a:t>Cunoștințe</a:t>
            </a:r>
            <a:endParaRPr b="1" dirty="0"/>
          </a:p>
        </p:txBody>
      </p:sp>
      <p:cxnSp>
        <p:nvCxnSpPr>
          <p:cNvPr id="534" name="Google Shape;534;p31"/>
          <p:cNvCxnSpPr>
            <a:stCxn id="531" idx="4"/>
            <a:endCxn id="529" idx="0"/>
          </p:cNvCxnSpPr>
          <p:nvPr/>
        </p:nvCxnSpPr>
        <p:spPr>
          <a:xfrm flipH="1">
            <a:off x="5250975" y="1840650"/>
            <a:ext cx="3600" cy="197263"/>
          </a:xfrm>
          <a:prstGeom prst="straightConnector1">
            <a:avLst/>
          </a:prstGeom>
          <a:noFill/>
          <a:ln w="9525" cap="flat" cmpd="sng">
            <a:solidFill>
              <a:srgbClr val="02BDC7"/>
            </a:solidFill>
            <a:prstDash val="solid"/>
            <a:round/>
            <a:headEnd type="oval" w="med" len="med"/>
            <a:tailEnd type="oval" w="med" len="med"/>
          </a:ln>
        </p:spPr>
      </p:cxnSp>
      <p:cxnSp>
        <p:nvCxnSpPr>
          <p:cNvPr id="536" name="Google Shape;536;p31"/>
          <p:cNvCxnSpPr>
            <a:stCxn id="529" idx="4"/>
            <a:endCxn id="530" idx="0"/>
          </p:cNvCxnSpPr>
          <p:nvPr/>
        </p:nvCxnSpPr>
        <p:spPr>
          <a:xfrm flipH="1">
            <a:off x="5247375" y="3107113"/>
            <a:ext cx="3600" cy="197400"/>
          </a:xfrm>
          <a:prstGeom prst="straightConnector1">
            <a:avLst/>
          </a:prstGeom>
          <a:noFill/>
          <a:ln w="9525" cap="flat" cmpd="sng">
            <a:solidFill>
              <a:srgbClr val="02BDC7"/>
            </a:solidFill>
            <a:prstDash val="solid"/>
            <a:round/>
            <a:headEnd type="oval" w="med" len="med"/>
            <a:tailEnd type="oval" w="med" len="med"/>
          </a:ln>
        </p:spPr>
      </p:cxnSp>
      <p:pic>
        <p:nvPicPr>
          <p:cNvPr id="11" name="Объект 8">
            <a:extLst>
              <a:ext uri="{FF2B5EF4-FFF2-40B4-BE49-F238E27FC236}">
                <a16:creationId xmlns:a16="http://schemas.microsoft.com/office/drawing/2014/main" xmlns="" id="{B49E6CAC-1339-4F7A-A12B-5EE16AF983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5956" y="458252"/>
            <a:ext cx="5142837" cy="4389198"/>
          </a:xfrm>
          <a:prstGeom prst="rect">
            <a:avLst/>
          </a:prstGeom>
        </p:spPr>
      </p:pic>
      <p:grpSp>
        <p:nvGrpSpPr>
          <p:cNvPr id="34" name="Google Shape;1709;p51"/>
          <p:cNvGrpSpPr/>
          <p:nvPr/>
        </p:nvGrpSpPr>
        <p:grpSpPr>
          <a:xfrm>
            <a:off x="540291" y="3773941"/>
            <a:ext cx="1147619" cy="972646"/>
            <a:chOff x="9626723" y="5526313"/>
            <a:chExt cx="720002" cy="647256"/>
          </a:xfrm>
        </p:grpSpPr>
        <p:sp>
          <p:nvSpPr>
            <p:cNvPr id="35" name="Google Shape;1710;p51"/>
            <p:cNvSpPr/>
            <p:nvPr/>
          </p:nvSpPr>
          <p:spPr>
            <a:xfrm>
              <a:off x="10040990" y="5526313"/>
              <a:ext cx="168000" cy="168300"/>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6" name="Google Shape;1711;p51"/>
            <p:cNvSpPr/>
            <p:nvPr/>
          </p:nvSpPr>
          <p:spPr>
            <a:xfrm>
              <a:off x="9765139" y="5526313"/>
              <a:ext cx="168300" cy="1683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7" name="Google Shape;1712;p51"/>
            <p:cNvSpPr/>
            <p:nvPr/>
          </p:nvSpPr>
          <p:spPr>
            <a:xfrm>
              <a:off x="10040990" y="6005269"/>
              <a:ext cx="168000" cy="1683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8" name="Google Shape;1713;p51"/>
            <p:cNvSpPr/>
            <p:nvPr/>
          </p:nvSpPr>
          <p:spPr>
            <a:xfrm>
              <a:off x="10178425" y="5765496"/>
              <a:ext cx="168300" cy="1689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9" name="Google Shape;1714;p51"/>
            <p:cNvSpPr/>
            <p:nvPr/>
          </p:nvSpPr>
          <p:spPr>
            <a:xfrm>
              <a:off x="9626723" y="5765496"/>
              <a:ext cx="168000" cy="1689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0" name="Google Shape;1715;p51"/>
            <p:cNvSpPr/>
            <p:nvPr/>
          </p:nvSpPr>
          <p:spPr>
            <a:xfrm>
              <a:off x="9765139" y="6005269"/>
              <a:ext cx="168300" cy="168300"/>
            </a:xfrm>
            <a:prstGeom prst="ellipse">
              <a:avLst/>
            </a:pr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1" name="Google Shape;1716;p51"/>
            <p:cNvSpPr/>
            <p:nvPr/>
          </p:nvSpPr>
          <p:spPr>
            <a:xfrm>
              <a:off x="10198227" y="5672808"/>
              <a:ext cx="47838" cy="83066"/>
            </a:xfrm>
            <a:custGeom>
              <a:avLst/>
              <a:gdLst/>
              <a:ahLst/>
              <a:cxnLst/>
              <a:rect l="l" t="t" r="r" b="b"/>
              <a:pathLst>
                <a:path w="94" h="163" extrusionOk="0">
                  <a:moveTo>
                    <a:pt x="0" y="0"/>
                  </a:moveTo>
                  <a:cubicBezTo>
                    <a:pt x="20" y="23"/>
                    <a:pt x="38" y="49"/>
                    <a:pt x="54" y="77"/>
                  </a:cubicBezTo>
                  <a:cubicBezTo>
                    <a:pt x="70" y="105"/>
                    <a:pt x="83" y="134"/>
                    <a:pt x="94" y="163"/>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2" name="Google Shape;1717;p51"/>
            <p:cNvSpPr/>
            <p:nvPr/>
          </p:nvSpPr>
          <p:spPr>
            <a:xfrm>
              <a:off x="10197835" y="5944589"/>
              <a:ext cx="48230" cy="83066"/>
            </a:xfrm>
            <a:custGeom>
              <a:avLst/>
              <a:gdLst/>
              <a:ahLst/>
              <a:cxnLst/>
              <a:rect l="l" t="t" r="r" b="b"/>
              <a:pathLst>
                <a:path w="95" h="163" extrusionOk="0">
                  <a:moveTo>
                    <a:pt x="95" y="0"/>
                  </a:moveTo>
                  <a:cubicBezTo>
                    <a:pt x="84" y="29"/>
                    <a:pt x="71" y="58"/>
                    <a:pt x="55" y="85"/>
                  </a:cubicBezTo>
                  <a:cubicBezTo>
                    <a:pt x="39" y="113"/>
                    <a:pt x="20" y="139"/>
                    <a:pt x="0" y="163"/>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3" name="Google Shape;1718;p51"/>
            <p:cNvSpPr/>
            <p:nvPr/>
          </p:nvSpPr>
          <p:spPr>
            <a:xfrm>
              <a:off x="9938649" y="6122111"/>
              <a:ext cx="96263" cy="4124"/>
            </a:xfrm>
            <a:custGeom>
              <a:avLst/>
              <a:gdLst/>
              <a:ahLst/>
              <a:cxnLst/>
              <a:rect l="l" t="t" r="r" b="b"/>
              <a:pathLst>
                <a:path w="189" h="8" extrusionOk="0">
                  <a:moveTo>
                    <a:pt x="189" y="0"/>
                  </a:moveTo>
                  <a:cubicBezTo>
                    <a:pt x="158" y="5"/>
                    <a:pt x="127" y="8"/>
                    <a:pt x="95" y="8"/>
                  </a:cubicBezTo>
                  <a:cubicBezTo>
                    <a:pt x="63" y="8"/>
                    <a:pt x="31" y="5"/>
                    <a:pt x="0"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4" name="Google Shape;1719;p51"/>
            <p:cNvSpPr/>
            <p:nvPr/>
          </p:nvSpPr>
          <p:spPr>
            <a:xfrm>
              <a:off x="9728084" y="5944196"/>
              <a:ext cx="47838" cy="83066"/>
            </a:xfrm>
            <a:custGeom>
              <a:avLst/>
              <a:gdLst/>
              <a:ahLst/>
              <a:cxnLst/>
              <a:rect l="l" t="t" r="r" b="b"/>
              <a:pathLst>
                <a:path w="94" h="163" extrusionOk="0">
                  <a:moveTo>
                    <a:pt x="94" y="163"/>
                  </a:moveTo>
                  <a:cubicBezTo>
                    <a:pt x="74" y="140"/>
                    <a:pt x="56" y="114"/>
                    <a:pt x="40" y="86"/>
                  </a:cubicBezTo>
                  <a:cubicBezTo>
                    <a:pt x="24" y="58"/>
                    <a:pt x="11" y="30"/>
                    <a:pt x="0"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5" name="Google Shape;1720;p51"/>
            <p:cNvSpPr/>
            <p:nvPr/>
          </p:nvSpPr>
          <p:spPr>
            <a:xfrm>
              <a:off x="9728084" y="5672219"/>
              <a:ext cx="48230" cy="83066"/>
            </a:xfrm>
            <a:custGeom>
              <a:avLst/>
              <a:gdLst/>
              <a:ahLst/>
              <a:cxnLst/>
              <a:rect l="l" t="t" r="r" b="b"/>
              <a:pathLst>
                <a:path w="95" h="163" extrusionOk="0">
                  <a:moveTo>
                    <a:pt x="0" y="163"/>
                  </a:moveTo>
                  <a:cubicBezTo>
                    <a:pt x="11" y="134"/>
                    <a:pt x="24" y="106"/>
                    <a:pt x="40" y="78"/>
                  </a:cubicBezTo>
                  <a:cubicBezTo>
                    <a:pt x="56" y="50"/>
                    <a:pt x="75" y="24"/>
                    <a:pt x="95"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6" name="Google Shape;1721;p51"/>
            <p:cNvSpPr/>
            <p:nvPr/>
          </p:nvSpPr>
          <p:spPr>
            <a:xfrm>
              <a:off x="9939237" y="5573835"/>
              <a:ext cx="96263" cy="4124"/>
            </a:xfrm>
            <a:custGeom>
              <a:avLst/>
              <a:gdLst/>
              <a:ahLst/>
              <a:cxnLst/>
              <a:rect l="l" t="t" r="r" b="b"/>
              <a:pathLst>
                <a:path w="189" h="8" extrusionOk="0">
                  <a:moveTo>
                    <a:pt x="0" y="8"/>
                  </a:moveTo>
                  <a:cubicBezTo>
                    <a:pt x="31" y="3"/>
                    <a:pt x="62" y="0"/>
                    <a:pt x="94" y="0"/>
                  </a:cubicBezTo>
                  <a:cubicBezTo>
                    <a:pt x="126" y="0"/>
                    <a:pt x="158" y="3"/>
                    <a:pt x="189" y="8"/>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5" name="Google Shape;1758;p51"/>
          <p:cNvGrpSpPr/>
          <p:nvPr/>
        </p:nvGrpSpPr>
        <p:grpSpPr>
          <a:xfrm>
            <a:off x="6091675" y="4118907"/>
            <a:ext cx="478590" cy="554633"/>
            <a:chOff x="8095060" y="5664590"/>
            <a:chExt cx="497404" cy="594389"/>
          </a:xfrm>
        </p:grpSpPr>
        <p:grpSp>
          <p:nvGrpSpPr>
            <p:cNvPr id="116" name="Google Shape;1759;p51"/>
            <p:cNvGrpSpPr/>
            <p:nvPr/>
          </p:nvGrpSpPr>
          <p:grpSpPr>
            <a:xfrm>
              <a:off x="8095060" y="5969027"/>
              <a:ext cx="497404" cy="289951"/>
              <a:chOff x="8095060" y="5969027"/>
              <a:chExt cx="497404" cy="289951"/>
            </a:xfrm>
          </p:grpSpPr>
          <p:sp>
            <p:nvSpPr>
              <p:cNvPr id="129" name="Google Shape;1760;p51"/>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0" name="Google Shape;1761;p51"/>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1" name="Google Shape;1762;p51"/>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7" name="Google Shape;1763;p51"/>
            <p:cNvGrpSpPr/>
            <p:nvPr/>
          </p:nvGrpSpPr>
          <p:grpSpPr>
            <a:xfrm>
              <a:off x="8095060" y="5867832"/>
              <a:ext cx="497404" cy="289312"/>
              <a:chOff x="8095060" y="5867832"/>
              <a:chExt cx="497404" cy="289312"/>
            </a:xfrm>
          </p:grpSpPr>
          <p:sp>
            <p:nvSpPr>
              <p:cNvPr id="126" name="Google Shape;1764;p51"/>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7" name="Google Shape;1765;p51"/>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8" name="Google Shape;1766;p51"/>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8" name="Google Shape;1767;p51"/>
            <p:cNvGrpSpPr/>
            <p:nvPr/>
          </p:nvGrpSpPr>
          <p:grpSpPr>
            <a:xfrm>
              <a:off x="8095060" y="5765998"/>
              <a:ext cx="497404" cy="289312"/>
              <a:chOff x="8095060" y="5765998"/>
              <a:chExt cx="497404" cy="289312"/>
            </a:xfrm>
          </p:grpSpPr>
          <p:sp>
            <p:nvSpPr>
              <p:cNvPr id="123" name="Google Shape;1768;p51"/>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4" name="Google Shape;1769;p51"/>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5" name="Google Shape;1770;p51"/>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9" name="Google Shape;1771;p51"/>
            <p:cNvGrpSpPr/>
            <p:nvPr/>
          </p:nvGrpSpPr>
          <p:grpSpPr>
            <a:xfrm>
              <a:off x="8095060" y="5664590"/>
              <a:ext cx="497404" cy="290164"/>
              <a:chOff x="8095060" y="5664590"/>
              <a:chExt cx="497404" cy="290164"/>
            </a:xfrm>
          </p:grpSpPr>
          <p:sp>
            <p:nvSpPr>
              <p:cNvPr id="120" name="Google Shape;1772;p51"/>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1" name="Google Shape;1773;p51"/>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2" name="Google Shape;1774;p51"/>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
        <p:nvSpPr>
          <p:cNvPr id="2" name="Pentagon 1"/>
          <p:cNvSpPr/>
          <p:nvPr/>
        </p:nvSpPr>
        <p:spPr>
          <a:xfrm>
            <a:off x="107504" y="1059582"/>
            <a:ext cx="3110252" cy="271435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200" dirty="0">
                <a:latin typeface="Bookman Old Style" pitchFamily="18" charset="0"/>
              </a:rPr>
              <a:t>b)Evaluarea sumativă la etapa evaluării interne inițiale a nivelului de formare a competențelor specifice la Matematică.      </a:t>
            </a:r>
          </a:p>
          <a:p>
            <a:r>
              <a:rPr lang="vi-VN" sz="1200" dirty="0">
                <a:latin typeface="Bookman Old Style" pitchFamily="18" charset="0"/>
              </a:rPr>
              <a:t>c) Evaluarea sumativă la etapa evaluării interne finale  a nivelului de formare a competențelor specifice la Matematică. </a:t>
            </a:r>
            <a:r>
              <a:rPr lang="ro-RO" sz="1200" dirty="0" smtClean="0">
                <a:latin typeface="Bookman Old Style" pitchFamily="18" charset="0"/>
              </a:rPr>
              <a:t>t</a:t>
            </a:r>
            <a:r>
              <a:rPr lang="vi-VN" sz="1200" dirty="0" smtClean="0">
                <a:latin typeface="Bookman Old Style" pitchFamily="18" charset="0"/>
              </a:rPr>
              <a:t>estele  sumative vor </a:t>
            </a:r>
            <a:r>
              <a:rPr lang="vi-VN" sz="1200" dirty="0">
                <a:latin typeface="Bookman Old Style" pitchFamily="18" charset="0"/>
              </a:rPr>
              <a:t>fi  elaborate în baza   următorului algoritm</a:t>
            </a:r>
            <a:r>
              <a:rPr lang="vi-VN" sz="1000" dirty="0">
                <a:latin typeface="Bookman Old Style" pitchFamily="18" charset="0"/>
              </a:rPr>
              <a:t>:</a:t>
            </a:r>
            <a:endParaRPr lang="ro-RO" sz="1000" dirty="0">
              <a:latin typeface="Bookman Old Style" pitchFamily="18" charset="0"/>
            </a:endParaRPr>
          </a:p>
        </p:txBody>
      </p:sp>
      <p:sp>
        <p:nvSpPr>
          <p:cNvPr id="3" name="Line Callout 1 2"/>
          <p:cNvSpPr/>
          <p:nvPr/>
        </p:nvSpPr>
        <p:spPr>
          <a:xfrm>
            <a:off x="7524328" y="783411"/>
            <a:ext cx="1153264" cy="1651559"/>
          </a:xfrm>
          <a:prstGeom prst="borderCallout1">
            <a:avLst>
              <a:gd name="adj1" fmla="val 43224"/>
              <a:gd name="adj2" fmla="val 1037"/>
              <a:gd name="adj3" fmla="val 115397"/>
              <a:gd name="adj4" fmla="val -477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100" dirty="0" smtClean="0">
                <a:latin typeface="Bookman Old Style" pitchFamily="18" charset="0"/>
              </a:rPr>
              <a:t>R</a:t>
            </a:r>
            <a:r>
              <a:rPr lang="vi-VN" sz="1100" dirty="0" smtClean="0">
                <a:latin typeface="Bookman Old Style" pitchFamily="18" charset="0"/>
              </a:rPr>
              <a:t>ealizează </a:t>
            </a:r>
            <a:r>
              <a:rPr lang="vi-VN" sz="1100" dirty="0">
                <a:latin typeface="Bookman Old Style" pitchFamily="18" charset="0"/>
              </a:rPr>
              <a:t>corelarea dintre domeniile cognitive</a:t>
            </a:r>
            <a:r>
              <a:rPr lang="vi-VN" sz="1100" dirty="0" smtClean="0">
                <a:latin typeface="Bookman Old Style" pitchFamily="18" charset="0"/>
              </a:rPr>
              <a:t>:</a:t>
            </a:r>
            <a:endParaRPr lang="ro-RO" sz="1100" dirty="0" smtClean="0">
              <a:latin typeface="Bookman Old Style" pitchFamily="18" charset="0"/>
            </a:endParaRPr>
          </a:p>
          <a:p>
            <a:pPr algn="ctr"/>
            <a:r>
              <a:rPr lang="vi-VN" sz="1100" dirty="0" smtClean="0">
                <a:latin typeface="Bookman Old Style" pitchFamily="18" charset="0"/>
              </a:rPr>
              <a:t>Cunoaşterea </a:t>
            </a:r>
            <a:r>
              <a:rPr lang="vi-VN" sz="1100" dirty="0">
                <a:latin typeface="Bookman Old Style" pitchFamily="18" charset="0"/>
              </a:rPr>
              <a:t>şi înţelegerea, Aplicarea, Integrarea </a:t>
            </a:r>
            <a:endParaRPr lang="ro-RO" sz="1100" dirty="0">
              <a:latin typeface="Bookman Old Style" pitchFamily="18" charset="0"/>
            </a:endParaRPr>
          </a:p>
        </p:txBody>
      </p:sp>
      <p:sp>
        <p:nvSpPr>
          <p:cNvPr id="47" name="TextBox 46"/>
          <p:cNvSpPr txBox="1"/>
          <p:nvPr/>
        </p:nvSpPr>
        <p:spPr>
          <a:xfrm>
            <a:off x="1552347" y="150475"/>
            <a:ext cx="7252306" cy="307777"/>
          </a:xfrm>
          <a:prstGeom prst="rect">
            <a:avLst/>
          </a:prstGeom>
          <a:noFill/>
        </p:spPr>
        <p:txBody>
          <a:bodyPr wrap="none" rtlCol="0">
            <a:spAutoFit/>
          </a:bodyPr>
          <a:lstStyle/>
          <a:p>
            <a:r>
              <a:rPr lang="it-IT" dirty="0">
                <a:latin typeface="Bookman Old Style" pitchFamily="18" charset="0"/>
              </a:rPr>
              <a:t>Evaluarea sumativă la disciplina Matematică </a:t>
            </a:r>
            <a:r>
              <a:rPr lang="it-IT" dirty="0" smtClean="0">
                <a:latin typeface="Bookman Old Style" pitchFamily="18" charset="0"/>
              </a:rPr>
              <a:t>este </a:t>
            </a:r>
            <a:r>
              <a:rPr lang="it-IT" dirty="0">
                <a:latin typeface="Bookman Old Style" pitchFamily="18" charset="0"/>
              </a:rPr>
              <a:t>semnificativă în trei contexte:</a:t>
            </a:r>
            <a:endParaRPr lang="ro-RO" dirty="0">
              <a:latin typeface="Bookman Old Style" pitchFamily="18" charset="0"/>
            </a:endParaRPr>
          </a:p>
        </p:txBody>
      </p:sp>
    </p:spTree>
    <p:extLst>
      <p:ext uri="{BB962C8B-B14F-4D97-AF65-F5344CB8AC3E}">
        <p14:creationId xmlns:p14="http://schemas.microsoft.com/office/powerpoint/2010/main" val="689138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32" name="Google Shape;532;p31"/>
          <p:cNvSpPr txBox="1">
            <a:spLocks noGrp="1"/>
          </p:cNvSpPr>
          <p:nvPr>
            <p:ph type="title"/>
          </p:nvPr>
        </p:nvSpPr>
        <p:spPr>
          <a:xfrm>
            <a:off x="539552" y="581771"/>
            <a:ext cx="2142000" cy="66014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ro-RO" dirty="0" smtClean="0"/>
              <a:t>Exemplu:</a:t>
            </a:r>
            <a:endParaRPr dirty="0"/>
          </a:p>
        </p:txBody>
      </p:sp>
      <p:sp>
        <p:nvSpPr>
          <p:cNvPr id="6" name="TextBox 5"/>
          <p:cNvSpPr txBox="1"/>
          <p:nvPr/>
        </p:nvSpPr>
        <p:spPr>
          <a:xfrm>
            <a:off x="3635896" y="842212"/>
            <a:ext cx="2464136" cy="523220"/>
          </a:xfrm>
          <a:prstGeom prst="rect">
            <a:avLst/>
          </a:prstGeom>
          <a:noFill/>
        </p:spPr>
        <p:txBody>
          <a:bodyPr wrap="none" rtlCol="0">
            <a:spAutoFit/>
          </a:bodyPr>
          <a:lstStyle/>
          <a:p>
            <a:r>
              <a:rPr lang="ro-RO" dirty="0">
                <a:solidFill>
                  <a:srgbClr val="3D7895"/>
                </a:solidFill>
              </a:rPr>
              <a:t>E</a:t>
            </a:r>
            <a:r>
              <a:rPr lang="it-IT" dirty="0" smtClean="0">
                <a:solidFill>
                  <a:srgbClr val="3D7895"/>
                </a:solidFill>
              </a:rPr>
              <a:t>valuare finală</a:t>
            </a:r>
            <a:r>
              <a:rPr lang="ro-RO" dirty="0" smtClean="0">
                <a:solidFill>
                  <a:srgbClr val="3D7895"/>
                </a:solidFill>
              </a:rPr>
              <a:t>, </a:t>
            </a:r>
            <a:r>
              <a:rPr lang="it-IT" dirty="0" smtClean="0">
                <a:solidFill>
                  <a:srgbClr val="3D7895"/>
                </a:solidFill>
              </a:rPr>
              <a:t>clasa </a:t>
            </a:r>
            <a:r>
              <a:rPr lang="it-IT" dirty="0">
                <a:solidFill>
                  <a:srgbClr val="3D7895"/>
                </a:solidFill>
              </a:rPr>
              <a:t>a IX-a:</a:t>
            </a:r>
            <a:endParaRPr lang="ro-RO" b="1" dirty="0">
              <a:solidFill>
                <a:srgbClr val="3D7895"/>
              </a:solidFill>
            </a:endParaRPr>
          </a:p>
          <a:p>
            <a:endParaRPr lang="ro-RO" dirty="0"/>
          </a:p>
        </p:txBody>
      </p:sp>
      <p:pic>
        <p:nvPicPr>
          <p:cNvPr id="8" name="Объект 8">
            <a:extLst>
              <a:ext uri="{FF2B5EF4-FFF2-40B4-BE49-F238E27FC236}">
                <a16:creationId xmlns:a16="http://schemas.microsoft.com/office/drawing/2014/main" xmlns="" id="{B49E6CAC-1339-4F7A-A12B-5EE16AF983B8}"/>
              </a:ext>
            </a:extLst>
          </p:cNvPr>
          <p:cNvPicPr>
            <a:picLocks noChangeAspect="1"/>
          </p:cNvPicPr>
          <p:nvPr/>
        </p:nvPicPr>
        <p:blipFill rotWithShape="1">
          <a:blip r:embed="rId3">
            <a:extLst>
              <a:ext uri="{28A0092B-C50C-407E-A947-70E740481C1C}">
                <a14:useLocalDpi xmlns:a14="http://schemas.microsoft.com/office/drawing/2010/main" val="0"/>
              </a:ext>
            </a:extLst>
          </a:blip>
          <a:srcRect l="2604" r="39426"/>
          <a:stretch/>
        </p:blipFill>
        <p:spPr>
          <a:xfrm>
            <a:off x="683568" y="1103822"/>
            <a:ext cx="2494453" cy="367240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050643603"/>
              </p:ext>
            </p:extLst>
          </p:nvPr>
        </p:nvGraphicFramePr>
        <p:xfrm>
          <a:off x="3635896" y="1203598"/>
          <a:ext cx="3829777" cy="3430524"/>
        </p:xfrm>
        <a:graphic>
          <a:graphicData uri="http://schemas.openxmlformats.org/drawingml/2006/table">
            <a:tbl>
              <a:tblPr>
                <a:tableStyleId>{69CF1AB2-1976-4502-BF36-3FF5EA218861}</a:tableStyleId>
              </a:tblPr>
              <a:tblGrid>
                <a:gridCol w="901812"/>
                <a:gridCol w="751509"/>
                <a:gridCol w="579915"/>
                <a:gridCol w="945650"/>
                <a:gridCol w="650891"/>
              </a:tblGrid>
              <a:tr h="751270">
                <a:tc>
                  <a:txBody>
                    <a:bodyPr/>
                    <a:lstStyle/>
                    <a:p>
                      <a:pPr algn="ctr">
                        <a:lnSpc>
                          <a:spcPct val="115000"/>
                        </a:lnSpc>
                        <a:spcAft>
                          <a:spcPts val="1000"/>
                        </a:spcAft>
                      </a:pPr>
                      <a:r>
                        <a:rPr lang="it-IT" sz="800" dirty="0">
                          <a:effectLst/>
                        </a:rPr>
                        <a:t> Domenii       </a:t>
                      </a:r>
                      <a:r>
                        <a:rPr lang="ro-RO" sz="800" dirty="0">
                          <a:effectLst/>
                        </a:rPr>
                        <a:t>   </a:t>
                      </a:r>
                      <a:r>
                        <a:rPr lang="it-IT" sz="800" dirty="0">
                          <a:effectLst/>
                        </a:rPr>
                        <a:t>cognitive</a:t>
                      </a:r>
                      <a:endParaRPr lang="ro-RO" sz="700" dirty="0">
                        <a:effectLst/>
                      </a:endParaRPr>
                    </a:p>
                    <a:p>
                      <a:pPr algn="just">
                        <a:lnSpc>
                          <a:spcPct val="115000"/>
                        </a:lnSpc>
                        <a:spcAft>
                          <a:spcPts val="0"/>
                        </a:spcAft>
                      </a:pPr>
                      <a:r>
                        <a:rPr lang="ro-RO" sz="700" kern="0" dirty="0">
                          <a:effectLst/>
                        </a:rPr>
                        <a:t>Domenii </a:t>
                      </a:r>
                    </a:p>
                    <a:p>
                      <a:pPr algn="just">
                        <a:lnSpc>
                          <a:spcPct val="115000"/>
                        </a:lnSpc>
                        <a:spcAft>
                          <a:spcPts val="0"/>
                        </a:spcAft>
                      </a:pPr>
                      <a:r>
                        <a:rPr lang="ro-RO" sz="700" kern="0" dirty="0">
                          <a:effectLst/>
                        </a:rPr>
                        <a:t>ale disciplinei</a:t>
                      </a:r>
                    </a:p>
                    <a:p>
                      <a:pPr>
                        <a:lnSpc>
                          <a:spcPct val="115000"/>
                        </a:lnSpc>
                        <a:spcAft>
                          <a:spcPts val="1000"/>
                        </a:spcAft>
                      </a:pPr>
                      <a:r>
                        <a:rPr lang="it-IT" sz="800" dirty="0">
                          <a:effectLst/>
                        </a:rPr>
                        <a:t>Matematică</a:t>
                      </a:r>
                      <a:endParaRPr lang="ro-RO" sz="700" dirty="0">
                        <a:effectLst/>
                        <a:latin typeface="Calibri"/>
                        <a:ea typeface="Calibri"/>
                        <a:cs typeface="Times New Roman"/>
                      </a:endParaRPr>
                    </a:p>
                  </a:txBody>
                  <a:tcPr marL="45056" marR="45056" marT="0" marB="0"/>
                </a:tc>
                <a:tc>
                  <a:txBody>
                    <a:bodyPr/>
                    <a:lstStyle/>
                    <a:p>
                      <a:pPr>
                        <a:lnSpc>
                          <a:spcPct val="115000"/>
                        </a:lnSpc>
                        <a:spcAft>
                          <a:spcPts val="1000"/>
                        </a:spcAft>
                      </a:pPr>
                      <a:r>
                        <a:rPr lang="it-IT" sz="800">
                          <a:effectLst/>
                        </a:rPr>
                        <a:t> </a:t>
                      </a:r>
                      <a:endParaRPr lang="ro-RO" sz="700">
                        <a:effectLst/>
                      </a:endParaRPr>
                    </a:p>
                    <a:p>
                      <a:pPr>
                        <a:lnSpc>
                          <a:spcPct val="115000"/>
                        </a:lnSpc>
                        <a:spcAft>
                          <a:spcPts val="1000"/>
                        </a:spcAft>
                      </a:pPr>
                      <a:r>
                        <a:rPr lang="ru-RU" sz="800">
                          <a:effectLst/>
                        </a:rPr>
                        <a:t>Cunoaştere şi înţelegere </a:t>
                      </a:r>
                      <a:endParaRPr lang="ro-RO" sz="700">
                        <a:effectLst/>
                        <a:latin typeface="Calibri"/>
                        <a:ea typeface="Calibri"/>
                        <a:cs typeface="Times New Roman"/>
                      </a:endParaRPr>
                    </a:p>
                  </a:txBody>
                  <a:tcPr marL="45056" marR="45056" marT="0" marB="0"/>
                </a:tc>
                <a:tc>
                  <a:txBody>
                    <a:bodyPr/>
                    <a:lstStyle/>
                    <a:p>
                      <a:pPr>
                        <a:lnSpc>
                          <a:spcPct val="115000"/>
                        </a:lnSpc>
                        <a:spcAft>
                          <a:spcPts val="1000"/>
                        </a:spcAft>
                      </a:pPr>
                      <a:r>
                        <a:rPr lang="ru-RU" sz="800">
                          <a:effectLst/>
                        </a:rPr>
                        <a:t> </a:t>
                      </a:r>
                      <a:endParaRPr lang="ro-RO" sz="700">
                        <a:effectLst/>
                      </a:endParaRPr>
                    </a:p>
                    <a:p>
                      <a:pPr>
                        <a:lnSpc>
                          <a:spcPct val="115000"/>
                        </a:lnSpc>
                        <a:spcAft>
                          <a:spcPts val="1000"/>
                        </a:spcAft>
                      </a:pPr>
                      <a:r>
                        <a:rPr lang="ru-RU" sz="800">
                          <a:effectLst/>
                        </a:rPr>
                        <a:t>Aplicare</a:t>
                      </a:r>
                      <a:endParaRPr lang="ro-RO" sz="700">
                        <a:effectLst/>
                        <a:latin typeface="Calibri"/>
                        <a:ea typeface="Calibri"/>
                        <a:cs typeface="Times New Roman"/>
                      </a:endParaRPr>
                    </a:p>
                  </a:txBody>
                  <a:tcPr marL="45056" marR="45056" marT="0" marB="0"/>
                </a:tc>
                <a:tc>
                  <a:txBody>
                    <a:bodyPr/>
                    <a:lstStyle/>
                    <a:p>
                      <a:pPr algn="ctr">
                        <a:lnSpc>
                          <a:spcPct val="115000"/>
                        </a:lnSpc>
                        <a:spcAft>
                          <a:spcPts val="1000"/>
                        </a:spcAft>
                      </a:pPr>
                      <a:r>
                        <a:rPr lang="en-US" sz="800">
                          <a:effectLst/>
                        </a:rPr>
                        <a:t> </a:t>
                      </a:r>
                      <a:endParaRPr lang="ro-RO" sz="700">
                        <a:effectLst/>
                      </a:endParaRPr>
                    </a:p>
                    <a:p>
                      <a:pPr algn="ctr">
                        <a:lnSpc>
                          <a:spcPct val="115000"/>
                        </a:lnSpc>
                        <a:spcAft>
                          <a:spcPts val="1000"/>
                        </a:spcAft>
                      </a:pPr>
                      <a:r>
                        <a:rPr lang="en-US" sz="800">
                          <a:effectLst/>
                        </a:rPr>
                        <a:t>Integrare</a:t>
                      </a:r>
                      <a:endParaRPr lang="ro-RO" sz="700">
                        <a:effectLst/>
                      </a:endParaRPr>
                    </a:p>
                    <a:p>
                      <a:pPr algn="ctr">
                        <a:lnSpc>
                          <a:spcPct val="115000"/>
                        </a:lnSpc>
                        <a:spcAft>
                          <a:spcPts val="1000"/>
                        </a:spcAft>
                      </a:pPr>
                      <a:r>
                        <a:rPr lang="en-US" sz="800">
                          <a:effectLst/>
                        </a:rPr>
                        <a:t> </a:t>
                      </a:r>
                      <a:endParaRPr lang="ro-RO" sz="700">
                        <a:effectLst/>
                        <a:latin typeface="Calibri"/>
                        <a:ea typeface="Calibri"/>
                        <a:cs typeface="Times New Roman"/>
                      </a:endParaRPr>
                    </a:p>
                  </a:txBody>
                  <a:tcPr marL="45056" marR="45056" marT="0" marB="0"/>
                </a:tc>
                <a:tc>
                  <a:txBody>
                    <a:bodyPr/>
                    <a:lstStyle/>
                    <a:p>
                      <a:pPr>
                        <a:lnSpc>
                          <a:spcPct val="115000"/>
                        </a:lnSpc>
                        <a:spcAft>
                          <a:spcPts val="1000"/>
                        </a:spcAft>
                      </a:pPr>
                      <a:r>
                        <a:rPr lang="en-US" sz="800">
                          <a:effectLst/>
                        </a:rPr>
                        <a:t> </a:t>
                      </a:r>
                      <a:endParaRPr lang="ro-RO" sz="700">
                        <a:effectLst/>
                      </a:endParaRPr>
                    </a:p>
                    <a:p>
                      <a:pPr algn="ctr">
                        <a:lnSpc>
                          <a:spcPct val="115000"/>
                        </a:lnSpc>
                        <a:spcAft>
                          <a:spcPts val="1000"/>
                        </a:spcAft>
                      </a:pPr>
                      <a:r>
                        <a:rPr lang="ru-RU" sz="800">
                          <a:effectLst/>
                        </a:rPr>
                        <a:t>Total</a:t>
                      </a:r>
                      <a:endParaRPr lang="ro-RO" sz="700">
                        <a:effectLst/>
                        <a:latin typeface="Calibri"/>
                        <a:ea typeface="Calibri"/>
                        <a:cs typeface="Times New Roman"/>
                      </a:endParaRPr>
                    </a:p>
                  </a:txBody>
                  <a:tcPr marL="45056" marR="45056" marT="0" marB="0"/>
                </a:tc>
              </a:tr>
              <a:tr h="414517">
                <a:tc>
                  <a:txBody>
                    <a:bodyPr/>
                    <a:lstStyle/>
                    <a:p>
                      <a:pPr>
                        <a:lnSpc>
                          <a:spcPct val="115000"/>
                        </a:lnSpc>
                        <a:spcAft>
                          <a:spcPts val="0"/>
                        </a:spcAft>
                      </a:pPr>
                      <a:r>
                        <a:rPr lang="en-US" sz="800">
                          <a:effectLst/>
                        </a:rPr>
                        <a:t>Algebra</a:t>
                      </a:r>
                      <a:endParaRPr lang="ro-RO" sz="700">
                        <a:effectLst/>
                        <a:latin typeface="Calibri"/>
                        <a:ea typeface="Calibri"/>
                        <a:cs typeface="Times New Roman"/>
                      </a:endParaRPr>
                    </a:p>
                  </a:txBody>
                  <a:tcPr marL="45056" marR="45056" marT="0" marB="0"/>
                </a:tc>
                <a:tc>
                  <a:txBody>
                    <a:bodyPr/>
                    <a:lstStyle/>
                    <a:p>
                      <a:pPr algn="ctr">
                        <a:lnSpc>
                          <a:spcPct val="115000"/>
                        </a:lnSpc>
                        <a:spcAft>
                          <a:spcPts val="0"/>
                        </a:spcAft>
                      </a:pPr>
                      <a:r>
                        <a:rPr lang="en-US" sz="800">
                          <a:effectLst/>
                        </a:rPr>
                        <a:t>5,3 %</a:t>
                      </a:r>
                      <a:endParaRPr lang="ro-RO" sz="700">
                        <a:effectLst/>
                      </a:endParaRPr>
                    </a:p>
                    <a:p>
                      <a:pPr algn="ctr">
                        <a:lnSpc>
                          <a:spcPct val="115000"/>
                        </a:lnSpc>
                        <a:spcAft>
                          <a:spcPts val="0"/>
                        </a:spcAft>
                      </a:pPr>
                      <a:r>
                        <a:rPr lang="en-US" sz="800">
                          <a:effectLst/>
                        </a:rPr>
                        <a:t>1sarcină </a:t>
                      </a:r>
                      <a:endParaRPr lang="ro-RO" sz="700">
                        <a:effectLst/>
                      </a:endParaRPr>
                    </a:p>
                    <a:p>
                      <a:pPr algn="ctr">
                        <a:lnSpc>
                          <a:spcPct val="115000"/>
                        </a:lnSpc>
                        <a:spcAft>
                          <a:spcPts val="0"/>
                        </a:spcAft>
                      </a:pPr>
                      <a:r>
                        <a:rPr lang="en-US" sz="800">
                          <a:effectLst/>
                        </a:rPr>
                        <a:t>(2a)</a:t>
                      </a:r>
                      <a:endParaRPr lang="ro-RO" sz="700">
                        <a:effectLst/>
                        <a:latin typeface="Calibri"/>
                        <a:ea typeface="Calibri"/>
                        <a:cs typeface="Times New Roman"/>
                      </a:endParaRPr>
                    </a:p>
                  </a:txBody>
                  <a:tcPr marL="45056" marR="45056" marT="0" marB="0"/>
                </a:tc>
                <a:tc>
                  <a:txBody>
                    <a:bodyPr/>
                    <a:lstStyle/>
                    <a:p>
                      <a:pPr algn="ctr">
                        <a:lnSpc>
                          <a:spcPct val="115000"/>
                        </a:lnSpc>
                        <a:spcAft>
                          <a:spcPts val="0"/>
                        </a:spcAft>
                      </a:pPr>
                      <a:r>
                        <a:rPr lang="en-US" sz="800">
                          <a:effectLst/>
                        </a:rPr>
                        <a:t>5,3 %</a:t>
                      </a:r>
                      <a:endParaRPr lang="ro-RO" sz="700">
                        <a:effectLst/>
                      </a:endParaRPr>
                    </a:p>
                    <a:p>
                      <a:pPr algn="ctr">
                        <a:lnSpc>
                          <a:spcPct val="115000"/>
                        </a:lnSpc>
                        <a:spcAft>
                          <a:spcPts val="0"/>
                        </a:spcAft>
                      </a:pPr>
                      <a:r>
                        <a:rPr lang="en-US" sz="800">
                          <a:effectLst/>
                        </a:rPr>
                        <a:t>1 sarcină (2b)</a:t>
                      </a:r>
                      <a:endParaRPr lang="ro-RO" sz="700">
                        <a:effectLst/>
                        <a:latin typeface="Calibri"/>
                        <a:ea typeface="Calibri"/>
                        <a:cs typeface="Times New Roman"/>
                      </a:endParaRPr>
                    </a:p>
                  </a:txBody>
                  <a:tcPr marL="45056" marR="45056" marT="0" marB="0"/>
                </a:tc>
                <a:tc>
                  <a:txBody>
                    <a:bodyPr/>
                    <a:lstStyle/>
                    <a:p>
                      <a:pPr algn="ctr">
                        <a:lnSpc>
                          <a:spcPct val="115000"/>
                        </a:lnSpc>
                        <a:spcAft>
                          <a:spcPts val="0"/>
                        </a:spcAft>
                      </a:pPr>
                      <a:r>
                        <a:rPr lang="en-US" sz="800">
                          <a:effectLst/>
                        </a:rPr>
                        <a:t>5,4%</a:t>
                      </a:r>
                      <a:endParaRPr lang="ro-RO" sz="700">
                        <a:effectLst/>
                      </a:endParaRPr>
                    </a:p>
                    <a:p>
                      <a:pPr algn="ctr">
                        <a:lnSpc>
                          <a:spcPct val="115000"/>
                        </a:lnSpc>
                        <a:spcAft>
                          <a:spcPts val="0"/>
                        </a:spcAft>
                      </a:pPr>
                      <a:r>
                        <a:rPr lang="en-US" sz="800">
                          <a:effectLst/>
                        </a:rPr>
                        <a:t>1 sarcină </a:t>
                      </a:r>
                      <a:endParaRPr lang="ro-RO" sz="700">
                        <a:effectLst/>
                      </a:endParaRPr>
                    </a:p>
                    <a:p>
                      <a:pPr algn="ctr">
                        <a:lnSpc>
                          <a:spcPct val="115000"/>
                        </a:lnSpc>
                        <a:spcAft>
                          <a:spcPts val="0"/>
                        </a:spcAft>
                      </a:pPr>
                      <a:r>
                        <a:rPr lang="en-US" sz="800">
                          <a:effectLst/>
                        </a:rPr>
                        <a:t>(2c)</a:t>
                      </a:r>
                      <a:endParaRPr lang="ro-RO" sz="700">
                        <a:effectLst/>
                        <a:latin typeface="Calibri"/>
                        <a:ea typeface="Calibri"/>
                        <a:cs typeface="Times New Roman"/>
                      </a:endParaRPr>
                    </a:p>
                  </a:txBody>
                  <a:tcPr marL="45056" marR="45056" marT="0" marB="0"/>
                </a:tc>
                <a:tc>
                  <a:txBody>
                    <a:bodyPr/>
                    <a:lstStyle/>
                    <a:p>
                      <a:pPr algn="ctr">
                        <a:lnSpc>
                          <a:spcPct val="115000"/>
                        </a:lnSpc>
                        <a:spcAft>
                          <a:spcPts val="0"/>
                        </a:spcAft>
                      </a:pPr>
                      <a:r>
                        <a:rPr lang="en-US" sz="800">
                          <a:effectLst/>
                        </a:rPr>
                        <a:t>16 %</a:t>
                      </a:r>
                      <a:endParaRPr lang="ro-RO" sz="700">
                        <a:effectLst/>
                      </a:endParaRPr>
                    </a:p>
                    <a:p>
                      <a:pPr algn="ctr">
                        <a:lnSpc>
                          <a:spcPct val="115000"/>
                        </a:lnSpc>
                        <a:spcAft>
                          <a:spcPts val="0"/>
                        </a:spcAft>
                      </a:pPr>
                      <a:r>
                        <a:rPr lang="en-US" sz="800">
                          <a:effectLst/>
                        </a:rPr>
                        <a:t>1 item </a:t>
                      </a:r>
                      <a:endParaRPr lang="ro-RO" sz="700">
                        <a:effectLst/>
                      </a:endParaRPr>
                    </a:p>
                    <a:p>
                      <a:pPr algn="ctr">
                        <a:lnSpc>
                          <a:spcPct val="115000"/>
                        </a:lnSpc>
                        <a:spcAft>
                          <a:spcPts val="0"/>
                        </a:spcAft>
                      </a:pPr>
                      <a:r>
                        <a:rPr lang="en-US" sz="800">
                          <a:effectLst/>
                        </a:rPr>
                        <a:t>(3 sarcine)</a:t>
                      </a:r>
                      <a:endParaRPr lang="ro-RO" sz="700">
                        <a:effectLst/>
                        <a:latin typeface="Calibri"/>
                        <a:ea typeface="Calibri"/>
                        <a:cs typeface="Times New Roman"/>
                      </a:endParaRPr>
                    </a:p>
                  </a:txBody>
                  <a:tcPr marL="45056" marR="45056" marT="0" marB="0"/>
                </a:tc>
              </a:tr>
              <a:tr h="552689">
                <a:tc>
                  <a:txBody>
                    <a:bodyPr/>
                    <a:lstStyle/>
                    <a:p>
                      <a:pPr>
                        <a:lnSpc>
                          <a:spcPct val="115000"/>
                        </a:lnSpc>
                        <a:spcAft>
                          <a:spcPts val="0"/>
                        </a:spcAft>
                      </a:pPr>
                      <a:r>
                        <a:rPr lang="en-US" sz="800" dirty="0" err="1">
                          <a:effectLst/>
                        </a:rPr>
                        <a:t>Elemente</a:t>
                      </a:r>
                      <a:r>
                        <a:rPr lang="en-US" sz="800" dirty="0">
                          <a:effectLst/>
                        </a:rPr>
                        <a:t> de </a:t>
                      </a:r>
                      <a:r>
                        <a:rPr lang="en-US" sz="800" dirty="0" err="1">
                          <a:effectLst/>
                        </a:rPr>
                        <a:t>analiză</a:t>
                      </a:r>
                      <a:r>
                        <a:rPr lang="en-US" sz="800" dirty="0">
                          <a:effectLst/>
                        </a:rPr>
                        <a:t> </a:t>
                      </a:r>
                      <a:r>
                        <a:rPr lang="en-US" sz="800" dirty="0" err="1">
                          <a:effectLst/>
                        </a:rPr>
                        <a:t>matematică</a:t>
                      </a:r>
                      <a:r>
                        <a:rPr lang="en-US" sz="800" dirty="0">
                          <a:effectLst/>
                        </a:rPr>
                        <a:t> </a:t>
                      </a:r>
                      <a:endParaRPr lang="ro-RO" sz="700" dirty="0">
                        <a:effectLst/>
                        <a:latin typeface="Calibri"/>
                        <a:ea typeface="Calibri"/>
                        <a:cs typeface="Times New Roman"/>
                      </a:endParaRPr>
                    </a:p>
                  </a:txBody>
                  <a:tcPr marL="45056" marR="45056" marT="0" marB="0"/>
                </a:tc>
                <a:tc>
                  <a:txBody>
                    <a:bodyPr/>
                    <a:lstStyle/>
                    <a:p>
                      <a:pPr algn="ctr">
                        <a:lnSpc>
                          <a:spcPct val="115000"/>
                        </a:lnSpc>
                        <a:spcAft>
                          <a:spcPts val="0"/>
                        </a:spcAft>
                      </a:pPr>
                      <a:r>
                        <a:rPr lang="en-US" sz="800" dirty="0">
                          <a:effectLst/>
                        </a:rPr>
                        <a:t>5,3 %</a:t>
                      </a:r>
                      <a:endParaRPr lang="ro-RO" sz="700" dirty="0">
                        <a:effectLst/>
                      </a:endParaRPr>
                    </a:p>
                    <a:p>
                      <a:pPr algn="ctr">
                        <a:lnSpc>
                          <a:spcPct val="115000"/>
                        </a:lnSpc>
                        <a:spcAft>
                          <a:spcPts val="0"/>
                        </a:spcAft>
                      </a:pPr>
                      <a:r>
                        <a:rPr lang="en-US" sz="800" dirty="0">
                          <a:effectLst/>
                        </a:rPr>
                        <a:t>1sarcină</a:t>
                      </a:r>
                      <a:endParaRPr lang="ro-RO" sz="700" dirty="0">
                        <a:effectLst/>
                      </a:endParaRPr>
                    </a:p>
                    <a:p>
                      <a:pPr algn="ctr">
                        <a:lnSpc>
                          <a:spcPct val="115000"/>
                        </a:lnSpc>
                        <a:spcAft>
                          <a:spcPts val="0"/>
                        </a:spcAft>
                      </a:pPr>
                      <a:r>
                        <a:rPr lang="en-US" sz="800" dirty="0">
                          <a:effectLst/>
                        </a:rPr>
                        <a:t> (1a)</a:t>
                      </a:r>
                      <a:endParaRPr lang="ro-RO" sz="700" dirty="0">
                        <a:effectLst/>
                        <a:latin typeface="Calibri"/>
                        <a:ea typeface="Calibri"/>
                        <a:cs typeface="Times New Roman"/>
                      </a:endParaRPr>
                    </a:p>
                  </a:txBody>
                  <a:tcPr marL="45056" marR="45056" marT="0" marB="0"/>
                </a:tc>
                <a:tc>
                  <a:txBody>
                    <a:bodyPr/>
                    <a:lstStyle/>
                    <a:p>
                      <a:pPr algn="ctr">
                        <a:lnSpc>
                          <a:spcPct val="115000"/>
                        </a:lnSpc>
                        <a:spcAft>
                          <a:spcPts val="0"/>
                        </a:spcAft>
                      </a:pPr>
                      <a:r>
                        <a:rPr lang="en-US" sz="800">
                          <a:effectLst/>
                        </a:rPr>
                        <a:t>5,3  %</a:t>
                      </a:r>
                      <a:endParaRPr lang="ro-RO" sz="700">
                        <a:effectLst/>
                      </a:endParaRPr>
                    </a:p>
                    <a:p>
                      <a:pPr algn="ctr">
                        <a:lnSpc>
                          <a:spcPct val="115000"/>
                        </a:lnSpc>
                        <a:spcAft>
                          <a:spcPts val="0"/>
                        </a:spcAft>
                      </a:pPr>
                      <a:r>
                        <a:rPr lang="en-US" sz="800">
                          <a:effectLst/>
                        </a:rPr>
                        <a:t>1sarcină</a:t>
                      </a:r>
                      <a:endParaRPr lang="ro-RO" sz="700">
                        <a:effectLst/>
                      </a:endParaRPr>
                    </a:p>
                    <a:p>
                      <a:pPr algn="ctr">
                        <a:lnSpc>
                          <a:spcPct val="115000"/>
                        </a:lnSpc>
                        <a:spcAft>
                          <a:spcPts val="0"/>
                        </a:spcAft>
                      </a:pPr>
                      <a:r>
                        <a:rPr lang="en-US" sz="800">
                          <a:effectLst/>
                        </a:rPr>
                        <a:t>(1b)</a:t>
                      </a:r>
                      <a:endParaRPr lang="ro-RO" sz="700">
                        <a:effectLst/>
                      </a:endParaRPr>
                    </a:p>
                    <a:p>
                      <a:pPr algn="ctr">
                        <a:lnSpc>
                          <a:spcPct val="115000"/>
                        </a:lnSpc>
                        <a:spcAft>
                          <a:spcPts val="0"/>
                        </a:spcAft>
                      </a:pPr>
                      <a:r>
                        <a:rPr lang="en-US" sz="800">
                          <a:effectLst/>
                        </a:rPr>
                        <a:t> </a:t>
                      </a:r>
                      <a:endParaRPr lang="ro-RO" sz="700">
                        <a:effectLst/>
                        <a:latin typeface="Calibri"/>
                        <a:ea typeface="Calibri"/>
                        <a:cs typeface="Times New Roman"/>
                      </a:endParaRPr>
                    </a:p>
                  </a:txBody>
                  <a:tcPr marL="45056" marR="45056" marT="0" marB="0"/>
                </a:tc>
                <a:tc>
                  <a:txBody>
                    <a:bodyPr/>
                    <a:lstStyle/>
                    <a:p>
                      <a:pPr algn="ctr">
                        <a:lnSpc>
                          <a:spcPct val="115000"/>
                        </a:lnSpc>
                        <a:spcAft>
                          <a:spcPts val="0"/>
                        </a:spcAft>
                      </a:pPr>
                      <a:r>
                        <a:rPr lang="en-US" sz="800">
                          <a:effectLst/>
                        </a:rPr>
                        <a:t>10,4 %</a:t>
                      </a:r>
                      <a:endParaRPr lang="ro-RO" sz="700">
                        <a:effectLst/>
                      </a:endParaRPr>
                    </a:p>
                    <a:p>
                      <a:pPr algn="ctr">
                        <a:lnSpc>
                          <a:spcPct val="115000"/>
                        </a:lnSpc>
                        <a:spcAft>
                          <a:spcPts val="0"/>
                        </a:spcAft>
                      </a:pPr>
                      <a:r>
                        <a:rPr lang="en-US" sz="800">
                          <a:effectLst/>
                        </a:rPr>
                        <a:t>2sarcine</a:t>
                      </a:r>
                      <a:endParaRPr lang="ro-RO" sz="700">
                        <a:effectLst/>
                      </a:endParaRPr>
                    </a:p>
                    <a:p>
                      <a:pPr algn="ctr">
                        <a:lnSpc>
                          <a:spcPct val="115000"/>
                        </a:lnSpc>
                        <a:spcAft>
                          <a:spcPts val="0"/>
                        </a:spcAft>
                      </a:pPr>
                      <a:r>
                        <a:rPr lang="en-US" sz="800">
                          <a:effectLst/>
                        </a:rPr>
                        <a:t>(1c, 1d)</a:t>
                      </a:r>
                      <a:endParaRPr lang="ro-RO" sz="700">
                        <a:effectLst/>
                        <a:latin typeface="Calibri"/>
                        <a:ea typeface="Calibri"/>
                        <a:cs typeface="Times New Roman"/>
                      </a:endParaRPr>
                    </a:p>
                  </a:txBody>
                  <a:tcPr marL="45056" marR="45056" marT="0" marB="0"/>
                </a:tc>
                <a:tc>
                  <a:txBody>
                    <a:bodyPr/>
                    <a:lstStyle/>
                    <a:p>
                      <a:pPr algn="ctr">
                        <a:lnSpc>
                          <a:spcPct val="115000"/>
                        </a:lnSpc>
                        <a:spcAft>
                          <a:spcPts val="0"/>
                        </a:spcAft>
                      </a:pPr>
                      <a:r>
                        <a:rPr lang="en-US" sz="800">
                          <a:effectLst/>
                        </a:rPr>
                        <a:t>21 %</a:t>
                      </a:r>
                      <a:endParaRPr lang="ro-RO" sz="700">
                        <a:effectLst/>
                      </a:endParaRPr>
                    </a:p>
                    <a:p>
                      <a:pPr algn="ctr">
                        <a:lnSpc>
                          <a:spcPct val="115000"/>
                        </a:lnSpc>
                        <a:spcAft>
                          <a:spcPts val="0"/>
                        </a:spcAft>
                      </a:pPr>
                      <a:r>
                        <a:rPr lang="en-US" sz="800">
                          <a:effectLst/>
                        </a:rPr>
                        <a:t>1 item </a:t>
                      </a:r>
                      <a:endParaRPr lang="ro-RO" sz="700">
                        <a:effectLst/>
                      </a:endParaRPr>
                    </a:p>
                    <a:p>
                      <a:pPr algn="ctr">
                        <a:lnSpc>
                          <a:spcPct val="115000"/>
                        </a:lnSpc>
                        <a:spcAft>
                          <a:spcPts val="0"/>
                        </a:spcAft>
                      </a:pPr>
                      <a:r>
                        <a:rPr lang="en-US" sz="800">
                          <a:effectLst/>
                        </a:rPr>
                        <a:t>(4 sarcine)</a:t>
                      </a:r>
                      <a:endParaRPr lang="ro-RO" sz="700">
                        <a:effectLst/>
                      </a:endParaRPr>
                    </a:p>
                    <a:p>
                      <a:pPr algn="ctr">
                        <a:lnSpc>
                          <a:spcPct val="115000"/>
                        </a:lnSpc>
                        <a:spcAft>
                          <a:spcPts val="0"/>
                        </a:spcAft>
                      </a:pPr>
                      <a:r>
                        <a:rPr lang="en-US" sz="800">
                          <a:effectLst/>
                        </a:rPr>
                        <a:t> </a:t>
                      </a:r>
                      <a:endParaRPr lang="ro-RO" sz="700">
                        <a:effectLst/>
                        <a:latin typeface="Calibri"/>
                        <a:ea typeface="Calibri"/>
                        <a:cs typeface="Times New Roman"/>
                      </a:endParaRPr>
                    </a:p>
                  </a:txBody>
                  <a:tcPr marL="45056" marR="45056" marT="0" marB="0"/>
                </a:tc>
              </a:tr>
              <a:tr h="552689">
                <a:tc>
                  <a:txBody>
                    <a:bodyPr/>
                    <a:lstStyle/>
                    <a:p>
                      <a:pPr>
                        <a:lnSpc>
                          <a:spcPct val="115000"/>
                        </a:lnSpc>
                        <a:spcAft>
                          <a:spcPts val="0"/>
                        </a:spcAft>
                      </a:pPr>
                      <a:r>
                        <a:rPr lang="it-IT" sz="800">
                          <a:effectLst/>
                        </a:rPr>
                        <a:t>Măsurare și măsuri. Elemente de geometrie metrică</a:t>
                      </a:r>
                      <a:endParaRPr lang="ro-RO" sz="700">
                        <a:effectLst/>
                        <a:latin typeface="Calibri"/>
                        <a:ea typeface="Calibri"/>
                        <a:cs typeface="Times New Roman"/>
                      </a:endParaRPr>
                    </a:p>
                  </a:txBody>
                  <a:tcPr marL="45056" marR="45056" marT="0" marB="0"/>
                </a:tc>
                <a:tc>
                  <a:txBody>
                    <a:bodyPr/>
                    <a:lstStyle/>
                    <a:p>
                      <a:pPr algn="ctr">
                        <a:lnSpc>
                          <a:spcPct val="115000"/>
                        </a:lnSpc>
                        <a:spcAft>
                          <a:spcPts val="0"/>
                        </a:spcAft>
                      </a:pPr>
                      <a:r>
                        <a:rPr lang="en-US" sz="800" dirty="0">
                          <a:effectLst/>
                        </a:rPr>
                        <a:t>5,2 %</a:t>
                      </a:r>
                      <a:endParaRPr lang="ro-RO" sz="700" dirty="0">
                        <a:effectLst/>
                      </a:endParaRPr>
                    </a:p>
                    <a:p>
                      <a:pPr algn="ctr">
                        <a:lnSpc>
                          <a:spcPct val="115000"/>
                        </a:lnSpc>
                        <a:spcAft>
                          <a:spcPts val="0"/>
                        </a:spcAft>
                      </a:pPr>
                      <a:r>
                        <a:rPr lang="en-US" sz="800" dirty="0">
                          <a:effectLst/>
                        </a:rPr>
                        <a:t>1 </a:t>
                      </a:r>
                      <a:r>
                        <a:rPr lang="en-US" sz="800" dirty="0" err="1">
                          <a:effectLst/>
                        </a:rPr>
                        <a:t>sarcină</a:t>
                      </a:r>
                      <a:endParaRPr lang="ro-RO" sz="700" dirty="0">
                        <a:effectLst/>
                      </a:endParaRPr>
                    </a:p>
                    <a:p>
                      <a:pPr algn="ctr">
                        <a:lnSpc>
                          <a:spcPct val="115000"/>
                        </a:lnSpc>
                        <a:spcAft>
                          <a:spcPts val="0"/>
                        </a:spcAft>
                      </a:pPr>
                      <a:r>
                        <a:rPr lang="en-US" sz="800" dirty="0">
                          <a:effectLst/>
                        </a:rPr>
                        <a:t>(3a )</a:t>
                      </a:r>
                      <a:endParaRPr lang="ro-RO" sz="700" dirty="0">
                        <a:effectLst/>
                        <a:latin typeface="Calibri"/>
                        <a:ea typeface="Calibri"/>
                        <a:cs typeface="Times New Roman"/>
                      </a:endParaRPr>
                    </a:p>
                  </a:txBody>
                  <a:tcPr marL="45056" marR="45056" marT="0" marB="0"/>
                </a:tc>
                <a:tc>
                  <a:txBody>
                    <a:bodyPr/>
                    <a:lstStyle/>
                    <a:p>
                      <a:pPr algn="ctr">
                        <a:lnSpc>
                          <a:spcPct val="115000"/>
                        </a:lnSpc>
                        <a:spcAft>
                          <a:spcPts val="0"/>
                        </a:spcAft>
                      </a:pPr>
                      <a:r>
                        <a:rPr lang="en-US" sz="800">
                          <a:effectLst/>
                        </a:rPr>
                        <a:t>10,4 %</a:t>
                      </a:r>
                      <a:endParaRPr lang="ro-RO" sz="700">
                        <a:effectLst/>
                      </a:endParaRPr>
                    </a:p>
                    <a:p>
                      <a:pPr algn="ctr">
                        <a:lnSpc>
                          <a:spcPct val="115000"/>
                        </a:lnSpc>
                        <a:spcAft>
                          <a:spcPts val="0"/>
                        </a:spcAft>
                      </a:pPr>
                      <a:r>
                        <a:rPr lang="en-US" sz="800">
                          <a:effectLst/>
                        </a:rPr>
                        <a:t>2sarcine</a:t>
                      </a:r>
                      <a:endParaRPr lang="ro-RO" sz="700">
                        <a:effectLst/>
                      </a:endParaRPr>
                    </a:p>
                    <a:p>
                      <a:pPr algn="ctr">
                        <a:lnSpc>
                          <a:spcPct val="115000"/>
                        </a:lnSpc>
                        <a:spcAft>
                          <a:spcPts val="0"/>
                        </a:spcAft>
                      </a:pPr>
                      <a:r>
                        <a:rPr lang="en-US" sz="800">
                          <a:effectLst/>
                        </a:rPr>
                        <a:t>(3b,  3c)</a:t>
                      </a:r>
                      <a:endParaRPr lang="ro-RO" sz="700">
                        <a:effectLst/>
                        <a:latin typeface="Calibri"/>
                        <a:ea typeface="Calibri"/>
                        <a:cs typeface="Times New Roman"/>
                      </a:endParaRPr>
                    </a:p>
                  </a:txBody>
                  <a:tcPr marL="45056" marR="45056" marT="0" marB="0"/>
                </a:tc>
                <a:tc>
                  <a:txBody>
                    <a:bodyPr/>
                    <a:lstStyle/>
                    <a:p>
                      <a:pPr algn="ctr">
                        <a:lnSpc>
                          <a:spcPct val="115000"/>
                        </a:lnSpc>
                        <a:spcAft>
                          <a:spcPts val="0"/>
                        </a:spcAft>
                      </a:pPr>
                      <a:r>
                        <a:rPr lang="en-US" sz="800">
                          <a:effectLst/>
                        </a:rPr>
                        <a:t>10,4 %</a:t>
                      </a:r>
                      <a:endParaRPr lang="ro-RO" sz="700">
                        <a:effectLst/>
                      </a:endParaRPr>
                    </a:p>
                    <a:p>
                      <a:pPr algn="ctr">
                        <a:lnSpc>
                          <a:spcPct val="115000"/>
                        </a:lnSpc>
                        <a:spcAft>
                          <a:spcPts val="0"/>
                        </a:spcAft>
                      </a:pPr>
                      <a:r>
                        <a:rPr lang="en-US" sz="800">
                          <a:effectLst/>
                        </a:rPr>
                        <a:t>2 sarcine</a:t>
                      </a:r>
                      <a:endParaRPr lang="ro-RO" sz="700">
                        <a:effectLst/>
                      </a:endParaRPr>
                    </a:p>
                    <a:p>
                      <a:pPr algn="ctr">
                        <a:lnSpc>
                          <a:spcPct val="115000"/>
                        </a:lnSpc>
                        <a:spcAft>
                          <a:spcPts val="0"/>
                        </a:spcAft>
                      </a:pPr>
                      <a:r>
                        <a:rPr lang="en-US" sz="800">
                          <a:effectLst/>
                        </a:rPr>
                        <a:t>(3d, 3e)</a:t>
                      </a:r>
                      <a:endParaRPr lang="ro-RO" sz="700">
                        <a:effectLst/>
                        <a:latin typeface="Calibri"/>
                        <a:ea typeface="Calibri"/>
                        <a:cs typeface="Times New Roman"/>
                      </a:endParaRPr>
                    </a:p>
                  </a:txBody>
                  <a:tcPr marL="45056" marR="45056" marT="0" marB="0"/>
                </a:tc>
                <a:tc>
                  <a:txBody>
                    <a:bodyPr/>
                    <a:lstStyle/>
                    <a:p>
                      <a:pPr algn="ctr">
                        <a:lnSpc>
                          <a:spcPct val="115000"/>
                        </a:lnSpc>
                        <a:spcAft>
                          <a:spcPts val="0"/>
                        </a:spcAft>
                      </a:pPr>
                      <a:r>
                        <a:rPr lang="en-US" sz="800">
                          <a:effectLst/>
                        </a:rPr>
                        <a:t>26 %</a:t>
                      </a:r>
                      <a:endParaRPr lang="ro-RO" sz="700">
                        <a:effectLst/>
                      </a:endParaRPr>
                    </a:p>
                    <a:p>
                      <a:pPr algn="ctr">
                        <a:lnSpc>
                          <a:spcPct val="115000"/>
                        </a:lnSpc>
                        <a:spcAft>
                          <a:spcPts val="0"/>
                        </a:spcAft>
                      </a:pPr>
                      <a:r>
                        <a:rPr lang="en-US" sz="800">
                          <a:effectLst/>
                        </a:rPr>
                        <a:t>2 itemi</a:t>
                      </a:r>
                      <a:endParaRPr lang="ro-RO" sz="700">
                        <a:effectLst/>
                      </a:endParaRPr>
                    </a:p>
                    <a:p>
                      <a:pPr algn="ctr">
                        <a:lnSpc>
                          <a:spcPct val="115000"/>
                        </a:lnSpc>
                        <a:spcAft>
                          <a:spcPts val="0"/>
                        </a:spcAft>
                      </a:pPr>
                      <a:r>
                        <a:rPr lang="en-US" sz="800">
                          <a:effectLst/>
                        </a:rPr>
                        <a:t>(5 sarcine)</a:t>
                      </a:r>
                      <a:endParaRPr lang="ro-RO" sz="700">
                        <a:effectLst/>
                        <a:latin typeface="Calibri"/>
                        <a:ea typeface="Calibri"/>
                        <a:cs typeface="Times New Roman"/>
                      </a:endParaRPr>
                    </a:p>
                  </a:txBody>
                  <a:tcPr marL="45056" marR="45056" marT="0" marB="0"/>
                </a:tc>
              </a:tr>
              <a:tr h="414517">
                <a:tc>
                  <a:txBody>
                    <a:bodyPr/>
                    <a:lstStyle/>
                    <a:p>
                      <a:pPr>
                        <a:lnSpc>
                          <a:spcPct val="115000"/>
                        </a:lnSpc>
                        <a:spcAft>
                          <a:spcPts val="0"/>
                        </a:spcAft>
                      </a:pPr>
                      <a:r>
                        <a:rPr lang="en-US" sz="800">
                          <a:effectLst/>
                        </a:rPr>
                        <a:t>Geometria în plan și în spațiu</a:t>
                      </a:r>
                      <a:endParaRPr lang="ro-RO" sz="700">
                        <a:effectLst/>
                        <a:latin typeface="Calibri"/>
                        <a:ea typeface="Calibri"/>
                        <a:cs typeface="Times New Roman"/>
                      </a:endParaRPr>
                    </a:p>
                  </a:txBody>
                  <a:tcPr marL="45056" marR="45056" marT="0" marB="0"/>
                </a:tc>
                <a:tc>
                  <a:txBody>
                    <a:bodyPr/>
                    <a:lstStyle/>
                    <a:p>
                      <a:pPr algn="ctr">
                        <a:lnSpc>
                          <a:spcPct val="115000"/>
                        </a:lnSpc>
                        <a:spcAft>
                          <a:spcPts val="0"/>
                        </a:spcAft>
                      </a:pPr>
                      <a:r>
                        <a:rPr lang="en-US" sz="800">
                          <a:effectLst/>
                        </a:rPr>
                        <a:t>10,6 %</a:t>
                      </a:r>
                      <a:endParaRPr lang="ro-RO" sz="700">
                        <a:effectLst/>
                      </a:endParaRPr>
                    </a:p>
                    <a:p>
                      <a:pPr algn="ctr">
                        <a:lnSpc>
                          <a:spcPct val="115000"/>
                        </a:lnSpc>
                        <a:spcAft>
                          <a:spcPts val="0"/>
                        </a:spcAft>
                      </a:pPr>
                      <a:r>
                        <a:rPr lang="en-US" sz="800">
                          <a:effectLst/>
                        </a:rPr>
                        <a:t>2 sarcine </a:t>
                      </a:r>
                      <a:endParaRPr lang="ro-RO" sz="700">
                        <a:effectLst/>
                      </a:endParaRPr>
                    </a:p>
                    <a:p>
                      <a:pPr algn="ctr">
                        <a:lnSpc>
                          <a:spcPct val="115000"/>
                        </a:lnSpc>
                        <a:spcAft>
                          <a:spcPts val="0"/>
                        </a:spcAft>
                      </a:pPr>
                      <a:r>
                        <a:rPr lang="en-US" sz="800">
                          <a:effectLst/>
                        </a:rPr>
                        <a:t>(4a, 5a)</a:t>
                      </a:r>
                      <a:endParaRPr lang="ro-RO" sz="700">
                        <a:effectLst/>
                        <a:latin typeface="Calibri"/>
                        <a:ea typeface="Calibri"/>
                        <a:cs typeface="Times New Roman"/>
                      </a:endParaRPr>
                    </a:p>
                  </a:txBody>
                  <a:tcPr marL="45056" marR="45056" marT="0" marB="0"/>
                </a:tc>
                <a:tc>
                  <a:txBody>
                    <a:bodyPr/>
                    <a:lstStyle/>
                    <a:p>
                      <a:pPr algn="ctr">
                        <a:lnSpc>
                          <a:spcPct val="115000"/>
                        </a:lnSpc>
                        <a:spcAft>
                          <a:spcPts val="0"/>
                        </a:spcAft>
                      </a:pPr>
                      <a:r>
                        <a:rPr lang="en-US" sz="800">
                          <a:effectLst/>
                        </a:rPr>
                        <a:t>10,6 %</a:t>
                      </a:r>
                      <a:endParaRPr lang="ro-RO" sz="700">
                        <a:effectLst/>
                      </a:endParaRPr>
                    </a:p>
                    <a:p>
                      <a:pPr algn="ctr">
                        <a:lnSpc>
                          <a:spcPct val="115000"/>
                        </a:lnSpc>
                        <a:spcAft>
                          <a:spcPts val="0"/>
                        </a:spcAft>
                      </a:pPr>
                      <a:r>
                        <a:rPr lang="en-US" sz="800">
                          <a:effectLst/>
                        </a:rPr>
                        <a:t>2sarcine </a:t>
                      </a:r>
                      <a:endParaRPr lang="ro-RO" sz="700">
                        <a:effectLst/>
                      </a:endParaRPr>
                    </a:p>
                    <a:p>
                      <a:pPr algn="ctr">
                        <a:lnSpc>
                          <a:spcPct val="115000"/>
                        </a:lnSpc>
                        <a:spcAft>
                          <a:spcPts val="0"/>
                        </a:spcAft>
                      </a:pPr>
                      <a:r>
                        <a:rPr lang="en-US" sz="800">
                          <a:effectLst/>
                        </a:rPr>
                        <a:t>( 4b, 5b)</a:t>
                      </a:r>
                      <a:endParaRPr lang="ro-RO" sz="700">
                        <a:effectLst/>
                        <a:latin typeface="Calibri"/>
                        <a:ea typeface="Calibri"/>
                        <a:cs typeface="Times New Roman"/>
                      </a:endParaRPr>
                    </a:p>
                  </a:txBody>
                  <a:tcPr marL="45056" marR="45056" marT="0" marB="0"/>
                </a:tc>
                <a:tc>
                  <a:txBody>
                    <a:bodyPr/>
                    <a:lstStyle/>
                    <a:p>
                      <a:pPr algn="ctr">
                        <a:lnSpc>
                          <a:spcPct val="115000"/>
                        </a:lnSpc>
                        <a:spcAft>
                          <a:spcPts val="0"/>
                        </a:spcAft>
                      </a:pPr>
                      <a:r>
                        <a:rPr lang="en-US" sz="800">
                          <a:effectLst/>
                        </a:rPr>
                        <a:t>15,8 %</a:t>
                      </a:r>
                      <a:endParaRPr lang="ro-RO" sz="700">
                        <a:effectLst/>
                      </a:endParaRPr>
                    </a:p>
                    <a:p>
                      <a:pPr algn="ctr">
                        <a:lnSpc>
                          <a:spcPct val="115000"/>
                        </a:lnSpc>
                        <a:spcAft>
                          <a:spcPts val="0"/>
                        </a:spcAft>
                      </a:pPr>
                      <a:r>
                        <a:rPr lang="en-US" sz="800">
                          <a:effectLst/>
                        </a:rPr>
                        <a:t>3 sarcine</a:t>
                      </a:r>
                      <a:endParaRPr lang="ro-RO" sz="700">
                        <a:effectLst/>
                      </a:endParaRPr>
                    </a:p>
                    <a:p>
                      <a:pPr algn="ctr">
                        <a:lnSpc>
                          <a:spcPct val="115000"/>
                        </a:lnSpc>
                        <a:spcAft>
                          <a:spcPts val="0"/>
                        </a:spcAft>
                      </a:pPr>
                      <a:r>
                        <a:rPr lang="en-US" sz="800">
                          <a:effectLst/>
                        </a:rPr>
                        <a:t>(4c, 5c, 5d)</a:t>
                      </a:r>
                      <a:endParaRPr lang="ro-RO" sz="700">
                        <a:effectLst/>
                        <a:latin typeface="Calibri"/>
                        <a:ea typeface="Calibri"/>
                        <a:cs typeface="Times New Roman"/>
                      </a:endParaRPr>
                    </a:p>
                  </a:txBody>
                  <a:tcPr marL="45056" marR="45056" marT="0" marB="0"/>
                </a:tc>
                <a:tc>
                  <a:txBody>
                    <a:bodyPr/>
                    <a:lstStyle/>
                    <a:p>
                      <a:pPr algn="ctr">
                        <a:lnSpc>
                          <a:spcPct val="115000"/>
                        </a:lnSpc>
                        <a:spcAft>
                          <a:spcPts val="0"/>
                        </a:spcAft>
                      </a:pPr>
                      <a:r>
                        <a:rPr lang="en-US" sz="800">
                          <a:effectLst/>
                        </a:rPr>
                        <a:t>37 %</a:t>
                      </a:r>
                      <a:endParaRPr lang="ro-RO" sz="700">
                        <a:effectLst/>
                      </a:endParaRPr>
                    </a:p>
                    <a:p>
                      <a:pPr algn="ctr">
                        <a:lnSpc>
                          <a:spcPct val="115000"/>
                        </a:lnSpc>
                        <a:spcAft>
                          <a:spcPts val="0"/>
                        </a:spcAft>
                      </a:pPr>
                      <a:r>
                        <a:rPr lang="en-US" sz="800">
                          <a:effectLst/>
                        </a:rPr>
                        <a:t>2 itemi</a:t>
                      </a:r>
                      <a:endParaRPr lang="ro-RO" sz="700">
                        <a:effectLst/>
                      </a:endParaRPr>
                    </a:p>
                    <a:p>
                      <a:pPr algn="ctr">
                        <a:lnSpc>
                          <a:spcPct val="115000"/>
                        </a:lnSpc>
                        <a:spcAft>
                          <a:spcPts val="0"/>
                        </a:spcAft>
                      </a:pPr>
                      <a:r>
                        <a:rPr lang="en-US" sz="800">
                          <a:effectLst/>
                        </a:rPr>
                        <a:t> (7 sarcine)</a:t>
                      </a:r>
                      <a:endParaRPr lang="ro-RO" sz="700">
                        <a:effectLst/>
                        <a:latin typeface="Calibri"/>
                        <a:ea typeface="Calibri"/>
                        <a:cs typeface="Times New Roman"/>
                      </a:endParaRPr>
                    </a:p>
                  </a:txBody>
                  <a:tcPr marL="45056" marR="45056" marT="0" marB="0"/>
                </a:tc>
              </a:tr>
              <a:tr h="581392">
                <a:tc>
                  <a:txBody>
                    <a:bodyPr/>
                    <a:lstStyle/>
                    <a:p>
                      <a:pPr>
                        <a:lnSpc>
                          <a:spcPct val="115000"/>
                        </a:lnSpc>
                        <a:spcAft>
                          <a:spcPts val="1000"/>
                        </a:spcAft>
                      </a:pPr>
                      <a:r>
                        <a:rPr lang="ru-RU" sz="800" dirty="0">
                          <a:effectLst/>
                        </a:rPr>
                        <a:t>Total</a:t>
                      </a:r>
                      <a:endParaRPr lang="ro-RO" sz="700" dirty="0">
                        <a:effectLst/>
                        <a:latin typeface="Calibri"/>
                        <a:ea typeface="Calibri"/>
                        <a:cs typeface="Times New Roman"/>
                      </a:endParaRPr>
                    </a:p>
                  </a:txBody>
                  <a:tcPr marL="45056" marR="45056" marT="0" marB="0"/>
                </a:tc>
                <a:tc>
                  <a:txBody>
                    <a:bodyPr/>
                    <a:lstStyle/>
                    <a:p>
                      <a:pPr algn="ctr">
                        <a:lnSpc>
                          <a:spcPct val="115000"/>
                        </a:lnSpc>
                        <a:spcAft>
                          <a:spcPts val="1000"/>
                        </a:spcAft>
                      </a:pPr>
                      <a:r>
                        <a:rPr lang="ru-RU" sz="800">
                          <a:effectLst/>
                        </a:rPr>
                        <a:t>2</a:t>
                      </a:r>
                      <a:r>
                        <a:rPr lang="ro-RO" sz="800">
                          <a:effectLst/>
                        </a:rPr>
                        <a:t>6,4</a:t>
                      </a:r>
                      <a:r>
                        <a:rPr lang="ru-RU" sz="800">
                          <a:effectLst/>
                        </a:rPr>
                        <a:t> %</a:t>
                      </a:r>
                      <a:endParaRPr lang="ro-RO" sz="700">
                        <a:effectLst/>
                      </a:endParaRPr>
                    </a:p>
                    <a:p>
                      <a:pPr algn="ctr">
                        <a:lnSpc>
                          <a:spcPct val="115000"/>
                        </a:lnSpc>
                        <a:spcAft>
                          <a:spcPts val="1000"/>
                        </a:spcAft>
                      </a:pPr>
                      <a:r>
                        <a:rPr lang="ro-RO" sz="800">
                          <a:effectLst/>
                        </a:rPr>
                        <a:t>5</a:t>
                      </a:r>
                      <a:r>
                        <a:rPr lang="ru-RU" sz="800">
                          <a:effectLst/>
                        </a:rPr>
                        <a:t> sarcine</a:t>
                      </a:r>
                      <a:endParaRPr lang="ro-RO" sz="700">
                        <a:effectLst/>
                        <a:latin typeface="Calibri"/>
                        <a:ea typeface="Calibri"/>
                        <a:cs typeface="Times New Roman"/>
                      </a:endParaRPr>
                    </a:p>
                  </a:txBody>
                  <a:tcPr marL="45056" marR="45056" marT="0" marB="0"/>
                </a:tc>
                <a:tc>
                  <a:txBody>
                    <a:bodyPr/>
                    <a:lstStyle/>
                    <a:p>
                      <a:pPr algn="ctr">
                        <a:lnSpc>
                          <a:spcPct val="115000"/>
                        </a:lnSpc>
                        <a:spcAft>
                          <a:spcPts val="1000"/>
                        </a:spcAft>
                      </a:pPr>
                      <a:r>
                        <a:rPr lang="ro-RO" sz="800">
                          <a:effectLst/>
                        </a:rPr>
                        <a:t>31,6</a:t>
                      </a:r>
                      <a:r>
                        <a:rPr lang="ru-RU" sz="800">
                          <a:effectLst/>
                        </a:rPr>
                        <a:t> %</a:t>
                      </a:r>
                      <a:endParaRPr lang="ro-RO" sz="700">
                        <a:effectLst/>
                      </a:endParaRPr>
                    </a:p>
                    <a:p>
                      <a:pPr algn="ctr">
                        <a:lnSpc>
                          <a:spcPct val="115000"/>
                        </a:lnSpc>
                        <a:spcAft>
                          <a:spcPts val="1000"/>
                        </a:spcAft>
                      </a:pPr>
                      <a:r>
                        <a:rPr lang="ro-RO" sz="800">
                          <a:effectLst/>
                        </a:rPr>
                        <a:t>6 </a:t>
                      </a:r>
                      <a:r>
                        <a:rPr lang="ru-RU" sz="800">
                          <a:effectLst/>
                        </a:rPr>
                        <a:t>sarcine</a:t>
                      </a:r>
                      <a:endParaRPr lang="ro-RO" sz="700">
                        <a:effectLst/>
                        <a:latin typeface="Calibri"/>
                        <a:ea typeface="Calibri"/>
                        <a:cs typeface="Times New Roman"/>
                      </a:endParaRPr>
                    </a:p>
                  </a:txBody>
                  <a:tcPr marL="45056" marR="45056" marT="0" marB="0"/>
                </a:tc>
                <a:tc>
                  <a:txBody>
                    <a:bodyPr/>
                    <a:lstStyle/>
                    <a:p>
                      <a:pPr algn="ctr">
                        <a:lnSpc>
                          <a:spcPct val="115000"/>
                        </a:lnSpc>
                        <a:spcAft>
                          <a:spcPts val="1000"/>
                        </a:spcAft>
                      </a:pPr>
                      <a:r>
                        <a:rPr lang="ro-RO" sz="800">
                          <a:effectLst/>
                        </a:rPr>
                        <a:t>42</a:t>
                      </a:r>
                      <a:r>
                        <a:rPr lang="ru-RU" sz="800">
                          <a:effectLst/>
                        </a:rPr>
                        <a:t> %</a:t>
                      </a:r>
                      <a:endParaRPr lang="ro-RO" sz="700">
                        <a:effectLst/>
                      </a:endParaRPr>
                    </a:p>
                    <a:p>
                      <a:pPr algn="ctr">
                        <a:lnSpc>
                          <a:spcPct val="115000"/>
                        </a:lnSpc>
                        <a:spcAft>
                          <a:spcPts val="1000"/>
                        </a:spcAft>
                      </a:pPr>
                      <a:r>
                        <a:rPr lang="ro-RO" sz="800">
                          <a:effectLst/>
                        </a:rPr>
                        <a:t>8</a:t>
                      </a:r>
                      <a:r>
                        <a:rPr lang="ru-RU" sz="800">
                          <a:effectLst/>
                        </a:rPr>
                        <a:t> sarcine</a:t>
                      </a:r>
                      <a:endParaRPr lang="ro-RO" sz="700">
                        <a:effectLst/>
                        <a:latin typeface="Calibri"/>
                        <a:ea typeface="Calibri"/>
                        <a:cs typeface="Times New Roman"/>
                      </a:endParaRPr>
                    </a:p>
                  </a:txBody>
                  <a:tcPr marL="45056" marR="45056" marT="0" marB="0"/>
                </a:tc>
                <a:tc>
                  <a:txBody>
                    <a:bodyPr/>
                    <a:lstStyle/>
                    <a:p>
                      <a:pPr algn="ctr">
                        <a:lnSpc>
                          <a:spcPct val="115000"/>
                        </a:lnSpc>
                        <a:spcAft>
                          <a:spcPts val="1000"/>
                        </a:spcAft>
                      </a:pPr>
                      <a:r>
                        <a:rPr lang="ru-RU" sz="800" dirty="0">
                          <a:effectLst/>
                        </a:rPr>
                        <a:t>100 %</a:t>
                      </a:r>
                      <a:endParaRPr lang="ro-RO" sz="700" dirty="0">
                        <a:effectLst/>
                      </a:endParaRPr>
                    </a:p>
                    <a:p>
                      <a:pPr algn="ctr">
                        <a:lnSpc>
                          <a:spcPct val="115000"/>
                        </a:lnSpc>
                        <a:spcAft>
                          <a:spcPts val="1000"/>
                        </a:spcAft>
                      </a:pPr>
                      <a:r>
                        <a:rPr lang="ro-RO" sz="800" dirty="0">
                          <a:effectLst/>
                        </a:rPr>
                        <a:t>5</a:t>
                      </a:r>
                      <a:r>
                        <a:rPr lang="ru-RU" sz="800" dirty="0">
                          <a:effectLst/>
                        </a:rPr>
                        <a:t> itemi</a:t>
                      </a:r>
                      <a:endParaRPr lang="ro-RO" sz="700" dirty="0">
                        <a:effectLst/>
                      </a:endParaRPr>
                    </a:p>
                    <a:p>
                      <a:pPr algn="ctr">
                        <a:lnSpc>
                          <a:spcPct val="115000"/>
                        </a:lnSpc>
                        <a:spcAft>
                          <a:spcPts val="1000"/>
                        </a:spcAft>
                      </a:pPr>
                      <a:r>
                        <a:rPr lang="ru-RU" sz="800" dirty="0">
                          <a:effectLst/>
                        </a:rPr>
                        <a:t>(</a:t>
                      </a:r>
                      <a:r>
                        <a:rPr lang="ro-RO" sz="800" dirty="0">
                          <a:effectLst/>
                        </a:rPr>
                        <a:t>19</a:t>
                      </a:r>
                      <a:r>
                        <a:rPr lang="ru-RU" sz="800" dirty="0">
                          <a:effectLst/>
                        </a:rPr>
                        <a:t> sarcine)</a:t>
                      </a:r>
                      <a:endParaRPr lang="ro-RO" sz="700" dirty="0">
                        <a:effectLst/>
                        <a:latin typeface="Calibri"/>
                        <a:ea typeface="Calibri"/>
                        <a:cs typeface="Times New Roman"/>
                      </a:endParaRPr>
                    </a:p>
                  </a:txBody>
                  <a:tcPr marL="45056" marR="45056" marT="0" marB="0"/>
                </a:tc>
              </a:tr>
            </a:tbl>
          </a:graphicData>
        </a:graphic>
      </p:graphicFrame>
    </p:spTree>
    <p:extLst>
      <p:ext uri="{BB962C8B-B14F-4D97-AF65-F5344CB8AC3E}">
        <p14:creationId xmlns:p14="http://schemas.microsoft.com/office/powerpoint/2010/main" val="40741413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pic>
        <p:nvPicPr>
          <p:cNvPr id="5138"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3478"/>
            <a:ext cx="3456384" cy="4918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9"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722" y="123478"/>
            <a:ext cx="4261157"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12818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graphicFrame>
        <p:nvGraphicFramePr>
          <p:cNvPr id="3" name="Content Placeholder 3"/>
          <p:cNvGraphicFramePr>
            <a:graphicFrameLocks/>
          </p:cNvGraphicFramePr>
          <p:nvPr>
            <p:extLst>
              <p:ext uri="{D42A27DB-BD31-4B8C-83A1-F6EECF244321}">
                <p14:modId xmlns:p14="http://schemas.microsoft.com/office/powerpoint/2010/main" val="11384963"/>
              </p:ext>
            </p:extLst>
          </p:nvPr>
        </p:nvGraphicFramePr>
        <p:xfrm>
          <a:off x="683568" y="627534"/>
          <a:ext cx="7560840" cy="3830422"/>
        </p:xfrm>
        <a:graphic>
          <a:graphicData uri="http://schemas.openxmlformats.org/drawingml/2006/table">
            <a:tbl>
              <a:tblPr firstRow="1" bandRow="1">
                <a:tableStyleId>{B301B821-A1FF-4177-AEE7-76D212191A09}</a:tableStyleId>
              </a:tblPr>
              <a:tblGrid>
                <a:gridCol w="1221661">
                  <a:extLst>
                    <a:ext uri="{9D8B030D-6E8A-4147-A177-3AD203B41FA5}">
                      <a16:colId xmlns="" xmlns:a16="http://schemas.microsoft.com/office/drawing/2014/main" val="3324768862"/>
                    </a:ext>
                  </a:extLst>
                </a:gridCol>
                <a:gridCol w="6339179">
                  <a:extLst>
                    <a:ext uri="{9D8B030D-6E8A-4147-A177-3AD203B41FA5}">
                      <a16:colId xmlns="" xmlns:a16="http://schemas.microsoft.com/office/drawing/2014/main" val="1037249032"/>
                    </a:ext>
                  </a:extLst>
                </a:gridCol>
              </a:tblGrid>
              <a:tr h="567660">
                <a:tc rowSpan="7">
                  <a:txBody>
                    <a:bodyPr/>
                    <a:lstStyle/>
                    <a:p>
                      <a:pPr algn="ctr"/>
                      <a:r>
                        <a:rPr lang="x-none" sz="1800" smtClean="0"/>
                        <a:t>EVALUAREA</a:t>
                      </a:r>
                      <a:endParaRPr lang="en-GB" sz="1800" dirty="0">
                        <a:solidFill>
                          <a:srgbClr val="8A0000"/>
                        </a:solidFill>
                      </a:endParaRPr>
                    </a:p>
                  </a:txBody>
                  <a:tcPr marL="58702" marR="58702" marT="29351" marB="29351" vert="vert27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200" u="none" strike="noStrike" kern="1200" cap="none" spc="0" normalizeH="0" baseline="0" noProof="0" dirty="0">
                          <a:ln>
                            <a:noFill/>
                          </a:ln>
                          <a:effectLst/>
                          <a:uLnTx/>
                          <a:uFillTx/>
                        </a:rPr>
                        <a:t>este un proces permanent, o dimensiune esențială a procesului educațional și o practică eficientă în unitatea de învățământ și în sistemul educațional </a:t>
                      </a:r>
                      <a:r>
                        <a:rPr kumimoji="0" lang="ro-RO" sz="1200" u="none" strike="noStrike" kern="1200" cap="none" spc="0" normalizeH="0" baseline="0" noProof="0" dirty="0" smtClean="0">
                          <a:ln>
                            <a:noFill/>
                          </a:ln>
                          <a:effectLst/>
                          <a:uLnTx/>
                          <a:uFillTx/>
                        </a:rPr>
                        <a:t>.</a:t>
                      </a:r>
                      <a:endParaRPr kumimoji="0" lang="ro-RO" sz="1200" b="0" u="none" strike="noStrike" kern="1200" cap="none" spc="0" normalizeH="0" baseline="0" noProof="0" dirty="0">
                        <a:ln>
                          <a:noFill/>
                        </a:ln>
                        <a:solidFill>
                          <a:schemeClr val="tx1"/>
                        </a:solidFill>
                        <a:effectLst/>
                        <a:uLnTx/>
                        <a:uFillTx/>
                      </a:endParaRPr>
                    </a:p>
                  </a:txBody>
                  <a:tcPr marL="58702" marR="58702" marT="29351" marB="29351"/>
                </a:tc>
                <a:extLst>
                  <a:ext uri="{0D108BD9-81ED-4DB2-BD59-A6C34878D82A}">
                    <a16:rowId xmlns="" xmlns:a16="http://schemas.microsoft.com/office/drawing/2014/main" val="1884605017"/>
                  </a:ext>
                </a:extLst>
              </a:tr>
              <a:tr h="397362">
                <a:tc vMerge="1">
                  <a:txBody>
                    <a:bodyPr/>
                    <a:lstStyle/>
                    <a:p>
                      <a:endParaRPr lang="en-GB" dirty="0"/>
                    </a:p>
                  </a:txBody>
                  <a:tcPr/>
                </a:tc>
                <a:tc>
                  <a:txBody>
                    <a:bodyPr/>
                    <a:lstStyle/>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r>
                        <a:rPr kumimoji="0" lang="ro-RO" sz="1200" u="none" strike="noStrike" kern="1200" cap="none" spc="0" normalizeH="0" baseline="0" noProof="0" dirty="0">
                          <a:ln>
                            <a:noFill/>
                          </a:ln>
                          <a:effectLst/>
                          <a:uLnTx/>
                          <a:uFillTx/>
                        </a:rPr>
                        <a:t>stimulează învățarea, formarea și dezvoltarea competențelor; </a:t>
                      </a:r>
                      <a:endParaRPr kumimoji="0" lang="ro-RO"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marL="58702" marR="58702" marT="29351" marB="29351"/>
                </a:tc>
                <a:extLst>
                  <a:ext uri="{0D108BD9-81ED-4DB2-BD59-A6C34878D82A}">
                    <a16:rowId xmlns="" xmlns:a16="http://schemas.microsoft.com/office/drawing/2014/main" val="2863132504"/>
                  </a:ext>
                </a:extLst>
              </a:tr>
              <a:tr h="567660">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200" u="none" strike="noStrike" kern="1200" cap="none" spc="0" normalizeH="0" baseline="0" noProof="0" dirty="0">
                          <a:ln>
                            <a:noFill/>
                          </a:ln>
                          <a:effectLst/>
                          <a:uLnTx/>
                          <a:uFillTx/>
                        </a:rPr>
                        <a:t>se axează pe necesitatea de a compara pregătirea elevilor cu obiectivele specifice fiecărui domeniu educațional și cu cele operaționale ale fiecărei activități educaționale;</a:t>
                      </a:r>
                      <a:endParaRPr kumimoji="0" lang="ro-RO" sz="1200" b="0" u="none" strike="noStrike" kern="1200" cap="none" spc="0" normalizeH="0" baseline="0" noProof="0" dirty="0">
                        <a:ln>
                          <a:noFill/>
                        </a:ln>
                        <a:solidFill>
                          <a:schemeClr val="tx1"/>
                        </a:solidFill>
                        <a:effectLst/>
                        <a:uLnTx/>
                        <a:uFillTx/>
                      </a:endParaRPr>
                    </a:p>
                  </a:txBody>
                  <a:tcPr marL="58702" marR="58702" marT="29351" marB="29351"/>
                </a:tc>
                <a:extLst>
                  <a:ext uri="{0D108BD9-81ED-4DB2-BD59-A6C34878D82A}">
                    <a16:rowId xmlns="" xmlns:a16="http://schemas.microsoft.com/office/drawing/2014/main" val="236413272"/>
                  </a:ext>
                </a:extLst>
              </a:tr>
              <a:tr h="737958">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200" u="none" strike="noStrike" kern="1200" cap="none" spc="0" normalizeH="0" baseline="0" noProof="0" dirty="0">
                          <a:ln>
                            <a:noFill/>
                          </a:ln>
                          <a:effectLst/>
                          <a:uLnTx/>
                          <a:uFillTx/>
                        </a:rPr>
                        <a:t>se fundamentează pe standarde educaționale de stat (standarde de eficiență a învățării) – obiectivele orientate spre formarea competențelor (ce va ști, ce va ști să facă, cum va fi elevul) la finele procesului educațional;</a:t>
                      </a:r>
                      <a:endParaRPr kumimoji="0" lang="ro-RO" sz="1200" b="0" u="none" strike="noStrike" kern="1200" cap="none" spc="0" normalizeH="0" baseline="0" noProof="0" dirty="0">
                        <a:ln>
                          <a:noFill/>
                        </a:ln>
                        <a:solidFill>
                          <a:schemeClr val="tx1"/>
                        </a:solidFill>
                        <a:effectLst/>
                        <a:uLnTx/>
                        <a:uFillTx/>
                      </a:endParaRPr>
                    </a:p>
                  </a:txBody>
                  <a:tcPr marL="58702" marR="58702" marT="29351" marB="29351"/>
                </a:tc>
                <a:extLst>
                  <a:ext uri="{0D108BD9-81ED-4DB2-BD59-A6C34878D82A}">
                    <a16:rowId xmlns="" xmlns:a16="http://schemas.microsoft.com/office/drawing/2014/main" val="1362132397"/>
                  </a:ext>
                </a:extLst>
              </a:tr>
              <a:tr h="410465">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200" u="none" strike="noStrike" kern="1200" cap="none" spc="0" normalizeH="0" baseline="0" noProof="0" dirty="0">
                          <a:ln>
                            <a:noFill/>
                          </a:ln>
                          <a:effectLst/>
                          <a:uLnTx/>
                          <a:uFillTx/>
                        </a:rPr>
                        <a:t>implică utilizarea varietăților de forme, metode și procedee în aprecierea rezultatelor școlare;</a:t>
                      </a:r>
                      <a:endParaRPr kumimoji="0" lang="ro-RO" sz="1200" b="0" u="none" strike="noStrike" kern="1200" cap="none" spc="0" normalizeH="0" baseline="0" noProof="0" dirty="0">
                        <a:ln>
                          <a:noFill/>
                        </a:ln>
                        <a:solidFill>
                          <a:schemeClr val="tx1"/>
                        </a:solidFill>
                        <a:effectLst/>
                        <a:uLnTx/>
                        <a:uFillTx/>
                      </a:endParaRPr>
                    </a:p>
                  </a:txBody>
                  <a:tcPr marL="58702" marR="58702" marT="29351" marB="29351"/>
                </a:tc>
                <a:extLst>
                  <a:ext uri="{0D108BD9-81ED-4DB2-BD59-A6C34878D82A}">
                    <a16:rowId xmlns="" xmlns:a16="http://schemas.microsoft.com/office/drawing/2014/main" val="1187874802"/>
                  </a:ext>
                </a:extLst>
              </a:tr>
              <a:tr h="397362">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200" u="none" strike="noStrike" kern="1200" cap="none" spc="0" normalizeH="0" baseline="0" noProof="0" dirty="0">
                          <a:ln>
                            <a:noFill/>
                          </a:ln>
                          <a:effectLst/>
                          <a:uLnTx/>
                          <a:uFillTx/>
                        </a:rPr>
                        <a:t>este un proces reglator care determină calitatea activităților educaționale;</a:t>
                      </a:r>
                      <a:endParaRPr kumimoji="0" lang="ro-RO" sz="1200" b="0" u="none" strike="noStrike" kern="1200" cap="none" spc="0" normalizeH="0" baseline="0" noProof="0" dirty="0">
                        <a:ln>
                          <a:noFill/>
                        </a:ln>
                        <a:solidFill>
                          <a:schemeClr val="tx1"/>
                        </a:solidFill>
                        <a:effectLst/>
                        <a:uLnTx/>
                        <a:uFillTx/>
                      </a:endParaRPr>
                    </a:p>
                  </a:txBody>
                  <a:tcPr marL="58702" marR="58702" marT="29351" marB="29351"/>
                </a:tc>
                <a:extLst>
                  <a:ext uri="{0D108BD9-81ED-4DB2-BD59-A6C34878D82A}">
                    <a16:rowId xmlns="" xmlns:a16="http://schemas.microsoft.com/office/drawing/2014/main" val="22910196"/>
                  </a:ext>
                </a:extLst>
              </a:tr>
              <a:tr h="737958">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200" u="none" strike="noStrike" kern="1200" cap="none" spc="0" normalizeH="0" baseline="0" noProof="0" dirty="0">
                          <a:ln>
                            <a:noFill/>
                          </a:ln>
                          <a:effectLst/>
                          <a:uLnTx/>
                          <a:uFillTx/>
                        </a:rPr>
                        <a:t>trebuie să-i conducă pe elevi spre autoevaluare, o autoapreciere corectă și spre o înbunătățire continuă a performanțelor obținute, pentru o viață de calitate și de succes. [1]</a:t>
                      </a:r>
                      <a:endParaRPr kumimoji="0" lang="ro-RO" sz="1200" b="0" u="none" strike="noStrike" kern="1200" cap="none" spc="0" normalizeH="0" baseline="0" noProof="0" dirty="0">
                        <a:ln>
                          <a:noFill/>
                        </a:ln>
                        <a:solidFill>
                          <a:schemeClr val="tx1"/>
                        </a:solidFill>
                        <a:effectLst/>
                        <a:uLnTx/>
                        <a:uFillTx/>
                      </a:endParaRPr>
                    </a:p>
                  </a:txBody>
                  <a:tcPr marL="58702" marR="58702" marT="29351" marB="29351"/>
                </a:tc>
                <a:extLst>
                  <a:ext uri="{0D108BD9-81ED-4DB2-BD59-A6C34878D82A}">
                    <a16:rowId xmlns="" xmlns:a16="http://schemas.microsoft.com/office/drawing/2014/main" val="4159675167"/>
                  </a:ext>
                </a:extLst>
              </a:tr>
            </a:tbl>
          </a:graphicData>
        </a:graphic>
      </p:graphicFrame>
    </p:spTree>
    <p:extLst>
      <p:ext uri="{BB962C8B-B14F-4D97-AF65-F5344CB8AC3E}">
        <p14:creationId xmlns:p14="http://schemas.microsoft.com/office/powerpoint/2010/main" val="30946001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spTree>
    <p:extLst>
      <p:ext uri="{BB962C8B-B14F-4D97-AF65-F5344CB8AC3E}">
        <p14:creationId xmlns:p14="http://schemas.microsoft.com/office/powerpoint/2010/main" val="481191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6" name="Google Shape;406;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pic>
        <p:nvPicPr>
          <p:cNvPr id="405" name="Google Shape;405;p17"/>
          <p:cNvPicPr preferRelativeResize="0"/>
          <p:nvPr/>
        </p:nvPicPr>
        <p:blipFill>
          <a:blip r:embed="rId3">
            <a:extLst>
              <a:ext uri="{28A0092B-C50C-407E-A947-70E740481C1C}">
                <a14:useLocalDpi xmlns:a14="http://schemas.microsoft.com/office/drawing/2010/main" val="0"/>
              </a:ext>
            </a:extLst>
          </a:blip>
          <a:stretch>
            <a:fillRect/>
          </a:stretch>
        </p:blipFill>
        <p:spPr>
          <a:xfrm>
            <a:off x="6588224" y="630865"/>
            <a:ext cx="2030150" cy="2262771"/>
          </a:xfrm>
          <a:prstGeom prst="ellipse">
            <a:avLst/>
          </a:prstGeom>
          <a:noFill/>
          <a:ln>
            <a:noFill/>
          </a:ln>
        </p:spPr>
      </p:pic>
      <p:sp>
        <p:nvSpPr>
          <p:cNvPr id="3" name="TextBox 2"/>
          <p:cNvSpPr txBox="1"/>
          <p:nvPr/>
        </p:nvSpPr>
        <p:spPr>
          <a:xfrm>
            <a:off x="467544" y="2355726"/>
            <a:ext cx="7318029" cy="2031325"/>
          </a:xfrm>
          <a:prstGeom prst="rect">
            <a:avLst/>
          </a:prstGeom>
          <a:noFill/>
        </p:spPr>
        <p:txBody>
          <a:bodyPr wrap="none" rtlCol="0">
            <a:spAutoFit/>
          </a:bodyPr>
          <a:lstStyle/>
          <a:p>
            <a:r>
              <a:rPr lang="ro-RO" sz="1800" dirty="0" smtClean="0">
                <a:solidFill>
                  <a:schemeClr val="bg1"/>
                </a:solidFill>
                <a:latin typeface="Bookman Old Style" pitchFamily="18" charset="0"/>
              </a:rPr>
              <a:t>Întrebarea care  ne frământă pe toți, inclusiv pe elevii </a:t>
            </a:r>
          </a:p>
          <a:p>
            <a:r>
              <a:rPr lang="ro-RO" sz="1800" dirty="0" smtClean="0">
                <a:solidFill>
                  <a:schemeClr val="bg1"/>
                </a:solidFill>
                <a:latin typeface="Bookman Old Style" pitchFamily="18" charset="0"/>
              </a:rPr>
              <a:t>supuși evaluării este corectitudinea.</a:t>
            </a:r>
          </a:p>
          <a:p>
            <a:r>
              <a:rPr lang="ro-RO" sz="1800" dirty="0" smtClean="0">
                <a:solidFill>
                  <a:schemeClr val="bg1"/>
                </a:solidFill>
                <a:latin typeface="Bookman Old Style" pitchFamily="18" charset="0"/>
              </a:rPr>
              <a:t>Corectitudinea în evaluare poate fi văzută drept un ansamblu </a:t>
            </a:r>
          </a:p>
          <a:p>
            <a:r>
              <a:rPr lang="ro-RO" sz="1800" dirty="0">
                <a:solidFill>
                  <a:schemeClr val="bg1"/>
                </a:solidFill>
                <a:latin typeface="Bookman Old Style" pitchFamily="18" charset="0"/>
              </a:rPr>
              <a:t>f</a:t>
            </a:r>
            <a:r>
              <a:rPr lang="ro-RO" sz="1800" dirty="0" smtClean="0">
                <a:solidFill>
                  <a:schemeClr val="bg1"/>
                </a:solidFill>
                <a:latin typeface="Bookman Old Style" pitchFamily="18" charset="0"/>
              </a:rPr>
              <a:t>ormat din lipsa erorilor și tratamentul echitabil al persoanelor </a:t>
            </a:r>
          </a:p>
          <a:p>
            <a:r>
              <a:rPr lang="ro-RO" sz="1800" dirty="0" smtClean="0">
                <a:solidFill>
                  <a:schemeClr val="bg1"/>
                </a:solidFill>
                <a:latin typeface="Bookman Old Style" pitchFamily="18" charset="0"/>
              </a:rPr>
              <a:t>implicate în procesul de evaluare. </a:t>
            </a:r>
          </a:p>
          <a:p>
            <a:r>
              <a:rPr lang="ro-RO" sz="1800" dirty="0" smtClean="0">
                <a:solidFill>
                  <a:schemeClr val="bg1"/>
                </a:solidFill>
                <a:latin typeface="Bookman Old Style" pitchFamily="18" charset="0"/>
              </a:rPr>
              <a:t>Percepția unei evaluări nedrepte în rândul elevilor poate  afecta</a:t>
            </a:r>
          </a:p>
          <a:p>
            <a:r>
              <a:rPr lang="ro-RO" sz="1800" dirty="0" smtClean="0">
                <a:solidFill>
                  <a:schemeClr val="bg1"/>
                </a:solidFill>
                <a:latin typeface="Bookman Old Style" pitchFamily="18" charset="0"/>
              </a:rPr>
              <a:t>buna desfășurare a procesului de învățare. </a:t>
            </a:r>
            <a:endParaRPr lang="ro-RO" sz="1800" dirty="0">
              <a:solidFill>
                <a:schemeClr val="bg1"/>
              </a:solidFill>
              <a:latin typeface="Bookman Old Style" pitchFamily="18" charset="0"/>
            </a:endParaRPr>
          </a:p>
        </p:txBody>
      </p:sp>
    </p:spTree>
    <p:extLst>
      <p:ext uri="{BB962C8B-B14F-4D97-AF65-F5344CB8AC3E}">
        <p14:creationId xmlns:p14="http://schemas.microsoft.com/office/powerpoint/2010/main" val="1893322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24"/>
          <p:cNvSpPr txBox="1">
            <a:spLocks noGrp="1"/>
          </p:cNvSpPr>
          <p:nvPr>
            <p:ph type="title"/>
          </p:nvPr>
        </p:nvSpPr>
        <p:spPr>
          <a:xfrm>
            <a:off x="611560" y="1275606"/>
            <a:ext cx="1224136" cy="115212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ro-RO" dirty="0" smtClean="0"/>
              <a:t>De ce?</a:t>
            </a:r>
            <a:endParaRPr dirty="0"/>
          </a:p>
        </p:txBody>
      </p:sp>
      <p:sp>
        <p:nvSpPr>
          <p:cNvPr id="470" name="Google Shape;470;p2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4" name="TextBox 3"/>
          <p:cNvSpPr txBox="1"/>
          <p:nvPr/>
        </p:nvSpPr>
        <p:spPr>
          <a:xfrm>
            <a:off x="2196902" y="2643758"/>
            <a:ext cx="5904656" cy="1600438"/>
          </a:xfrm>
          <a:prstGeom prst="rect">
            <a:avLst/>
          </a:prstGeom>
          <a:noFill/>
        </p:spPr>
        <p:txBody>
          <a:bodyPr wrap="square" rtlCol="0">
            <a:spAutoFit/>
          </a:bodyPr>
          <a:lstStyle/>
          <a:p>
            <a:pPr marL="285750" indent="-285750">
              <a:buFont typeface="Wingdings" pitchFamily="2" charset="2"/>
              <a:buChar char="Ø"/>
            </a:pPr>
            <a:r>
              <a:rPr lang="ro-RO" dirty="0" smtClean="0">
                <a:solidFill>
                  <a:srgbClr val="3D7895"/>
                </a:solidFill>
                <a:latin typeface="Bookman Old Style" pitchFamily="18" charset="0"/>
              </a:rPr>
              <a:t>Evaluarea </a:t>
            </a:r>
            <a:r>
              <a:rPr lang="vi-VN" dirty="0" smtClean="0">
                <a:solidFill>
                  <a:srgbClr val="3D7895"/>
                </a:solidFill>
                <a:latin typeface="Bookman Old Style" pitchFamily="18" charset="0"/>
              </a:rPr>
              <a:t>nu </a:t>
            </a:r>
            <a:r>
              <a:rPr lang="vi-VN" dirty="0">
                <a:solidFill>
                  <a:srgbClr val="3D7895"/>
                </a:solidFill>
                <a:latin typeface="Bookman Old Style" pitchFamily="18" charset="0"/>
              </a:rPr>
              <a:t>reflectă decât parțial ce au învățat până în acel moment; </a:t>
            </a:r>
            <a:endParaRPr lang="ro-RO" dirty="0" smtClean="0">
              <a:solidFill>
                <a:srgbClr val="3D7895"/>
              </a:solidFill>
              <a:latin typeface="Bookman Old Style" pitchFamily="18" charset="0"/>
            </a:endParaRPr>
          </a:p>
          <a:p>
            <a:pPr marL="285750" indent="-285750">
              <a:buFont typeface="Wingdings" pitchFamily="2" charset="2"/>
              <a:buChar char="Ø"/>
            </a:pPr>
            <a:r>
              <a:rPr lang="ro-RO" dirty="0">
                <a:solidFill>
                  <a:srgbClr val="3D7895"/>
                </a:solidFill>
                <a:latin typeface="Bookman Old Style" pitchFamily="18" charset="0"/>
              </a:rPr>
              <a:t>L</a:t>
            </a:r>
            <a:r>
              <a:rPr lang="vi-VN" dirty="0" smtClean="0">
                <a:solidFill>
                  <a:srgbClr val="3D7895"/>
                </a:solidFill>
                <a:latin typeface="Bookman Old Style" pitchFamily="18" charset="0"/>
              </a:rPr>
              <a:t>ipsa </a:t>
            </a:r>
            <a:r>
              <a:rPr lang="vi-VN" dirty="0">
                <a:solidFill>
                  <a:srgbClr val="3D7895"/>
                </a:solidFill>
                <a:latin typeface="Bookman Old Style" pitchFamily="18" charset="0"/>
              </a:rPr>
              <a:t>criteriilor și a feedback-ului asupra notelor; </a:t>
            </a:r>
            <a:endParaRPr lang="ro-RO" dirty="0" smtClean="0">
              <a:solidFill>
                <a:srgbClr val="3D7895"/>
              </a:solidFill>
              <a:latin typeface="Bookman Old Style" pitchFamily="18" charset="0"/>
            </a:endParaRPr>
          </a:p>
          <a:p>
            <a:pPr marL="285750" indent="-285750">
              <a:buFont typeface="Wingdings" pitchFamily="2" charset="2"/>
              <a:buChar char="Ø"/>
            </a:pPr>
            <a:r>
              <a:rPr lang="ro-RO" dirty="0" smtClean="0">
                <a:solidFill>
                  <a:srgbClr val="3D7895"/>
                </a:solidFill>
                <a:latin typeface="Bookman Old Style" pitchFamily="18" charset="0"/>
              </a:rPr>
              <a:t>C</a:t>
            </a:r>
            <a:r>
              <a:rPr lang="vi-VN" dirty="0" smtClean="0">
                <a:solidFill>
                  <a:srgbClr val="3D7895"/>
                </a:solidFill>
                <a:latin typeface="Bookman Old Style" pitchFamily="18" charset="0"/>
              </a:rPr>
              <a:t>riteriile </a:t>
            </a:r>
            <a:r>
              <a:rPr lang="vi-VN" dirty="0">
                <a:solidFill>
                  <a:srgbClr val="3D7895"/>
                </a:solidFill>
                <a:latin typeface="Bookman Old Style" pitchFamily="18" charset="0"/>
              </a:rPr>
              <a:t>de evaluare, obiectivele și așteptările profesorului </a:t>
            </a:r>
            <a:r>
              <a:rPr lang="ro-RO" dirty="0" smtClean="0">
                <a:solidFill>
                  <a:srgbClr val="3D7895"/>
                </a:solidFill>
                <a:latin typeface="Bookman Old Style" pitchFamily="18" charset="0"/>
              </a:rPr>
              <a:t>nu au fost</a:t>
            </a:r>
            <a:r>
              <a:rPr lang="vi-VN" dirty="0" smtClean="0">
                <a:solidFill>
                  <a:srgbClr val="3D7895"/>
                </a:solidFill>
                <a:latin typeface="Bookman Old Style" pitchFamily="18" charset="0"/>
              </a:rPr>
              <a:t> </a:t>
            </a:r>
            <a:r>
              <a:rPr lang="vi-VN" dirty="0">
                <a:solidFill>
                  <a:srgbClr val="3D7895"/>
                </a:solidFill>
                <a:latin typeface="Bookman Old Style" pitchFamily="18" charset="0"/>
              </a:rPr>
              <a:t>comunicate elevilor înainte de începerea procesului de evaluare;</a:t>
            </a:r>
            <a:endParaRPr lang="vi-VN" dirty="0" smtClean="0">
              <a:solidFill>
                <a:srgbClr val="3D7895"/>
              </a:solidFill>
              <a:latin typeface="Bookman Old Style" pitchFamily="18" charset="0"/>
            </a:endParaRPr>
          </a:p>
          <a:p>
            <a:r>
              <a:rPr lang="vi-VN" dirty="0" smtClean="0">
                <a:solidFill>
                  <a:srgbClr val="3D7895"/>
                </a:solidFill>
                <a:latin typeface="Bookman Old Style" pitchFamily="18" charset="0"/>
              </a:rPr>
              <a:t> </a:t>
            </a:r>
            <a:endParaRPr lang="ro-RO" dirty="0">
              <a:solidFill>
                <a:srgbClr val="3D7895"/>
              </a:solidFill>
              <a:latin typeface="Bookman Old Style" pitchFamily="18" charset="0"/>
            </a:endParaRPr>
          </a:p>
        </p:txBody>
      </p:sp>
      <p:sp>
        <p:nvSpPr>
          <p:cNvPr id="5" name="Text Placeholder 4"/>
          <p:cNvSpPr>
            <a:spLocks noGrp="1"/>
          </p:cNvSpPr>
          <p:nvPr>
            <p:ph type="body" idx="1"/>
          </p:nvPr>
        </p:nvSpPr>
        <p:spPr>
          <a:xfrm>
            <a:off x="2699792" y="1419622"/>
            <a:ext cx="5976664" cy="1080120"/>
          </a:xfrm>
        </p:spPr>
        <p:txBody>
          <a:bodyPr/>
          <a:lstStyle/>
          <a:p>
            <a:pPr marL="101600" indent="0">
              <a:buNone/>
            </a:pPr>
            <a:r>
              <a:rPr lang="ro-RO" dirty="0">
                <a:latin typeface="Bookman Old Style" pitchFamily="18" charset="0"/>
              </a:rPr>
              <a:t>C</a:t>
            </a:r>
            <a:r>
              <a:rPr lang="vi-VN" dirty="0" smtClean="0">
                <a:latin typeface="Bookman Old Style" pitchFamily="18" charset="0"/>
              </a:rPr>
              <a:t>e </a:t>
            </a:r>
            <a:r>
              <a:rPr lang="vi-VN" dirty="0">
                <a:latin typeface="Bookman Old Style" pitchFamily="18" charset="0"/>
              </a:rPr>
              <a:t>face o evaluare să fie percepută </a:t>
            </a:r>
            <a:endParaRPr lang="ro-RO" dirty="0" smtClean="0">
              <a:latin typeface="Bookman Old Style" pitchFamily="18" charset="0"/>
            </a:endParaRPr>
          </a:p>
          <a:p>
            <a:pPr marL="101600" indent="0">
              <a:buNone/>
            </a:pPr>
            <a:r>
              <a:rPr lang="vi-VN" dirty="0" smtClean="0">
                <a:latin typeface="Bookman Old Style" pitchFamily="18" charset="0"/>
              </a:rPr>
              <a:t>ca </a:t>
            </a:r>
            <a:r>
              <a:rPr lang="vi-VN" dirty="0">
                <a:latin typeface="Bookman Old Style" pitchFamily="18" charset="0"/>
              </a:rPr>
              <a:t>nedreaptă în rândul elevilor? </a:t>
            </a:r>
            <a:endParaRPr lang="ro-RO" dirty="0" smtClean="0">
              <a:latin typeface="Bookman Old Style"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6" name="Google Shape;406;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3" name="TextBox 2"/>
          <p:cNvSpPr txBox="1"/>
          <p:nvPr/>
        </p:nvSpPr>
        <p:spPr>
          <a:xfrm>
            <a:off x="611560" y="771550"/>
            <a:ext cx="8208912" cy="3693319"/>
          </a:xfrm>
          <a:prstGeom prst="rect">
            <a:avLst/>
          </a:prstGeom>
          <a:noFill/>
        </p:spPr>
        <p:txBody>
          <a:bodyPr wrap="square" rtlCol="0">
            <a:spAutoFit/>
          </a:bodyPr>
          <a:lstStyle/>
          <a:p>
            <a:r>
              <a:rPr lang="vi-VN" sz="1800" dirty="0">
                <a:solidFill>
                  <a:schemeClr val="bg1"/>
                </a:solidFill>
                <a:latin typeface="Bookman Old Style" pitchFamily="18" charset="0"/>
              </a:rPr>
              <a:t>A vorbi despre evaluarea rezultatelor şcolare înseamnă a ridica o problemă deosebit de complexă.</a:t>
            </a:r>
          </a:p>
          <a:p>
            <a:endParaRPr lang="vi-VN" sz="1800" dirty="0">
              <a:solidFill>
                <a:schemeClr val="bg1"/>
              </a:solidFill>
              <a:latin typeface="Bookman Old Style" pitchFamily="18" charset="0"/>
            </a:endParaRPr>
          </a:p>
          <a:p>
            <a:r>
              <a:rPr lang="vi-VN" sz="1800" dirty="0">
                <a:solidFill>
                  <a:schemeClr val="bg1"/>
                </a:solidFill>
                <a:latin typeface="Bookman Old Style" pitchFamily="18" charset="0"/>
              </a:rPr>
              <a:t>Problema evaluării rezultatelor şcolare ar trebui abordată </a:t>
            </a:r>
            <a:r>
              <a:rPr lang="ro-RO" sz="1800" dirty="0" smtClean="0">
                <a:solidFill>
                  <a:schemeClr val="bg1"/>
                </a:solidFill>
                <a:latin typeface="Bookman Old Style" pitchFamily="18" charset="0"/>
              </a:rPr>
              <a:t>din </a:t>
            </a:r>
            <a:r>
              <a:rPr lang="vi-VN" sz="1800" dirty="0" smtClean="0">
                <a:solidFill>
                  <a:schemeClr val="bg1"/>
                </a:solidFill>
                <a:latin typeface="Bookman Old Style" pitchFamily="18" charset="0"/>
              </a:rPr>
              <a:t>perspectiva </a:t>
            </a:r>
            <a:r>
              <a:rPr lang="vi-VN" sz="1800" dirty="0">
                <a:solidFill>
                  <a:schemeClr val="bg1"/>
                </a:solidFill>
                <a:latin typeface="Bookman Old Style" pitchFamily="18" charset="0"/>
              </a:rPr>
              <a:t>unor finalităţi educaţionale concrete sau a unor obiective terminale, concretizate într-un </a:t>
            </a:r>
            <a:r>
              <a:rPr lang="vi-VN" sz="1800" dirty="0">
                <a:solidFill>
                  <a:srgbClr val="00B0F0"/>
                </a:solidFill>
                <a:latin typeface="Bookman Old Style" pitchFamily="18" charset="0"/>
              </a:rPr>
              <a:t>sistem de competenţe de bază</a:t>
            </a:r>
            <a:r>
              <a:rPr lang="vi-VN" sz="1800" dirty="0">
                <a:solidFill>
                  <a:schemeClr val="bg1"/>
                </a:solidFill>
                <a:latin typeface="Bookman Old Style" pitchFamily="18" charset="0"/>
              </a:rPr>
              <a:t>, proiectate de curriculumul şcolar, ca valori ale procesului educaţional şi ca produse ale sistemului de </a:t>
            </a:r>
            <a:r>
              <a:rPr lang="vi-VN" sz="1800" dirty="0" smtClean="0">
                <a:solidFill>
                  <a:schemeClr val="bg1"/>
                </a:solidFill>
                <a:latin typeface="Bookman Old Style" pitchFamily="18" charset="0"/>
              </a:rPr>
              <a:t>învăţăm</a:t>
            </a:r>
            <a:r>
              <a:rPr lang="ro-RO" sz="1800" dirty="0" smtClean="0">
                <a:solidFill>
                  <a:schemeClr val="bg1"/>
                </a:solidFill>
                <a:latin typeface="Bookman Old Style" pitchFamily="18" charset="0"/>
              </a:rPr>
              <a:t>â</a:t>
            </a:r>
            <a:r>
              <a:rPr lang="vi-VN" sz="1800" dirty="0" smtClean="0">
                <a:solidFill>
                  <a:schemeClr val="bg1"/>
                </a:solidFill>
                <a:latin typeface="Bookman Old Style" pitchFamily="18" charset="0"/>
              </a:rPr>
              <a:t>nt</a:t>
            </a:r>
            <a:r>
              <a:rPr lang="vi-VN" sz="1800" dirty="0">
                <a:solidFill>
                  <a:schemeClr val="bg1"/>
                </a:solidFill>
                <a:latin typeface="Bookman Old Style" pitchFamily="18" charset="0"/>
              </a:rPr>
              <a:t>. </a:t>
            </a:r>
          </a:p>
          <a:p>
            <a:endParaRPr lang="vi-VN" sz="1800" dirty="0">
              <a:solidFill>
                <a:schemeClr val="bg1"/>
              </a:solidFill>
              <a:latin typeface="Bookman Old Style" pitchFamily="18" charset="0"/>
            </a:endParaRPr>
          </a:p>
          <a:p>
            <a:r>
              <a:rPr lang="vi-VN" sz="1800" dirty="0">
                <a:solidFill>
                  <a:schemeClr val="bg1"/>
                </a:solidFill>
                <a:latin typeface="Bookman Old Style" pitchFamily="18" charset="0"/>
              </a:rPr>
              <a:t>Pe aceste finalităţi educaţionale, exprimate în termeni de competenţe, trebuie să se centreze strategia de evaluare a rezultatelor şcolare, competenţele constituind axa verticală şi cea orizontală a procesului </a:t>
            </a:r>
            <a:endParaRPr lang="ro-RO" sz="1800" dirty="0" smtClean="0">
              <a:solidFill>
                <a:schemeClr val="bg1"/>
              </a:solidFill>
              <a:latin typeface="Bookman Old Style" pitchFamily="18" charset="0"/>
            </a:endParaRPr>
          </a:p>
          <a:p>
            <a:r>
              <a:rPr lang="vi-VN" sz="1800" dirty="0" smtClean="0">
                <a:solidFill>
                  <a:schemeClr val="bg1"/>
                </a:solidFill>
                <a:latin typeface="Bookman Old Style" pitchFamily="18" charset="0"/>
              </a:rPr>
              <a:t>de </a:t>
            </a:r>
            <a:r>
              <a:rPr lang="vi-VN" sz="1800" dirty="0">
                <a:solidFill>
                  <a:schemeClr val="bg1"/>
                </a:solidFill>
                <a:latin typeface="Bookman Old Style" pitchFamily="18" charset="0"/>
              </a:rPr>
              <a:t>formare, dar şi a celui de evaluare.</a:t>
            </a:r>
            <a:endParaRPr lang="ro-RO" sz="1800" dirty="0">
              <a:solidFill>
                <a:schemeClr val="bg1"/>
              </a:solidFill>
              <a:latin typeface="Bookman Old Style" pitchFamily="18" charset="0"/>
            </a:endParaRPr>
          </a:p>
        </p:txBody>
      </p:sp>
    </p:spTree>
    <p:extLst>
      <p:ext uri="{BB962C8B-B14F-4D97-AF65-F5344CB8AC3E}">
        <p14:creationId xmlns:p14="http://schemas.microsoft.com/office/powerpoint/2010/main" val="4153397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24"/>
          <p:cNvSpPr txBox="1">
            <a:spLocks noGrp="1"/>
          </p:cNvSpPr>
          <p:nvPr>
            <p:ph type="title"/>
          </p:nvPr>
        </p:nvSpPr>
        <p:spPr>
          <a:xfrm>
            <a:off x="323528" y="1131590"/>
            <a:ext cx="1907645" cy="144016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ro-RO" dirty="0" smtClean="0"/>
              <a:t>Conceptul de competență</a:t>
            </a:r>
            <a:endParaRPr dirty="0"/>
          </a:p>
        </p:txBody>
      </p:sp>
      <p:sp>
        <p:nvSpPr>
          <p:cNvPr id="470" name="Google Shape;470;p2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469" name="Google Shape;469;p24"/>
          <p:cNvPicPr preferRelativeResize="0"/>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020272" y="1"/>
            <a:ext cx="2123728" cy="2139702"/>
          </a:xfrm>
          <a:prstGeom prst="ellipse">
            <a:avLst/>
          </a:prstGeom>
          <a:noFill/>
          <a:ln>
            <a:noFill/>
          </a:ln>
        </p:spPr>
      </p:pic>
      <p:sp>
        <p:nvSpPr>
          <p:cNvPr id="4" name="TextBox 3"/>
          <p:cNvSpPr txBox="1"/>
          <p:nvPr/>
        </p:nvSpPr>
        <p:spPr>
          <a:xfrm>
            <a:off x="1691680" y="3147814"/>
            <a:ext cx="5904656" cy="1169551"/>
          </a:xfrm>
          <a:prstGeom prst="rect">
            <a:avLst/>
          </a:prstGeom>
          <a:noFill/>
        </p:spPr>
        <p:txBody>
          <a:bodyPr wrap="square" rtlCol="0">
            <a:spAutoFit/>
          </a:bodyPr>
          <a:lstStyle/>
          <a:p>
            <a:r>
              <a:rPr lang="vi-VN" dirty="0" smtClean="0">
                <a:solidFill>
                  <a:srgbClr val="3D7895"/>
                </a:solidFill>
                <a:latin typeface="Bookman Old Style" pitchFamily="18" charset="0"/>
              </a:rPr>
              <a:t>Competenţele reprezintă un pachet transferabil şi multifuncţional de cunoştinţe, capacităţi, deprinderi, abilităţi, valori şi atitudini care permite individului să-şi realizeze împlinirea şi dezvoltarea profesională, incluziunea socială şi inserţia profesională în domeniul respectiv.</a:t>
            </a:r>
            <a:endParaRPr lang="ro-RO" dirty="0">
              <a:solidFill>
                <a:srgbClr val="3D7895"/>
              </a:solidFill>
              <a:latin typeface="Bookman Old Style" pitchFamily="18" charset="0"/>
            </a:endParaRPr>
          </a:p>
        </p:txBody>
      </p:sp>
      <p:sp>
        <p:nvSpPr>
          <p:cNvPr id="5" name="Text Placeholder 4"/>
          <p:cNvSpPr>
            <a:spLocks noGrp="1"/>
          </p:cNvSpPr>
          <p:nvPr>
            <p:ph type="body" idx="1"/>
          </p:nvPr>
        </p:nvSpPr>
        <p:spPr>
          <a:xfrm>
            <a:off x="2051720" y="2139703"/>
            <a:ext cx="7344816" cy="768405"/>
          </a:xfrm>
        </p:spPr>
        <p:txBody>
          <a:bodyPr/>
          <a:lstStyle/>
          <a:p>
            <a:r>
              <a:rPr lang="x-none">
                <a:latin typeface="Bookman Old Style" pitchFamily="18" charset="0"/>
              </a:rPr>
              <a:t>Cadrul de referință pentru sistemul de evaluare </a:t>
            </a:r>
            <a:r>
              <a:rPr lang="ro-RO" dirty="0">
                <a:latin typeface="Bookman Old Style" pitchFamily="18" charset="0"/>
              </a:rPr>
              <a:t/>
            </a:r>
            <a:br>
              <a:rPr lang="ro-RO" dirty="0">
                <a:latin typeface="Bookman Old Style" pitchFamily="18" charset="0"/>
              </a:rPr>
            </a:br>
            <a:r>
              <a:rPr lang="x-none">
                <a:latin typeface="Bookman Old Style" pitchFamily="18" charset="0"/>
              </a:rPr>
              <a:t>a rezultatelor școlar</a:t>
            </a:r>
            <a:r>
              <a:rPr lang="ro-RO" dirty="0" smtClean="0">
                <a:latin typeface="Bookman Old Style" pitchFamily="18" charset="0"/>
              </a:rPr>
              <a:t>e:</a:t>
            </a:r>
            <a:endParaRPr lang="ro-RO" dirty="0">
              <a:latin typeface="Bookman Old Style" pitchFamily="18" charset="0"/>
            </a:endParaRPr>
          </a:p>
        </p:txBody>
      </p:sp>
    </p:spTree>
    <p:extLst>
      <p:ext uri="{BB962C8B-B14F-4D97-AF65-F5344CB8AC3E}">
        <p14:creationId xmlns:p14="http://schemas.microsoft.com/office/powerpoint/2010/main" val="3630899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6" name="Google Shape;686;p4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8</a:t>
            </a:fld>
            <a:endParaRPr>
              <a:solidFill>
                <a:srgbClr val="FFFFFF"/>
              </a:solidFill>
            </a:endParaRPr>
          </a:p>
        </p:txBody>
      </p:sp>
      <p:sp>
        <p:nvSpPr>
          <p:cNvPr id="685" name="Google Shape;685;p42"/>
          <p:cNvSpPr txBox="1">
            <a:spLocks noGrp="1"/>
          </p:cNvSpPr>
          <p:nvPr>
            <p:ph type="title" idx="4294967295"/>
          </p:nvPr>
        </p:nvSpPr>
        <p:spPr>
          <a:xfrm>
            <a:off x="1140314" y="551263"/>
            <a:ext cx="7764150" cy="60483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ro-RO" dirty="0" smtClean="0"/>
              <a:t>Competența se naște la confluența sensurilor date  de verbele:</a:t>
            </a:r>
            <a:endParaRPr dirty="0"/>
          </a:p>
        </p:txBody>
      </p:sp>
      <p:sp>
        <p:nvSpPr>
          <p:cNvPr id="687" name="Google Shape;687;p42"/>
          <p:cNvSpPr/>
          <p:nvPr/>
        </p:nvSpPr>
        <p:spPr>
          <a:xfrm>
            <a:off x="26462"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42"/>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689" name="Google Shape;689;p42"/>
          <p:cNvGrpSpPr/>
          <p:nvPr/>
        </p:nvGrpSpPr>
        <p:grpSpPr>
          <a:xfrm>
            <a:off x="1786339" y="1703401"/>
            <a:ext cx="473400" cy="473400"/>
            <a:chOff x="1786339" y="1703401"/>
            <a:chExt cx="473400" cy="473400"/>
          </a:xfrm>
        </p:grpSpPr>
        <p:sp>
          <p:nvSpPr>
            <p:cNvPr id="690" name="Google Shape;690;p42"/>
            <p:cNvSpPr/>
            <p:nvPr/>
          </p:nvSpPr>
          <p:spPr>
            <a:xfrm rot="8100000">
              <a:off x="1855667" y="1772729"/>
              <a:ext cx="334744" cy="334744"/>
            </a:xfrm>
            <a:prstGeom prst="teardrop">
              <a:avLst>
                <a:gd name="adj" fmla="val 100000"/>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Lato"/>
                <a:ea typeface="Lato"/>
                <a:cs typeface="Lato"/>
                <a:sym typeface="Lato"/>
              </a:endParaRPr>
            </a:p>
          </p:txBody>
        </p:sp>
        <p:sp>
          <p:nvSpPr>
            <p:cNvPr id="691" name="Google Shape;691;p42"/>
            <p:cNvSpPr/>
            <p:nvPr/>
          </p:nvSpPr>
          <p:spPr>
            <a:xfrm>
              <a:off x="1955989" y="1866499"/>
              <a:ext cx="134100" cy="134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rgbClr val="0070C0"/>
                  </a:solidFill>
                  <a:latin typeface="Kozuka Mincho Pro H" pitchFamily="18" charset="-128"/>
                  <a:ea typeface="Kozuka Mincho Pro H" pitchFamily="18" charset="-128"/>
                  <a:cs typeface="Lato"/>
                  <a:sym typeface="Lato"/>
                </a:rPr>
                <a:t>1</a:t>
              </a:r>
              <a:endParaRPr sz="1000" dirty="0">
                <a:solidFill>
                  <a:srgbClr val="0070C0"/>
                </a:solidFill>
                <a:latin typeface="Kozuka Mincho Pro H" pitchFamily="18" charset="-128"/>
                <a:ea typeface="Kozuka Mincho Pro H" pitchFamily="18" charset="-128"/>
                <a:cs typeface="Lato"/>
                <a:sym typeface="Lato"/>
              </a:endParaRPr>
            </a:p>
          </p:txBody>
        </p:sp>
      </p:grpSp>
      <p:grpSp>
        <p:nvGrpSpPr>
          <p:cNvPr id="692" name="Google Shape;692;p42"/>
          <p:cNvGrpSpPr/>
          <p:nvPr/>
        </p:nvGrpSpPr>
        <p:grpSpPr>
          <a:xfrm>
            <a:off x="3814414" y="1703401"/>
            <a:ext cx="473400" cy="473400"/>
            <a:chOff x="3814414" y="1703401"/>
            <a:chExt cx="473400" cy="473400"/>
          </a:xfrm>
        </p:grpSpPr>
        <p:sp>
          <p:nvSpPr>
            <p:cNvPr id="693" name="Google Shape;693;p42"/>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Lato"/>
                <a:ea typeface="Lato"/>
                <a:cs typeface="Lato"/>
                <a:sym typeface="Lato"/>
              </a:endParaRPr>
            </a:p>
          </p:txBody>
        </p:sp>
        <p:sp>
          <p:nvSpPr>
            <p:cNvPr id="694" name="Google Shape;694;p42"/>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rgbClr val="0070C0"/>
                  </a:solidFill>
                  <a:latin typeface="Kozuka Mincho Pro H" pitchFamily="18" charset="-128"/>
                  <a:ea typeface="Kozuka Mincho Pro H" pitchFamily="18" charset="-128"/>
                  <a:cs typeface="Lato"/>
                  <a:sym typeface="Lato"/>
                </a:rPr>
                <a:t>3</a:t>
              </a:r>
              <a:endParaRPr sz="1000" dirty="0">
                <a:solidFill>
                  <a:srgbClr val="0070C0"/>
                </a:solidFill>
                <a:latin typeface="Kozuka Mincho Pro H" pitchFamily="18" charset="-128"/>
                <a:ea typeface="Kozuka Mincho Pro H" pitchFamily="18" charset="-128"/>
                <a:cs typeface="Lato"/>
                <a:sym typeface="Lato"/>
              </a:endParaRPr>
            </a:p>
          </p:txBody>
        </p:sp>
      </p:grpSp>
      <p:grpSp>
        <p:nvGrpSpPr>
          <p:cNvPr id="695" name="Google Shape;695;p42"/>
          <p:cNvGrpSpPr/>
          <p:nvPr/>
        </p:nvGrpSpPr>
        <p:grpSpPr>
          <a:xfrm>
            <a:off x="5842489" y="1703401"/>
            <a:ext cx="473400" cy="473400"/>
            <a:chOff x="5842489" y="1703401"/>
            <a:chExt cx="473400" cy="473400"/>
          </a:xfrm>
        </p:grpSpPr>
        <p:sp>
          <p:nvSpPr>
            <p:cNvPr id="696" name="Google Shape;696;p42"/>
            <p:cNvSpPr/>
            <p:nvPr/>
          </p:nvSpPr>
          <p:spPr>
            <a:xfrm rot="8100000">
              <a:off x="5911817" y="1772729"/>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Lato"/>
                <a:ea typeface="Lato"/>
                <a:cs typeface="Lato"/>
                <a:sym typeface="Lato"/>
              </a:endParaRPr>
            </a:p>
          </p:txBody>
        </p:sp>
        <p:sp>
          <p:nvSpPr>
            <p:cNvPr id="697" name="Google Shape;697;p42"/>
            <p:cNvSpPr/>
            <p:nvPr/>
          </p:nvSpPr>
          <p:spPr>
            <a:xfrm>
              <a:off x="601213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rgbClr val="0070C0"/>
                  </a:solidFill>
                  <a:latin typeface="Kozuka Mincho Pro H" pitchFamily="18" charset="-128"/>
                  <a:ea typeface="Kozuka Mincho Pro H" pitchFamily="18" charset="-128"/>
                  <a:cs typeface="Lato"/>
                  <a:sym typeface="Lato"/>
                </a:rPr>
                <a:t>5</a:t>
              </a:r>
              <a:endParaRPr sz="1000" dirty="0">
                <a:solidFill>
                  <a:srgbClr val="0070C0"/>
                </a:solidFill>
                <a:latin typeface="Kozuka Mincho Pro H" pitchFamily="18" charset="-128"/>
                <a:ea typeface="Kozuka Mincho Pro H" pitchFamily="18" charset="-128"/>
                <a:cs typeface="Lato"/>
                <a:sym typeface="Lato"/>
              </a:endParaRPr>
            </a:p>
          </p:txBody>
        </p:sp>
      </p:grpSp>
      <p:grpSp>
        <p:nvGrpSpPr>
          <p:cNvPr id="701" name="Google Shape;701;p42"/>
          <p:cNvGrpSpPr/>
          <p:nvPr/>
        </p:nvGrpSpPr>
        <p:grpSpPr>
          <a:xfrm>
            <a:off x="4852739" y="3576300"/>
            <a:ext cx="473400" cy="473400"/>
            <a:chOff x="4852739" y="3576300"/>
            <a:chExt cx="473400" cy="473400"/>
          </a:xfrm>
        </p:grpSpPr>
        <p:sp>
          <p:nvSpPr>
            <p:cNvPr id="702" name="Google Shape;702;p42"/>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Lato"/>
                <a:ea typeface="Lato"/>
                <a:cs typeface="Lato"/>
                <a:sym typeface="Lato"/>
              </a:endParaRPr>
            </a:p>
          </p:txBody>
        </p:sp>
        <p:sp>
          <p:nvSpPr>
            <p:cNvPr id="703" name="Google Shape;703;p42"/>
            <p:cNvSpPr/>
            <p:nvPr/>
          </p:nvSpPr>
          <p:spPr>
            <a:xfrm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rgbClr val="0070C0"/>
                  </a:solidFill>
                  <a:latin typeface="Kozuka Mincho Pro H" pitchFamily="18" charset="-128"/>
                  <a:ea typeface="Kozuka Mincho Pro H" pitchFamily="18" charset="-128"/>
                  <a:cs typeface="Lato"/>
                  <a:sym typeface="Lato"/>
                </a:rPr>
                <a:t>4</a:t>
              </a:r>
              <a:endParaRPr sz="1000" dirty="0">
                <a:solidFill>
                  <a:srgbClr val="0070C0"/>
                </a:solidFill>
                <a:latin typeface="Kozuka Mincho Pro H" pitchFamily="18" charset="-128"/>
                <a:ea typeface="Kozuka Mincho Pro H" pitchFamily="18" charset="-128"/>
                <a:cs typeface="Lato"/>
                <a:sym typeface="Lato"/>
              </a:endParaRPr>
            </a:p>
          </p:txBody>
        </p:sp>
      </p:grpSp>
      <p:grpSp>
        <p:nvGrpSpPr>
          <p:cNvPr id="704" name="Google Shape;704;p42"/>
          <p:cNvGrpSpPr/>
          <p:nvPr/>
        </p:nvGrpSpPr>
        <p:grpSpPr>
          <a:xfrm>
            <a:off x="2824664" y="3576300"/>
            <a:ext cx="473400" cy="473400"/>
            <a:chOff x="2824664" y="3576300"/>
            <a:chExt cx="473400" cy="473400"/>
          </a:xfrm>
        </p:grpSpPr>
        <p:sp>
          <p:nvSpPr>
            <p:cNvPr id="705" name="Google Shape;705;p42"/>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Lato"/>
                <a:ea typeface="Lato"/>
                <a:cs typeface="Lato"/>
                <a:sym typeface="Lato"/>
              </a:endParaRPr>
            </a:p>
          </p:txBody>
        </p:sp>
        <p:sp>
          <p:nvSpPr>
            <p:cNvPr id="706" name="Google Shape;706;p42"/>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00" dirty="0">
                  <a:solidFill>
                    <a:srgbClr val="0070C0"/>
                  </a:solidFill>
                  <a:latin typeface="Kozuka Mincho Pro H" pitchFamily="18" charset="-128"/>
                  <a:ea typeface="Kozuka Mincho Pro H" pitchFamily="18" charset="-128"/>
                  <a:cs typeface="Lato"/>
                  <a:sym typeface="Lato"/>
                </a:rPr>
                <a:t>2</a:t>
              </a:r>
              <a:endParaRPr sz="1000" dirty="0">
                <a:solidFill>
                  <a:srgbClr val="0070C0"/>
                </a:solidFill>
                <a:latin typeface="Kozuka Mincho Pro H" pitchFamily="18" charset="-128"/>
                <a:ea typeface="Kozuka Mincho Pro H" pitchFamily="18" charset="-128"/>
                <a:cs typeface="Lato"/>
                <a:sym typeface="Lato"/>
              </a:endParaRPr>
            </a:p>
          </p:txBody>
        </p:sp>
      </p:grpSp>
      <p:sp>
        <p:nvSpPr>
          <p:cNvPr id="707" name="Google Shape;707;p42"/>
          <p:cNvSpPr txBox="1"/>
          <p:nvPr/>
        </p:nvSpPr>
        <p:spPr>
          <a:xfrm>
            <a:off x="1446889" y="1170205"/>
            <a:ext cx="1286400" cy="533400"/>
          </a:xfrm>
          <a:prstGeom prst="rect">
            <a:avLst/>
          </a:prstGeom>
          <a:noFill/>
          <a:ln>
            <a:solidFill>
              <a:schemeClr val="bg1"/>
            </a:solid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ro-RO" sz="2800" dirty="0" smtClean="0">
                <a:solidFill>
                  <a:schemeClr val="bg1"/>
                </a:solidFill>
                <a:latin typeface="Brannboll F PERSONAL USE ONLY" pitchFamily="2" charset="0"/>
                <a:ea typeface="Lato"/>
                <a:cs typeface="Lato"/>
                <a:sym typeface="Lato"/>
              </a:rPr>
              <a:t>a ști</a:t>
            </a:r>
            <a:endParaRPr sz="2800" dirty="0">
              <a:solidFill>
                <a:schemeClr val="bg1"/>
              </a:solidFill>
              <a:latin typeface="Brannboll F PERSONAL USE ONLY" pitchFamily="2" charset="0"/>
              <a:ea typeface="Lato"/>
              <a:cs typeface="Lato"/>
              <a:sym typeface="Lato"/>
            </a:endParaRPr>
          </a:p>
        </p:txBody>
      </p:sp>
      <p:sp>
        <p:nvSpPr>
          <p:cNvPr id="708" name="Google Shape;708;p42"/>
          <p:cNvSpPr txBox="1"/>
          <p:nvPr/>
        </p:nvSpPr>
        <p:spPr>
          <a:xfrm>
            <a:off x="3131778" y="1203598"/>
            <a:ext cx="1791375" cy="524033"/>
          </a:xfrm>
          <a:prstGeom prst="rect">
            <a:avLst/>
          </a:prstGeom>
          <a:noFill/>
          <a:ln>
            <a:solidFill>
              <a:schemeClr val="bg1"/>
            </a:solid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ro-RO" sz="2800" dirty="0" smtClean="0">
                <a:solidFill>
                  <a:schemeClr val="bg1"/>
                </a:solidFill>
                <a:latin typeface="Brannboll F PERSONAL USE ONLY" pitchFamily="2" charset="0"/>
                <a:ea typeface="Lato"/>
                <a:cs typeface="Lato"/>
                <a:sym typeface="Lato"/>
              </a:rPr>
              <a:t>a ști să fii</a:t>
            </a:r>
            <a:endParaRPr sz="2800" dirty="0">
              <a:solidFill>
                <a:schemeClr val="bg1"/>
              </a:solidFill>
              <a:latin typeface="Brannboll F PERSONAL USE ONLY" pitchFamily="2" charset="0"/>
              <a:ea typeface="Lato"/>
              <a:cs typeface="Lato"/>
              <a:sym typeface="Lato"/>
            </a:endParaRPr>
          </a:p>
        </p:txBody>
      </p:sp>
      <p:sp>
        <p:nvSpPr>
          <p:cNvPr id="709" name="Google Shape;709;p42"/>
          <p:cNvSpPr txBox="1"/>
          <p:nvPr/>
        </p:nvSpPr>
        <p:spPr>
          <a:xfrm>
            <a:off x="5271730" y="1194231"/>
            <a:ext cx="2088318" cy="533400"/>
          </a:xfrm>
          <a:prstGeom prst="rect">
            <a:avLst/>
          </a:prstGeom>
          <a:noFill/>
          <a:ln>
            <a:solidFill>
              <a:schemeClr val="bg1"/>
            </a:solid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ro-RO" sz="2800" dirty="0" smtClean="0">
                <a:solidFill>
                  <a:schemeClr val="bg1"/>
                </a:solidFill>
                <a:latin typeface="Brannboll F PERSONAL USE ONLY" pitchFamily="2" charset="0"/>
                <a:ea typeface="Lato"/>
                <a:cs typeface="Lato"/>
                <a:sym typeface="Lato"/>
              </a:rPr>
              <a:t>a ști să devii</a:t>
            </a:r>
            <a:endParaRPr sz="2800" dirty="0">
              <a:solidFill>
                <a:schemeClr val="bg1"/>
              </a:solidFill>
              <a:latin typeface="Brannboll F PERSONAL USE ONLY" pitchFamily="2" charset="0"/>
              <a:ea typeface="Lato"/>
              <a:cs typeface="Lato"/>
              <a:sym typeface="Lato"/>
            </a:endParaRPr>
          </a:p>
        </p:txBody>
      </p:sp>
      <p:sp>
        <p:nvSpPr>
          <p:cNvPr id="710" name="Google Shape;710;p42"/>
          <p:cNvSpPr txBox="1"/>
          <p:nvPr/>
        </p:nvSpPr>
        <p:spPr>
          <a:xfrm>
            <a:off x="2023400" y="4049700"/>
            <a:ext cx="1941827" cy="394258"/>
          </a:xfrm>
          <a:prstGeom prst="rect">
            <a:avLst/>
          </a:prstGeom>
          <a:noFill/>
          <a:ln>
            <a:solidFill>
              <a:schemeClr val="bg1"/>
            </a:solid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ro-RO" sz="2800" dirty="0" smtClean="0">
                <a:solidFill>
                  <a:schemeClr val="bg1"/>
                </a:solidFill>
                <a:latin typeface="Brannboll F PERSONAL USE ONLY" pitchFamily="2" charset="0"/>
                <a:ea typeface="Lato"/>
                <a:cs typeface="Lato"/>
                <a:sym typeface="Lato"/>
              </a:rPr>
              <a:t>a ști să faci</a:t>
            </a:r>
            <a:endParaRPr sz="2800" dirty="0">
              <a:solidFill>
                <a:schemeClr val="bg1"/>
              </a:solidFill>
              <a:latin typeface="Brannboll F PERSONAL USE ONLY" pitchFamily="2" charset="0"/>
              <a:ea typeface="Lato"/>
              <a:cs typeface="Lato"/>
              <a:sym typeface="Lato"/>
            </a:endParaRPr>
          </a:p>
        </p:txBody>
      </p:sp>
      <p:sp>
        <p:nvSpPr>
          <p:cNvPr id="711" name="Google Shape;711;p42"/>
          <p:cNvSpPr txBox="1"/>
          <p:nvPr/>
        </p:nvSpPr>
        <p:spPr>
          <a:xfrm>
            <a:off x="4118164" y="4049700"/>
            <a:ext cx="2460143" cy="394258"/>
          </a:xfrm>
          <a:prstGeom prst="rect">
            <a:avLst/>
          </a:prstGeom>
          <a:noFill/>
          <a:ln>
            <a:solidFill>
              <a:schemeClr val="bg1"/>
            </a:solid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ro-RO" sz="2800" dirty="0" smtClean="0">
                <a:solidFill>
                  <a:schemeClr val="bg1"/>
                </a:solidFill>
                <a:latin typeface="Brannboll F PERSONAL USE ONLY" pitchFamily="2" charset="0"/>
                <a:ea typeface="Lato"/>
                <a:cs typeface="Lato"/>
                <a:sym typeface="Lato"/>
              </a:rPr>
              <a:t>a ști să convețuiești</a:t>
            </a:r>
            <a:endParaRPr sz="2800" dirty="0">
              <a:solidFill>
                <a:schemeClr val="bg1"/>
              </a:solidFill>
              <a:latin typeface="Brannboll F PERSONAL USE ONLY" pitchFamily="2" charset="0"/>
              <a:ea typeface="Lato"/>
              <a:cs typeface="Lato"/>
              <a:sym typeface="Lato"/>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252536" y="2191500"/>
            <a:ext cx="1261948" cy="1261948"/>
          </a:xfrm>
          <a:prstGeom prst="rect">
            <a:avLst/>
          </a:prstGeom>
        </p:spPr>
      </p:pic>
      <p:sp>
        <p:nvSpPr>
          <p:cNvPr id="4" name="Teardrop 3"/>
          <p:cNvSpPr/>
          <p:nvPr/>
        </p:nvSpPr>
        <p:spPr>
          <a:xfrm>
            <a:off x="467544" y="1641263"/>
            <a:ext cx="1296144" cy="292286"/>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latin typeface="Poor Richard" pitchFamily="18" charset="0"/>
              </a:rPr>
              <a:t>c</a:t>
            </a:r>
            <a:r>
              <a:rPr lang="ro-RO" dirty="0" smtClean="0">
                <a:latin typeface="Poor Richard" pitchFamily="18" charset="0"/>
              </a:rPr>
              <a:t>unoștințe</a:t>
            </a:r>
            <a:endParaRPr lang="ro-RO" dirty="0">
              <a:latin typeface="Poor Richard" pitchFamily="18" charset="0"/>
            </a:endParaRPr>
          </a:p>
        </p:txBody>
      </p:sp>
      <p:sp>
        <p:nvSpPr>
          <p:cNvPr id="5" name="Snip Same Side Corner Rectangle 4"/>
          <p:cNvSpPr/>
          <p:nvPr/>
        </p:nvSpPr>
        <p:spPr>
          <a:xfrm>
            <a:off x="4555727" y="1689894"/>
            <a:ext cx="1224135" cy="266412"/>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smtClean="0">
                <a:latin typeface="Poor Richard" pitchFamily="18" charset="0"/>
              </a:rPr>
              <a:t>atitudini și valori</a:t>
            </a:r>
            <a:endParaRPr lang="ro-RO" sz="1200" dirty="0">
              <a:latin typeface="Poor Richard" pitchFamily="18" charset="0"/>
            </a:endParaRPr>
          </a:p>
        </p:txBody>
      </p:sp>
      <p:sp>
        <p:nvSpPr>
          <p:cNvPr id="37" name="Snip Same Side Corner Rectangle 36"/>
          <p:cNvSpPr/>
          <p:nvPr/>
        </p:nvSpPr>
        <p:spPr>
          <a:xfrm>
            <a:off x="6146239" y="4411205"/>
            <a:ext cx="1224135" cy="266412"/>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smtClean="0">
                <a:latin typeface="Poor Richard" pitchFamily="18" charset="0"/>
              </a:rPr>
              <a:t>atitudini și valori</a:t>
            </a:r>
            <a:endParaRPr lang="ro-RO" sz="1200" dirty="0">
              <a:latin typeface="Poor Richard" pitchFamily="18" charset="0"/>
            </a:endParaRPr>
          </a:p>
        </p:txBody>
      </p:sp>
      <p:sp>
        <p:nvSpPr>
          <p:cNvPr id="39" name="Teardrop 38"/>
          <p:cNvSpPr/>
          <p:nvPr/>
        </p:nvSpPr>
        <p:spPr>
          <a:xfrm>
            <a:off x="899592" y="4384785"/>
            <a:ext cx="1296144" cy="292286"/>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latin typeface="Poor Richard" pitchFamily="18" charset="0"/>
              </a:rPr>
              <a:t>a</a:t>
            </a:r>
            <a:r>
              <a:rPr lang="ro-RO" dirty="0" smtClean="0">
                <a:latin typeface="Poor Richard" pitchFamily="18" charset="0"/>
              </a:rPr>
              <a:t>bilități</a:t>
            </a:r>
            <a:endParaRPr lang="ro-RO" dirty="0">
              <a:latin typeface="Poor Richard"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26"/>
          <p:cNvSpPr txBox="1">
            <a:spLocks noGrp="1"/>
          </p:cNvSpPr>
          <p:nvPr>
            <p:ph type="title"/>
          </p:nvPr>
        </p:nvSpPr>
        <p:spPr>
          <a:xfrm>
            <a:off x="323528" y="555526"/>
            <a:ext cx="2142000" cy="263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ro-RO" dirty="0" smtClean="0"/>
              <a:t>Competență</a:t>
            </a:r>
            <a:endParaRPr dirty="0"/>
          </a:p>
        </p:txBody>
      </p:sp>
      <p:sp>
        <p:nvSpPr>
          <p:cNvPr id="485" name="Google Shape;485;p2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5824" y="339502"/>
            <a:ext cx="4032448" cy="3568749"/>
          </a:xfrm>
          <a:prstGeom prst="rect">
            <a:avLst/>
          </a:prstGeom>
        </p:spPr>
      </p:pic>
      <p:cxnSp>
        <p:nvCxnSpPr>
          <p:cNvPr id="5" name="Straight Arrow Connector 4"/>
          <p:cNvCxnSpPr/>
          <p:nvPr/>
        </p:nvCxnSpPr>
        <p:spPr>
          <a:xfrm>
            <a:off x="1979712" y="2211710"/>
            <a:ext cx="38123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39552" y="3795886"/>
            <a:ext cx="8604448" cy="954107"/>
          </a:xfrm>
          <a:prstGeom prst="rect">
            <a:avLst/>
          </a:prstGeom>
          <a:noFill/>
        </p:spPr>
        <p:txBody>
          <a:bodyPr wrap="square" rtlCol="0">
            <a:spAutoFit/>
          </a:bodyPr>
          <a:lstStyle/>
          <a:p>
            <a:r>
              <a:rPr lang="vi-VN" dirty="0" smtClean="0">
                <a:solidFill>
                  <a:srgbClr val="8A0000"/>
                </a:solidFill>
                <a:latin typeface="Bookman Old Style" pitchFamily="18" charset="0"/>
              </a:rPr>
              <a:t> </a:t>
            </a:r>
            <a:r>
              <a:rPr lang="vi-VN" dirty="0">
                <a:solidFill>
                  <a:srgbClr val="8A0000"/>
                </a:solidFill>
                <a:latin typeface="Bookman Old Style" pitchFamily="18" charset="0"/>
              </a:rPr>
              <a:t>Un sistem integrat de cunoştinţe, abilităţi, atitudini şi valori </a:t>
            </a:r>
            <a:r>
              <a:rPr lang="vi-VN" dirty="0" smtClean="0">
                <a:solidFill>
                  <a:srgbClr val="8A0000"/>
                </a:solidFill>
                <a:latin typeface="Bookman Old Style" pitchFamily="18" charset="0"/>
              </a:rPr>
              <a:t>dobândite</a:t>
            </a:r>
            <a:r>
              <a:rPr lang="ro-RO" dirty="0" smtClean="0">
                <a:solidFill>
                  <a:srgbClr val="8A0000"/>
                </a:solidFill>
                <a:latin typeface="Bookman Old Style" pitchFamily="18" charset="0"/>
              </a:rPr>
              <a:t>,</a:t>
            </a:r>
            <a:endParaRPr lang="vi-VN" dirty="0">
              <a:solidFill>
                <a:srgbClr val="8A0000"/>
              </a:solidFill>
              <a:latin typeface="Bookman Old Style" pitchFamily="18" charset="0"/>
            </a:endParaRPr>
          </a:p>
          <a:p>
            <a:r>
              <a:rPr lang="vi-VN" dirty="0">
                <a:solidFill>
                  <a:srgbClr val="8A0000"/>
                </a:solidFill>
                <a:latin typeface="Bookman Old Style" pitchFamily="18" charset="0"/>
              </a:rPr>
              <a:t>formate și dezvoltate prin învăţare, a căror mobilizare permite</a:t>
            </a:r>
          </a:p>
          <a:p>
            <a:r>
              <a:rPr lang="vi-VN" dirty="0">
                <a:solidFill>
                  <a:srgbClr val="8A0000"/>
                </a:solidFill>
                <a:latin typeface="Bookman Old Style" pitchFamily="18" charset="0"/>
              </a:rPr>
              <a:t>identificarea şi rezolvarea diferitor probleme în diverse </a:t>
            </a:r>
            <a:r>
              <a:rPr lang="vi-VN" dirty="0" smtClean="0">
                <a:solidFill>
                  <a:srgbClr val="8A0000"/>
                </a:solidFill>
                <a:latin typeface="Bookman Old Style" pitchFamily="18" charset="0"/>
              </a:rPr>
              <a:t>contexte</a:t>
            </a:r>
            <a:r>
              <a:rPr lang="ro-RO" dirty="0" smtClean="0">
                <a:solidFill>
                  <a:srgbClr val="8A0000"/>
                </a:solidFill>
                <a:latin typeface="Bookman Old Style" pitchFamily="18" charset="0"/>
              </a:rPr>
              <a:t> și</a:t>
            </a:r>
            <a:r>
              <a:rPr lang="vi-VN" dirty="0" smtClean="0">
                <a:solidFill>
                  <a:srgbClr val="8A0000"/>
                </a:solidFill>
                <a:latin typeface="Bookman Old Style" pitchFamily="18" charset="0"/>
              </a:rPr>
              <a:t> </a:t>
            </a:r>
            <a:endParaRPr lang="vi-VN" dirty="0">
              <a:solidFill>
                <a:srgbClr val="8A0000"/>
              </a:solidFill>
              <a:latin typeface="Bookman Old Style" pitchFamily="18" charset="0"/>
            </a:endParaRPr>
          </a:p>
          <a:p>
            <a:r>
              <a:rPr lang="vi-VN" dirty="0">
                <a:solidFill>
                  <a:srgbClr val="8A0000"/>
                </a:solidFill>
                <a:latin typeface="Bookman Old Style" pitchFamily="18" charset="0"/>
              </a:rPr>
              <a:t> situaţii de viață</a:t>
            </a:r>
            <a:r>
              <a:rPr lang="vi-VN" dirty="0" smtClean="0">
                <a:solidFill>
                  <a:srgbClr val="8A0000"/>
                </a:solidFill>
                <a:latin typeface="Bookman Old Style" pitchFamily="18" charset="0"/>
              </a:rPr>
              <a:t>.</a:t>
            </a:r>
            <a:endParaRPr lang="ro-RO" dirty="0">
              <a:solidFill>
                <a:srgbClr val="8A0000"/>
              </a:solidFill>
              <a:latin typeface="Bookman Old Style"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ent template">
  <a:themeElements>
    <a:clrScheme name="Custom 1">
      <a:dk1>
        <a:srgbClr val="00747A"/>
      </a:dk1>
      <a:lt1>
        <a:srgbClr val="FFFFFF"/>
      </a:lt1>
      <a:dk2>
        <a:srgbClr val="A6BCC9"/>
      </a:dk2>
      <a:lt2>
        <a:srgbClr val="DEE9F2"/>
      </a:lt2>
      <a:accent1>
        <a:srgbClr val="02BDC7"/>
      </a:accent1>
      <a:accent2>
        <a:srgbClr val="FFB600"/>
      </a:accent2>
      <a:accent3>
        <a:srgbClr val="FF9755"/>
      </a:accent3>
      <a:accent4>
        <a:srgbClr val="FD6C68"/>
      </a:accent4>
      <a:accent5>
        <a:srgbClr val="FC4067"/>
      </a:accent5>
      <a:accent6>
        <a:srgbClr val="A6BCC9"/>
      </a:accent6>
      <a:hlink>
        <a:srgbClr val="02BDC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1286</TotalTime>
  <Words>4081</Words>
  <Application>Microsoft Office PowerPoint</Application>
  <PresentationFormat>On-screen Show (16:9)</PresentationFormat>
  <Paragraphs>691</Paragraphs>
  <Slides>37</Slides>
  <Notes>26</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37</vt:i4>
      </vt:variant>
    </vt:vector>
  </HeadingPairs>
  <TitlesOfParts>
    <vt:vector size="54" baseType="lpstr">
      <vt:lpstr>Arial</vt:lpstr>
      <vt:lpstr>Symbol</vt:lpstr>
      <vt:lpstr>Lato</vt:lpstr>
      <vt:lpstr>Bookman Old Style</vt:lpstr>
      <vt:lpstr>Wingdings</vt:lpstr>
      <vt:lpstr>Bellota</vt:lpstr>
      <vt:lpstr>Wingdings 3</vt:lpstr>
      <vt:lpstr>Brannboll F PERSONAL USE ONLY</vt:lpstr>
      <vt:lpstr>Cambria Math</vt:lpstr>
      <vt:lpstr>Calibri</vt:lpstr>
      <vt:lpstr>Roboto Slab</vt:lpstr>
      <vt:lpstr>Lato Light</vt:lpstr>
      <vt:lpstr>Poor Richard</vt:lpstr>
      <vt:lpstr>Times New Roman</vt:lpstr>
      <vt:lpstr>Kozuka Mincho Pro H</vt:lpstr>
      <vt:lpstr>Roboto Slab Regular</vt:lpstr>
      <vt:lpstr>Kent template</vt:lpstr>
      <vt:lpstr>PowerPoint Presentation</vt:lpstr>
      <vt:lpstr>Aspecte metodologice  în proiectarea evaluărilor sumative</vt:lpstr>
      <vt:lpstr>PowerPoint Presentation</vt:lpstr>
      <vt:lpstr>PowerPoint Presentation</vt:lpstr>
      <vt:lpstr>De ce?</vt:lpstr>
      <vt:lpstr>PowerPoint Presentation</vt:lpstr>
      <vt:lpstr>Conceptul de competență</vt:lpstr>
      <vt:lpstr>Competența se naște la confluența sensurilor date  de verbele:</vt:lpstr>
      <vt:lpstr>Competență</vt:lpstr>
      <vt:lpstr>Este importantă  stabilirea clară a valenţelelor formative dominante a unei discipline şcolare pentru formarea unei anumite competenţe.  De exemplu, „Limba și literatura română”, influențează formativ „Matematica” prin competența de comunicare.</vt:lpstr>
      <vt:lpstr>Piramida  competențelor</vt:lpstr>
      <vt:lpstr>competențe cheie din Curriculumul Național</vt:lpstr>
      <vt:lpstr>7 Competențe specifice matematicii</vt:lpstr>
      <vt:lpstr>PowerPoint Presentation</vt:lpstr>
      <vt:lpstr>7 Competențe specifice matematicii</vt:lpstr>
      <vt:lpstr>PowerPoint Presentation</vt:lpstr>
      <vt:lpstr>Fără standarde bine elaborate e complicat de a a monitoriza progresele şcolare şi sociale ale elevilor.  Standardul are statut de etalon pentru evaluarea nivelurilor de pregătire ale elevilor .</vt:lpstr>
      <vt:lpstr>Standardele elaborate pentru disciplina Matematica rezultă din contextul că Matematica este o disciplină obligatorie de studiu pentru toate clasele și fundamentală pentru studiul celorlalte discipline școlare. </vt:lpstr>
      <vt:lpstr>9  Domenii 22 standarde</vt:lpstr>
      <vt:lpstr>Elemente de logică matematică, teoria mulţimilor şi combinatorică. </vt:lpstr>
      <vt:lpstr>Pentru profesorii de matematică standardele trebuie să devine instrumente esențiale pentru evaluarea succeselor elevilor.</vt:lpstr>
      <vt:lpstr>Algoritmul procesului educațional modern:</vt:lpstr>
      <vt:lpstr>Evaluarea  include următoarele etape:</vt:lpstr>
      <vt:lpstr>Tipuri de evaluare, aplicabile în procesul educaţional la matematică</vt:lpstr>
      <vt:lpstr>Metode de evaluare</vt:lpstr>
      <vt:lpstr>Testul docimologic include 3 domenii cognitive:</vt:lpstr>
      <vt:lpstr>Harta tehnologică pentru elaborarea unui test:</vt:lpstr>
      <vt:lpstr>Ce? Cât? Cum?</vt:lpstr>
      <vt:lpstr>Cunoștințe</vt:lpstr>
      <vt:lpstr>Exemplu:</vt:lpstr>
      <vt:lpstr>PowerPoint Presentation</vt:lpstr>
      <vt:lpstr>Baremul de corectare</vt:lpstr>
      <vt:lpstr>Cunoștințe</vt:lpstr>
      <vt:lpstr>Exemplu:</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Raisa</dc:creator>
  <cp:lastModifiedBy>Raisa</cp:lastModifiedBy>
  <cp:revision>95</cp:revision>
  <dcterms:modified xsi:type="dcterms:W3CDTF">2024-12-02T17:29:34Z</dcterms:modified>
</cp:coreProperties>
</file>