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8"/>
  </p:handoutMasterIdLst>
  <p:sldIdLst>
    <p:sldId id="256" r:id="rId3"/>
    <p:sldId id="258" r:id="rId4"/>
    <p:sldId id="259" r:id="rId5"/>
    <p:sldId id="260" r:id="rId6"/>
    <p:sldId id="273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66" r:id="rId15"/>
    <p:sldId id="271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2250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07850" y="4720768"/>
            <a:ext cx="6770058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</a:t>
            </a:r>
            <a:endParaRPr lang="ru-RU" sz="36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УРАВНЕНИЙ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forum.materinstvo.ru/uploads/1219485115/post-53826-1219560852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3" b="6897"/>
          <a:stretch>
            <a:fillRect/>
          </a:stretch>
        </p:blipFill>
        <p:spPr bwMode="auto">
          <a:xfrm>
            <a:off x="-34716" y="692696"/>
            <a:ext cx="3203659" cy="44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123728" y="4005064"/>
            <a:ext cx="324036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123728" y="5006702"/>
            <a:ext cx="324036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508104" y="4005064"/>
            <a:ext cx="324036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08104" y="5005326"/>
            <a:ext cx="324036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95536" y="1565176"/>
            <a:ext cx="8352928" cy="207984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073307" y="127129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s://forum.materinstvo.ru/uploads/1219485115/post-53826-1219560852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3" b="6897"/>
          <a:stretch>
            <a:fillRect/>
          </a:stretch>
        </p:blipFill>
        <p:spPr bwMode="auto">
          <a:xfrm>
            <a:off x="376940" y="3789040"/>
            <a:ext cx="15577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10141" y="647110"/>
            <a:ext cx="835292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С ПОМОЩЬЮ УРА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НЕНИЙ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forum.materinstvo.ru/uploads/1219485115/post-53826-1219560852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3" b="6897"/>
          <a:stretch>
            <a:fillRect/>
          </a:stretch>
        </p:blipFill>
        <p:spPr bwMode="auto">
          <a:xfrm flipH="1">
            <a:off x="5796136" y="1544216"/>
            <a:ext cx="3229041" cy="44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s://forum.materinstvo.ru/uploads/1219485115/post-53826-1219560852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3" b="6897"/>
          <a:stretch>
            <a:fillRect/>
          </a:stretch>
        </p:blipFill>
        <p:spPr bwMode="auto">
          <a:xfrm>
            <a:off x="3707392" y="3284984"/>
            <a:ext cx="15577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41630" y="2768595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6395" y="3929107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4447" y="5101158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00192" y="261831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00192" y="3619953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300192" y="462806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0192" y="5628327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27584" y="4139280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827584" y="5311331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s://forum.materinstvo.ru/uploads/1219485115/post-53826-1219560852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3" b="6897"/>
          <a:stretch>
            <a:fillRect/>
          </a:stretch>
        </p:blipFill>
        <p:spPr bwMode="auto">
          <a:xfrm>
            <a:off x="289529" y="608355"/>
            <a:ext cx="15577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forum.materinstvo.ru/uploads/1219485115/post-53826-1219560852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3" b="6897"/>
          <a:stretch>
            <a:fillRect/>
          </a:stretch>
        </p:blipFill>
        <p:spPr bwMode="auto">
          <a:xfrm flipH="1">
            <a:off x="5796136" y="1544216"/>
            <a:ext cx="3229041" cy="44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forum.materinstvo.ru/uploads/1219485115/post-53826-1219560852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3" b="6897"/>
          <a:stretch>
            <a:fillRect/>
          </a:stretch>
        </p:blipFill>
        <p:spPr bwMode="auto">
          <a:xfrm>
            <a:off x="3707392" y="3284984"/>
            <a:ext cx="15577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Picture 2" descr="https://forum.materinstvo.ru/uploads/1219485115/post-53826-1219560852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3" b="6897"/>
          <a:stretch>
            <a:fillRect/>
          </a:stretch>
        </p:blipFill>
        <p:spPr bwMode="auto">
          <a:xfrm>
            <a:off x="3707392" y="3284984"/>
            <a:ext cx="15577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2" descr="https://forum.materinstvo.ru/uploads/1219485115/post-53826-1219560852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3" b="6897"/>
          <a:stretch>
            <a:fillRect/>
          </a:stretch>
        </p:blipFill>
        <p:spPr bwMode="auto">
          <a:xfrm>
            <a:off x="3707392" y="3284984"/>
            <a:ext cx="15577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2" descr="https://forum.materinstvo.ru/uploads/1219485115/post-53826-1219560852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3" b="6897"/>
          <a:stretch>
            <a:fillRect/>
          </a:stretch>
        </p:blipFill>
        <p:spPr bwMode="auto">
          <a:xfrm>
            <a:off x="3707392" y="3284984"/>
            <a:ext cx="15577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5.png"/><Relationship Id="rId7" Type="http://schemas.openxmlformats.org/officeDocument/2006/relationships/slide" Target="slide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5.wmf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18.wmf"/><Relationship Id="rId10" Type="http://schemas.openxmlformats.org/officeDocument/2006/relationships/oleObject" Target="../embeddings/oleObject12.bin"/><Relationship Id="rId1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image" Target="../media/image5.png"/><Relationship Id="rId7" Type="http://schemas.openxmlformats.org/officeDocument/2006/relationships/slide" Target="slide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9.wmf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6.jpeg"/><Relationship Id="rId10" Type="http://schemas.openxmlformats.org/officeDocument/2006/relationships/image" Target="../media/image18.wmf"/><Relationship Id="rId1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26.jpe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hyperlink" Target="https://forum.materinstvo.ru/uploads/1219485115/post-53826-1219560852.png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wmf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6.jpeg"/><Relationship Id="rId10" Type="http://schemas.openxmlformats.org/officeDocument/2006/relationships/image" Target="../media/image5.png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oleObject" Target="../embeddings/oleObject7.bin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1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14.wmf"/><Relationship Id="rId10" Type="http://schemas.openxmlformats.org/officeDocument/2006/relationships/oleObject" Target="../embeddings/oleObject8.bin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7260" y="5953125"/>
            <a:ext cx="6821170" cy="75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1268760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064896" cy="720080"/>
          </a:xfrm>
          <a:prstGeom prst="rect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условию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обозначив букой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количество книг на нижней полке.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225" y="1755158"/>
            <a:ext cx="84669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двух полках 120 книг. Если с нижней полки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ить на 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ерхнюю 15 книг, 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нижней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кажется в 3 раза больше книг, чем на верхней.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книг стоит на нижней полке?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507183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–15)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0328" y="406255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3(120–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–15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507183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3(135–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406255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3(135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–15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56" y="5891779"/>
            <a:ext cx="595480" cy="595480"/>
          </a:xfrm>
          <a:prstGeom prst="rect">
            <a:avLst/>
          </a:prstGeom>
        </p:spPr>
      </p:pic>
      <p:pic>
        <p:nvPicPr>
          <p:cNvPr id="14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74" y="6060000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1268760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064896" cy="720080"/>
          </a:xfrm>
          <a:prstGeom prst="rect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условию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обозначив букой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массу второго арбуза (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кг).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876" y="1755158"/>
            <a:ext cx="82876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д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 арбузо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ляет 22,2 кг, причём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ервый арбуз на 15% легче второго.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массу 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арбуза.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4091103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15 = 22,2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0328" y="406255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0,85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507183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15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5071838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1,85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56" y="5891779"/>
            <a:ext cx="595480" cy="595480"/>
          </a:xfrm>
          <a:prstGeom prst="rect">
            <a:avLst/>
          </a:prstGeom>
        </p:spPr>
      </p:pic>
      <p:pic>
        <p:nvPicPr>
          <p:cNvPr id="14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74" y="6060000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126876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064896" cy="720080"/>
          </a:xfrm>
          <a:prstGeom prst="rect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условию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обозначив букой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стоимость пер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картины (в рублях).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280" y="1755158"/>
            <a:ext cx="842685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картины заплатили 2580 рублей, 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Причём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орая картина на 15% дороже </a:t>
            </a:r>
            <a:r>
              <a:rPr lang="ru-RU" sz="30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перой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стоила </a:t>
            </a:r>
            <a:r>
              <a:rPr lang="ru-RU" sz="30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перая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картина?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4091103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= 2580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0328" y="406255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2580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90328" y="5055806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1,15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2580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4824" y="5055806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2,15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2580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56" y="5891779"/>
            <a:ext cx="595480" cy="595480"/>
          </a:xfrm>
          <a:prstGeom prst="rect">
            <a:avLst/>
          </a:prstGeom>
        </p:spPr>
      </p:pic>
      <p:pic>
        <p:nvPicPr>
          <p:cNvPr id="14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74" y="6060000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95636" y="5085184"/>
            <a:ext cx="2016223" cy="5667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187625" y="5056428"/>
          <a:ext cx="2232248" cy="62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Формула" r:id="rId1" imgW="18288000" imgH="4267200" progId="Equation.3">
                  <p:embed/>
                </p:oleObj>
              </mc:Choice>
              <mc:Fallback>
                <p:oleObj name="Формула" r:id="rId1" imgW="18288000" imgH="4267200" progId="Equation.3">
                  <p:embed/>
                  <p:pic>
                    <p:nvPicPr>
                      <p:cNvPr id="0" name="Изображение 8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5" y="5056428"/>
                        <a:ext cx="2232248" cy="624236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331640" y="3356993"/>
            <a:ext cx="1944216" cy="576064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187623" y="3345555"/>
          <a:ext cx="2192347" cy="58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Формула" r:id="rId3" imgW="16764000" imgH="3962400" progId="Equation.3">
                  <p:embed/>
                </p:oleObj>
              </mc:Choice>
              <mc:Fallback>
                <p:oleObj name="Формула" r:id="rId3" imgW="16764000" imgH="3962400" progId="Equation.3">
                  <p:embed/>
                  <p:pic>
                    <p:nvPicPr>
                      <p:cNvPr id="0" name="Изображение 8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3" y="3345555"/>
                        <a:ext cx="2192347" cy="587502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5724128" y="3284985"/>
          <a:ext cx="2232248" cy="60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Формула" r:id="rId5" imgW="19202400" imgH="3962400" progId="Equation.3">
                  <p:embed/>
                </p:oleObj>
              </mc:Choice>
              <mc:Fallback>
                <p:oleObj name="Формула" r:id="rId5" imgW="19202400" imgH="3962400" progId="Equation.3">
                  <p:embed/>
                  <p:pic>
                    <p:nvPicPr>
                      <p:cNvPr id="0" name="Изображение 8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284985"/>
                        <a:ext cx="2232248" cy="601216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Рисунок 2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7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220182" y="2550095"/>
            <a:ext cx="88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33393" y="5085184"/>
            <a:ext cx="2016223" cy="5667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724128" y="5084763"/>
          <a:ext cx="223224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Формула" r:id="rId10" imgW="18288000" imgH="3962400" progId="Equation.3">
                  <p:embed/>
                </p:oleObj>
              </mc:Choice>
              <mc:Fallback>
                <p:oleObj name="Формула" r:id="rId10" imgW="18288000" imgH="3962400" progId="Equation.3">
                  <p:embed/>
                  <p:pic>
                    <p:nvPicPr>
                      <p:cNvPr id="0" name="Изображение 8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084763"/>
                        <a:ext cx="2232248" cy="593725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11760" y="549758"/>
            <a:ext cx="4597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3771" y="1751660"/>
            <a:ext cx="617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5(6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143202" y="254574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760" y="549758"/>
            <a:ext cx="4597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3771" y="1751660"/>
            <a:ext cx="5859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4(5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+ 19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33392" y="3330015"/>
            <a:ext cx="2016223" cy="5667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726113" y="3324225"/>
          <a:ext cx="22320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Формула" r:id="rId1" imgW="18288000" imgH="3962400" progId="Equation.3">
                  <p:embed/>
                </p:oleObj>
              </mc:Choice>
              <mc:Fallback>
                <p:oleObj name="Формула" r:id="rId1" imgW="18288000" imgH="3962400" progId="Equation.3">
                  <p:embed/>
                  <p:pic>
                    <p:nvPicPr>
                      <p:cNvPr id="0" name="Изображение 9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3324225"/>
                        <a:ext cx="2232025" cy="579438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331640" y="3356993"/>
            <a:ext cx="1944216" cy="576064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187623" y="3345555"/>
          <a:ext cx="2192347" cy="58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Формула" r:id="rId3" imgW="16764000" imgH="3962400" progId="Equation.3">
                  <p:embed/>
                </p:oleObj>
              </mc:Choice>
              <mc:Fallback>
                <p:oleObj name="Формула" r:id="rId3" imgW="16764000" imgH="3962400" progId="Equation.3">
                  <p:embed/>
                  <p:pic>
                    <p:nvPicPr>
                      <p:cNvPr id="0" name="Изображение 9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3" y="3345555"/>
                        <a:ext cx="2192347" cy="587502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1187450" y="5024438"/>
          <a:ext cx="22320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Формула" r:id="rId5" imgW="19202400" imgH="4267200" progId="Equation.3">
                  <p:embed/>
                </p:oleObj>
              </mc:Choice>
              <mc:Fallback>
                <p:oleObj name="Формула" r:id="rId5" imgW="19202400" imgH="4267200" progId="Equation.3">
                  <p:embed/>
                  <p:pic>
                    <p:nvPicPr>
                      <p:cNvPr id="0" name="Изображение 9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24438"/>
                        <a:ext cx="2232025" cy="646112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Рисунок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241" y="3032275"/>
            <a:ext cx="595480" cy="59548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5833393" y="5085184"/>
            <a:ext cx="2016223" cy="5667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5724128" y="5084763"/>
          <a:ext cx="223224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Формула" r:id="rId9" imgW="18288000" imgH="3962400" progId="Equation.3">
                  <p:embed/>
                </p:oleObj>
              </mc:Choice>
              <mc:Fallback>
                <p:oleObj name="Формула" r:id="rId9" imgW="18288000" imgH="3962400" progId="Equation.3">
                  <p:embed/>
                  <p:pic>
                    <p:nvPicPr>
                      <p:cNvPr id="0" name="Изображение 9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084763"/>
                        <a:ext cx="2232248" cy="593725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Рисунок 3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38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105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Девочка 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31" y="4557858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62880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17520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40486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395586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471255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62880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17520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40486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395586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471255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12" action="ppaction://hlinksldjump" highlightClick="1"/>
          </p:cNvPr>
          <p:cNvSpPr/>
          <p:nvPr/>
        </p:nvSpPr>
        <p:spPr>
          <a:xfrm>
            <a:off x="971600" y="544522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3" action="ppaction://hlinksldjump" highlightClick="1"/>
          </p:cNvPr>
          <p:cNvSpPr/>
          <p:nvPr/>
        </p:nvSpPr>
        <p:spPr>
          <a:xfrm>
            <a:off x="2925312" y="544522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022" y="1802858"/>
            <a:ext cx="3262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5(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2) +3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118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67544" y="5758376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7824" y="3735264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0004" y="2713274"/>
            <a:ext cx="295004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13,5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737669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3719" y="1800594"/>
            <a:ext cx="3153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– (3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1) = 40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47756" y="5742352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36308" y="2713273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18,5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36308" y="4737669"/>
            <a:ext cx="295004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36308" y="3735263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1760" y="549758"/>
            <a:ext cx="4597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241630" y="4797152"/>
            <a:ext cx="2124234" cy="1152128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83014" y="4768180"/>
          <a:ext cx="22034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Формула" r:id="rId1" imgW="17678400" imgH="9448800" progId="Equation.3">
                  <p:embed/>
                </p:oleObj>
              </mc:Choice>
              <mc:Fallback>
                <p:oleObj name="Формула" r:id="rId1" imgW="17678400" imgH="9448800" progId="Equation.3">
                  <p:embed/>
                  <p:pic>
                    <p:nvPicPr>
                      <p:cNvPr id="0" name="Изображение 10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014" y="4768180"/>
                        <a:ext cx="2203450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241630" y="3035483"/>
            <a:ext cx="2124234" cy="114777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241630" y="3028444"/>
          <a:ext cx="2197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Формула" r:id="rId3" imgW="18288000" imgH="9448800" progId="Equation.3">
                  <p:embed/>
                </p:oleObj>
              </mc:Choice>
              <mc:Fallback>
                <p:oleObj name="Формула" r:id="rId3" imgW="18288000" imgH="9448800" progId="Equation.3">
                  <p:embed/>
                  <p:pic>
                    <p:nvPicPr>
                      <p:cNvPr id="0" name="Изображение 10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630" y="3028444"/>
                        <a:ext cx="2197100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5833393" y="5085185"/>
            <a:ext cx="2016223" cy="566724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705611" y="5092700"/>
          <a:ext cx="2271786" cy="559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Формула" r:id="rId5" imgW="17373600" imgH="4267200" progId="Equation.3">
                  <p:embed/>
                </p:oleObj>
              </mc:Choice>
              <mc:Fallback>
                <p:oleObj name="Формула" r:id="rId5" imgW="17373600" imgH="4267200" progId="Equation.3">
                  <p:embed/>
                  <p:pic>
                    <p:nvPicPr>
                      <p:cNvPr id="0" name="Изображение 10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611" y="5092700"/>
                        <a:ext cx="2271786" cy="559209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549758"/>
            <a:ext cx="4597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3457" y="1800592"/>
            <a:ext cx="4823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0,35(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0,65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142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745163" y="3371850"/>
          <a:ext cx="2193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Формула" r:id="rId7" imgW="18288000" imgH="4267200" progId="Equation.3">
                  <p:embed/>
                </p:oleObj>
              </mc:Choice>
              <mc:Fallback>
                <p:oleObj name="Формула" r:id="rId7" imgW="18288000" imgH="4267200" progId="Equation.3">
                  <p:embed/>
                  <p:pic>
                    <p:nvPicPr>
                      <p:cNvPr id="0" name="Изображение 10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3371850"/>
                        <a:ext cx="2193925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Рисунок 3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32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5833393" y="5085185"/>
            <a:ext cx="2016223" cy="566724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765179" y="5054498"/>
          <a:ext cx="2152650" cy="628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Формула" r:id="rId1" imgW="16459200" imgH="4267200" progId="Equation.3">
                  <p:embed/>
                </p:oleObj>
              </mc:Choice>
              <mc:Fallback>
                <p:oleObj name="Формула" r:id="rId1" imgW="16459200" imgH="4267200" progId="Equation.3">
                  <p:embed/>
                  <p:pic>
                    <p:nvPicPr>
                      <p:cNvPr id="0" name="Изображение 11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179" y="5054498"/>
                        <a:ext cx="2152650" cy="628097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549758"/>
            <a:ext cx="4597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3457" y="1800592"/>
            <a:ext cx="4794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0,18(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0,78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120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1242788" y="5028756"/>
          <a:ext cx="2193925" cy="67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Формула" r:id="rId3" imgW="18288000" imgH="4267200" progId="Equation.3">
                  <p:embed/>
                </p:oleObj>
              </mc:Choice>
              <mc:Fallback>
                <p:oleObj name="Формула" r:id="rId3" imgW="18288000" imgH="4267200" progId="Equation.3">
                  <p:embed/>
                  <p:pic>
                    <p:nvPicPr>
                      <p:cNvPr id="0" name="Изображение 11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788" y="5028756"/>
                        <a:ext cx="2193925" cy="679581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Рисунок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32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833393" y="3322249"/>
            <a:ext cx="2016223" cy="566724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784850" y="3267075"/>
          <a:ext cx="21129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Формула" r:id="rId8" imgW="16154400" imgH="4267200" progId="Equation.3">
                  <p:embed/>
                </p:oleObj>
              </mc:Choice>
              <mc:Fallback>
                <p:oleObj name="Формула" r:id="rId8" imgW="16154400" imgH="4267200" progId="Equation.3">
                  <p:embed/>
                  <p:pic>
                    <p:nvPicPr>
                      <p:cNvPr id="0" name="Изображение 11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3267075"/>
                        <a:ext cx="2112963" cy="676275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331640" y="3386574"/>
            <a:ext cx="2016223" cy="566724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284288" y="3276764"/>
          <a:ext cx="21129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Формула" r:id="rId10" imgW="16154400" imgH="4267200" progId="Equation.3">
                  <p:embed/>
                </p:oleObj>
              </mc:Choice>
              <mc:Fallback>
                <p:oleObj name="Формула" r:id="rId10" imgW="16154400" imgH="4267200" progId="Equation.3">
                  <p:embed/>
                  <p:pic>
                    <p:nvPicPr>
                      <p:cNvPr id="0" name="Изображение 11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3276764"/>
                        <a:ext cx="2112962" cy="676275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4246" y="404663"/>
            <a:ext cx="85504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значениях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</a:t>
            </a:r>
            <a:endParaRPr lang="ru-RU" sz="4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+ 37 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 раза меньше </a:t>
            </a:r>
            <a:endParaRPr lang="ru-RU" sz="4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выражения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 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24128" y="3212976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5649" y="4949905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212976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9,75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4941168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1268760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064896" cy="720080"/>
          </a:xfrm>
          <a:prstGeom prst="rect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условию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обозначив букой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количество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во втором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551" y="1755158"/>
            <a:ext cx="80122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трёх залах кинотеатра 522 места. 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первом 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 в 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раза больше мест, 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во 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тором, и на 32 места меньше, чем в третьем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мест 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зале кинотеатра?</a:t>
            </a:r>
            <a:endParaRPr lang="ru-RU" sz="3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507183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= 522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052287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= 522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00592" y="4052288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32 = 522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71840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= 522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56" y="5891779"/>
            <a:ext cx="595480" cy="595480"/>
          </a:xfrm>
          <a:prstGeom prst="rect">
            <a:avLst/>
          </a:prstGeom>
        </p:spPr>
      </p:pic>
      <p:pic>
        <p:nvPicPr>
          <p:cNvPr id="14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74" y="6060000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1268760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064896" cy="720080"/>
          </a:xfrm>
          <a:prstGeom prst="rect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условию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обозначив букой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количество конфет, которые съела Алёна.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298" y="1755158"/>
            <a:ext cx="82747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подружки съели 23 конфеты. 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Таня съела в 3 раза больше конфет,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 Алёна, но на 2 конфеты меньше, чем Оля.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 съела Алёна?</a:t>
            </a:r>
            <a:endParaRPr lang="ru-RU" sz="3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507183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052287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= 23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507183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4052287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56" y="5891779"/>
            <a:ext cx="595480" cy="595480"/>
          </a:xfrm>
          <a:prstGeom prst="rect">
            <a:avLst/>
          </a:prstGeom>
        </p:spPr>
      </p:pic>
      <p:pic>
        <p:nvPicPr>
          <p:cNvPr id="14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74" y="6060000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1268760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064896" cy="720080"/>
          </a:xfrm>
          <a:prstGeom prst="rect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условию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обозначив букой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количество марок в первом альбоме.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765" y="1755158"/>
            <a:ext cx="82578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двух альбомах 210 марок. Если 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льбома 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переложить во второй 30 марок, то 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окажется  2 раза меньше марок, чем 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тором. Сколько марок в первом альбоме?</a:t>
            </a:r>
            <a:endParaRPr lang="ru-RU" sz="3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507183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–30)=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0328" y="406255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–30=2(240–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507183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–30)=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4062559"/>
            <a:ext cx="308377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–30)=240–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56" y="5891779"/>
            <a:ext cx="595480" cy="595480"/>
          </a:xfrm>
          <a:prstGeom prst="rect">
            <a:avLst/>
          </a:prstGeom>
        </p:spPr>
      </p:pic>
      <p:pic>
        <p:nvPicPr>
          <p:cNvPr id="14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74" y="6060000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2155</Words>
  <Application>WPS Presentation</Application>
  <PresentationFormat>Экран (4:3)</PresentationFormat>
  <Paragraphs>190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15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96</cp:revision>
  <dcterms:created xsi:type="dcterms:W3CDTF">2020-07-09T02:51:00Z</dcterms:created>
  <dcterms:modified xsi:type="dcterms:W3CDTF">2024-11-02T15:14:39Z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286F8DABB0764571BD9749D11C5BFB52_12</vt:lpwstr>
  </property>
  <property fmtid="{D5CDD505-2E9C-101B-9397-08002B2CF9AE}" pid="3" name="KSOProductBuildVer">
    <vt:lpwstr>1049-12.2.0.18607</vt:lpwstr>
  </property>
</Properties>
</file>