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7" r:id="rId5"/>
    <p:sldId id="264" r:id="rId6"/>
    <p:sldId id="259" r:id="rId7"/>
    <p:sldId id="260" r:id="rId8"/>
    <p:sldId id="263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EFE"/>
    <a:srgbClr val="E2BBFC"/>
    <a:srgbClr val="C7FE7F"/>
    <a:srgbClr val="FE58A0"/>
    <a:srgbClr val="F363A0"/>
    <a:srgbClr val="FE7139"/>
    <a:srgbClr val="FBFC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/>
    <p:restoredTop sz="95332" autoAdjust="0"/>
  </p:normalViewPr>
  <p:slideViewPr>
    <p:cSldViewPr snapToGrid="0">
      <p:cViewPr varScale="1">
        <p:scale>
          <a:sx n="79" d="100"/>
          <a:sy n="79" d="100"/>
        </p:scale>
        <p:origin x="7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04007-F803-4B77-BA2E-1DBC912E876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4B0C1-0D3A-4ABC-9FF0-B6A88CEAB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5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183D-2690-0BDB-6BF4-8887DF67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96B0A5-58C5-E407-AB7D-B092CFAC8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DC5F5-80AF-9550-CA15-151C9604D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1171-D756-C0A8-A6A8-609074CC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3EED1-F989-CD2B-DDF8-339B69B5F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9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8308C-D90A-3467-9460-CD4845887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1434E-AC19-A46E-D634-AED580B37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407B-A408-8B7A-4123-CCFC00B23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D1090-9310-09CA-485B-27FE487A3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5E817-9A5F-B26B-9009-CEF28EF6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1C6C60-46DD-7465-9519-1FCA4F8D9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CD6A17-C2E8-A607-4FF2-072100EAC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F9191-F42B-6610-B8FE-573E2AC91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CDA69-E4AC-C508-869B-EBEFF39B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1C47-CE42-ABC2-A7AF-0530861F2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2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B7CCE-F1EF-6D57-4235-A08C4D3EB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8B0CE-EC4A-5EB9-1EBE-56FD4243E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4EDC3-93A5-C39D-AACE-2901026C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6FAEC-EEA5-4E27-4249-19ED75782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B66D6-91E5-B41A-FBE9-013EE88AD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4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8F654-EFCB-BE0B-C73F-F8BF31A1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6EC7A-DA5E-4273-52AD-884445EF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DF55F-A22C-322D-EFFE-4762DF36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367F6-68E6-877C-F5E7-C13374A5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19071-4993-0ED3-56EC-FCE12A21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9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7ECA-9CE3-3A54-0F2E-11641EC6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E724E-C3BA-066A-0950-D13F3E226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FD6C6-3CF5-D62F-8FE6-B8BDBCCB0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9B2065-229D-A92D-9640-CFB3190E6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69F038-C2B5-1402-1D03-5749A589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CC3A8-E485-223C-36C0-B0A75E03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1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72B89-FD42-6EEA-257E-B2E6B6012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562BC-07C3-D9C9-F32A-9C0F01425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637FA-19E2-EA90-546C-CCC66A075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F21980-D2F3-D3D2-8140-5ACF1D2EE3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F1A583-4511-2D44-F604-18BF27E18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90EAC-785E-707F-3A5E-8F641EE9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C0F994-84FF-D93E-CD60-830C681F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3CD9C8-2BEC-A8FA-294A-FF2959B5F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82ECB-CFEB-4780-375C-45027EC4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D36338-D149-707F-7AB4-9B306B24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560242-36C1-27A5-00E0-5919AC31D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C84E-A85A-2A40-58B2-77015693E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9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2BBB7F-CEE8-9537-0111-29B37A909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7C888-BF80-047A-3B8E-398B3DC08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19682-6963-4BCB-4719-FFFFF2BB9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9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A3E54-780F-9075-A43E-5B243576C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6E57F-9484-D7E9-3460-E362986E5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B1670-2CAB-7307-98A1-3ACD850B8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94177-0395-D2F1-C7D2-CA4505015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B5E37-50D5-6149-C2A0-538A9378D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87C4C-4B4F-1018-9814-AE5F05BA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4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60241-E5DF-703C-9D68-A64B93A2C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C6930B-4791-7D2A-96F2-DBE1BB6CE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73105-8898-A77A-5DC2-0B2395DE3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5C1E7-5FEC-E0A2-FFC4-55AF370EA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441F0-ECEA-7565-2DE8-2DC2AECD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A2473-379E-C0A0-89BB-DB755781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6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6B361B-4F3C-ECD6-1305-7D21DB1E7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BAB8E-EB3A-B7EA-08E0-62345F00B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54E77-2579-DEA4-98F8-BDDA1B0B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8F008-9DB6-F947-A5B1-1B2F5A0AC506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FD2BF-1B5F-A55F-D3E3-B9AEC4A2C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2A716-D74F-5065-4E62-1222DA108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E8803-E20E-2E4A-81C9-02CA4C19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89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DFBDCBD-F831-B0A7-CCD1-AB2120A73FB5}"/>
              </a:ext>
            </a:extLst>
          </p:cNvPr>
          <p:cNvSpPr txBox="1"/>
          <p:nvPr/>
        </p:nvSpPr>
        <p:spPr>
          <a:xfrm>
            <a:off x="65075" y="102224"/>
            <a:ext cx="3829015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/>
              <a:t>ИНСТРУКЦИЯ</a:t>
            </a:r>
            <a:endParaRPr lang="en-US" sz="1000" b="1" dirty="0"/>
          </a:p>
          <a:p>
            <a:endParaRPr lang="en-US" sz="100" b="1" dirty="0"/>
          </a:p>
          <a:p>
            <a:r>
              <a:rPr lang="ru-RU" sz="1000" b="1" dirty="0" smtClean="0"/>
              <a:t>Оранжевый</a:t>
            </a:r>
            <a:r>
              <a:rPr lang="en-US" sz="1000" b="1" dirty="0" smtClean="0"/>
              <a:t>:</a:t>
            </a:r>
            <a:endParaRPr lang="en-US" sz="1000" b="1" dirty="0"/>
          </a:p>
          <a:p>
            <a:pPr algn="l" rtl="0" fontAlgn="base"/>
            <a:r>
              <a:rPr lang="ru-RU" sz="1000" dirty="0" smtClean="0">
                <a:solidFill>
                  <a:srgbClr val="2F2F2F"/>
                </a:solidFill>
              </a:rPr>
              <a:t>К какой сфере будет относиться ваш проект (ваши проекты)? Обозначьте фокус своей инновации.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algn="l" rtl="0" fontAlgn="base"/>
            <a:r>
              <a:rPr lang="ru-RU" sz="1000" u="sng" dirty="0" smtClean="0">
                <a:solidFill>
                  <a:srgbClr val="2F2F2F"/>
                </a:solidFill>
              </a:rPr>
              <a:t>Примеры</a:t>
            </a:r>
            <a:r>
              <a:rPr lang="en-PH" sz="1000" b="0" i="0" u="sng" dirty="0" smtClean="0">
                <a:solidFill>
                  <a:srgbClr val="2F2F2F"/>
                </a:solidFill>
                <a:effectLst/>
              </a:rPr>
              <a:t>:</a:t>
            </a:r>
            <a:endParaRPr lang="en-PH" sz="1000" b="0" i="0" u="sng" dirty="0">
              <a:solidFill>
                <a:srgbClr val="2F2F2F"/>
              </a:solidFill>
              <a:effectLst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Критическое мышление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Совместная работа 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Мотивация учащихся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PH" sz="500" dirty="0">
              <a:solidFill>
                <a:srgbClr val="2F2F2F"/>
              </a:solidFill>
            </a:endParaRPr>
          </a:p>
          <a:p>
            <a:pPr rtl="0" fontAlgn="base"/>
            <a:r>
              <a:rPr lang="ru-RU" sz="1000" b="1" i="0" dirty="0" smtClean="0">
                <a:solidFill>
                  <a:srgbClr val="2F2F2F"/>
                </a:solidFill>
                <a:effectLst/>
              </a:rPr>
              <a:t>Розовый</a:t>
            </a:r>
            <a:r>
              <a:rPr lang="en-PH" sz="1000" b="1" i="0" dirty="0" smtClean="0">
                <a:solidFill>
                  <a:srgbClr val="2F2F2F"/>
                </a:solidFill>
                <a:effectLst/>
              </a:rPr>
              <a:t>:</a:t>
            </a:r>
            <a:endParaRPr lang="en-PH" sz="1000" b="1" i="0" dirty="0">
              <a:solidFill>
                <a:srgbClr val="2F2F2F"/>
              </a:solidFill>
              <a:effectLst/>
            </a:endParaRPr>
          </a:p>
          <a:p>
            <a:pPr algn="l" rtl="0" fontAlgn="base"/>
            <a:r>
              <a:rPr lang="ru-RU" sz="1000" b="0" i="0" dirty="0" smtClean="0">
                <a:solidFill>
                  <a:srgbClr val="2F2F2F"/>
                </a:solidFill>
                <a:effectLst/>
              </a:rPr>
              <a:t>Что побуждает вас работать над инновацией в этой сфере? Какие проблемы вы стараетесь решить? </a:t>
            </a:r>
          </a:p>
          <a:p>
            <a:pPr fontAlgn="base"/>
            <a:r>
              <a:rPr lang="ru-RU" sz="1000" u="sng" dirty="0">
                <a:solidFill>
                  <a:srgbClr val="2F2F2F"/>
                </a:solidFill>
              </a:rPr>
              <a:t>Примеры</a:t>
            </a:r>
            <a:r>
              <a:rPr lang="en-PH" sz="1000" u="sng" dirty="0">
                <a:solidFill>
                  <a:srgbClr val="2F2F2F"/>
                </a:solidFill>
              </a:rPr>
              <a:t>: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2F2F2F"/>
                </a:solidFill>
              </a:rPr>
              <a:t>Плохая посещаемость учебных занятий 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Неудовлетворительные результаты контрольных работ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Низкая активность учащихся на уроках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Плохое поведение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algn="l" rtl="0" fontAlgn="base"/>
            <a:endParaRPr lang="en-PH" sz="500" dirty="0">
              <a:solidFill>
                <a:srgbClr val="2F2F2F"/>
              </a:solidFill>
            </a:endParaRPr>
          </a:p>
          <a:p>
            <a:pPr fontAlgn="base"/>
            <a:r>
              <a:rPr lang="ru-RU" sz="1000" b="1" dirty="0" smtClean="0">
                <a:solidFill>
                  <a:srgbClr val="2F2F2F"/>
                </a:solidFill>
              </a:rPr>
              <a:t>Зелёный</a:t>
            </a:r>
            <a:r>
              <a:rPr lang="en-PH" sz="1000" b="1" dirty="0" smtClean="0">
                <a:solidFill>
                  <a:srgbClr val="2F2F2F"/>
                </a:solidFill>
              </a:rPr>
              <a:t>:</a:t>
            </a:r>
            <a:endParaRPr lang="en-PH" sz="1000" b="1" dirty="0">
              <a:solidFill>
                <a:srgbClr val="2F2F2F"/>
              </a:solidFill>
            </a:endParaRPr>
          </a:p>
          <a:p>
            <a:pPr algn="l" rtl="0" fontAlgn="base"/>
            <a:r>
              <a:rPr lang="ru-RU" sz="1000" dirty="0" smtClean="0">
                <a:solidFill>
                  <a:srgbClr val="2F2F2F"/>
                </a:solidFill>
              </a:rPr>
              <a:t>Какая группа учащихся / студентов будет задействована в вашем инновационном проекте? Для кого вы его делаете? </a:t>
            </a:r>
            <a:r>
              <a:rPr lang="en-PH" sz="1000" b="0" i="0" dirty="0" smtClean="0">
                <a:solidFill>
                  <a:srgbClr val="2F2F2F"/>
                </a:solidFill>
                <a:effectLst/>
              </a:rPr>
              <a:t>(</a:t>
            </a: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Пока пробуем на определённой группе учеников / студентов, а не на всех учащихся школы/колледжа).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fontAlgn="base"/>
            <a:r>
              <a:rPr lang="ru-RU" sz="1000" u="sng" dirty="0">
                <a:solidFill>
                  <a:srgbClr val="2F2F2F"/>
                </a:solidFill>
              </a:rPr>
              <a:t>Примеры</a:t>
            </a:r>
            <a:r>
              <a:rPr lang="en-PH" sz="1000" u="sng" dirty="0">
                <a:solidFill>
                  <a:srgbClr val="2F2F2F"/>
                </a:solidFill>
              </a:rPr>
              <a:t>: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Учащиеся 1 класса, испытывающие проблемы с чтением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2F2F2F"/>
                </a:solidFill>
              </a:rPr>
              <a:t>Студенты физико-математической группы, часто пропускающие занятия</a:t>
            </a:r>
          </a:p>
          <a:p>
            <a:pPr algn="l" rtl="0" fontAlgn="base"/>
            <a:endParaRPr lang="ru-RU" sz="500" dirty="0">
              <a:solidFill>
                <a:srgbClr val="2F2F2F"/>
              </a:solidFill>
            </a:endParaRPr>
          </a:p>
          <a:p>
            <a:pPr algn="l" rtl="0" fontAlgn="base"/>
            <a:r>
              <a:rPr lang="ru-RU" sz="1000" b="1" i="0" dirty="0" smtClean="0">
                <a:solidFill>
                  <a:srgbClr val="2F2F2F"/>
                </a:solidFill>
                <a:effectLst/>
              </a:rPr>
              <a:t>Фиолетовый</a:t>
            </a:r>
            <a:r>
              <a:rPr lang="en-PH" sz="1000" b="1" i="0" dirty="0" smtClean="0">
                <a:solidFill>
                  <a:srgbClr val="2F2F2F"/>
                </a:solidFill>
                <a:effectLst/>
              </a:rPr>
              <a:t>:</a:t>
            </a:r>
            <a:endParaRPr lang="en-PH" sz="1000" b="1" i="0" dirty="0">
              <a:solidFill>
                <a:srgbClr val="2F2F2F"/>
              </a:solidFill>
              <a:effectLst/>
            </a:endParaRPr>
          </a:p>
          <a:p>
            <a:pPr algn="l" rtl="0" fontAlgn="base"/>
            <a:r>
              <a:rPr lang="ru-RU" sz="1000" b="0" i="0" dirty="0" smtClean="0">
                <a:solidFill>
                  <a:srgbClr val="2F2F2F"/>
                </a:solidFill>
                <a:effectLst/>
              </a:rPr>
              <a:t>Какова конечная цель вашей инновации? Что вы хотите увидеть в результате? </a:t>
            </a:r>
          </a:p>
          <a:p>
            <a:pPr algn="l" rtl="0" fontAlgn="base"/>
            <a:r>
              <a:rPr lang="ru-RU" sz="1000" u="sng" dirty="0" smtClean="0">
                <a:solidFill>
                  <a:srgbClr val="2F2F2F"/>
                </a:solidFill>
              </a:rPr>
              <a:t>Примеры</a:t>
            </a:r>
            <a:r>
              <a:rPr lang="en-PH" sz="1000" u="sng" dirty="0">
                <a:solidFill>
                  <a:srgbClr val="2F2F2F"/>
                </a:solidFill>
              </a:rPr>
              <a:t>:</a:t>
            </a: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Повысить качество самостоятельной работы учащихся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2F2F2F"/>
                </a:solidFill>
              </a:rPr>
              <a:t>Помочь студентам улучшить навыки совместной работы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Улучшить исследовательские навыки учащихся</a:t>
            </a:r>
            <a:endParaRPr lang="en-PH" sz="1000" b="0" i="0" dirty="0">
              <a:solidFill>
                <a:srgbClr val="2F2F2F"/>
              </a:solidFill>
              <a:effectLst/>
            </a:endParaRPr>
          </a:p>
          <a:p>
            <a:pPr algn="l" rtl="0" fontAlgn="base"/>
            <a:endParaRPr lang="en-PH" sz="1000" dirty="0">
              <a:solidFill>
                <a:srgbClr val="2F2F2F"/>
              </a:solidFill>
            </a:endParaRPr>
          </a:p>
          <a:p>
            <a:pPr fontAlgn="base"/>
            <a:r>
              <a:rPr lang="ru-RU" sz="1000" b="1" dirty="0" smtClean="0">
                <a:solidFill>
                  <a:srgbClr val="2F2F2F"/>
                </a:solidFill>
              </a:rPr>
              <a:t>Голубой</a:t>
            </a:r>
            <a:r>
              <a:rPr lang="en-PH" sz="1000" b="1" dirty="0" smtClean="0">
                <a:solidFill>
                  <a:srgbClr val="2F2F2F"/>
                </a:solidFill>
              </a:rPr>
              <a:t>:</a:t>
            </a:r>
            <a:endParaRPr lang="en-PH" sz="1000" b="1" dirty="0">
              <a:solidFill>
                <a:srgbClr val="2F2F2F"/>
              </a:solidFill>
            </a:endParaRPr>
          </a:p>
          <a:p>
            <a:pPr algn="l" rtl="0" fontAlgn="base"/>
            <a:r>
              <a:rPr lang="ru-RU" sz="1000" dirty="0" smtClean="0">
                <a:solidFill>
                  <a:srgbClr val="2F2F2F"/>
                </a:solidFill>
              </a:rPr>
              <a:t>Есть ли у вас все необходимые материалы, инструменты, устройства и разрешения для реализации этого проекта уже завтра? Получится ли его воплотить в жизнь в существующих условиях? </a:t>
            </a:r>
          </a:p>
          <a:p>
            <a:pPr algn="l" rtl="0" fontAlgn="base"/>
            <a:r>
              <a:rPr lang="ru-RU" sz="1000" u="sng" dirty="0" smtClean="0">
                <a:solidFill>
                  <a:srgbClr val="2F2F2F"/>
                </a:solidFill>
              </a:rPr>
              <a:t>Пример</a:t>
            </a:r>
            <a:r>
              <a:rPr lang="en-PH" sz="1000" u="sng" dirty="0" smtClean="0">
                <a:solidFill>
                  <a:srgbClr val="2F2F2F"/>
                </a:solidFill>
              </a:rPr>
              <a:t>:</a:t>
            </a:r>
            <a:endParaRPr lang="en-PH" sz="1000" u="sng" dirty="0">
              <a:solidFill>
                <a:srgbClr val="2F2F2F"/>
              </a:solidFill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ru-RU" sz="1000" b="0" i="0" dirty="0" smtClean="0">
                <a:solidFill>
                  <a:srgbClr val="2F2F2F"/>
                </a:solidFill>
                <a:effectLst/>
              </a:rPr>
              <a:t>Ваш инновационный проект не должен предполагать использование компьютеров, если у вас или ваших студентов / учащихся нет доступа к компьютерам. </a:t>
            </a:r>
            <a:endParaRPr lang="en-PH" sz="1000" dirty="0">
              <a:solidFill>
                <a:srgbClr val="2F2F2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10665" y="4866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717" y="328863"/>
            <a:ext cx="8232283" cy="610994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871326" y="3067360"/>
            <a:ext cx="2409064" cy="400110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/>
              <a:t>Что является фокусом (сферой) вашей инновации? </a:t>
            </a:r>
          </a:p>
        </p:txBody>
      </p:sp>
    </p:spTree>
    <p:extLst>
      <p:ext uri="{BB962C8B-B14F-4D97-AF65-F5344CB8AC3E}">
        <p14:creationId xmlns:p14="http://schemas.microsoft.com/office/powerpoint/2010/main" val="129486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31" b="3063"/>
          <a:stretch/>
        </p:blipFill>
        <p:spPr>
          <a:xfrm>
            <a:off x="224294" y="0"/>
            <a:ext cx="1166941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23335" y="3349857"/>
            <a:ext cx="2071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Совместная работа</a:t>
            </a:r>
          </a:p>
          <a:p>
            <a:pPr algn="ctr"/>
            <a:r>
              <a:rPr lang="ru-RU" dirty="0" smtClean="0"/>
              <a:t>учащихся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38053" y="1856743"/>
            <a:ext cx="1349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Сообщить родителям о работе над этим инновационным проектом и подготовить их к возможным изменениям.  </a:t>
            </a:r>
            <a:endParaRPr lang="en-US" sz="800" dirty="0"/>
          </a:p>
        </p:txBody>
      </p:sp>
      <p:sp>
        <p:nvSpPr>
          <p:cNvPr id="11" name="TextBox 10"/>
          <p:cNvSpPr txBox="1"/>
          <p:nvPr/>
        </p:nvSpPr>
        <p:spPr>
          <a:xfrm>
            <a:off x="784592" y="1011267"/>
            <a:ext cx="1349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Получить разрешение от руководства школы на внесение изменений в существующую в школе методику преподавания</a:t>
            </a:r>
            <a:endParaRPr lang="en-US" sz="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38053" y="1011267"/>
            <a:ext cx="1349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Получить разрешение от руководства школы на внесение изменений в существующую в школе методику преподавания</a:t>
            </a:r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736801" y="1918299"/>
            <a:ext cx="144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Сформулировать ожидания от учащихся, чтобы разработать принципы и правила работы учащихся в группах </a:t>
            </a:r>
            <a:endParaRPr lang="en-US" sz="800" dirty="0"/>
          </a:p>
        </p:txBody>
      </p:sp>
      <p:sp>
        <p:nvSpPr>
          <p:cNvPr id="15" name="TextBox 14"/>
          <p:cNvSpPr txBox="1"/>
          <p:nvPr/>
        </p:nvSpPr>
        <p:spPr>
          <a:xfrm>
            <a:off x="713940" y="5591690"/>
            <a:ext cx="14197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Мы хотим, чтобы учащиеся поддерживали друг друга в ходе групповой работы и развивали навыки взаимодействия в команде. </a:t>
            </a:r>
            <a:endParaRPr lang="en-US" sz="800" dirty="0"/>
          </a:p>
        </p:txBody>
      </p:sp>
      <p:sp>
        <p:nvSpPr>
          <p:cNvPr id="16" name="TextBox 15"/>
          <p:cNvSpPr txBox="1"/>
          <p:nvPr/>
        </p:nvSpPr>
        <p:spPr>
          <a:xfrm>
            <a:off x="2238053" y="5653245"/>
            <a:ext cx="1203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Мы хотим, чтобы учащиеся брали на себя роль лидера в ходе работы в группе.</a:t>
            </a:r>
            <a:endParaRPr lang="en-US" sz="800" dirty="0"/>
          </a:p>
        </p:txBody>
      </p:sp>
      <p:sp>
        <p:nvSpPr>
          <p:cNvPr id="17" name="TextBox 16"/>
          <p:cNvSpPr txBox="1"/>
          <p:nvPr/>
        </p:nvSpPr>
        <p:spPr>
          <a:xfrm>
            <a:off x="713941" y="4643586"/>
            <a:ext cx="1419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Мы хотим, чтобы учащиеся в ходе работы в группе научились правильно использовать невербальные средства коммуникации.</a:t>
            </a:r>
            <a:endParaRPr lang="en-US" sz="800" dirty="0"/>
          </a:p>
        </p:txBody>
      </p:sp>
      <p:sp>
        <p:nvSpPr>
          <p:cNvPr id="18" name="TextBox 17"/>
          <p:cNvSpPr txBox="1"/>
          <p:nvPr/>
        </p:nvSpPr>
        <p:spPr>
          <a:xfrm>
            <a:off x="2181445" y="4643586"/>
            <a:ext cx="1337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Мы хотим, чтобы у учащихся повысилась мотивация  к учебному процессу и возросло желания посещать школу регулярно.</a:t>
            </a:r>
            <a:endParaRPr lang="en-US" sz="800" dirty="0"/>
          </a:p>
        </p:txBody>
      </p:sp>
      <p:sp>
        <p:nvSpPr>
          <p:cNvPr id="19" name="TextBox 18"/>
          <p:cNvSpPr txBox="1"/>
          <p:nvPr/>
        </p:nvSpPr>
        <p:spPr>
          <a:xfrm>
            <a:off x="9862804" y="790316"/>
            <a:ext cx="1394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Мы заметили, что учащиеся не поддерживают друг друга в ходе учебного процесса, и мы хотим изменить это положение вещей. </a:t>
            </a:r>
            <a:endParaRPr lang="en-US" sz="800" dirty="0"/>
          </a:p>
        </p:txBody>
      </p:sp>
      <p:sp>
        <p:nvSpPr>
          <p:cNvPr id="20" name="TextBox 19"/>
          <p:cNvSpPr txBox="1"/>
          <p:nvPr/>
        </p:nvSpPr>
        <p:spPr>
          <a:xfrm>
            <a:off x="8517126" y="932648"/>
            <a:ext cx="1219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Желание улучшить посещаемость учебных занятий</a:t>
            </a:r>
            <a:endParaRPr lang="en-US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9801958" y="1709608"/>
            <a:ext cx="1516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Для нашей школы групповая работа учащихся не типична, но мы заметили, что детям нравится работать над заданиями вместе с друзьями. </a:t>
            </a:r>
            <a:endParaRPr 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8451997" y="1709609"/>
            <a:ext cx="1410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Возможности более глубокого освоения учащимися изучаемых тем ограничены, мы хотим расширить наш методический арсенал. </a:t>
            </a:r>
            <a:endParaRPr 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9911074" y="4643586"/>
            <a:ext cx="1297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Учащиеся, испытывающие трудности в освоении материала</a:t>
            </a:r>
            <a:endParaRPr lang="en-US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8267360" y="4843640"/>
            <a:ext cx="1719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Учащиеся 5 «А» класса</a:t>
            </a:r>
            <a:endParaRPr lang="en-US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8517126" y="5474583"/>
            <a:ext cx="1246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Учащиеся, испытывающие проблемы с мотивацией</a:t>
            </a:r>
            <a:endParaRPr lang="en-US" sz="800" dirty="0"/>
          </a:p>
        </p:txBody>
      </p:sp>
      <p:sp>
        <p:nvSpPr>
          <p:cNvPr id="27" name="TextBox 26"/>
          <p:cNvSpPr txBox="1"/>
          <p:nvPr/>
        </p:nvSpPr>
        <p:spPr>
          <a:xfrm>
            <a:off x="4805547" y="91153"/>
            <a:ext cx="26756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i="1" dirty="0" smtClean="0"/>
              <a:t>Пример заполненного </a:t>
            </a:r>
          </a:p>
          <a:p>
            <a:pPr algn="ctr"/>
            <a:r>
              <a:rPr lang="ru-RU" sz="2000" i="1" dirty="0" smtClean="0"/>
              <a:t>шаблона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45162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321034" y="918289"/>
            <a:ext cx="8332678" cy="4441994"/>
          </a:xfrm>
          <a:prstGeom prst="rect">
            <a:avLst/>
          </a:prstGeom>
          <a:solidFill>
            <a:srgbClr val="FE71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91" y="5470694"/>
            <a:ext cx="4409162" cy="13873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92472" y="1253500"/>
            <a:ext cx="6286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81973" y="223103"/>
            <a:ext cx="10001250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Что является фокусом (сферой) вашей инновации?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21298" y="5986791"/>
            <a:ext cx="589702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E7139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24076" y="5470694"/>
            <a:ext cx="2747292" cy="584775"/>
          </a:xfrm>
          <a:prstGeom prst="rect">
            <a:avLst/>
          </a:prstGeom>
          <a:solidFill>
            <a:srgbClr val="FBFCFB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ПОТРЕБНОСТЬ</a:t>
            </a:r>
          </a:p>
        </p:txBody>
      </p:sp>
    </p:spTree>
    <p:extLst>
      <p:ext uri="{BB962C8B-B14F-4D97-AF65-F5344CB8AC3E}">
        <p14:creationId xmlns:p14="http://schemas.microsoft.com/office/powerpoint/2010/main" val="11740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88" y="5619667"/>
            <a:ext cx="3541711" cy="120277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436702" y="974007"/>
            <a:ext cx="3497372" cy="1979126"/>
          </a:xfrm>
          <a:prstGeom prst="rect">
            <a:avLst/>
          </a:prstGeom>
          <a:solidFill>
            <a:srgbClr val="FE58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82972" y="1182674"/>
            <a:ext cx="28272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81050" y="220623"/>
            <a:ext cx="10954598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Что побудило вас работать именно над этой инновацией?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77097" y="5636280"/>
            <a:ext cx="2231701" cy="584775"/>
          </a:xfrm>
          <a:prstGeom prst="rect">
            <a:avLst/>
          </a:prstGeom>
          <a:solidFill>
            <a:srgbClr val="FBFCFB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ПРОБЛЕМА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221298" y="5986791"/>
            <a:ext cx="589702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E58A0"/>
                </a:solidFill>
              </a:rPr>
              <a:t>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57975" y="1004031"/>
            <a:ext cx="3581399" cy="2095500"/>
          </a:xfrm>
          <a:prstGeom prst="rect">
            <a:avLst/>
          </a:prstGeom>
          <a:solidFill>
            <a:srgbClr val="FE58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93022" y="1198807"/>
            <a:ext cx="1808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657975" y="3322833"/>
            <a:ext cx="3581399" cy="2095500"/>
          </a:xfrm>
          <a:prstGeom prst="rect">
            <a:avLst/>
          </a:prstGeom>
          <a:solidFill>
            <a:srgbClr val="FE58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36702" y="3338946"/>
            <a:ext cx="3497372" cy="2095500"/>
          </a:xfrm>
          <a:prstGeom prst="rect">
            <a:avLst/>
          </a:prstGeom>
          <a:solidFill>
            <a:srgbClr val="FE58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06772" y="3493420"/>
            <a:ext cx="1808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9697" y="3439207"/>
            <a:ext cx="1808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80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1" y="5457141"/>
            <a:ext cx="3648255" cy="1381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21298" y="5986791"/>
            <a:ext cx="589702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7FE7F"/>
                </a:solidFill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2950" y="74593"/>
            <a:ext cx="10954598" cy="954107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Для какой группы учащихся / студентов вы планируете делать этот проект?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58195" y="5636280"/>
            <a:ext cx="4069512" cy="584775"/>
          </a:xfrm>
          <a:prstGeom prst="rect">
            <a:avLst/>
          </a:prstGeom>
          <a:solidFill>
            <a:srgbClr val="FBFCFB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ЦЕЛЕВАЯ АУДИТОРИЯ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36702" y="974007"/>
            <a:ext cx="3497372" cy="1979126"/>
          </a:xfrm>
          <a:prstGeom prst="rect">
            <a:avLst/>
          </a:prstGeom>
          <a:solidFill>
            <a:srgbClr val="C7FE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82972" y="1182674"/>
            <a:ext cx="28272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657975" y="1004031"/>
            <a:ext cx="3581399" cy="2095500"/>
          </a:xfrm>
          <a:prstGeom prst="rect">
            <a:avLst/>
          </a:prstGeom>
          <a:solidFill>
            <a:srgbClr val="C7FE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93022" y="1198807"/>
            <a:ext cx="1808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657975" y="3322833"/>
            <a:ext cx="3581399" cy="2095500"/>
          </a:xfrm>
          <a:prstGeom prst="rect">
            <a:avLst/>
          </a:prstGeom>
          <a:solidFill>
            <a:srgbClr val="C7FE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36702" y="3338946"/>
            <a:ext cx="3497372" cy="2095500"/>
          </a:xfrm>
          <a:prstGeom prst="rect">
            <a:avLst/>
          </a:prstGeom>
          <a:solidFill>
            <a:srgbClr val="C7FE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6772" y="3493420"/>
            <a:ext cx="1808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859697" y="3439207"/>
            <a:ext cx="18080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18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44" y="5514198"/>
            <a:ext cx="4090356" cy="11879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68923" y="5977950"/>
            <a:ext cx="589702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E2BBFC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1050" y="8378"/>
            <a:ext cx="10954598" cy="954107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Какую пользу ваш проект принесет  ученикам / студентам в результате?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70169" y="5636280"/>
            <a:ext cx="2045560" cy="584775"/>
          </a:xfrm>
          <a:prstGeom prst="rect">
            <a:avLst/>
          </a:prstGeom>
          <a:solidFill>
            <a:srgbClr val="FBFCFB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РЕЗУЛЬТАТ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36702" y="974007"/>
            <a:ext cx="3497372" cy="1979126"/>
          </a:xfrm>
          <a:prstGeom prst="rect">
            <a:avLst/>
          </a:prstGeom>
          <a:solidFill>
            <a:srgbClr val="E2B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82972" y="1182674"/>
            <a:ext cx="2827228" cy="1754326"/>
          </a:xfrm>
          <a:prstGeom prst="rect">
            <a:avLst/>
          </a:prstGeom>
          <a:solidFill>
            <a:srgbClr val="E2BBFC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57975" y="1004031"/>
            <a:ext cx="3581399" cy="2095500"/>
          </a:xfrm>
          <a:prstGeom prst="rect">
            <a:avLst/>
          </a:prstGeom>
          <a:solidFill>
            <a:srgbClr val="E2B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93022" y="1198807"/>
            <a:ext cx="1808053" cy="1754326"/>
          </a:xfrm>
          <a:prstGeom prst="rect">
            <a:avLst/>
          </a:prstGeom>
          <a:solidFill>
            <a:srgbClr val="E2BBFC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657975" y="3322833"/>
            <a:ext cx="3581399" cy="2095500"/>
          </a:xfrm>
          <a:prstGeom prst="rect">
            <a:avLst/>
          </a:prstGeom>
          <a:solidFill>
            <a:srgbClr val="E2B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36702" y="3338946"/>
            <a:ext cx="3497372" cy="2095500"/>
          </a:xfrm>
          <a:prstGeom prst="rect">
            <a:avLst/>
          </a:prstGeom>
          <a:solidFill>
            <a:srgbClr val="E2B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06772" y="3493420"/>
            <a:ext cx="1808053" cy="1754326"/>
          </a:xfrm>
          <a:prstGeom prst="rect">
            <a:avLst/>
          </a:prstGeom>
          <a:solidFill>
            <a:srgbClr val="E2BBFC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9697" y="3439207"/>
            <a:ext cx="1808053" cy="1754326"/>
          </a:xfrm>
          <a:prstGeom prst="rect">
            <a:avLst/>
          </a:prstGeom>
          <a:solidFill>
            <a:srgbClr val="E2BBFC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9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02248" y="5977950"/>
            <a:ext cx="589702" cy="584775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BEEFE"/>
                </a:solidFill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7352" y="59618"/>
            <a:ext cx="10954598" cy="954107"/>
          </a:xfrm>
          <a:prstGeom prst="rect">
            <a:avLst/>
          </a:prstGeom>
          <a:solidFill>
            <a:srgbClr val="FBFCFB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Что нужно сделать, чтобы начать воплощать ваш </a:t>
            </a:r>
          </a:p>
          <a:p>
            <a:pPr algn="ctr"/>
            <a:r>
              <a:rPr lang="ru-RU" sz="2800" b="1" dirty="0"/>
              <a:t>проект в жизнь уже завтра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38728" y="5636280"/>
            <a:ext cx="2508444" cy="584775"/>
          </a:xfrm>
          <a:prstGeom prst="rect">
            <a:avLst/>
          </a:prstGeom>
          <a:solidFill>
            <a:srgbClr val="FBFCFB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ГОТОВНОСТЬ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62" y="5485669"/>
            <a:ext cx="3293969" cy="129127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436702" y="974007"/>
            <a:ext cx="3497372" cy="1979126"/>
          </a:xfrm>
          <a:prstGeom prst="rect">
            <a:avLst/>
          </a:prstGeom>
          <a:solidFill>
            <a:srgbClr val="9BEE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82972" y="1182674"/>
            <a:ext cx="2827228" cy="1754326"/>
          </a:xfrm>
          <a:prstGeom prst="rect">
            <a:avLst/>
          </a:prstGeom>
          <a:solidFill>
            <a:srgbClr val="9BEEFE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57975" y="1004031"/>
            <a:ext cx="3581399" cy="2095500"/>
          </a:xfrm>
          <a:prstGeom prst="rect">
            <a:avLst/>
          </a:prstGeom>
          <a:solidFill>
            <a:srgbClr val="9BEE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93022" y="1198807"/>
            <a:ext cx="1808053" cy="1754326"/>
          </a:xfrm>
          <a:prstGeom prst="rect">
            <a:avLst/>
          </a:prstGeom>
          <a:solidFill>
            <a:srgbClr val="9BEEFE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657975" y="3322833"/>
            <a:ext cx="3581399" cy="2095500"/>
          </a:xfrm>
          <a:prstGeom prst="rect">
            <a:avLst/>
          </a:prstGeom>
          <a:solidFill>
            <a:srgbClr val="9BEE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36702" y="3338946"/>
            <a:ext cx="3497372" cy="2095500"/>
          </a:xfrm>
          <a:prstGeom prst="rect">
            <a:avLst/>
          </a:prstGeom>
          <a:solidFill>
            <a:srgbClr val="9BEE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E713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06772" y="3493420"/>
            <a:ext cx="1808053" cy="1754326"/>
          </a:xfrm>
          <a:prstGeom prst="rect">
            <a:avLst/>
          </a:prstGeom>
          <a:solidFill>
            <a:srgbClr val="9BEEFE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9697" y="3439207"/>
            <a:ext cx="1808053" cy="1754326"/>
          </a:xfrm>
          <a:prstGeom prst="rect">
            <a:avLst/>
          </a:prstGeom>
          <a:solidFill>
            <a:srgbClr val="9BEEFE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Ваш текст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7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f245b2-c80d-4313-a522-98a43fe38a16">
      <Terms xmlns="http://schemas.microsoft.com/office/infopath/2007/PartnerControls"/>
    </lcf76f155ced4ddcb4097134ff3c332f>
    <TaxCatchAll xmlns="2bf18665-2898-48a7-b669-9d229165e31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358EF683C32A4089D1B96E5D8D0171" ma:contentTypeVersion="15" ma:contentTypeDescription="Create a new document." ma:contentTypeScope="" ma:versionID="e0055a06f42657f7975d0b5558aa5d08">
  <xsd:schema xmlns:xsd="http://www.w3.org/2001/XMLSchema" xmlns:xs="http://www.w3.org/2001/XMLSchema" xmlns:p="http://schemas.microsoft.com/office/2006/metadata/properties" xmlns:ns2="10f245b2-c80d-4313-a522-98a43fe38a16" xmlns:ns3="2bf18665-2898-48a7-b669-9d229165e314" targetNamespace="http://schemas.microsoft.com/office/2006/metadata/properties" ma:root="true" ma:fieldsID="9b50b74c3a67b1723784b7d76194cc71" ns2:_="" ns3:_="">
    <xsd:import namespace="10f245b2-c80d-4313-a522-98a43fe38a16"/>
    <xsd:import namespace="2bf18665-2898-48a7-b669-9d229165e3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245b2-c80d-4313-a522-98a43fe38a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84ae276-29c1-4d6b-9cee-06dc0ca9d1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8665-2898-48a7-b669-9d229165e31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1799f1c-2798-41a0-bde5-feee2c2140cd}" ma:internalName="TaxCatchAll" ma:showField="CatchAllData" ma:web="2bf18665-2898-48a7-b669-9d229165e3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03B824-F310-4DC1-A5E2-269FF0B408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12AC2B-5673-491A-B8F3-A2302D06E71C}">
  <ds:schemaRefs>
    <ds:schemaRef ds:uri="http://schemas.microsoft.com/office/2006/metadata/properties"/>
    <ds:schemaRef ds:uri="http://schemas.microsoft.com/office/infopath/2007/PartnerControls"/>
    <ds:schemaRef ds:uri="10f245b2-c80d-4313-a522-98a43fe38a16"/>
    <ds:schemaRef ds:uri="2bf18665-2898-48a7-b669-9d229165e314"/>
  </ds:schemaRefs>
</ds:datastoreItem>
</file>

<file path=customXml/itemProps3.xml><?xml version="1.0" encoding="utf-8"?>
<ds:datastoreItem xmlns:ds="http://schemas.openxmlformats.org/officeDocument/2006/customXml" ds:itemID="{74C6BE20-41F5-4C38-98CE-B0787372AF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245b2-c80d-4313-a522-98a43fe38a16"/>
    <ds:schemaRef ds:uri="2bf18665-2898-48a7-b669-9d229165e3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531</Words>
  <Application>Microsoft Office PowerPoint</Application>
  <PresentationFormat>Широкоэкранный</PresentationFormat>
  <Paragraphs>138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 Buckner</dc:creator>
  <cp:lastModifiedBy>Светлана Морозова</cp:lastModifiedBy>
  <cp:revision>20</cp:revision>
  <dcterms:created xsi:type="dcterms:W3CDTF">2023-03-14T10:18:37Z</dcterms:created>
  <dcterms:modified xsi:type="dcterms:W3CDTF">2024-05-22T12:58:45Z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0x010100F1358EF683C32A4089D1B96E5D8D0171</vt:lpwstr>
  </property>
</Properties>
</file>