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32" d="100"/>
          <a:sy n="32" d="100"/>
        </p:scale>
        <p:origin x="24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5615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5678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09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8368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1113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9335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11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02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120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320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0970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12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022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65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7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8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9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audio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12" Type="http://schemas.openxmlformats.org/officeDocument/2006/relationships/audio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NUL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jpeg"/><Relationship Id="rId3" Type="http://schemas.openxmlformats.org/officeDocument/2006/relationships/audio" Target="../media/audio1.bin"/><Relationship Id="rId7" Type="http://schemas.openxmlformats.org/officeDocument/2006/relationships/image" Target="../media/image6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4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audi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35186" cy="114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2638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29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i="1" dirty="0" smtClean="0">
                <a:latin typeface="Corbel" panose="020B0503020204020204" pitchFamily="34" charset="0"/>
              </a:rPr>
              <a:t>«</a:t>
            </a:r>
            <a:r>
              <a:rPr lang="ru-RU" sz="4800" i="1" dirty="0">
                <a:latin typeface="Corbel" panose="020B0503020204020204" pitchFamily="34" charset="0"/>
              </a:rPr>
              <a:t>Мы будем воспринимать инвалидность не как особое состояние, а </a:t>
            </a:r>
            <a:r>
              <a:rPr lang="ru-RU" sz="4800" i="1" dirty="0" smtClean="0">
                <a:latin typeface="Corbel" panose="020B0503020204020204" pitchFamily="34" charset="0"/>
              </a:rPr>
              <a:t>как</a:t>
            </a:r>
            <a:endParaRPr lang="en-US" sz="4800" i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i="1" dirty="0" smtClean="0">
                <a:latin typeface="Corbel" panose="020B0503020204020204" pitchFamily="34" charset="0"/>
              </a:rPr>
              <a:t>обычную </a:t>
            </a:r>
            <a:r>
              <a:rPr lang="ru-RU" sz="4800" i="1" dirty="0">
                <a:latin typeface="Corbel" panose="020B0503020204020204" pitchFamily="34" charset="0"/>
              </a:rPr>
              <a:t>часть жизни, которая может затронуть каждого из </a:t>
            </a:r>
            <a:r>
              <a:rPr lang="ru-RU" sz="4800" i="1" dirty="0" smtClean="0">
                <a:latin typeface="Corbel" panose="020B0503020204020204" pitchFamily="34" charset="0"/>
              </a:rPr>
              <a:t>нас»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Эти </a:t>
            </a:r>
            <a:r>
              <a:rPr lang="ru-RU" sz="4800" dirty="0">
                <a:latin typeface="Corbel" panose="020B0503020204020204" pitchFamily="34" charset="0"/>
              </a:rPr>
              <a:t>слова из статьи об архитектурном движении «Без </a:t>
            </a:r>
            <a:r>
              <a:rPr lang="ru-RU" sz="4800" dirty="0" smtClean="0">
                <a:latin typeface="Corbel" panose="020B0503020204020204" pitchFamily="34" charset="0"/>
              </a:rPr>
              <a:t>НИХ»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процитировал </a:t>
            </a:r>
            <a:r>
              <a:rPr lang="ru-RU" sz="4800" dirty="0">
                <a:latin typeface="Corbel" panose="020B0503020204020204" pitchFamily="34" charset="0"/>
              </a:rPr>
              <a:t>глава Канадского музея прав человека. ОНИ есть и </a:t>
            </a:r>
            <a:r>
              <a:rPr lang="ru-RU" sz="4800" dirty="0" smtClean="0">
                <a:latin typeface="Corbel" panose="020B0503020204020204" pitchFamily="34" charset="0"/>
              </a:rPr>
              <a:t>в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лёгкой </a:t>
            </a:r>
            <a:r>
              <a:rPr lang="ru-RU" sz="4800" dirty="0">
                <a:latin typeface="Corbel" panose="020B0503020204020204" pitchFamily="34" charset="0"/>
              </a:rPr>
              <a:t>атлетике. </a:t>
            </a:r>
            <a:r>
              <a:rPr lang="ru-RU" sz="4800" b="1" dirty="0">
                <a:latin typeface="Corbel" panose="020B0503020204020204" pitchFamily="34" charset="0"/>
              </a:rPr>
              <a:t>Назовите ИХ. </a:t>
            </a:r>
            <a:endParaRPr lang="en-US" sz="4800" b="1" dirty="0">
              <a:latin typeface="Corbel" panose="020B0503020204020204" pitchFamily="34" charset="0"/>
            </a:endParaRPr>
          </a:p>
          <a:p>
            <a:pPr fontAlgn="base"/>
            <a:r>
              <a:rPr lang="en-US" sz="4800" i="1" dirty="0" smtClean="0">
                <a:latin typeface="Corbel" panose="020B0503020204020204" pitchFamily="34" charset="0"/>
              </a:rPr>
              <a:t>”</a:t>
            </a:r>
            <a:r>
              <a:rPr lang="en-US" sz="4800" i="1" dirty="0" err="1">
                <a:latin typeface="Corbel" panose="020B0503020204020204" pitchFamily="34" charset="0"/>
              </a:rPr>
              <a:t>Vom</a:t>
            </a:r>
            <a:r>
              <a:rPr lang="en-US" sz="4800" i="1" dirty="0">
                <a:latin typeface="Corbel" panose="020B0503020204020204" pitchFamily="34" charset="0"/>
              </a:rPr>
              <a:t> </a:t>
            </a:r>
            <a:r>
              <a:rPr lang="en-US" sz="4800" i="1" dirty="0" err="1">
                <a:latin typeface="Corbel" panose="020B0503020204020204" pitchFamily="34" charset="0"/>
              </a:rPr>
              <a:t>percepe</a:t>
            </a:r>
            <a:r>
              <a:rPr lang="en-US" sz="4800" i="1" dirty="0">
                <a:latin typeface="Corbel" panose="020B0503020204020204" pitchFamily="34" charset="0"/>
              </a:rPr>
              <a:t> </a:t>
            </a:r>
            <a:r>
              <a:rPr lang="en-US" sz="4800" i="1" dirty="0" err="1">
                <a:latin typeface="Corbel" panose="020B0503020204020204" pitchFamily="34" charset="0"/>
              </a:rPr>
              <a:t>dizabilitatea</a:t>
            </a:r>
            <a:r>
              <a:rPr lang="en-US" sz="4800" i="1" dirty="0">
                <a:latin typeface="Corbel" panose="020B0503020204020204" pitchFamily="34" charset="0"/>
              </a:rPr>
              <a:t> nu ca </a:t>
            </a:r>
            <a:r>
              <a:rPr lang="en-US" sz="4800" i="1" dirty="0" err="1">
                <a:latin typeface="Corbel" panose="020B0503020204020204" pitchFamily="34" charset="0"/>
              </a:rPr>
              <a:t>pe</a:t>
            </a:r>
            <a:r>
              <a:rPr lang="en-US" sz="4800" i="1" dirty="0">
                <a:latin typeface="Corbel" panose="020B0503020204020204" pitchFamily="34" charset="0"/>
              </a:rPr>
              <a:t> o stare </a:t>
            </a:r>
            <a:r>
              <a:rPr lang="en-US" sz="4800" i="1" dirty="0" err="1">
                <a:latin typeface="Corbel" panose="020B0503020204020204" pitchFamily="34" charset="0"/>
              </a:rPr>
              <a:t>specială</a:t>
            </a:r>
            <a:r>
              <a:rPr lang="en-US" sz="4800" i="1" dirty="0">
                <a:latin typeface="Corbel" panose="020B0503020204020204" pitchFamily="34" charset="0"/>
              </a:rPr>
              <a:t>, ci ca </a:t>
            </a:r>
            <a:r>
              <a:rPr lang="en-US" sz="4800" i="1" dirty="0" err="1">
                <a:latin typeface="Corbel" panose="020B0503020204020204" pitchFamily="34" charset="0"/>
              </a:rPr>
              <a:t>pe</a:t>
            </a:r>
            <a:r>
              <a:rPr lang="en-US" sz="4800" i="1" dirty="0">
                <a:latin typeface="Corbel" panose="020B0503020204020204" pitchFamily="34" charset="0"/>
              </a:rPr>
              <a:t> o parte </a:t>
            </a:r>
            <a:r>
              <a:rPr lang="en-US" sz="4800" i="1" dirty="0" err="1">
                <a:latin typeface="Corbel" panose="020B0503020204020204" pitchFamily="34" charset="0"/>
              </a:rPr>
              <a:t>obișnuită</a:t>
            </a:r>
            <a:r>
              <a:rPr lang="en-US" sz="4800" i="1" dirty="0">
                <a:latin typeface="Corbel" panose="020B0503020204020204" pitchFamily="34" charset="0"/>
              </a:rPr>
              <a:t> </a:t>
            </a:r>
            <a:endParaRPr lang="en-US" sz="4800" i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i="1" dirty="0" smtClean="0">
                <a:latin typeface="Corbel" panose="020B0503020204020204" pitchFamily="34" charset="0"/>
              </a:rPr>
              <a:t>a </a:t>
            </a:r>
            <a:r>
              <a:rPr lang="en-US" sz="4800" i="1" dirty="0" err="1" smtClean="0">
                <a:latin typeface="Corbel" panose="020B0503020204020204" pitchFamily="34" charset="0"/>
              </a:rPr>
              <a:t>vieții</a:t>
            </a:r>
            <a:r>
              <a:rPr lang="en-US" sz="4800" i="1" dirty="0" smtClean="0">
                <a:latin typeface="Corbel" panose="020B0503020204020204" pitchFamily="34" charset="0"/>
              </a:rPr>
              <a:t> </a:t>
            </a:r>
            <a:r>
              <a:rPr lang="en-US" sz="4800" i="1" dirty="0">
                <a:latin typeface="Corbel" panose="020B0503020204020204" pitchFamily="34" charset="0"/>
              </a:rPr>
              <a:t>care ne </a:t>
            </a:r>
            <a:r>
              <a:rPr lang="en-US" sz="4800" i="1" dirty="0" err="1">
                <a:latin typeface="Corbel" panose="020B0503020204020204" pitchFamily="34" charset="0"/>
              </a:rPr>
              <a:t>poate</a:t>
            </a:r>
            <a:r>
              <a:rPr lang="en-US" sz="4800" i="1" dirty="0">
                <a:latin typeface="Corbel" panose="020B0503020204020204" pitchFamily="34" charset="0"/>
              </a:rPr>
              <a:t> </a:t>
            </a:r>
            <a:r>
              <a:rPr lang="en-US" sz="4800" i="1" dirty="0" err="1">
                <a:latin typeface="Corbel" panose="020B0503020204020204" pitchFamily="34" charset="0"/>
              </a:rPr>
              <a:t>afecta</a:t>
            </a:r>
            <a:r>
              <a:rPr lang="en-US" sz="4800" i="1" dirty="0">
                <a:latin typeface="Corbel" panose="020B0503020204020204" pitchFamily="34" charset="0"/>
              </a:rPr>
              <a:t> </a:t>
            </a:r>
            <a:r>
              <a:rPr lang="en-US" sz="4800" i="1" dirty="0" err="1">
                <a:latin typeface="Corbel" panose="020B0503020204020204" pitchFamily="34" charset="0"/>
              </a:rPr>
              <a:t>pe</a:t>
            </a:r>
            <a:r>
              <a:rPr lang="en-US" sz="4800" i="1" dirty="0">
                <a:latin typeface="Corbel" panose="020B0503020204020204" pitchFamily="34" charset="0"/>
              </a:rPr>
              <a:t> </a:t>
            </a:r>
            <a:r>
              <a:rPr lang="en-US" sz="4800" i="1" dirty="0" err="1" smtClean="0">
                <a:latin typeface="Corbel" panose="020B0503020204020204" pitchFamily="34" charset="0"/>
              </a:rPr>
              <a:t>fiecare</a:t>
            </a:r>
            <a:r>
              <a:rPr lang="en-US" sz="4800" i="1" dirty="0" smtClean="0">
                <a:latin typeface="Corbel" panose="020B0503020204020204" pitchFamily="34" charset="0"/>
              </a:rPr>
              <a:t>”</a:t>
            </a: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Acest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fragment </a:t>
            </a:r>
            <a:r>
              <a:rPr lang="en-US" sz="4800" dirty="0" err="1">
                <a:latin typeface="Corbel" panose="020B0503020204020204" pitchFamily="34" charset="0"/>
              </a:rPr>
              <a:t>dintr</a:t>
            </a:r>
            <a:r>
              <a:rPr lang="en-US" sz="4800" dirty="0">
                <a:latin typeface="Corbel" panose="020B0503020204020204" pitchFamily="34" charset="0"/>
              </a:rPr>
              <a:t>-un </a:t>
            </a:r>
            <a:r>
              <a:rPr lang="en-US" sz="4800" dirty="0" err="1">
                <a:latin typeface="Corbel" panose="020B0503020204020204" pitchFamily="34" charset="0"/>
              </a:rPr>
              <a:t>articol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despre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mișcarea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arhitecturală</a:t>
            </a:r>
            <a:r>
              <a:rPr lang="en-US" sz="4800" dirty="0">
                <a:latin typeface="Corbel" panose="020B0503020204020204" pitchFamily="34" charset="0"/>
              </a:rPr>
              <a:t> ”</a:t>
            </a:r>
            <a:r>
              <a:rPr lang="en-US" sz="4800" dirty="0" err="1">
                <a:latin typeface="Corbel" panose="020B0503020204020204" pitchFamily="34" charset="0"/>
              </a:rPr>
              <a:t>Fără</a:t>
            </a:r>
            <a:r>
              <a:rPr lang="en-US" sz="4800" dirty="0">
                <a:latin typeface="Corbel" panose="020B0503020204020204" pitchFamily="34" charset="0"/>
              </a:rPr>
              <a:t> ALFE”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a </a:t>
            </a:r>
            <a:r>
              <a:rPr lang="en-US" sz="4800" dirty="0" err="1" smtClean="0">
                <a:latin typeface="Corbel" panose="020B0503020204020204" pitchFamily="34" charset="0"/>
              </a:rPr>
              <a:t>fost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citat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către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directorul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Muzeului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canadian</a:t>
            </a:r>
            <a:r>
              <a:rPr lang="en-US" sz="4800" dirty="0">
                <a:latin typeface="Corbel" panose="020B0503020204020204" pitchFamily="34" charset="0"/>
              </a:rPr>
              <a:t> al </a:t>
            </a:r>
            <a:r>
              <a:rPr lang="en-US" sz="4800" dirty="0" err="1">
                <a:latin typeface="Corbel" panose="020B0503020204020204" pitchFamily="34" charset="0"/>
              </a:rPr>
              <a:t>drepturilor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 smtClean="0">
                <a:latin typeface="Corbel" panose="020B0503020204020204" pitchFamily="34" charset="0"/>
              </a:rPr>
              <a:t>omului</a:t>
            </a:r>
            <a:r>
              <a:rPr lang="en-US" sz="48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ALFELE </a:t>
            </a:r>
            <a:r>
              <a:rPr lang="en-US" sz="4800" dirty="0" err="1">
                <a:latin typeface="Corbel" panose="020B0503020204020204" pitchFamily="34" charset="0"/>
              </a:rPr>
              <a:t>sunt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prezente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unele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competiții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atletism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 err="1">
                <a:latin typeface="Corbel" panose="020B0503020204020204" pitchFamily="34" charset="0"/>
              </a:rPr>
              <a:t>Numiți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smtClean="0">
                <a:latin typeface="Corbel" panose="020B0503020204020204" pitchFamily="34" charset="0"/>
              </a:rPr>
              <a:t>ALFA</a:t>
            </a:r>
            <a:r>
              <a:rPr lang="ro-MD" sz="4800" b="1" smtClean="0">
                <a:latin typeface="Corbel" panose="020B0503020204020204" pitchFamily="34" charset="0"/>
              </a:rPr>
              <a:t>!</a:t>
            </a:r>
            <a:endParaRPr lang="ru-RU" sz="4800" b="1" dirty="0"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4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106831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ro-RO" sz="4400" dirty="0">
                <a:solidFill>
                  <a:srgbClr val="002E6D"/>
                </a:solidFill>
              </a:rPr>
              <a:t>/RĂSPUNSUL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121582" y="3704088"/>
            <a:ext cx="9832248" cy="394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Барьеры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en-US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Bariere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  <p:pic>
        <p:nvPicPr>
          <p:cNvPr id="15" name="Picture 6" descr="Барьер легкоатлетический регулируемый: продажа, цена в Киеве. инвентарь для легкой  атлетики от &quot;Спорт Світ&quot; - 18480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454" y="2319570"/>
            <a:ext cx="7299385" cy="729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02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5686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29" y="2268743"/>
            <a:ext cx="19647969" cy="7855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Один </a:t>
            </a:r>
            <a:r>
              <a:rPr lang="ru-RU" sz="7200" dirty="0" err="1">
                <a:latin typeface="Corbel" panose="020B0503020204020204" pitchFamily="34" charset="0"/>
              </a:rPr>
              <a:t>блогер</a:t>
            </a:r>
            <a:r>
              <a:rPr lang="ru-RU" sz="7200" dirty="0">
                <a:latin typeface="Corbel" panose="020B0503020204020204" pitchFamily="34" charset="0"/>
              </a:rPr>
              <a:t> пишет, что город должен быть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ИКСОМ</a:t>
            </a:r>
            <a:r>
              <a:rPr lang="ru-RU" sz="7200" dirty="0">
                <a:latin typeface="Corbel" panose="020B0503020204020204" pitchFamily="34" charset="0"/>
              </a:rPr>
              <a:t>, а не только ИГРЕКОМ. Там надо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dirty="0" smtClean="0">
                <a:latin typeface="Corbel" panose="020B0503020204020204" pitchFamily="34" charset="0"/>
              </a:rPr>
              <a:t>отдыхать</a:t>
            </a:r>
            <a:r>
              <a:rPr lang="ru-RU" sz="7200" dirty="0">
                <a:latin typeface="Corbel" panose="020B0503020204020204" pitchFamily="34" charset="0"/>
              </a:rPr>
              <a:t>, а не только трудиться. </a:t>
            </a:r>
            <a:endParaRPr lang="en-US" sz="72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Напишите </a:t>
            </a:r>
            <a:r>
              <a:rPr lang="ru-RU" sz="7200" b="1" dirty="0">
                <a:latin typeface="Corbel" panose="020B0503020204020204" pitchFamily="34" charset="0"/>
              </a:rPr>
              <a:t>обе </a:t>
            </a:r>
            <a:r>
              <a:rPr lang="ru-RU" sz="7200" b="1" dirty="0" smtClean="0">
                <a:latin typeface="Corbel" panose="020B0503020204020204" pitchFamily="34" charset="0"/>
              </a:rPr>
              <a:t>замены.</a:t>
            </a:r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dirty="0" smtClean="0">
                <a:latin typeface="Corbel" panose="020B0503020204020204" pitchFamily="34" charset="0"/>
              </a:rPr>
              <a:t>Un </a:t>
            </a:r>
            <a:r>
              <a:rPr lang="en-US" sz="7200" dirty="0">
                <a:latin typeface="Corbel" panose="020B0503020204020204" pitchFamily="34" charset="0"/>
              </a:rPr>
              <a:t>blogger </a:t>
            </a:r>
            <a:r>
              <a:rPr lang="en-US" sz="7200" dirty="0" err="1">
                <a:latin typeface="Corbel" panose="020B0503020204020204" pitchFamily="34" charset="0"/>
              </a:rPr>
              <a:t>scrie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că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orașul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ar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trebui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să</a:t>
            </a:r>
            <a:r>
              <a:rPr lang="en-US" sz="7200" dirty="0">
                <a:latin typeface="Corbel" panose="020B0503020204020204" pitchFamily="34" charset="0"/>
              </a:rPr>
              <a:t> fie ca o </a:t>
            </a:r>
            <a:r>
              <a:rPr lang="en-US" sz="7200" dirty="0" smtClean="0">
                <a:latin typeface="Corbel" panose="020B0503020204020204" pitchFamily="34" charset="0"/>
              </a:rPr>
              <a:t>ALFĂ,</a:t>
            </a:r>
          </a:p>
          <a:p>
            <a:pPr fontAlgn="base"/>
            <a:r>
              <a:rPr lang="en-US" sz="7200" dirty="0" err="1" smtClean="0">
                <a:latin typeface="Corbel" panose="020B0503020204020204" pitchFamily="34" charset="0"/>
              </a:rPr>
              <a:t>și</a:t>
            </a:r>
            <a:r>
              <a:rPr lang="en-US" sz="7200" dirty="0" smtClean="0">
                <a:latin typeface="Corbel" panose="020B0503020204020204" pitchFamily="34" charset="0"/>
              </a:rPr>
              <a:t> </a:t>
            </a:r>
            <a:r>
              <a:rPr lang="en-US" sz="7200" dirty="0">
                <a:latin typeface="Corbel" panose="020B0503020204020204" pitchFamily="34" charset="0"/>
              </a:rPr>
              <a:t>nu </a:t>
            </a:r>
            <a:r>
              <a:rPr lang="en-US" sz="7200" dirty="0" err="1">
                <a:latin typeface="Corbel" panose="020B0503020204020204" pitchFamily="34" charset="0"/>
              </a:rPr>
              <a:t>doar</a:t>
            </a:r>
            <a:r>
              <a:rPr lang="en-US" sz="7200" dirty="0">
                <a:latin typeface="Corbel" panose="020B0503020204020204" pitchFamily="34" charset="0"/>
              </a:rPr>
              <a:t> un X: </a:t>
            </a:r>
            <a:r>
              <a:rPr lang="en-US" sz="7200" dirty="0" err="1">
                <a:latin typeface="Corbel" panose="020B0503020204020204" pitchFamily="34" charset="0"/>
              </a:rPr>
              <a:t>să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te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poți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>
                <a:latin typeface="Corbel" panose="020B0503020204020204" pitchFamily="34" charset="0"/>
              </a:rPr>
              <a:t>odihni</a:t>
            </a:r>
            <a:r>
              <a:rPr lang="en-US" sz="7200" dirty="0">
                <a:latin typeface="Corbel" panose="020B0503020204020204" pitchFamily="34" charset="0"/>
              </a:rPr>
              <a:t>, </a:t>
            </a:r>
            <a:r>
              <a:rPr lang="en-US" sz="7200" dirty="0" err="1">
                <a:latin typeface="Corbel" panose="020B0503020204020204" pitchFamily="34" charset="0"/>
              </a:rPr>
              <a:t>și</a:t>
            </a:r>
            <a:r>
              <a:rPr lang="en-US" sz="7200" dirty="0">
                <a:latin typeface="Corbel" panose="020B0503020204020204" pitchFamily="34" charset="0"/>
              </a:rPr>
              <a:t> nu </a:t>
            </a:r>
            <a:r>
              <a:rPr lang="en-US" sz="7200" dirty="0" err="1">
                <a:latin typeface="Corbel" panose="020B0503020204020204" pitchFamily="34" charset="0"/>
              </a:rPr>
              <a:t>doar</a:t>
            </a:r>
            <a:r>
              <a:rPr lang="en-US" sz="7200" dirty="0">
                <a:latin typeface="Corbel" panose="020B0503020204020204" pitchFamily="34" charset="0"/>
              </a:rPr>
              <a:t> </a:t>
            </a:r>
            <a:r>
              <a:rPr lang="en-US" sz="7200" dirty="0" err="1" smtClean="0">
                <a:latin typeface="Corbel" panose="020B0503020204020204" pitchFamily="34" charset="0"/>
              </a:rPr>
              <a:t>lucra</a:t>
            </a:r>
            <a:r>
              <a:rPr lang="en-US" sz="72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Scrieți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e</a:t>
            </a:r>
            <a:r>
              <a:rPr lang="ro-MD" sz="7200" b="1" dirty="0" smtClean="0">
                <a:latin typeface="Corbel" panose="020B0503020204020204" pitchFamily="34" charset="0"/>
              </a:rPr>
              <a:t>ste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ALFA </a:t>
            </a:r>
            <a:r>
              <a:rPr lang="en-US" sz="7200" b="1" dirty="0" err="1">
                <a:latin typeface="Corbel" panose="020B0503020204020204" pitchFamily="34" charset="0"/>
              </a:rPr>
              <a:t>și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ce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smtClean="0">
                <a:latin typeface="Corbel" panose="020B0503020204020204" pitchFamily="34" charset="0"/>
              </a:rPr>
              <a:t>e</a:t>
            </a:r>
            <a:r>
              <a:rPr lang="ro-MD" sz="7200" b="1" dirty="0" smtClean="0">
                <a:latin typeface="Corbel" panose="020B0503020204020204" pitchFamily="34" charset="0"/>
              </a:rPr>
              <a:t>ste</a:t>
            </a:r>
            <a:r>
              <a:rPr lang="en-US" sz="7200" b="1" dirty="0" smtClean="0">
                <a:latin typeface="Corbel" panose="020B0503020204020204" pitchFamily="34" charset="0"/>
              </a:rPr>
              <a:t> X</a:t>
            </a:r>
            <a:r>
              <a:rPr lang="ro-MD" sz="7200" b="1" smtClean="0">
                <a:latin typeface="Corbel" panose="020B0503020204020204" pitchFamily="34" charset="0"/>
              </a:rPr>
              <a:t>!</a:t>
            </a:r>
            <a:r>
              <a:rPr lang="en-US" sz="7200" b="1" smtClean="0">
                <a:latin typeface="Corbel" panose="020B0503020204020204" pitchFamily="34" charset="0"/>
              </a:rPr>
              <a:t> </a:t>
            </a:r>
            <a:endParaRPr lang="ru-RU" sz="7200" b="1" dirty="0"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2" y="10488800"/>
            <a:ext cx="1087110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RĂSPUNSURI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 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PUNCTE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8629566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ro-RO" sz="4400" dirty="0">
                <a:solidFill>
                  <a:srgbClr val="002E6D"/>
                </a:solidFill>
              </a:rPr>
              <a:t>/RĂSPUNSUL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959" y="3667398"/>
            <a:ext cx="10692311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734550" y="3671310"/>
            <a:ext cx="10369547" cy="4004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Дом</a:t>
            </a:r>
            <a:r>
              <a:rPr lang="ro-RO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Casa</a:t>
            </a:r>
            <a:r>
              <a:rPr lang="en-US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1 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b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Рабочее место</a:t>
            </a:r>
            <a:r>
              <a:rPr lang="ro-RO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Loc de 				muncă</a:t>
            </a:r>
            <a:r>
              <a:rPr lang="ru-RU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– 1 балл</a:t>
            </a:r>
            <a:r>
              <a:rPr lang="x-none" sz="5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/punct.</a:t>
            </a:r>
            <a:endParaRPr lang="ru-RU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2" y="10488800"/>
            <a:ext cx="10852057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RĂSPUNSURI – 2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PUNCTE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  <p:pic>
        <p:nvPicPr>
          <p:cNvPr id="15" name="Picture 6" descr="house 〛 ◾ Photos ◾Ideas◾ Desig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545080"/>
            <a:ext cx="9313301" cy="66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591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3"/>
            <a:ext cx="19647968" cy="760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Один </a:t>
            </a:r>
            <a:r>
              <a:rPr lang="ru-RU" sz="5400" dirty="0" err="1">
                <a:latin typeface="Corbel" panose="020B0503020204020204" pitchFamily="34" charset="0"/>
              </a:rPr>
              <a:t>блогер</a:t>
            </a:r>
            <a:r>
              <a:rPr lang="ru-RU" sz="5400" dirty="0">
                <a:latin typeface="Corbel" panose="020B0503020204020204" pitchFamily="34" charset="0"/>
              </a:rPr>
              <a:t> советует жителям плотно </a:t>
            </a:r>
            <a:r>
              <a:rPr lang="ru-RU" sz="5400" dirty="0" smtClean="0">
                <a:latin typeface="Corbel" panose="020B0503020204020204" pitchFamily="34" charset="0"/>
              </a:rPr>
              <a:t>застроенных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мегаполисов </a:t>
            </a:r>
            <a:r>
              <a:rPr lang="ru-RU" sz="5400" dirty="0">
                <a:latin typeface="Corbel" panose="020B0503020204020204" pitchFamily="34" charset="0"/>
              </a:rPr>
              <a:t>использовать пространство ИХ: </a:t>
            </a:r>
            <a:r>
              <a:rPr lang="ru-RU" sz="5400" dirty="0" smtClean="0">
                <a:latin typeface="Corbel" panose="020B0503020204020204" pitchFamily="34" charset="0"/>
              </a:rPr>
              <a:t>установить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скамейки</a:t>
            </a:r>
            <a:r>
              <a:rPr lang="ru-RU" sz="5400" dirty="0">
                <a:latin typeface="Corbel" panose="020B0503020204020204" pitchFamily="34" charset="0"/>
              </a:rPr>
              <a:t>, клумбы с цветами и небольшую зону для </a:t>
            </a:r>
            <a:r>
              <a:rPr lang="ru-RU" sz="5400" dirty="0" smtClean="0">
                <a:latin typeface="Corbel" panose="020B0503020204020204" pitchFamily="34" charset="0"/>
              </a:rPr>
              <a:t>занятий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спортом</a:t>
            </a:r>
            <a:r>
              <a:rPr lang="ru-RU" sz="5400" dirty="0">
                <a:latin typeface="Corbel" panose="020B0503020204020204" pitchFamily="34" charset="0"/>
              </a:rPr>
              <a:t>. Главное – не забывать о безопасности и </a:t>
            </a:r>
            <a:r>
              <a:rPr lang="ru-RU" sz="5400" dirty="0" smtClean="0">
                <a:latin typeface="Corbel" panose="020B0503020204020204" pitchFamily="34" charset="0"/>
              </a:rPr>
              <a:t>ставить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ограждения</a:t>
            </a:r>
            <a:r>
              <a:rPr lang="ru-RU" sz="5400" dirty="0">
                <a:latin typeface="Corbel" panose="020B0503020204020204" pitchFamily="34" charset="0"/>
              </a:rPr>
              <a:t>. </a:t>
            </a:r>
            <a:r>
              <a:rPr lang="ru-RU" sz="5400" b="1" dirty="0">
                <a:latin typeface="Corbel" panose="020B0503020204020204" pitchFamily="34" charset="0"/>
              </a:rPr>
              <a:t>Назовите </a:t>
            </a:r>
            <a:r>
              <a:rPr lang="ru-RU" sz="5400" b="1" dirty="0" smtClean="0">
                <a:latin typeface="Corbel" panose="020B0503020204020204" pitchFamily="34" charset="0"/>
              </a:rPr>
              <a:t>ИХ.</a:t>
            </a:r>
            <a:endParaRPr lang="x-none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Un </a:t>
            </a:r>
            <a:r>
              <a:rPr lang="en-US" sz="5400" dirty="0">
                <a:latin typeface="Corbel" panose="020B0503020204020204" pitchFamily="34" charset="0"/>
              </a:rPr>
              <a:t>blogger </a:t>
            </a:r>
            <a:r>
              <a:rPr lang="en-US" sz="5400" dirty="0" err="1">
                <a:latin typeface="Corbel" panose="020B0503020204020204" pitchFamily="34" charset="0"/>
              </a:rPr>
              <a:t>îi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sfătuiește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locuitorii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orașelor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mari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folosească</a:t>
            </a:r>
            <a:endParaRPr lang="x-none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spațiul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LOR: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instaleze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bănci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terenuri</a:t>
            </a:r>
            <a:r>
              <a:rPr lang="en-US" sz="5400" dirty="0">
                <a:latin typeface="Corbel" panose="020B0503020204020204" pitchFamily="34" charset="0"/>
              </a:rPr>
              <a:t> de sport,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sădească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 smtClean="0">
                <a:latin typeface="Corbel" panose="020B0503020204020204" pitchFamily="34" charset="0"/>
              </a:rPr>
              <a:t>flori</a:t>
            </a:r>
            <a:r>
              <a:rPr lang="en-US" sz="5400" dirty="0" smtClean="0">
                <a:latin typeface="Corbel" panose="020B0503020204020204" pitchFamily="34" charset="0"/>
              </a:rPr>
              <a:t>.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smtClean="0">
                <a:latin typeface="Corbel" panose="020B0503020204020204" pitchFamily="34" charset="0"/>
              </a:rPr>
              <a:t>Important </a:t>
            </a:r>
            <a:r>
              <a:rPr lang="en-US" sz="5400" dirty="0">
                <a:latin typeface="Corbel" panose="020B0503020204020204" pitchFamily="34" charset="0"/>
              </a:rPr>
              <a:t>e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nu </a:t>
            </a:r>
            <a:r>
              <a:rPr lang="en-US" sz="5400" dirty="0" err="1">
                <a:latin typeface="Corbel" panose="020B0503020204020204" pitchFamily="34" charset="0"/>
              </a:rPr>
              <a:t>uitați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securitate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să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puneți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garduri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smtClean="0">
                <a:latin typeface="Corbel" panose="020B0503020204020204" pitchFamily="34" charset="0"/>
              </a:rPr>
              <a:t>de</a:t>
            </a:r>
            <a:endParaRPr lang="x-none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protecție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b="1" dirty="0">
                <a:latin typeface="Corbel" panose="020B0503020204020204" pitchFamily="34" charset="0"/>
              </a:rPr>
              <a:t>Ce </a:t>
            </a:r>
            <a:r>
              <a:rPr lang="en-US" sz="5400" b="1" dirty="0" err="1">
                <a:latin typeface="Corbel" panose="020B0503020204020204" pitchFamily="34" charset="0"/>
              </a:rPr>
              <a:t>sunt</a:t>
            </a:r>
            <a:r>
              <a:rPr lang="en-US" sz="5400" b="1" dirty="0">
                <a:latin typeface="Corbel" panose="020B0503020204020204" pitchFamily="34" charset="0"/>
              </a:rPr>
              <a:t> ELE?</a:t>
            </a:r>
            <a:endParaRPr lang="ru-RU" sz="5400" b="1" dirty="0"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4543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ro-RO" sz="4400" dirty="0">
                <a:solidFill>
                  <a:srgbClr val="002E6D"/>
                </a:solidFill>
              </a:rPr>
              <a:t>/RĂSPUNSUL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10041496" y="3635556"/>
            <a:ext cx="9832248" cy="407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Крыши зданий</a:t>
            </a:r>
            <a:r>
              <a:rPr lang="ro-RO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ro-RO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66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o-RO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</a:t>
            </a:r>
            <a:r>
              <a:rPr lang="en-US" sz="66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Acoperișurile</a:t>
            </a:r>
            <a:r>
              <a:rPr lang="en-US" sz="6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clădirilor</a:t>
            </a:r>
            <a:endParaRPr lang="ru-RU" sz="66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  <p:pic>
        <p:nvPicPr>
          <p:cNvPr id="15" name="Picture 6" descr="Эксплуатируемая кровля: виды, выбор материалов и устройство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3" y="2758440"/>
            <a:ext cx="9424955" cy="62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72396"/>
            <a:ext cx="20104098" cy="12945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7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6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104926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В </a:t>
            </a:r>
            <a:r>
              <a:rPr lang="ru-RU" sz="5400" dirty="0">
                <a:latin typeface="Corbel" panose="020B0503020204020204" pitchFamily="34" charset="0"/>
              </a:rPr>
              <a:t>Саудовской Аравии строят </a:t>
            </a:r>
            <a:r>
              <a:rPr lang="ru-RU" sz="5400" dirty="0" err="1">
                <a:latin typeface="Corbel" panose="020B0503020204020204" pitchFamily="34" charset="0"/>
              </a:rPr>
              <a:t>экогород</a:t>
            </a:r>
            <a:r>
              <a:rPr lang="ru-RU" sz="5400" dirty="0">
                <a:latin typeface="Corbel" panose="020B0503020204020204" pitchFamily="34" charset="0"/>
              </a:rPr>
              <a:t> будущего. Одна </a:t>
            </a:r>
            <a:r>
              <a:rPr lang="ru-RU" sz="5400" dirty="0" smtClean="0">
                <a:latin typeface="Corbel" panose="020B0503020204020204" pitchFamily="34" charset="0"/>
              </a:rPr>
              <a:t>из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инноваций </a:t>
            </a:r>
            <a:r>
              <a:rPr lang="ru-RU" sz="5400" dirty="0">
                <a:latin typeface="Corbel" panose="020B0503020204020204" pitchFamily="34" charset="0"/>
              </a:rPr>
              <a:t>– полное отсутствие выключателей. Вместо </a:t>
            </a:r>
            <a:r>
              <a:rPr lang="ru-RU" sz="5400" dirty="0" smtClean="0">
                <a:latin typeface="Corbel" panose="020B0503020204020204" pitchFamily="34" charset="0"/>
              </a:rPr>
              <a:t>них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будут </a:t>
            </a:r>
            <a:r>
              <a:rPr lang="ru-RU" sz="5400" dirty="0">
                <a:latin typeface="Corbel" panose="020B0503020204020204" pitchFamily="34" charset="0"/>
              </a:rPr>
              <a:t>использовать ИХ. </a:t>
            </a:r>
            <a:r>
              <a:rPr lang="ru-RU" sz="5400" b="1" dirty="0">
                <a:latin typeface="Corbel" panose="020B0503020204020204" pitchFamily="34" charset="0"/>
              </a:rPr>
              <a:t>Назовите ИХ, зная, что они </a:t>
            </a:r>
            <a:r>
              <a:rPr lang="ru-RU" sz="5400" b="1" dirty="0" smtClean="0">
                <a:latin typeface="Corbel" panose="020B0503020204020204" pitchFamily="34" charset="0"/>
              </a:rPr>
              <a:t>работают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на </a:t>
            </a:r>
            <a:r>
              <a:rPr lang="ru-RU" sz="5400" b="1" dirty="0">
                <a:latin typeface="Corbel" panose="020B0503020204020204" pitchFamily="34" charset="0"/>
              </a:rPr>
              <a:t>основе анализа различных типов волн, поступающих </a:t>
            </a:r>
            <a:r>
              <a:rPr lang="ru-RU" sz="5400" b="1" dirty="0" smtClean="0">
                <a:latin typeface="Corbel" panose="020B0503020204020204" pitchFamily="34" charset="0"/>
              </a:rPr>
              <a:t>из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b="1" dirty="0" smtClean="0">
                <a:latin typeface="Corbel" panose="020B0503020204020204" pitchFamily="34" charset="0"/>
              </a:rPr>
              <a:t>окружающей среды.</a:t>
            </a:r>
            <a:endParaRPr lang="en-US" sz="5400" b="1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În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Arabia </a:t>
            </a:r>
            <a:r>
              <a:rPr lang="en-US" sz="5400" dirty="0" err="1">
                <a:latin typeface="Corbel" panose="020B0503020204020204" pitchFamily="34" charset="0"/>
              </a:rPr>
              <a:t>Saudită</a:t>
            </a:r>
            <a:r>
              <a:rPr lang="en-US" sz="5400" dirty="0">
                <a:latin typeface="Corbel" panose="020B0503020204020204" pitchFamily="34" charset="0"/>
              </a:rPr>
              <a:t> se </a:t>
            </a:r>
            <a:r>
              <a:rPr lang="en-US" sz="5400" dirty="0" err="1">
                <a:latin typeface="Corbel" panose="020B0503020204020204" pitchFamily="34" charset="0"/>
              </a:rPr>
              <a:t>construiește</a:t>
            </a:r>
            <a:r>
              <a:rPr lang="en-US" sz="5400" dirty="0">
                <a:latin typeface="Corbel" panose="020B0503020204020204" pitchFamily="34" charset="0"/>
              </a:rPr>
              <a:t> un eco-</a:t>
            </a:r>
            <a:r>
              <a:rPr lang="en-US" sz="5400" dirty="0" err="1">
                <a:latin typeface="Corbel" panose="020B0503020204020204" pitchFamily="34" charset="0"/>
              </a:rPr>
              <a:t>oraș</a:t>
            </a:r>
            <a:r>
              <a:rPr lang="en-US" sz="5400" dirty="0">
                <a:latin typeface="Corbel" panose="020B0503020204020204" pitchFamily="34" charset="0"/>
              </a:rPr>
              <a:t> al </a:t>
            </a:r>
            <a:r>
              <a:rPr lang="en-US" sz="5400" dirty="0" err="1">
                <a:latin typeface="Corbel" panose="020B0503020204020204" pitchFamily="34" charset="0"/>
              </a:rPr>
              <a:t>viitorului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dirty="0" err="1">
                <a:latin typeface="Corbel" panose="020B0503020204020204" pitchFamily="34" charset="0"/>
              </a:rPr>
              <a:t>Una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smtClean="0">
                <a:latin typeface="Corbel" panose="020B0503020204020204" pitchFamily="34" charset="0"/>
              </a:rPr>
              <a:t>din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inovații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ro-MD" sz="5400" dirty="0" smtClean="0">
                <a:latin typeface="Corbel" panose="020B0503020204020204" pitchFamily="34" charset="0"/>
              </a:rPr>
              <a:t>este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lipsa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totală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>
                <a:latin typeface="Corbel" panose="020B0503020204020204" pitchFamily="34" charset="0"/>
              </a:rPr>
              <a:t>întrerupătoarelor</a:t>
            </a:r>
            <a:r>
              <a:rPr lang="en-US" sz="5400" dirty="0">
                <a:latin typeface="Corbel" panose="020B0503020204020204" pitchFamily="34" charset="0"/>
              </a:rPr>
              <a:t>.  </a:t>
            </a:r>
            <a:r>
              <a:rPr lang="en-US" sz="5400" dirty="0" err="1">
                <a:latin typeface="Corbel" panose="020B0503020204020204" pitchFamily="34" charset="0"/>
              </a:rPr>
              <a:t>În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locul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acestora</a:t>
            </a:r>
            <a:r>
              <a:rPr lang="en-US" sz="5400" dirty="0">
                <a:latin typeface="Corbel" panose="020B0503020204020204" pitchFamily="34" charset="0"/>
              </a:rPr>
              <a:t> se </a:t>
            </a:r>
            <a:r>
              <a:rPr lang="en-US" sz="5400" dirty="0" err="1" smtClean="0">
                <a:latin typeface="Corbel" panose="020B0503020204020204" pitchFamily="34" charset="0"/>
              </a:rPr>
              <a:t>vor</a:t>
            </a:r>
            <a:endParaRPr lang="en-US" sz="5400" dirty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folosi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ELE. </a:t>
            </a:r>
            <a:r>
              <a:rPr lang="en-US" sz="5400" b="1" dirty="0" err="1">
                <a:latin typeface="Corbel" panose="020B0503020204020204" pitchFamily="34" charset="0"/>
              </a:rPr>
              <a:t>Numiți</a:t>
            </a:r>
            <a:r>
              <a:rPr lang="en-US" sz="5400" b="1" dirty="0">
                <a:latin typeface="Corbel" panose="020B0503020204020204" pitchFamily="34" charset="0"/>
              </a:rPr>
              <a:t>-LE, </a:t>
            </a:r>
            <a:r>
              <a:rPr lang="en-US" sz="5400" b="1" dirty="0" err="1">
                <a:latin typeface="Corbel" panose="020B0503020204020204" pitchFamily="34" charset="0"/>
              </a:rPr>
              <a:t>știind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că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funcționează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pe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bază</a:t>
            </a:r>
            <a:r>
              <a:rPr lang="en-US" sz="5400" b="1" dirty="0">
                <a:latin typeface="Corbel" panose="020B0503020204020204" pitchFamily="34" charset="0"/>
              </a:rPr>
              <a:t> de </a:t>
            </a:r>
            <a:r>
              <a:rPr lang="en-US" sz="5400" b="1" dirty="0" err="1">
                <a:latin typeface="Corbel" panose="020B0503020204020204" pitchFamily="34" charset="0"/>
              </a:rPr>
              <a:t>analiză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b="1" dirty="0" smtClean="0">
                <a:latin typeface="Corbel" panose="020B0503020204020204" pitchFamily="34" charset="0"/>
              </a:rPr>
              <a:t>a</a:t>
            </a:r>
            <a:r>
              <a:rPr lang="ro-MD" sz="5400" b="1" smtClean="0">
                <a:latin typeface="Corbel" panose="020B0503020204020204" pitchFamily="34" charset="0"/>
              </a:rPr>
              <a:t>le</a:t>
            </a:r>
            <a:r>
              <a:rPr lang="en-US" sz="5400" b="1" smtClean="0">
                <a:latin typeface="Corbel" panose="020B0503020204020204" pitchFamily="34" charset="0"/>
              </a:rPr>
              <a:t> </a:t>
            </a:r>
            <a:r>
              <a:rPr lang="en-US" sz="5400" b="1" dirty="0" err="1" smtClean="0">
                <a:latin typeface="Corbel" panose="020B0503020204020204" pitchFamily="34" charset="0"/>
              </a:rPr>
              <a:t>diferitor</a:t>
            </a:r>
            <a:r>
              <a:rPr lang="en-US" sz="5400" b="1" dirty="0" smtClean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tipuri</a:t>
            </a:r>
            <a:r>
              <a:rPr lang="en-US" sz="5400" b="1" dirty="0">
                <a:latin typeface="Corbel" panose="020B0503020204020204" pitchFamily="34" charset="0"/>
              </a:rPr>
              <a:t> de </a:t>
            </a:r>
            <a:r>
              <a:rPr lang="en-US" sz="5400" b="1" dirty="0" err="1">
                <a:latin typeface="Corbel" panose="020B0503020204020204" pitchFamily="34" charset="0"/>
              </a:rPr>
              <a:t>unde</a:t>
            </a:r>
            <a:r>
              <a:rPr lang="en-US" sz="5400" b="1" dirty="0">
                <a:latin typeface="Corbel" panose="020B0503020204020204" pitchFamily="34" charset="0"/>
              </a:rPr>
              <a:t>, </a:t>
            </a:r>
            <a:r>
              <a:rPr lang="en-US" sz="5400" b="1" dirty="0" err="1">
                <a:latin typeface="Corbel" panose="020B0503020204020204" pitchFamily="34" charset="0"/>
              </a:rPr>
              <a:t>ce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provin</a:t>
            </a:r>
            <a:r>
              <a:rPr lang="en-US" sz="5400" b="1" dirty="0">
                <a:latin typeface="Corbel" panose="020B0503020204020204" pitchFamily="34" charset="0"/>
              </a:rPr>
              <a:t> din </a:t>
            </a:r>
            <a:r>
              <a:rPr lang="en-US" sz="5400" b="1" dirty="0" err="1">
                <a:latin typeface="Corbel" panose="020B0503020204020204" pitchFamily="34" charset="0"/>
              </a:rPr>
              <a:t>mediul</a:t>
            </a:r>
            <a:r>
              <a:rPr lang="en-US" sz="5400" b="1" dirty="0"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latin typeface="Corbel" panose="020B0503020204020204" pitchFamily="34" charset="0"/>
              </a:rPr>
              <a:t>înconjurător</a:t>
            </a:r>
            <a:r>
              <a:rPr lang="en-US" sz="5400" b="1" dirty="0">
                <a:latin typeface="Corbel" panose="020B0503020204020204" pitchFamily="34" charset="0"/>
              </a:rPr>
              <a:t>.</a:t>
            </a:r>
            <a:endParaRPr lang="ru-RU" sz="5400" b="1" dirty="0">
              <a:latin typeface="Corbel" panose="020B0503020204020204" pitchFamily="34" charset="0"/>
            </a:endParaRPr>
          </a:p>
        </p:txBody>
      </p:sp>
      <p:sp>
        <p:nvSpPr>
          <p:cNvPr id="12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91401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i="0" u="none" strike="noStrike" cap="none" dirty="0">
                <a:solidFill>
                  <a:srgbClr val="FFFFFF"/>
                </a:solidFill>
              </a:rPr>
              <a:t>1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ro-RO" sz="4400" dirty="0">
                <a:solidFill>
                  <a:srgbClr val="002E6D"/>
                </a:solidFill>
              </a:rPr>
              <a:t>/RĂSPUNSUL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429750" y="3709409"/>
            <a:ext cx="10674348" cy="3978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Corbel" pitchFamily="34" charset="0"/>
              </a:rPr>
              <a:t>Датчики</a:t>
            </a:r>
            <a:r>
              <a:rPr lang="ru-RU" sz="6000" b="1" dirty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Corbel" pitchFamily="34" charset="0"/>
              </a:rPr>
              <a:t>движения </a:t>
            </a:r>
            <a:r>
              <a:rPr lang="en-US" sz="6000" b="1" dirty="0" smtClean="0">
                <a:solidFill>
                  <a:schemeClr val="bg1"/>
                </a:solidFill>
                <a:latin typeface="Corbel" pitchFamily="34" charset="0"/>
              </a:rPr>
              <a:t>/ </a:t>
            </a:r>
            <a:br>
              <a:rPr lang="en-US" sz="6000" b="1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Detectoarele</a:t>
            </a:r>
            <a:r>
              <a:rPr lang="en-US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de </a:t>
            </a:r>
            <a:r>
              <a:rPr lang="en-US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mișcare</a:t>
            </a:r>
            <a:endParaRPr lang="ru-RU" sz="60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  <p:pic>
        <p:nvPicPr>
          <p:cNvPr id="15" name="Picture 4" descr="ROZETKA | Датчик движения Luxel 0,5W IP20 (MS-03W). Цена, купить Датчик  движения Luxel 0,5W IP20 (MS-03W) в Киеве, Харькове, Днепропетровске,  Одессе, Запорожье, Львове. Датчик движения Luxel 0,5W IP20 (MS-03W): обзор,  описание, продажа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2" y="3080516"/>
            <a:ext cx="7851608" cy="58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0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3" y="657776"/>
            <a:ext cx="8919126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92193" y="10374500"/>
            <a:ext cx="77859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Чтобы </a:t>
            </a:r>
            <a:r>
              <a:rPr lang="ru-RU" sz="4800" dirty="0">
                <a:latin typeface="Corbel" panose="020B0503020204020204" pitchFamily="34" charset="0"/>
              </a:rPr>
              <a:t>прочувствовать проблемы горожан, мэр Нижнего </a:t>
            </a:r>
            <a:r>
              <a:rPr lang="ru-RU" sz="4800" dirty="0" smtClean="0">
                <a:latin typeface="Corbel" panose="020B0503020204020204" pitchFamily="34" charset="0"/>
              </a:rPr>
              <a:t>Тагила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предложил </a:t>
            </a:r>
            <a:r>
              <a:rPr lang="ru-RU" sz="4800" dirty="0">
                <a:latin typeface="Corbel" panose="020B0503020204020204" pitchFamily="34" charset="0"/>
              </a:rPr>
              <a:t>чиновникам тест-драйв. Им надо было проехать </a:t>
            </a:r>
            <a:r>
              <a:rPr lang="ru-RU" sz="4800" dirty="0" smtClean="0">
                <a:latin typeface="Corbel" panose="020B0503020204020204" pitchFamily="34" charset="0"/>
              </a:rPr>
              <a:t>небольшое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расстояние</a:t>
            </a:r>
            <a:r>
              <a:rPr lang="ru-RU" sz="4800" dirty="0">
                <a:latin typeface="Corbel" panose="020B0503020204020204" pitchFamily="34" charset="0"/>
              </a:rPr>
              <a:t>, но из-за высоких бордюров и других препятствий никто </a:t>
            </a:r>
            <a:r>
              <a:rPr lang="ru-RU" sz="4800" dirty="0" smtClean="0">
                <a:latin typeface="Corbel" panose="020B0503020204020204" pitchFamily="34" charset="0"/>
              </a:rPr>
              <a:t>так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и </a:t>
            </a:r>
            <a:r>
              <a:rPr lang="ru-RU" sz="4800" dirty="0">
                <a:latin typeface="Corbel" panose="020B0503020204020204" pitchFamily="34" charset="0"/>
              </a:rPr>
              <a:t>не добрался до финиша. «В одиночку практически невозможно», </a:t>
            </a:r>
            <a:r>
              <a:rPr lang="ru-RU" sz="4800" dirty="0" smtClean="0">
                <a:latin typeface="Corbel" panose="020B0503020204020204" pitchFamily="34" charset="0"/>
              </a:rPr>
              <a:t>–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резюмировал </a:t>
            </a:r>
            <a:r>
              <a:rPr lang="ru-RU" sz="4800" dirty="0">
                <a:latin typeface="Corbel" panose="020B0503020204020204" pitchFamily="34" charset="0"/>
              </a:rPr>
              <a:t>чиновник. </a:t>
            </a:r>
            <a:r>
              <a:rPr lang="ru-RU" sz="4800" b="1" dirty="0">
                <a:latin typeface="Corbel" panose="020B0503020204020204" pitchFamily="34" charset="0"/>
              </a:rPr>
              <a:t>Какое транспортное </a:t>
            </a:r>
            <a:r>
              <a:rPr lang="ru-RU" sz="4800" b="1" dirty="0" smtClean="0">
                <a:latin typeface="Corbel" panose="020B0503020204020204" pitchFamily="34" charset="0"/>
              </a:rPr>
              <a:t>средство они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использовали?</a:t>
            </a:r>
            <a:endParaRPr lang="en-US" sz="4800" b="1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Pentru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a </a:t>
            </a:r>
            <a:r>
              <a:rPr lang="en-US" sz="4800" dirty="0" err="1">
                <a:latin typeface="Corbel" panose="020B0503020204020204" pitchFamily="34" charset="0"/>
              </a:rPr>
              <a:t>înțelege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problemele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orășenilor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primarul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orașului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Nijni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Taghil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a</a:t>
            </a: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propus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oficialilor</a:t>
            </a:r>
            <a:r>
              <a:rPr lang="en-US" sz="4800" dirty="0">
                <a:latin typeface="Corbel" panose="020B0503020204020204" pitchFamily="34" charset="0"/>
              </a:rPr>
              <a:t> un test drive. </a:t>
            </a:r>
            <a:r>
              <a:rPr lang="en-US" sz="4800" dirty="0" err="1">
                <a:latin typeface="Corbel" panose="020B0503020204020204" pitchFamily="34" charset="0"/>
              </a:rPr>
              <a:t>Aceștia</a:t>
            </a:r>
            <a:r>
              <a:rPr lang="en-US" sz="4800" dirty="0">
                <a:latin typeface="Corbel" panose="020B0503020204020204" pitchFamily="34" charset="0"/>
              </a:rPr>
              <a:t> au </a:t>
            </a:r>
            <a:r>
              <a:rPr lang="en-US" sz="4800" dirty="0" err="1">
                <a:latin typeface="Corbel" panose="020B0503020204020204" pitchFamily="34" charset="0"/>
              </a:rPr>
              <a:t>parcurs</a:t>
            </a:r>
            <a:r>
              <a:rPr lang="en-US" sz="4800" dirty="0">
                <a:latin typeface="Corbel" panose="020B0503020204020204" pitchFamily="34" charset="0"/>
              </a:rPr>
              <a:t> o </a:t>
            </a:r>
            <a:r>
              <a:rPr lang="en-US" sz="4800" dirty="0" err="1">
                <a:latin typeface="Corbel" panose="020B0503020204020204" pitchFamily="34" charset="0"/>
              </a:rPr>
              <a:t>distanță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scurtă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dar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din</a:t>
            </a: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cauza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bordurilor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înalte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a </a:t>
            </a:r>
            <a:r>
              <a:rPr lang="en-US" sz="4800" dirty="0" err="1">
                <a:latin typeface="Corbel" panose="020B0503020204020204" pitchFamily="34" charset="0"/>
              </a:rPr>
              <a:t>altor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obstacole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nimeni</a:t>
            </a:r>
            <a:r>
              <a:rPr lang="en-US" sz="4800" dirty="0">
                <a:latin typeface="Corbel" panose="020B0503020204020204" pitchFamily="34" charset="0"/>
              </a:rPr>
              <a:t> nu a </a:t>
            </a:r>
            <a:r>
              <a:rPr lang="en-US" sz="4800" dirty="0" err="1">
                <a:latin typeface="Corbel" panose="020B0503020204020204" pitchFamily="34" charset="0"/>
              </a:rPr>
              <a:t>ajuns</a:t>
            </a:r>
            <a:r>
              <a:rPr lang="en-US" sz="4800" dirty="0">
                <a:latin typeface="Corbel" panose="020B0503020204020204" pitchFamily="34" charset="0"/>
              </a:rPr>
              <a:t> la </a:t>
            </a:r>
            <a:r>
              <a:rPr lang="en-US" sz="4800" dirty="0" err="1">
                <a:latin typeface="Corbel" panose="020B0503020204020204" pitchFamily="34" charset="0"/>
              </a:rPr>
              <a:t>finiș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”</a:t>
            </a:r>
            <a:r>
              <a:rPr lang="en-US" sz="4800" dirty="0">
                <a:latin typeface="Corbel" panose="020B0503020204020204" pitchFamily="34" charset="0"/>
              </a:rPr>
              <a:t>E </a:t>
            </a:r>
            <a:r>
              <a:rPr lang="en-US" sz="4800" dirty="0" err="1">
                <a:latin typeface="Corbel" panose="020B0503020204020204" pitchFamily="34" charset="0"/>
              </a:rPr>
              <a:t>practic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imposibil</a:t>
            </a:r>
            <a:r>
              <a:rPr lang="en-US" sz="4800" dirty="0">
                <a:latin typeface="Corbel" panose="020B0503020204020204" pitchFamily="34" charset="0"/>
              </a:rPr>
              <a:t>” - a </a:t>
            </a:r>
            <a:r>
              <a:rPr lang="en-US" sz="4800" dirty="0" err="1">
                <a:latin typeface="Corbel" panose="020B0503020204020204" pitchFamily="34" charset="0"/>
              </a:rPr>
              <a:t>rezumat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oficialul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>
                <a:latin typeface="Corbel" panose="020B0503020204020204" pitchFamily="34" charset="0"/>
              </a:rPr>
              <a:t>Ce </a:t>
            </a:r>
            <a:r>
              <a:rPr lang="en-US" sz="4800" b="1" dirty="0" err="1">
                <a:latin typeface="Corbel" panose="020B0503020204020204" pitchFamily="34" charset="0"/>
              </a:rPr>
              <a:t>vehicule</a:t>
            </a:r>
            <a:r>
              <a:rPr lang="en-US" sz="4800" b="1" dirty="0">
                <a:latin typeface="Corbel" panose="020B0503020204020204" pitchFamily="34" charset="0"/>
              </a:rPr>
              <a:t> au </a:t>
            </a:r>
            <a:r>
              <a:rPr lang="en-US" sz="4800" b="1" dirty="0" err="1">
                <a:latin typeface="Corbel" panose="020B0503020204020204" pitchFamily="34" charset="0"/>
              </a:rPr>
              <a:t>folosit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oficialii</a:t>
            </a:r>
            <a:r>
              <a:rPr lang="en-US" sz="4800" b="1" dirty="0">
                <a:latin typeface="Corbel" panose="020B0503020204020204" pitchFamily="34" charset="0"/>
              </a:rPr>
              <a:t>? </a:t>
            </a:r>
            <a:endParaRPr lang="ru-RU" sz="4800" b="1" dirty="0">
              <a:latin typeface="Corbel" panose="020B0503020204020204" pitchFamily="34" charset="0"/>
            </a:endParaRPr>
          </a:p>
        </p:txBody>
      </p:sp>
      <p:sp>
        <p:nvSpPr>
          <p:cNvPr id="16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3209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ro-RO" sz="4400" dirty="0">
                <a:solidFill>
                  <a:srgbClr val="002E6D"/>
                </a:solidFill>
              </a:rPr>
              <a:t>/RĂSPUNSUL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875519" y="3709410"/>
            <a:ext cx="10228579" cy="397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Инвалидная </a:t>
            </a:r>
            <a:br>
              <a:rPr lang="ru-RU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u-RU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коляска</a:t>
            </a:r>
            <a:r>
              <a:rPr lang="en-US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en-US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ro-RO" sz="6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Scaune cu rotile</a:t>
            </a:r>
            <a:endParaRPr lang="ru-RU" sz="68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  <p:pic>
        <p:nvPicPr>
          <p:cNvPr id="16" name="Picture 6" descr="Инвалидная коляска Старт | Ottobock RU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73" y="2120775"/>
            <a:ext cx="7335299" cy="733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7210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5082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Скотт </a:t>
            </a:r>
            <a:r>
              <a:rPr lang="ru-RU" sz="5300" dirty="0" err="1">
                <a:latin typeface="Corbel" panose="020B0503020204020204" pitchFamily="34" charset="0"/>
              </a:rPr>
              <a:t>Маккуайр</a:t>
            </a:r>
            <a:r>
              <a:rPr lang="ru-RU" sz="5300" dirty="0">
                <a:latin typeface="Corbel" panose="020B0503020204020204" pitchFamily="34" charset="0"/>
              </a:rPr>
              <a:t> пишет, что сегодня традиционные функции </a:t>
            </a:r>
            <a:r>
              <a:rPr lang="ru-RU" sz="5300" dirty="0" smtClean="0">
                <a:latin typeface="Corbel" panose="020B0503020204020204" pitchFamily="34" charset="0"/>
              </a:rPr>
              <a:t>окон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– </a:t>
            </a:r>
            <a:r>
              <a:rPr lang="ru-RU" sz="5300" dirty="0">
                <a:latin typeface="Corbel" panose="020B0503020204020204" pitchFamily="34" charset="0"/>
              </a:rPr>
              <a:t>обеспечение светом и вентиляцию – выполняют </a:t>
            </a:r>
            <a:r>
              <a:rPr lang="ru-RU" sz="5300" dirty="0" smtClean="0">
                <a:latin typeface="Corbel" panose="020B0503020204020204" pitchFamily="34" charset="0"/>
              </a:rPr>
              <a:t>системы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освещения </a:t>
            </a:r>
            <a:r>
              <a:rPr lang="ru-RU" sz="5300" dirty="0">
                <a:latin typeface="Corbel" panose="020B0503020204020204" pitchFamily="34" charset="0"/>
              </a:rPr>
              <a:t>и кондиционирования. Неудивительно, что в </a:t>
            </a:r>
            <a:r>
              <a:rPr lang="ru-RU" sz="5300" dirty="0" smtClean="0">
                <a:latin typeface="Corbel" panose="020B0503020204020204" pitchFamily="34" charset="0"/>
              </a:rPr>
              <a:t>одном</a:t>
            </a:r>
            <a:endParaRPr lang="en-US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dirty="0" smtClean="0">
                <a:latin typeface="Corbel" panose="020B0503020204020204" pitchFamily="34" charset="0"/>
              </a:rPr>
              <a:t>произведении </a:t>
            </a:r>
            <a:r>
              <a:rPr lang="ru-RU" sz="5300" dirty="0">
                <a:latin typeface="Corbel" panose="020B0503020204020204" pitchFamily="34" charset="0"/>
              </a:rPr>
              <a:t>ХХ века окна сравнивают… </a:t>
            </a:r>
            <a:r>
              <a:rPr lang="ru-RU" sz="5300" b="1" dirty="0">
                <a:latin typeface="Corbel" panose="020B0503020204020204" pitchFamily="34" charset="0"/>
              </a:rPr>
              <a:t>С какой </a:t>
            </a:r>
            <a:r>
              <a:rPr lang="ru-RU" sz="5300" b="1" dirty="0" smtClean="0">
                <a:latin typeface="Corbel" panose="020B0503020204020204" pitchFamily="34" charset="0"/>
              </a:rPr>
              <a:t>бытовой</a:t>
            </a:r>
            <a:endParaRPr lang="en-US" sz="53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300" b="1" dirty="0" smtClean="0">
                <a:latin typeface="Corbel" panose="020B0503020204020204" pitchFamily="34" charset="0"/>
              </a:rPr>
              <a:t>техникой?</a:t>
            </a:r>
            <a:endParaRPr lang="en-US" sz="5300" b="1" dirty="0">
              <a:latin typeface="Corbel" panose="020B0503020204020204" pitchFamily="34" charset="0"/>
            </a:endParaRPr>
          </a:p>
          <a:p>
            <a:pPr fontAlgn="base"/>
            <a:r>
              <a:rPr lang="en-US" sz="5300" dirty="0" smtClean="0">
                <a:latin typeface="Corbel" panose="020B0503020204020204" pitchFamily="34" charset="0"/>
              </a:rPr>
              <a:t>Scott </a:t>
            </a:r>
            <a:r>
              <a:rPr lang="en-US" sz="5300" dirty="0" err="1">
                <a:latin typeface="Corbel" panose="020B0503020204020204" pitchFamily="34" charset="0"/>
              </a:rPr>
              <a:t>McQuire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scrie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că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astăzi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funcțiile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tradiționale</a:t>
            </a:r>
            <a:r>
              <a:rPr lang="en-US" sz="5300" dirty="0">
                <a:latin typeface="Corbel" panose="020B0503020204020204" pitchFamily="34" charset="0"/>
              </a:rPr>
              <a:t> ale </a:t>
            </a:r>
            <a:r>
              <a:rPr lang="en-US" sz="5300" dirty="0" err="1">
                <a:latin typeface="Corbel" panose="020B0503020204020204" pitchFamily="34" charset="0"/>
              </a:rPr>
              <a:t>ferestrelor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smtClean="0">
                <a:latin typeface="Corbel" panose="020B0503020204020204" pitchFamily="34" charset="0"/>
              </a:rPr>
              <a:t>–</a:t>
            </a:r>
          </a:p>
          <a:p>
            <a:pPr fontAlgn="base"/>
            <a:r>
              <a:rPr lang="en-US" sz="5300" dirty="0" err="1" smtClean="0">
                <a:latin typeface="Corbel" panose="020B0503020204020204" pitchFamily="34" charset="0"/>
              </a:rPr>
              <a:t>asigurarea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luminii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și</a:t>
            </a:r>
            <a:r>
              <a:rPr lang="en-US" sz="5300" dirty="0">
                <a:latin typeface="Corbel" panose="020B0503020204020204" pitchFamily="34" charset="0"/>
              </a:rPr>
              <a:t> a </a:t>
            </a:r>
            <a:r>
              <a:rPr lang="en-US" sz="5300" dirty="0" err="1">
                <a:latin typeface="Corbel" panose="020B0503020204020204" pitchFamily="34" charset="0"/>
              </a:rPr>
              <a:t>ventilației</a:t>
            </a:r>
            <a:r>
              <a:rPr lang="en-US" sz="5300" dirty="0">
                <a:latin typeface="Corbel" panose="020B0503020204020204" pitchFamily="34" charset="0"/>
              </a:rPr>
              <a:t> - </a:t>
            </a:r>
            <a:r>
              <a:rPr lang="en-US" sz="5300" dirty="0" err="1">
                <a:latin typeface="Corbel" panose="020B0503020204020204" pitchFamily="34" charset="0"/>
              </a:rPr>
              <a:t>sunt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îndeplinite</a:t>
            </a:r>
            <a:r>
              <a:rPr lang="en-US" sz="5300" dirty="0">
                <a:latin typeface="Corbel" panose="020B0503020204020204" pitchFamily="34" charset="0"/>
              </a:rPr>
              <a:t> de </a:t>
            </a:r>
            <a:r>
              <a:rPr lang="en-US" sz="5300" dirty="0" err="1">
                <a:latin typeface="Corbel" panose="020B0503020204020204" pitchFamily="34" charset="0"/>
              </a:rPr>
              <a:t>sistemele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5300" dirty="0" err="1" smtClean="0">
                <a:latin typeface="Corbel" panose="020B0503020204020204" pitchFamily="34" charset="0"/>
              </a:rPr>
              <a:t>iluminare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și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aer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condiționat</a:t>
            </a:r>
            <a:r>
              <a:rPr lang="en-US" sz="5300" dirty="0">
                <a:latin typeface="Corbel" panose="020B0503020204020204" pitchFamily="34" charset="0"/>
              </a:rPr>
              <a:t>. Nu </a:t>
            </a:r>
            <a:r>
              <a:rPr lang="en-US" sz="5300" dirty="0" smtClean="0">
                <a:latin typeface="Corbel" panose="020B0503020204020204" pitchFamily="34" charset="0"/>
              </a:rPr>
              <a:t>e</a:t>
            </a:r>
            <a:r>
              <a:rPr lang="ro-MD" sz="5300" dirty="0" smtClean="0">
                <a:latin typeface="Corbel" panose="020B0503020204020204" pitchFamily="34" charset="0"/>
              </a:rPr>
              <a:t>ste</a:t>
            </a:r>
            <a:r>
              <a:rPr lang="en-US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surprinzător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faptul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că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într</a:t>
            </a:r>
            <a:r>
              <a:rPr lang="en-US" sz="5300" dirty="0">
                <a:latin typeface="Corbel" panose="020B0503020204020204" pitchFamily="34" charset="0"/>
              </a:rPr>
              <a:t>-un </a:t>
            </a:r>
            <a:endParaRPr lang="ro-MD" sz="53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300" dirty="0" smtClean="0">
                <a:latin typeface="Corbel" panose="020B0503020204020204" pitchFamily="34" charset="0"/>
              </a:rPr>
              <a:t>roman</a:t>
            </a:r>
            <a:r>
              <a:rPr lang="ro-MD" sz="5300" dirty="0" smtClean="0">
                <a:latin typeface="Corbel" panose="020B0503020204020204" pitchFamily="34" charset="0"/>
              </a:rPr>
              <a:t> </a:t>
            </a:r>
            <a:r>
              <a:rPr lang="en-US" sz="5300" dirty="0" smtClean="0">
                <a:latin typeface="Corbel" panose="020B0503020204020204" pitchFamily="34" charset="0"/>
              </a:rPr>
              <a:t>din </a:t>
            </a:r>
            <a:r>
              <a:rPr lang="en-US" sz="5300" dirty="0">
                <a:latin typeface="Corbel" panose="020B0503020204020204" pitchFamily="34" charset="0"/>
              </a:rPr>
              <a:t>sec. XX </a:t>
            </a:r>
            <a:r>
              <a:rPr lang="en-US" sz="5300" dirty="0" err="1">
                <a:latin typeface="Corbel" panose="020B0503020204020204" pitchFamily="34" charset="0"/>
              </a:rPr>
              <a:t>ferestrele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sunt</a:t>
            </a:r>
            <a:r>
              <a:rPr lang="en-US" sz="5300" dirty="0">
                <a:latin typeface="Corbel" panose="020B0503020204020204" pitchFamily="34" charset="0"/>
              </a:rPr>
              <a:t> </a:t>
            </a:r>
            <a:r>
              <a:rPr lang="en-US" sz="5300" dirty="0" err="1">
                <a:latin typeface="Corbel" panose="020B0503020204020204" pitchFamily="34" charset="0"/>
              </a:rPr>
              <a:t>comparate</a:t>
            </a:r>
            <a:r>
              <a:rPr lang="en-US" sz="5300" dirty="0">
                <a:latin typeface="Corbel" panose="020B0503020204020204" pitchFamily="34" charset="0"/>
              </a:rPr>
              <a:t> cu… </a:t>
            </a:r>
            <a:r>
              <a:rPr lang="en-US" sz="5300" b="1" dirty="0">
                <a:latin typeface="Corbel" panose="020B0503020204020204" pitchFamily="34" charset="0"/>
              </a:rPr>
              <a:t>Ce </a:t>
            </a:r>
            <a:r>
              <a:rPr lang="en-US" sz="5300" b="1" dirty="0" err="1">
                <a:latin typeface="Corbel" panose="020B0503020204020204" pitchFamily="34" charset="0"/>
              </a:rPr>
              <a:t>electrocasnică</a:t>
            </a:r>
            <a:r>
              <a:rPr lang="en-US" sz="5300" b="1" dirty="0">
                <a:latin typeface="Corbel" panose="020B0503020204020204" pitchFamily="34" charset="0"/>
              </a:rPr>
              <a:t>?</a:t>
            </a:r>
            <a:endParaRPr lang="ru-RU" sz="5300" b="1" dirty="0"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84733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ro-RO" sz="4400" dirty="0">
                <a:solidFill>
                  <a:srgbClr val="002E6D"/>
                </a:solidFill>
              </a:rPr>
              <a:t>/RĂSPUNSUL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875519" y="3653579"/>
            <a:ext cx="10228579" cy="402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Телевизор</a:t>
            </a:r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endParaRPr lang="en-US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o-RO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Televizor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  <p:pic>
        <p:nvPicPr>
          <p:cNvPr id="15" name="Picture 8" descr="Телевизор Horizont 32LE5161D - отзывы покупателей, владельцев в интернет  магазине М.Видео - Москва - Москв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" y="2319570"/>
            <a:ext cx="7596773" cy="759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8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1056885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</a:t>
            </a:r>
            <a:r>
              <a:rPr lang="ru-RU" sz="4400" dirty="0">
                <a:solidFill>
                  <a:srgbClr val="002E6D"/>
                </a:solidFill>
              </a:rPr>
              <a:t>ВОПРОС/</a:t>
            </a:r>
            <a:r>
              <a:rPr lang="en-US" sz="4400" dirty="0">
                <a:solidFill>
                  <a:srgbClr val="002E6D"/>
                </a:solidFill>
              </a:rPr>
              <a:t>ÎNTREBARE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2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8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В </a:t>
            </a:r>
            <a:r>
              <a:rPr lang="ru-RU" sz="6300" dirty="0">
                <a:latin typeface="Corbel" panose="020B0503020204020204" pitchFamily="34" charset="0"/>
              </a:rPr>
              <a:t>2013 году Вини </a:t>
            </a:r>
            <a:r>
              <a:rPr lang="ru-RU" sz="6300" dirty="0" err="1">
                <a:latin typeface="Corbel" panose="020B0503020204020204" pitchFamily="34" charset="0"/>
              </a:rPr>
              <a:t>Кумар</a:t>
            </a:r>
            <a:r>
              <a:rPr lang="ru-RU" sz="6300" dirty="0">
                <a:latin typeface="Corbel" panose="020B0503020204020204" pitchFamily="34" charset="0"/>
              </a:rPr>
              <a:t> выиграл престижную </a:t>
            </a:r>
            <a:r>
              <a:rPr lang="ru-RU" sz="6300" dirty="0" smtClean="0">
                <a:latin typeface="Corbel" panose="020B0503020204020204" pitchFamily="34" charset="0"/>
              </a:rPr>
              <a:t>награду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err="1" smtClean="0">
                <a:latin typeface="Corbel" panose="020B0503020204020204" pitchFamily="34" charset="0"/>
              </a:rPr>
              <a:t>Google</a:t>
            </a:r>
            <a:r>
              <a:rPr lang="ru-RU" sz="6300" dirty="0" smtClean="0">
                <a:latin typeface="Corbel" panose="020B0503020204020204" pitchFamily="34" charset="0"/>
              </a:rPr>
              <a:t> </a:t>
            </a:r>
            <a:r>
              <a:rPr lang="ru-RU" sz="6300" dirty="0" err="1">
                <a:latin typeface="Corbel" panose="020B0503020204020204" pitchFamily="34" charset="0"/>
              </a:rPr>
              <a:t>Science</a:t>
            </a:r>
            <a:r>
              <a:rPr lang="ru-RU" sz="6300" dirty="0">
                <a:latin typeface="Corbel" panose="020B0503020204020204" pitchFamily="34" charset="0"/>
              </a:rPr>
              <a:t> </a:t>
            </a:r>
            <a:r>
              <a:rPr lang="ru-RU" sz="6300" dirty="0" err="1">
                <a:latin typeface="Corbel" panose="020B0503020204020204" pitchFamily="34" charset="0"/>
              </a:rPr>
              <a:t>Fair</a:t>
            </a:r>
            <a:r>
              <a:rPr lang="ru-RU" sz="6300" dirty="0">
                <a:latin typeface="Corbel" panose="020B0503020204020204" pitchFamily="34" charset="0"/>
              </a:rPr>
              <a:t>, создав приложение, </a:t>
            </a:r>
            <a:r>
              <a:rPr lang="ru-RU" sz="6300" dirty="0" smtClean="0">
                <a:latin typeface="Corbel" panose="020B0503020204020204" pitchFamily="34" charset="0"/>
              </a:rPr>
              <a:t>которое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предупреждает </a:t>
            </a:r>
            <a:r>
              <a:rPr lang="ru-RU" sz="6300" dirty="0">
                <a:latin typeface="Corbel" panose="020B0503020204020204" pitchFamily="34" charset="0"/>
              </a:rPr>
              <a:t>водителей, стоящих в пробке, </a:t>
            </a:r>
            <a:endParaRPr lang="en-US" sz="63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300" dirty="0" smtClean="0">
                <a:latin typeface="Corbel" panose="020B0503020204020204" pitchFamily="34" charset="0"/>
              </a:rPr>
              <a:t>о </a:t>
            </a:r>
            <a:r>
              <a:rPr lang="ru-RU" sz="6300" dirty="0">
                <a:latin typeface="Corbel" panose="020B0503020204020204" pitchFamily="34" charset="0"/>
              </a:rPr>
              <a:t>приближении машин. </a:t>
            </a:r>
            <a:r>
              <a:rPr lang="ru-RU" sz="6300" b="1" dirty="0" smtClean="0">
                <a:latin typeface="Corbel" panose="020B0503020204020204" pitchFamily="34" charset="0"/>
              </a:rPr>
              <a:t>Каких?</a:t>
            </a:r>
            <a:endParaRPr lang="en-US" sz="6300" b="1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În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anul</a:t>
            </a:r>
            <a:r>
              <a:rPr lang="en-US" sz="6300" dirty="0">
                <a:latin typeface="Corbel" panose="020B0503020204020204" pitchFamily="34" charset="0"/>
              </a:rPr>
              <a:t> 2013 Vinay Kumar a </a:t>
            </a:r>
            <a:r>
              <a:rPr lang="en-US" sz="6300" dirty="0" err="1">
                <a:latin typeface="Corbel" panose="020B0503020204020204" pitchFamily="34" charset="0"/>
              </a:rPr>
              <a:t>câștigat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prestigiosul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premiu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smtClean="0">
                <a:latin typeface="Corbel" panose="020B0503020204020204" pitchFamily="34" charset="0"/>
              </a:rPr>
              <a:t>Google </a:t>
            </a:r>
            <a:r>
              <a:rPr lang="en-US" sz="6300" dirty="0">
                <a:latin typeface="Corbel" panose="020B0503020204020204" pitchFamily="34" charset="0"/>
              </a:rPr>
              <a:t>Science Fair </a:t>
            </a:r>
            <a:r>
              <a:rPr lang="en-US" sz="6300" dirty="0" err="1">
                <a:latin typeface="Corbel" panose="020B0503020204020204" pitchFamily="34" charset="0"/>
              </a:rPr>
              <a:t>pentru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că</a:t>
            </a:r>
            <a:r>
              <a:rPr lang="en-US" sz="6300" dirty="0">
                <a:latin typeface="Corbel" panose="020B0503020204020204" pitchFamily="34" charset="0"/>
              </a:rPr>
              <a:t> a </a:t>
            </a:r>
            <a:r>
              <a:rPr lang="en-US" sz="6300" dirty="0" err="1">
                <a:latin typeface="Corbel" panose="020B0503020204020204" pitchFamily="34" charset="0"/>
              </a:rPr>
              <a:t>creat</a:t>
            </a:r>
            <a:r>
              <a:rPr lang="en-US" sz="6300" dirty="0">
                <a:latin typeface="Corbel" panose="020B0503020204020204" pitchFamily="34" charset="0"/>
              </a:rPr>
              <a:t> o </a:t>
            </a:r>
            <a:r>
              <a:rPr lang="en-US" sz="6300" dirty="0" err="1">
                <a:latin typeface="Corbel" panose="020B0503020204020204" pitchFamily="34" charset="0"/>
              </a:rPr>
              <a:t>aplicație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 smtClean="0">
                <a:latin typeface="Corbel" panose="020B0503020204020204" pitchFamily="34" charset="0"/>
              </a:rPr>
              <a:t>ce</a:t>
            </a:r>
            <a:endParaRPr lang="en-US" sz="6300" dirty="0">
              <a:latin typeface="Corbel" panose="020B0503020204020204" pitchFamily="34" charset="0"/>
            </a:endParaRP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avertizează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șoferii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în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trafic</a:t>
            </a:r>
            <a:r>
              <a:rPr lang="en-US" sz="6300" dirty="0">
                <a:latin typeface="Corbel" panose="020B0503020204020204" pitchFamily="34" charset="0"/>
              </a:rPr>
              <a:t>, </a:t>
            </a:r>
            <a:r>
              <a:rPr lang="en-US" sz="6300" dirty="0" err="1">
                <a:latin typeface="Corbel" panose="020B0503020204020204" pitchFamily="34" charset="0"/>
              </a:rPr>
              <a:t>atunci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când</a:t>
            </a:r>
            <a:r>
              <a:rPr lang="en-US" sz="6300" dirty="0">
                <a:latin typeface="Corbel" panose="020B0503020204020204" pitchFamily="34" charset="0"/>
              </a:rPr>
              <a:t> de </a:t>
            </a:r>
            <a:r>
              <a:rPr lang="en-US" sz="6300" dirty="0" err="1">
                <a:latin typeface="Corbel" panose="020B0503020204020204" pitchFamily="34" charset="0"/>
              </a:rPr>
              <a:t>dânșii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smtClean="0">
                <a:latin typeface="Corbel" panose="020B0503020204020204" pitchFamily="34" charset="0"/>
              </a:rPr>
              <a:t>se</a:t>
            </a:r>
          </a:p>
          <a:p>
            <a:pPr fontAlgn="base"/>
            <a:r>
              <a:rPr lang="en-US" sz="6300" dirty="0" err="1" smtClean="0">
                <a:latin typeface="Corbel" panose="020B0503020204020204" pitchFamily="34" charset="0"/>
              </a:rPr>
              <a:t>apropie</a:t>
            </a:r>
            <a:r>
              <a:rPr lang="en-US" sz="6300" dirty="0" smtClean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alte</a:t>
            </a:r>
            <a:r>
              <a:rPr lang="en-US" sz="6300" dirty="0">
                <a:latin typeface="Corbel" panose="020B0503020204020204" pitchFamily="34" charset="0"/>
              </a:rPr>
              <a:t> </a:t>
            </a:r>
            <a:r>
              <a:rPr lang="en-US" sz="6300" dirty="0" err="1">
                <a:latin typeface="Corbel" panose="020B0503020204020204" pitchFamily="34" charset="0"/>
              </a:rPr>
              <a:t>mașini</a:t>
            </a:r>
            <a:r>
              <a:rPr lang="en-US" sz="6300" dirty="0">
                <a:latin typeface="Corbel" panose="020B0503020204020204" pitchFamily="34" charset="0"/>
              </a:rPr>
              <a:t>. </a:t>
            </a:r>
            <a:r>
              <a:rPr lang="en-US" sz="6300" b="1" dirty="0">
                <a:latin typeface="Corbel" panose="020B0503020204020204" pitchFamily="34" charset="0"/>
              </a:rPr>
              <a:t>Ce </a:t>
            </a:r>
            <a:r>
              <a:rPr lang="en-US" sz="6300" b="1" dirty="0" err="1">
                <a:latin typeface="Corbel" panose="020B0503020204020204" pitchFamily="34" charset="0"/>
              </a:rPr>
              <a:t>fel</a:t>
            </a:r>
            <a:r>
              <a:rPr lang="en-US" sz="6300" b="1" dirty="0">
                <a:latin typeface="Corbel" panose="020B0503020204020204" pitchFamily="34" charset="0"/>
              </a:rPr>
              <a:t> de </a:t>
            </a:r>
            <a:r>
              <a:rPr lang="en-US" sz="6300" b="1" dirty="0" err="1">
                <a:latin typeface="Corbel" panose="020B0503020204020204" pitchFamily="34" charset="0"/>
              </a:rPr>
              <a:t>mașini</a:t>
            </a:r>
            <a:r>
              <a:rPr lang="en-US" sz="6300" b="1" dirty="0">
                <a:latin typeface="Corbel" panose="020B0503020204020204" pitchFamily="34" charset="0"/>
              </a:rPr>
              <a:t>?</a:t>
            </a:r>
            <a:r>
              <a:rPr lang="ru-RU" sz="6300" dirty="0">
                <a:latin typeface="Corbel" panose="020B0503020204020204" pitchFamily="34" charset="0"/>
              </a:rPr>
              <a:t/>
            </a:r>
            <a:br>
              <a:rPr lang="ru-RU" sz="6300" dirty="0">
                <a:latin typeface="Corbel" panose="020B0503020204020204" pitchFamily="34" charset="0"/>
              </a:rPr>
            </a:br>
            <a:endParaRPr lang="ru-RU" sz="6300" b="1" dirty="0">
              <a:latin typeface="Corbel" panose="020B0503020204020204" pitchFamily="34" charset="0"/>
            </a:endParaRPr>
          </a:p>
        </p:txBody>
      </p:sp>
      <p:sp>
        <p:nvSpPr>
          <p:cNvPr id="13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3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3" y="3667398"/>
            <a:ext cx="10481127" cy="401373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06" y="10194657"/>
            <a:ext cx="20125205" cy="11132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10188689"/>
            <a:ext cx="4102098" cy="10892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014" y="10188689"/>
            <a:ext cx="1508582" cy="112066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2" y="395444"/>
            <a:ext cx="1583341" cy="1924126"/>
          </a:xfrm>
          <a:prstGeom prst="rect">
            <a:avLst/>
          </a:prstGeom>
        </p:spPr>
      </p:pic>
      <p:sp>
        <p:nvSpPr>
          <p:cNvPr id="155" name="Google Shape;155;p12"/>
          <p:cNvSpPr txBox="1">
            <a:spLocks noGrp="1"/>
          </p:cNvSpPr>
          <p:nvPr>
            <p:ph type="title"/>
          </p:nvPr>
        </p:nvSpPr>
        <p:spPr>
          <a:xfrm>
            <a:off x="956392" y="657776"/>
            <a:ext cx="9140107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lvl="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en-US" sz="6000" i="0" u="none" strike="noStrike" cap="none" dirty="0">
                <a:solidFill>
                  <a:srgbClr val="FFFFFF"/>
                </a:solidFill>
              </a:rPr>
              <a:t>	  </a:t>
            </a:r>
            <a:r>
              <a:rPr lang="ru-RU" sz="4400" dirty="0">
                <a:solidFill>
                  <a:srgbClr val="002E6D"/>
                </a:solidFill>
              </a:rPr>
              <a:t>ОТВЕТ</a:t>
            </a:r>
            <a:r>
              <a:rPr lang="ro-RO" sz="4400" dirty="0">
                <a:solidFill>
                  <a:srgbClr val="002E6D"/>
                </a:solidFill>
              </a:rPr>
              <a:t>/RĂSPUNSUL</a:t>
            </a:r>
            <a:endParaRPr sz="4400" i="0" u="none" strike="noStrike" cap="none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sp>
        <p:nvSpPr>
          <p:cNvPr id="14" name="Google Shape;117;p9"/>
          <p:cNvSpPr txBox="1"/>
          <p:nvPr/>
        </p:nvSpPr>
        <p:spPr>
          <a:xfrm>
            <a:off x="9932669" y="3665988"/>
            <a:ext cx="10110309" cy="401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Машины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экстренных служб: 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скорой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, пожарников 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или полиции</a:t>
            </a:r>
            <a:r>
              <a:rPr lang="ro-RO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/ </a:t>
            </a:r>
            <a:br>
              <a:rPr lang="ro-RO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Mașinile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de </a:t>
            </a:r>
            <a:r>
              <a:rPr lang="en-US" sz="4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urgență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: </a:t>
            </a:r>
            <a:r>
              <a:rPr lang="ro-RO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o-RO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ambulanța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pompierii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, </a:t>
            </a:r>
            <a:r>
              <a:rPr lang="en-US" sz="4400" b="1" dirty="0" err="1">
                <a:solidFill>
                  <a:schemeClr val="bg1"/>
                </a:solidFill>
                <a:latin typeface="Corbel" panose="020B0503020204020204" pitchFamily="34" charset="0"/>
              </a:rPr>
              <a:t>poliția</a:t>
            </a:r>
            <a:endParaRPr lang="ru-RU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Google Shape;253;p20"/>
          <p:cNvSpPr txBox="1"/>
          <p:nvPr/>
        </p:nvSpPr>
        <p:spPr>
          <a:xfrm>
            <a:off x="292193" y="10488800"/>
            <a:ext cx="9583326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 ОТВЕТ/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RĂSPUNS – 1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БАЛЛ/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PUNCT</a:t>
            </a:r>
            <a:endParaRPr lang="en-US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525" y="1118607"/>
            <a:ext cx="10188573" cy="83248"/>
          </a:xfrm>
          <a:prstGeom prst="rect">
            <a:avLst/>
          </a:prstGeom>
        </p:spPr>
      </p:pic>
      <p:pic>
        <p:nvPicPr>
          <p:cNvPr id="13" name="Picture 6" descr="Топ-10: Лучшие полицейские машины в истории | Социально | Статьи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06" y="3667398"/>
            <a:ext cx="4699786" cy="313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В Нижнекамск приехали 12 новых машин скорой помощи — Реальное время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3666693"/>
            <a:ext cx="5115750" cy="313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РСМ-Тракс, ООО на Allbiz - Екатеринбург (Россия) - Товары и услуги компании  РСМ-Тракс, ООО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99" y="6805198"/>
            <a:ext cx="4678362" cy="302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2979</TotalTime>
  <Words>710</Words>
  <Application>Microsoft Office PowerPoint</Application>
  <PresentationFormat>Произвольный</PresentationFormat>
  <Paragraphs>100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1  ВОПРОС/ÎNTREBARE</vt:lpstr>
      <vt:lpstr>1   ОТВЕТ/RĂSPUNSUL</vt:lpstr>
      <vt:lpstr>2  ВОПРОС/ÎNTREBARE</vt:lpstr>
      <vt:lpstr>2   ОТВЕТ/RĂSPUNSUL</vt:lpstr>
      <vt:lpstr>3  ВОПРОС/ÎNTREBARE</vt:lpstr>
      <vt:lpstr>3   ОТВЕТ/RĂSPUNSUL</vt:lpstr>
      <vt:lpstr>4  ВОПРОС/ÎNTREBARE</vt:lpstr>
      <vt:lpstr>4   ОТВЕТ/RĂSPUNSUL</vt:lpstr>
      <vt:lpstr>5  ВОПРОС/ÎNTREBARE</vt:lpstr>
      <vt:lpstr>5   ОТВЕТ/RĂSPUNSUL</vt:lpstr>
      <vt:lpstr>6  ВОПРОС/ÎNTREBARE</vt:lpstr>
      <vt:lpstr>6   ОТВЕТ/RĂSPUNSUL</vt:lpstr>
      <vt:lpstr>7  ВОПРОС/ÎNTREBARE</vt:lpstr>
      <vt:lpstr>7   ОТВЕТ/RĂSPUNSUL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425</cp:revision>
  <dcterms:modified xsi:type="dcterms:W3CDTF">2021-01-13T09:42:44Z</dcterms:modified>
</cp:coreProperties>
</file>