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3"/>
  </p:handoutMasterIdLst>
  <p:sldIdLst>
    <p:sldId id="256" r:id="rId3"/>
    <p:sldId id="27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0" autoAdjust="0"/>
  </p:normalViewPr>
  <p:slideViewPr>
    <p:cSldViewPr>
      <p:cViewPr varScale="1">
        <p:scale>
          <a:sx n="78" d="100"/>
          <a:sy n="78" d="100"/>
        </p:scale>
        <p:origin x="-149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image" Target="../media/image18.wmf"/><Relationship Id="rId7" Type="http://schemas.openxmlformats.org/officeDocument/2006/relationships/image" Target="../media/image17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3" Type="http://schemas.openxmlformats.org/officeDocument/2006/relationships/image" Target="../media/image23.wmf"/><Relationship Id="rId12" Type="http://schemas.openxmlformats.org/officeDocument/2006/relationships/image" Target="../media/image22.wmf"/><Relationship Id="rId11" Type="http://schemas.openxmlformats.org/officeDocument/2006/relationships/image" Target="../media/image21.wmf"/><Relationship Id="rId10" Type="http://schemas.openxmlformats.org/officeDocument/2006/relationships/image" Target="../media/image20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5" Type="http://schemas.openxmlformats.org/officeDocument/2006/relationships/image" Target="../media/image67.wmf"/><Relationship Id="rId4" Type="http://schemas.openxmlformats.org/officeDocument/2006/relationships/image" Target="../media/image66.wmf"/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80.wmf"/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85.wmf"/><Relationship Id="rId4" Type="http://schemas.openxmlformats.org/officeDocument/2006/relationships/image" Target="../media/image84.wmf"/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7" Type="http://schemas.openxmlformats.org/officeDocument/2006/relationships/image" Target="../media/image3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15.wmf"/><Relationship Id="rId3" Type="http://schemas.openxmlformats.org/officeDocument/2006/relationships/image" Target="../media/image20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3" Type="http://schemas.openxmlformats.org/officeDocument/2006/relationships/image" Target="../media/image31.wmf"/><Relationship Id="rId2" Type="http://schemas.openxmlformats.org/officeDocument/2006/relationships/image" Target="../media/image1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7" Type="http://schemas.openxmlformats.org/officeDocument/2006/relationships/image" Target="../media/image42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3" Type="http://schemas.openxmlformats.org/officeDocument/2006/relationships/image" Target="../media/image15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7" Type="http://schemas.openxmlformats.org/officeDocument/2006/relationships/image" Target="../media/image48.wmf"/><Relationship Id="rId6" Type="http://schemas.openxmlformats.org/officeDocument/2006/relationships/image" Target="../media/image47.wmf"/><Relationship Id="rId5" Type="http://schemas.openxmlformats.org/officeDocument/2006/relationships/image" Target="../media/image15.wmf"/><Relationship Id="rId4" Type="http://schemas.openxmlformats.org/officeDocument/2006/relationships/image" Target="../media/image46.wmf"/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3" Type="http://schemas.openxmlformats.org/officeDocument/2006/relationships/image" Target="../media/image31.wmf"/><Relationship Id="rId2" Type="http://schemas.openxmlformats.org/officeDocument/2006/relationships/image" Target="../media/image1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3" Type="http://schemas.openxmlformats.org/officeDocument/2006/relationships/image" Target="../media/image54.wmf"/><Relationship Id="rId2" Type="http://schemas.openxmlformats.org/officeDocument/2006/relationships/image" Target="../media/image15.wmf"/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2D4D3-C9E9-4914-BCB3-41C55D46C10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ACB05-0E3B-4346-97AC-FF7750B5501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 userDrawn="1"/>
        </p:nvSpPr>
        <p:spPr>
          <a:xfrm rot="1571452">
            <a:off x="-4451499" y="4498305"/>
            <a:ext cx="1728192" cy="6263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1880" y="6035593"/>
            <a:ext cx="5421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М.Н.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</a:t>
            </a:r>
            <a:r>
              <a:rPr lang="ru-RU" sz="1600" b="1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Приморский край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Хорда 12"/>
          <p:cNvSpPr/>
          <p:nvPr userDrawn="1"/>
        </p:nvSpPr>
        <p:spPr>
          <a:xfrm rot="12118076">
            <a:off x="-1311067" y="224126"/>
            <a:ext cx="4997382" cy="4935163"/>
          </a:xfrm>
          <a:prstGeom prst="chord">
            <a:avLst>
              <a:gd name="adj1" fmla="val 2650304"/>
              <a:gd name="adj2" fmla="val 16317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956332" y="124648"/>
            <a:ext cx="6957417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и круг</a:t>
            </a:r>
            <a:endParaRPr lang="ru-RU" sz="6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000" b="1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ru-RU" sz="2000" b="1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</a:t>
            </a:r>
            <a:endParaRPr lang="ru-RU" sz="2000" b="1" cap="none" spc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6000" b="1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КАСАТЕЛЬНАЯ</a:t>
            </a:r>
            <a:endParaRPr lang="ru-RU" sz="6000" b="1" cap="none" spc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6000" b="1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ХОРДА</a:t>
            </a:r>
            <a:endParaRPr lang="ru-RU" sz="6000" b="1" cap="none" spc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6000" b="1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СЕКУЩАЯ</a:t>
            </a:r>
            <a:endParaRPr lang="ru-RU" sz="6000" b="1" cap="none" spc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6000" b="1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РАДИУС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Рамка 16"/>
          <p:cNvSpPr/>
          <p:nvPr userDrawn="1"/>
        </p:nvSpPr>
        <p:spPr>
          <a:xfrm>
            <a:off x="107504" y="116632"/>
            <a:ext cx="8928992" cy="6624736"/>
          </a:xfrm>
          <a:prstGeom prst="frame">
            <a:avLst>
              <a:gd name="adj1" fmla="val 113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4" descr="https://www.netclipart.com/pp/m/281-2812869_sales-woman-icon-png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1076325"/>
            <a:ext cx="2889423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5282784" y="5013176"/>
            <a:ext cx="3571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4000" b="1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B6A-C118-4E25-B07C-DFD9EEC551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5172-2564-4CFE-AF11-3D56F8FD22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B6A-C118-4E25-B07C-DFD9EEC551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5172-2564-4CFE-AF11-3D56F8FD22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B6A-C118-4E25-B07C-DFD9EEC551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5172-2564-4CFE-AF11-3D56F8FD22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B6A-C118-4E25-B07C-DFD9EEC551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5172-2564-4CFE-AF11-3D56F8FD22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1520" y="1196752"/>
            <a:ext cx="8645896" cy="5400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9512" y="260648"/>
            <a:ext cx="8784976" cy="187220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 userDrawn="1"/>
        </p:nvSpPr>
        <p:spPr>
          <a:xfrm>
            <a:off x="0" y="38744"/>
            <a:ext cx="827584" cy="7619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323528" y="2708920"/>
            <a:ext cx="3888432" cy="3816424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4283968" y="2204864"/>
            <a:ext cx="4536504" cy="4320480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1520" y="1196752"/>
            <a:ext cx="8645896" cy="5400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4283968" y="836711"/>
            <a:ext cx="4536504" cy="5198881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860032" y="404664"/>
            <a:ext cx="3456384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Хорда 9"/>
          <p:cNvSpPr/>
          <p:nvPr userDrawn="1"/>
        </p:nvSpPr>
        <p:spPr>
          <a:xfrm rot="12118076">
            <a:off x="-1311067" y="224126"/>
            <a:ext cx="4997382" cy="4935163"/>
          </a:xfrm>
          <a:prstGeom prst="chord">
            <a:avLst>
              <a:gd name="adj1" fmla="val 2650304"/>
              <a:gd name="adj2" fmla="val 16317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s://www.netclipart.com/pp/m/281-2812869_sales-woman-icon-png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1076325"/>
            <a:ext cx="2889423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3491880" y="6035593"/>
            <a:ext cx="5421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М.Н.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</a:t>
            </a:r>
            <a:r>
              <a:rPr lang="ru-RU" sz="1600" b="1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Приморский край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https://knigi.infourok.ru/upload/iblock/020/020645c1fedd0a4c995e061153dedfa9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697445">
            <a:off x="7276615" y="1723963"/>
            <a:ext cx="154147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knigobox.ru/image/cache/catalog/efron/4/229217411-9785360088653-1200x630.jpg"/>
          <p:cNvPicPr>
            <a:picLocks noChangeAspect="1" noChangeArrowheads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 bwMode="auto">
          <a:xfrm rot="21105996">
            <a:off x="6112700" y="3205477"/>
            <a:ext cx="153551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sp-yakutsk.ru/files/813/8136fc34e726ed100733095597a4bc26.jpg"/>
          <p:cNvPicPr>
            <a:picLocks noChangeAspect="1" noChangeArrowheads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7301888" y="3946077"/>
            <a:ext cx="1490924" cy="20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xn----8sbbcfnwarxft2cg4d.xn--p1ai/upload/iblock/014/0144a6b8644b64470bd974c290ebbc2b.jp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 rot="455254">
            <a:off x="5006205" y="3746023"/>
            <a:ext cx="1512168" cy="231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bestseller.kz/upload/iblock/8c4/8c458764583d260c3d47ac2f0944b1f2.jpg"/>
          <p:cNvPicPr>
            <a:picLocks noChangeAspect="1" noChangeArrowheads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 rot="21172080">
            <a:off x="2106136" y="3656866"/>
            <a:ext cx="1538075" cy="24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s://cdn1.ozone.ru/multimedia/c1200/1017940388.jpg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9872" y="3933866"/>
            <a:ext cx="1600022" cy="23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.pinimg.com/originals/03/32/46/033246487c25057500acccedea62cac2.jpg"/>
          <p:cNvPicPr>
            <a:picLocks noChangeAspect="1" noChangeArrowheads="1"/>
          </p:cNvPicPr>
          <p:nvPr userDrawn="1"/>
        </p:nvPicPr>
        <p:blipFill rotWithShape="1">
          <a:blip r:embed="rId9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09196">
            <a:off x="3454780" y="1969936"/>
            <a:ext cx="1642639" cy="22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1520" y="1196752"/>
            <a:ext cx="8645896" cy="5400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9512" y="260648"/>
            <a:ext cx="8784976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563888" y="1412776"/>
            <a:ext cx="5256584" cy="5112568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Хорда 10"/>
          <p:cNvSpPr/>
          <p:nvPr userDrawn="1"/>
        </p:nvSpPr>
        <p:spPr>
          <a:xfrm rot="12118076">
            <a:off x="-1311067" y="224126"/>
            <a:ext cx="4997382" cy="4935163"/>
          </a:xfrm>
          <a:prstGeom prst="chord">
            <a:avLst>
              <a:gd name="adj1" fmla="val 2650304"/>
              <a:gd name="adj2" fmla="val 16317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s://www.netclipart.com/pp/m/281-2812869_sales-woman-icon-png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1076325"/>
            <a:ext cx="2889423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ый треугольник 2"/>
          <p:cNvSpPr/>
          <p:nvPr userDrawn="1"/>
        </p:nvSpPr>
        <p:spPr>
          <a:xfrm flipH="1" flipV="1">
            <a:off x="899592" y="332656"/>
            <a:ext cx="8014156" cy="263914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40675" y="124648"/>
            <a:ext cx="4673074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" b="1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ru-RU" sz="2000" b="1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</a:t>
            </a:r>
            <a:endParaRPr lang="ru-RU" sz="2000" b="1" cap="none" spc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КАСАТЕЛЬНАЯ</a:t>
            </a:r>
            <a:endParaRPr lang="ru-RU" sz="3200" b="1" cap="none" spc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ХОРДА</a:t>
            </a:r>
            <a:endParaRPr lang="ru-RU" sz="3200" b="1" cap="none" spc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СЕКУЩАЯ</a:t>
            </a:r>
            <a:endParaRPr lang="ru-RU" sz="3200" b="1" cap="none" spc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РАДИУС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B6A-C118-4E25-B07C-DFD9EEC551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5172-2564-4CFE-AF11-3D56F8FD228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B6A-C118-4E25-B07C-DFD9EEC551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5172-2564-4CFE-AF11-3D56F8FD228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B6A-C118-4E25-B07C-DFD9EEC551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5172-2564-4CFE-AF11-3D56F8FD22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B6A-C118-4E25-B07C-DFD9EEC551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5172-2564-4CFE-AF11-3D56F8FD22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B6A-C118-4E25-B07C-DFD9EEC551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5172-2564-4CFE-AF11-3D56F8FD22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9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30B6A-C118-4E25-B07C-DFD9EEC551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D5172-2564-4CFE-AF11-3D56F8FD2280}" type="slidenum">
              <a:rPr lang="ru-RU" smtClean="0"/>
            </a:fld>
            <a:endParaRPr lang="ru-RU"/>
          </a:p>
        </p:txBody>
      </p:sp>
      <p:pic>
        <p:nvPicPr>
          <p:cNvPr id="7" name="Picture 2" descr="https://catherineasquithgallery.com/uploads/posts/2021-02/1613664680_29-p-fon-dlya-prezentatsii-krugi-33.jpg"/>
          <p:cNvPicPr>
            <a:picLocks noChangeAspect="1" noChangeArrowheads="1"/>
          </p:cNvPicPr>
          <p:nvPr userDrawn="1"/>
        </p:nvPicPr>
        <p:blipFill rotWithShape="1"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7504" y="116632"/>
            <a:ext cx="8928992" cy="6624736"/>
          </a:xfrm>
          <a:prstGeom prst="frame">
            <a:avLst>
              <a:gd name="adj1" fmla="val 113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0.bin"/><Relationship Id="rId8" Type="http://schemas.openxmlformats.org/officeDocument/2006/relationships/image" Target="../media/image55.wmf"/><Relationship Id="rId7" Type="http://schemas.openxmlformats.org/officeDocument/2006/relationships/oleObject" Target="../embeddings/oleObject59.bin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57.bin"/><Relationship Id="rId2" Type="http://schemas.openxmlformats.org/officeDocument/2006/relationships/image" Target="../media/image53.wmf"/><Relationship Id="rId13" Type="http://schemas.openxmlformats.org/officeDocument/2006/relationships/vmlDrawing" Target="../drawings/vmlDrawing8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56.wmf"/><Relationship Id="rId1" Type="http://schemas.openxmlformats.org/officeDocument/2006/relationships/oleObject" Target="../embeddings/oleObject56.bin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8.wmf"/><Relationship Id="rId3" Type="http://schemas.openxmlformats.org/officeDocument/2006/relationships/oleObject" Target="../embeddings/oleObject62.bin"/><Relationship Id="rId2" Type="http://schemas.openxmlformats.org/officeDocument/2006/relationships/image" Target="../media/image57.wmf"/><Relationship Id="rId1" Type="http://schemas.openxmlformats.org/officeDocument/2006/relationships/oleObject" Target="../embeddings/oleObject61.bin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2.xml"/><Relationship Id="rId3" Type="http://schemas.openxmlformats.org/officeDocument/2006/relationships/slide" Target="slide2.xml"/><Relationship Id="rId2" Type="http://schemas.openxmlformats.org/officeDocument/2006/relationships/image" Target="../media/image59.wmf"/><Relationship Id="rId1" Type="http://schemas.openxmlformats.org/officeDocument/2006/relationships/oleObject" Target="../embeddings/oleObject63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1.vml"/><Relationship Id="rId8" Type="http://schemas.openxmlformats.org/officeDocument/2006/relationships/slideLayout" Target="../slideLayouts/slideLayout2.xml"/><Relationship Id="rId7" Type="http://schemas.openxmlformats.org/officeDocument/2006/relationships/slide" Target="slide2.x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1.wmf"/><Relationship Id="rId3" Type="http://schemas.openxmlformats.org/officeDocument/2006/relationships/oleObject" Target="../embeddings/oleObject65.bin"/><Relationship Id="rId2" Type="http://schemas.openxmlformats.org/officeDocument/2006/relationships/image" Target="../media/image60.wmf"/><Relationship Id="rId1" Type="http://schemas.openxmlformats.org/officeDocument/2006/relationships/oleObject" Target="../embeddings/oleObject64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1.bin"/><Relationship Id="rId8" Type="http://schemas.openxmlformats.org/officeDocument/2006/relationships/image" Target="../media/image66.wmf"/><Relationship Id="rId7" Type="http://schemas.openxmlformats.org/officeDocument/2006/relationships/oleObject" Target="../embeddings/oleObject70.bin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4.wmf"/><Relationship Id="rId3" Type="http://schemas.openxmlformats.org/officeDocument/2006/relationships/oleObject" Target="../embeddings/oleObject68.bin"/><Relationship Id="rId2" Type="http://schemas.openxmlformats.org/officeDocument/2006/relationships/image" Target="../media/image63.wmf"/><Relationship Id="rId13" Type="http://schemas.openxmlformats.org/officeDocument/2006/relationships/vmlDrawing" Target="../drawings/vmlDrawing12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67.wmf"/><Relationship Id="rId1" Type="http://schemas.openxmlformats.org/officeDocument/2006/relationships/oleObject" Target="../embeddings/oleObject67.bin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3.vml"/><Relationship Id="rId6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9.wmf"/><Relationship Id="rId3" Type="http://schemas.openxmlformats.org/officeDocument/2006/relationships/oleObject" Target="../embeddings/oleObject73.bin"/><Relationship Id="rId2" Type="http://schemas.openxmlformats.org/officeDocument/2006/relationships/image" Target="../media/image68.wmf"/><Relationship Id="rId1" Type="http://schemas.openxmlformats.org/officeDocument/2006/relationships/oleObject" Target="../embeddings/oleObject72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8.bin"/><Relationship Id="rId8" Type="http://schemas.openxmlformats.org/officeDocument/2006/relationships/image" Target="../media/image73.wmf"/><Relationship Id="rId7" Type="http://schemas.openxmlformats.org/officeDocument/2006/relationships/oleObject" Target="../embeddings/oleObject77.bin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71.wmf"/><Relationship Id="rId3" Type="http://schemas.openxmlformats.org/officeDocument/2006/relationships/oleObject" Target="../embeddings/oleObject75.bin"/><Relationship Id="rId2" Type="http://schemas.openxmlformats.org/officeDocument/2006/relationships/image" Target="../media/image70.wmf"/><Relationship Id="rId13" Type="http://schemas.openxmlformats.org/officeDocument/2006/relationships/vmlDrawing" Target="../drawings/vmlDrawing14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74.wmf"/><Relationship Id="rId1" Type="http://schemas.openxmlformats.org/officeDocument/2006/relationships/oleObject" Target="../embeddings/oleObject74.bin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5.vml"/><Relationship Id="rId6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6.wmf"/><Relationship Id="rId3" Type="http://schemas.openxmlformats.org/officeDocument/2006/relationships/oleObject" Target="../embeddings/oleObject80.bin"/><Relationship Id="rId2" Type="http://schemas.openxmlformats.org/officeDocument/2006/relationships/image" Target="../media/image75.wmf"/><Relationship Id="rId1" Type="http://schemas.openxmlformats.org/officeDocument/2006/relationships/oleObject" Target="../embeddings/oleObject79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80.wmf"/><Relationship Id="rId7" Type="http://schemas.openxmlformats.org/officeDocument/2006/relationships/oleObject" Target="../embeddings/oleObject84.bin"/><Relationship Id="rId6" Type="http://schemas.openxmlformats.org/officeDocument/2006/relationships/image" Target="../media/image79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78.wmf"/><Relationship Id="rId3" Type="http://schemas.openxmlformats.org/officeDocument/2006/relationships/oleObject" Target="../embeddings/oleObject82.bin"/><Relationship Id="rId2" Type="http://schemas.openxmlformats.org/officeDocument/2006/relationships/image" Target="../media/image77.wmf"/><Relationship Id="rId11" Type="http://schemas.openxmlformats.org/officeDocument/2006/relationships/vmlDrawing" Target="../drawings/vmlDrawing16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81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9.bin"/><Relationship Id="rId8" Type="http://schemas.openxmlformats.org/officeDocument/2006/relationships/image" Target="../media/image84.wmf"/><Relationship Id="rId7" Type="http://schemas.openxmlformats.org/officeDocument/2006/relationships/oleObject" Target="../embeddings/oleObject88.bin"/><Relationship Id="rId6" Type="http://schemas.openxmlformats.org/officeDocument/2006/relationships/image" Target="../media/image83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82.wmf"/><Relationship Id="rId3" Type="http://schemas.openxmlformats.org/officeDocument/2006/relationships/oleObject" Target="../embeddings/oleObject86.bin"/><Relationship Id="rId2" Type="http://schemas.openxmlformats.org/officeDocument/2006/relationships/image" Target="../media/image81.wmf"/><Relationship Id="rId13" Type="http://schemas.openxmlformats.org/officeDocument/2006/relationships/vmlDrawing" Target="../drawings/vmlDrawing17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85.wmf"/><Relationship Id="rId1" Type="http://schemas.openxmlformats.org/officeDocument/2006/relationships/oleObject" Target="../embeddings/oleObject85.bin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9" Type="http://schemas.openxmlformats.org/officeDocument/2006/relationships/slideLayout" Target="../slideLayouts/slideLayout4.xml"/><Relationship Id="rId18" Type="http://schemas.openxmlformats.org/officeDocument/2006/relationships/slide" Target="slide20.xml"/><Relationship Id="rId17" Type="http://schemas.openxmlformats.org/officeDocument/2006/relationships/slide" Target="slide19.xml"/><Relationship Id="rId16" Type="http://schemas.openxmlformats.org/officeDocument/2006/relationships/slide" Target="slide18.xml"/><Relationship Id="rId15" Type="http://schemas.openxmlformats.org/officeDocument/2006/relationships/slide" Target="slide17.xml"/><Relationship Id="rId14" Type="http://schemas.openxmlformats.org/officeDocument/2006/relationships/slide" Target="slide16.xml"/><Relationship Id="rId13" Type="http://schemas.openxmlformats.org/officeDocument/2006/relationships/slide" Target="slide15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hyperlink" Target="http://oge.fipi.ru/os/xmodules/qprint/index.php?theme_guid=DCEBCB19D7DF81424FA402BCA67ABA6C&amp;proj_guid=DE0E276E497AB3784C3FC4CC20248DC0" TargetMode="External"/><Relationship Id="rId2" Type="http://schemas.openxmlformats.org/officeDocument/2006/relationships/hyperlink" Target="https://www.netclipart.com/pp/m/281-2812869_sales-woman-icon-png.png" TargetMode="External"/><Relationship Id="rId1" Type="http://schemas.openxmlformats.org/officeDocument/2006/relationships/hyperlink" Target="https://catherineasquithgallery.com/uploads/posts/2021-02/1613664680_29-p-fon-dlya-prezentatsii-krugi-33.jpg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Relationship Id="rId32" Type="http://schemas.openxmlformats.org/officeDocument/2006/relationships/vmlDrawing" Target="../drawings/vmlDrawing1.vml"/><Relationship Id="rId31" Type="http://schemas.openxmlformats.org/officeDocument/2006/relationships/slideLayout" Target="../slideLayouts/slideLayout2.xml"/><Relationship Id="rId30" Type="http://schemas.openxmlformats.org/officeDocument/2006/relationships/slide" Target="slide2.xml"/><Relationship Id="rId3" Type="http://schemas.openxmlformats.org/officeDocument/2006/relationships/oleObject" Target="../embeddings/oleObject2.bin"/><Relationship Id="rId29" Type="http://schemas.openxmlformats.org/officeDocument/2006/relationships/image" Target="../media/image23.wmf"/><Relationship Id="rId28" Type="http://schemas.openxmlformats.org/officeDocument/2006/relationships/oleObject" Target="../embeddings/oleObject16.bin"/><Relationship Id="rId27" Type="http://schemas.openxmlformats.org/officeDocument/2006/relationships/oleObject" Target="../embeddings/oleObject15.bin"/><Relationship Id="rId26" Type="http://schemas.openxmlformats.org/officeDocument/2006/relationships/image" Target="../media/image22.wmf"/><Relationship Id="rId25" Type="http://schemas.openxmlformats.org/officeDocument/2006/relationships/oleObject" Target="../embeddings/oleObject14.bin"/><Relationship Id="rId24" Type="http://schemas.openxmlformats.org/officeDocument/2006/relationships/oleObject" Target="../embeddings/oleObject13.bin"/><Relationship Id="rId23" Type="http://schemas.openxmlformats.org/officeDocument/2006/relationships/image" Target="../media/image21.wmf"/><Relationship Id="rId22" Type="http://schemas.openxmlformats.org/officeDocument/2006/relationships/oleObject" Target="../embeddings/oleObject12.bin"/><Relationship Id="rId21" Type="http://schemas.openxmlformats.org/officeDocument/2006/relationships/oleObject" Target="../embeddings/oleObject11.bin"/><Relationship Id="rId20" Type="http://schemas.openxmlformats.org/officeDocument/2006/relationships/image" Target="../media/image20.wmf"/><Relationship Id="rId2" Type="http://schemas.openxmlformats.org/officeDocument/2006/relationships/image" Target="../media/image11.wmf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19.w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18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17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16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image" Target="../media/image27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4.wmf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28.wmf"/><Relationship Id="rId1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25.bin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0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29.wmf"/><Relationship Id="rId18" Type="http://schemas.openxmlformats.org/officeDocument/2006/relationships/vmlDrawing" Target="../drawings/vmlDrawing3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2.xml"/><Relationship Id="rId15" Type="http://schemas.openxmlformats.org/officeDocument/2006/relationships/image" Target="../media/image33.wmf"/><Relationship Id="rId14" Type="http://schemas.openxmlformats.org/officeDocument/2006/relationships/oleObject" Target="../embeddings/oleObject29.bin"/><Relationship Id="rId13" Type="http://schemas.openxmlformats.org/officeDocument/2006/relationships/image" Target="../media/image32.wmf"/><Relationship Id="rId12" Type="http://schemas.openxmlformats.org/officeDocument/2006/relationships/oleObject" Target="../embeddings/oleObject28.bin"/><Relationship Id="rId11" Type="http://schemas.openxmlformats.org/officeDocument/2006/relationships/oleObject" Target="../embeddings/oleObject27.bin"/><Relationship Id="rId10" Type="http://schemas.openxmlformats.org/officeDocument/2006/relationships/image" Target="../media/image31.wmf"/><Relationship Id="rId1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8" Type="http://schemas.openxmlformats.org/officeDocument/2006/relationships/image" Target="../media/image35.wmf"/><Relationship Id="rId7" Type="http://schemas.openxmlformats.org/officeDocument/2006/relationships/oleObject" Target="../embeddings/oleObject33.bin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31.bin"/><Relationship Id="rId2" Type="http://schemas.openxmlformats.org/officeDocument/2006/relationships/image" Target="../media/image34.wmf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36.wmf"/><Relationship Id="rId1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9.bin"/><Relationship Id="rId8" Type="http://schemas.openxmlformats.org/officeDocument/2006/relationships/image" Target="../media/image39.wmf"/><Relationship Id="rId7" Type="http://schemas.openxmlformats.org/officeDocument/2006/relationships/oleObject" Target="../embeddings/oleObject38.bin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8.wmf"/><Relationship Id="rId3" Type="http://schemas.openxmlformats.org/officeDocument/2006/relationships/oleObject" Target="../embeddings/oleObject36.bin"/><Relationship Id="rId2" Type="http://schemas.openxmlformats.org/officeDocument/2006/relationships/image" Target="../media/image37.wmf"/><Relationship Id="rId17" Type="http://schemas.openxmlformats.org/officeDocument/2006/relationships/vmlDrawing" Target="../drawings/vmlDrawing5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2.xml"/><Relationship Id="rId14" Type="http://schemas.openxmlformats.org/officeDocument/2006/relationships/image" Target="../media/image42.wmf"/><Relationship Id="rId13" Type="http://schemas.openxmlformats.org/officeDocument/2006/relationships/oleObject" Target="../embeddings/oleObject41.bin"/><Relationship Id="rId12" Type="http://schemas.openxmlformats.org/officeDocument/2006/relationships/image" Target="../media/image41.wmf"/><Relationship Id="rId11" Type="http://schemas.openxmlformats.org/officeDocument/2006/relationships/oleObject" Target="../embeddings/oleObject40.bin"/><Relationship Id="rId10" Type="http://schemas.openxmlformats.org/officeDocument/2006/relationships/image" Target="../media/image40.wmf"/><Relationship Id="rId1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.bin"/><Relationship Id="rId8" Type="http://schemas.openxmlformats.org/officeDocument/2006/relationships/image" Target="../media/image46.wmf"/><Relationship Id="rId7" Type="http://schemas.openxmlformats.org/officeDocument/2006/relationships/oleObject" Target="../embeddings/oleObject45.bin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4.wmf"/><Relationship Id="rId3" Type="http://schemas.openxmlformats.org/officeDocument/2006/relationships/oleObject" Target="../embeddings/oleObject43.bin"/><Relationship Id="rId2" Type="http://schemas.openxmlformats.org/officeDocument/2006/relationships/image" Target="../media/image43.wmf"/><Relationship Id="rId19" Type="http://schemas.openxmlformats.org/officeDocument/2006/relationships/vmlDrawing" Target="../drawings/vmlDrawing6.vml"/><Relationship Id="rId18" Type="http://schemas.openxmlformats.org/officeDocument/2006/relationships/slideLayout" Target="../slideLayouts/slideLayout2.xml"/><Relationship Id="rId17" Type="http://schemas.openxmlformats.org/officeDocument/2006/relationships/slide" Target="slide2.xml"/><Relationship Id="rId16" Type="http://schemas.openxmlformats.org/officeDocument/2006/relationships/image" Target="../media/image49.wmf"/><Relationship Id="rId15" Type="http://schemas.openxmlformats.org/officeDocument/2006/relationships/oleObject" Target="../embeddings/oleObject49.bin"/><Relationship Id="rId14" Type="http://schemas.openxmlformats.org/officeDocument/2006/relationships/image" Target="../media/image48.wmf"/><Relationship Id="rId13" Type="http://schemas.openxmlformats.org/officeDocument/2006/relationships/oleObject" Target="../embeddings/oleObject48.bin"/><Relationship Id="rId12" Type="http://schemas.openxmlformats.org/officeDocument/2006/relationships/image" Target="../media/image47.wmf"/><Relationship Id="rId11" Type="http://schemas.openxmlformats.org/officeDocument/2006/relationships/oleObject" Target="../embeddings/oleObject47.bin"/><Relationship Id="rId10" Type="http://schemas.openxmlformats.org/officeDocument/2006/relationships/image" Target="../media/image15.wmf"/><Relationship Id="rId1" Type="http://schemas.openxmlformats.org/officeDocument/2006/relationships/oleObject" Target="../embeddings/oleObject42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4.bin"/><Relationship Id="rId8" Type="http://schemas.openxmlformats.org/officeDocument/2006/relationships/image" Target="../media/image50.wmf"/><Relationship Id="rId7" Type="http://schemas.openxmlformats.org/officeDocument/2006/relationships/oleObject" Target="../embeddings/oleObject53.bin"/><Relationship Id="rId6" Type="http://schemas.openxmlformats.org/officeDocument/2006/relationships/image" Target="../media/image31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51.bin"/><Relationship Id="rId2" Type="http://schemas.openxmlformats.org/officeDocument/2006/relationships/image" Target="../media/image34.wmf"/><Relationship Id="rId15" Type="http://schemas.openxmlformats.org/officeDocument/2006/relationships/vmlDrawing" Target="../drawings/vmlDrawing7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.xml"/><Relationship Id="rId12" Type="http://schemas.openxmlformats.org/officeDocument/2006/relationships/image" Target="../media/image52.wmf"/><Relationship Id="rId11" Type="http://schemas.openxmlformats.org/officeDocument/2006/relationships/oleObject" Target="../embeddings/oleObject55.bin"/><Relationship Id="rId10" Type="http://schemas.openxmlformats.org/officeDocument/2006/relationships/image" Target="../media/image51.wmf"/><Relationship Id="rId1" Type="http://schemas.openxmlformats.org/officeDocument/2006/relationships/oleObject" Target="../embeddings/oleObject5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2440" y="5804535"/>
            <a:ext cx="5923280" cy="846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689025" y="3702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83"/>
          <p:cNvGrpSpPr/>
          <p:nvPr/>
        </p:nvGrpSpPr>
        <p:grpSpPr bwMode="auto">
          <a:xfrm>
            <a:off x="814973" y="2996952"/>
            <a:ext cx="2244859" cy="2178947"/>
            <a:chOff x="431" y="346"/>
            <a:chExt cx="2086" cy="2086"/>
          </a:xfrm>
        </p:grpSpPr>
        <p:sp>
          <p:nvSpPr>
            <p:cNvPr id="4" name="Oval 84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noFill/>
            <a:ln w="44450">
              <a:solidFill>
                <a:srgbClr val="0033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85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>
            <a:off x="788247" y="4121716"/>
            <a:ext cx="3095703" cy="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971600" y="4124875"/>
            <a:ext cx="2936549" cy="1968421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42478" y="365440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50527" y="370212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7809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Рисунок(2)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303042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4478338" y="3370263"/>
          <a:ext cx="16144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Формула" r:id="rId1" imgW="16459200" imgH="3962400" progId="Equation.3">
                  <p:embed/>
                </p:oleObj>
              </mc:Choice>
              <mc:Fallback>
                <p:oleObj name="Формула" r:id="rId1" imgW="16459200" imgH="3962400" progId="Equation.3">
                  <p:embed/>
                  <p:pic>
                    <p:nvPicPr>
                      <p:cNvPr id="0" name="Изображение 10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3370263"/>
                        <a:ext cx="16144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/>
        </p:nvGraphicFramePr>
        <p:xfrm>
          <a:off x="4395986" y="3867151"/>
          <a:ext cx="4476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Формула" r:id="rId3" imgW="190500" imgH="152400" progId="Equation.3">
                  <p:embed/>
                </p:oleObj>
              </mc:Choice>
              <mc:Fallback>
                <p:oleObj name="Формула" r:id="rId3" imgW="190500" imgH="152400" progId="Equation.3">
                  <p:embed/>
                  <p:pic>
                    <p:nvPicPr>
                      <p:cNvPr id="0" name="Изображение 10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986" y="3867151"/>
                        <a:ext cx="4476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4822825" y="3841750"/>
          <a:ext cx="13430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Формула" r:id="rId5" imgW="13716000" imgH="3962400" progId="Equation.3">
                  <p:embed/>
                </p:oleObj>
              </mc:Choice>
              <mc:Fallback>
                <p:oleObj name="Формула" r:id="rId5" imgW="13716000" imgH="3962400" progId="Equation.3">
                  <p:embed/>
                  <p:pic>
                    <p:nvPicPr>
                      <p:cNvPr id="0" name="Изображение 10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825" y="3841750"/>
                        <a:ext cx="13430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6139320" y="3789520"/>
            <a:ext cx="2276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/>
        </p:nvGraphicFramePr>
        <p:xfrm>
          <a:off x="4543425" y="4673600"/>
          <a:ext cx="31924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Формула" r:id="rId7" imgW="32613600" imgH="5791200" progId="Equation.3">
                  <p:embed/>
                </p:oleObj>
              </mc:Choice>
              <mc:Fallback>
                <p:oleObj name="Формула" r:id="rId7" imgW="32613600" imgH="5791200" progId="Equation.3">
                  <p:embed/>
                  <p:pic>
                    <p:nvPicPr>
                      <p:cNvPr id="0" name="Изображение 10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4673600"/>
                        <a:ext cx="319246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Объект 57"/>
          <p:cNvGraphicFramePr>
            <a:graphicFrameLocks noChangeAspect="1"/>
          </p:cNvGraphicFramePr>
          <p:nvPr/>
        </p:nvGraphicFramePr>
        <p:xfrm>
          <a:off x="4633913" y="5300663"/>
          <a:ext cx="3314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Формула" r:id="rId9" imgW="33832800" imgH="7010400" progId="Equation.3">
                  <p:embed/>
                </p:oleObj>
              </mc:Choice>
              <mc:Fallback>
                <p:oleObj name="Формула" r:id="rId9" imgW="33832800" imgH="7010400" progId="Equation.3">
                  <p:embed/>
                  <p:pic>
                    <p:nvPicPr>
                      <p:cNvPr id="0" name="Изображение 10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913" y="5300663"/>
                        <a:ext cx="33147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35682" y="277488"/>
            <a:ext cx="89584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отрезке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выбрана точка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так, что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= 75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= 10. Построена окружность с центром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проходящая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Найдите длину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отрезка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касательной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проведённой из точки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этой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4491747" y="1779140"/>
            <a:ext cx="4235940" cy="1491042"/>
          </a:xfrm>
          <a:prstGeom prst="wedgeRectCallout">
            <a:avLst>
              <a:gd name="adj1" fmla="val 49713"/>
              <a:gd name="adj2" fmla="val -8125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Касательная к окружности перпендикулярна к радиусу, проведенному в точку касания.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сведения 63">
            <a:hlinkClick r:id="" action="ppaction://noaction" highlightClick="1"/>
          </p:cNvPr>
          <p:cNvSpPr/>
          <p:nvPr/>
        </p:nvSpPr>
        <p:spPr>
          <a:xfrm>
            <a:off x="8400106" y="1185429"/>
            <a:ext cx="479076" cy="430819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960368" y="4121716"/>
            <a:ext cx="595408" cy="8914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Фигура, имеющая форму буквы L 39"/>
          <p:cNvSpPr/>
          <p:nvPr/>
        </p:nvSpPr>
        <p:spPr>
          <a:xfrm rot="8635084">
            <a:off x="2465275" y="4698717"/>
            <a:ext cx="260366" cy="243062"/>
          </a:xfrm>
          <a:prstGeom prst="corner">
            <a:avLst>
              <a:gd name="adj1" fmla="val 5208"/>
              <a:gd name="adj2" fmla="val 62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619824" y="4262880"/>
            <a:ext cx="334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теореме Пифагора: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55602" y="494506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02995" y="2822945"/>
            <a:ext cx="3744416" cy="3644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0" y="38744"/>
            <a:ext cx="827584" cy="7619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домой 29">
            <a:hlinkClick r:id="rId11" action="ppaction://hlinksldjump" highlightClick="1"/>
          </p:cNvPr>
          <p:cNvSpPr/>
          <p:nvPr/>
        </p:nvSpPr>
        <p:spPr>
          <a:xfrm>
            <a:off x="7285768" y="6409633"/>
            <a:ext cx="682376" cy="36559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079841" y="6409633"/>
            <a:ext cx="682376" cy="36559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32" grpId="0"/>
      <p:bldP spid="29" grpId="0"/>
      <p:bldP spid="33" grpId="0"/>
      <p:bldP spid="54" grpId="0"/>
      <p:bldP spid="63" grpId="0" animBg="1"/>
      <p:bldP spid="63" grpId="1" animBg="1"/>
      <p:bldP spid="64" grpId="0" animBg="1"/>
      <p:bldP spid="40" grpId="0" animBg="1"/>
      <p:bldP spid="41" grpId="0"/>
      <p:bldP spid="38" grpId="0"/>
      <p:bldP spid="60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3"/>
          <p:cNvGrpSpPr/>
          <p:nvPr/>
        </p:nvGrpSpPr>
        <p:grpSpPr bwMode="auto">
          <a:xfrm>
            <a:off x="735842" y="3115793"/>
            <a:ext cx="3115821" cy="3024336"/>
            <a:chOff x="431" y="346"/>
            <a:chExt cx="2086" cy="2086"/>
          </a:xfrm>
        </p:grpSpPr>
        <p:sp>
          <p:nvSpPr>
            <p:cNvPr id="4" name="Oval 84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noFill/>
            <a:ln w="44450">
              <a:solidFill>
                <a:srgbClr val="0033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85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19061" y="451853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7809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303042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5796136" y="2805547"/>
          <a:ext cx="14351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Формула" r:id="rId1" imgW="14630400" imgH="5791200" progId="Equation.3">
                  <p:embed/>
                </p:oleObj>
              </mc:Choice>
              <mc:Fallback>
                <p:oleObj name="Формула" r:id="rId1" imgW="14630400" imgH="5791200" progId="Equation.3">
                  <p:embed/>
                  <p:pic>
                    <p:nvPicPr>
                      <p:cNvPr id="0" name="Изображение 11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805547"/>
                        <a:ext cx="14351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5603549" y="3586175"/>
          <a:ext cx="20288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Формула" r:id="rId3" imgW="20726400" imgH="5791200" progId="Equation.3">
                  <p:embed/>
                </p:oleObj>
              </mc:Choice>
              <mc:Fallback>
                <p:oleObj name="Формула" r:id="rId3" imgW="20726400" imgH="5791200" progId="Equation.3">
                  <p:embed/>
                  <p:pic>
                    <p:nvPicPr>
                      <p:cNvPr id="0" name="Изображение 11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549" y="3586175"/>
                        <a:ext cx="20288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35682" y="277488"/>
            <a:ext cx="8151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радиусом 39 вписана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квадрат.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Найдите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квадрата.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4499992" y="1231595"/>
            <a:ext cx="4235940" cy="1204923"/>
          </a:xfrm>
          <a:prstGeom prst="wedgeRectCallout">
            <a:avLst>
              <a:gd name="adj1" fmla="val 49713"/>
              <a:gd name="adj2" fmla="val -8125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квадрата равна диаметру вписанной в него окружности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сведения 63">
            <a:hlinkClick r:id="" action="ppaction://noaction" highlightClick="1"/>
          </p:cNvPr>
          <p:cNvSpPr/>
          <p:nvPr/>
        </p:nvSpPr>
        <p:spPr>
          <a:xfrm>
            <a:off x="8345635" y="701859"/>
            <a:ext cx="479076" cy="430819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endCxn id="5" idx="3"/>
          </p:cNvCxnSpPr>
          <p:nvPr/>
        </p:nvCxnSpPr>
        <p:spPr>
          <a:xfrm flipH="1">
            <a:off x="2303597" y="3654405"/>
            <a:ext cx="1188284" cy="10106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07889" y="377741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842" y="3115793"/>
            <a:ext cx="3148263" cy="30243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87524" y="2788149"/>
            <a:ext cx="3744416" cy="3644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6084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0" y="38744"/>
            <a:ext cx="827584" cy="7619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омой 19">
            <a:hlinkClick r:id="rId5" action="ppaction://hlinksldjump" highlightClick="1"/>
          </p:cNvPr>
          <p:cNvSpPr/>
          <p:nvPr/>
        </p:nvSpPr>
        <p:spPr>
          <a:xfrm>
            <a:off x="7285768" y="6409633"/>
            <a:ext cx="682376" cy="36559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079841" y="6409633"/>
            <a:ext cx="682376" cy="36559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0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7809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303042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5824538" y="2895600"/>
          <a:ext cx="13763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Формула" r:id="rId1" imgW="14020800" imgH="3962400" progId="Equation.3">
                  <p:embed/>
                </p:oleObj>
              </mc:Choice>
              <mc:Fallback>
                <p:oleObj name="Формула" r:id="rId1" imgW="14020800" imgH="3962400" progId="Equation.3">
                  <p:embed/>
                  <p:pic>
                    <p:nvPicPr>
                      <p:cNvPr id="0" name="Изображение 12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2895600"/>
                        <a:ext cx="13763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35682" y="277488"/>
            <a:ext cx="8053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окружности, вписанной в трапецию,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Найдите высоту этой трапеции.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4499992" y="1231595"/>
            <a:ext cx="4235940" cy="1204923"/>
          </a:xfrm>
          <a:prstGeom prst="wedgeRectCallout">
            <a:avLst>
              <a:gd name="adj1" fmla="val 49713"/>
              <a:gd name="adj2" fmla="val -8125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окружности, вписанной в трапецию, равен половине высоты трапеции.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сведения 63">
            <a:hlinkClick r:id="" action="ppaction://noaction" highlightClick="1"/>
          </p:cNvPr>
          <p:cNvSpPr/>
          <p:nvPr/>
        </p:nvSpPr>
        <p:spPr>
          <a:xfrm>
            <a:off x="8345635" y="701859"/>
            <a:ext cx="479076" cy="430819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87730" y="3428062"/>
            <a:ext cx="2231500" cy="21318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 flipH="1">
            <a:off x="1043608" y="3415798"/>
            <a:ext cx="1021491" cy="2144151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94592" y="4387579"/>
            <a:ext cx="499670" cy="1156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 flipH="1">
            <a:off x="1536663" y="3169414"/>
            <a:ext cx="615529" cy="12812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/>
          <p:cNvSpPr/>
          <p:nvPr/>
        </p:nvSpPr>
        <p:spPr>
          <a:xfrm flipH="1">
            <a:off x="1468455" y="3415798"/>
            <a:ext cx="611733" cy="12812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83"/>
          <p:cNvGrpSpPr/>
          <p:nvPr/>
        </p:nvGrpSpPr>
        <p:grpSpPr bwMode="auto">
          <a:xfrm>
            <a:off x="1662112" y="3442327"/>
            <a:ext cx="2196376" cy="2131887"/>
            <a:chOff x="431" y="346"/>
            <a:chExt cx="2086" cy="2086"/>
          </a:xfrm>
          <a:solidFill>
            <a:schemeClr val="bg1"/>
          </a:solidFill>
        </p:grpSpPr>
        <p:sp>
          <p:nvSpPr>
            <p:cNvPr id="4" name="Oval 84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grpFill/>
            <a:ln w="44450">
              <a:solidFill>
                <a:srgbClr val="0033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85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grpFill/>
            <a:ln w="9525">
              <a:solidFill>
                <a:srgbClr val="00008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882556" y="385159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3939" y="454928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/>
          <p:cNvCxnSpPr>
            <a:endCxn id="5" idx="3"/>
          </p:cNvCxnSpPr>
          <p:nvPr/>
        </p:nvCxnSpPr>
        <p:spPr>
          <a:xfrm flipH="1">
            <a:off x="2767239" y="3935057"/>
            <a:ext cx="915048" cy="5993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404569" y="2771329"/>
            <a:ext cx="3744416" cy="3644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0" y="38744"/>
            <a:ext cx="827584" cy="7619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3" action="ppaction://hlinksldjump" highlightClick="1"/>
          </p:cNvPr>
          <p:cNvSpPr/>
          <p:nvPr/>
        </p:nvSpPr>
        <p:spPr>
          <a:xfrm>
            <a:off x="7285768" y="6409633"/>
            <a:ext cx="682376" cy="36559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079841" y="6409633"/>
            <a:ext cx="682376" cy="36559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0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3"/>
          <p:cNvGrpSpPr/>
          <p:nvPr/>
        </p:nvGrpSpPr>
        <p:grpSpPr bwMode="auto">
          <a:xfrm>
            <a:off x="668626" y="3089663"/>
            <a:ext cx="3115821" cy="3024336"/>
            <a:chOff x="431" y="346"/>
            <a:chExt cx="2086" cy="2086"/>
          </a:xfrm>
        </p:grpSpPr>
        <p:sp>
          <p:nvSpPr>
            <p:cNvPr id="4" name="Oval 84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noFill/>
            <a:ln w="44450">
              <a:solidFill>
                <a:srgbClr val="0033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85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15272" y="45931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7809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303042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5884863" y="2879725"/>
          <a:ext cx="125571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Формула" r:id="rId1" imgW="12801600" imgH="4267200" progId="Equation.3">
                  <p:embed/>
                </p:oleObj>
              </mc:Choice>
              <mc:Fallback>
                <p:oleObj name="Формула" r:id="rId1" imgW="12801600" imgH="4267200" progId="Equation.3">
                  <p:embed/>
                  <p:pic>
                    <p:nvPicPr>
                      <p:cNvPr id="0" name="Изображение 13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863" y="2879725"/>
                        <a:ext cx="125571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5868144" y="3330862"/>
          <a:ext cx="12827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Формула" r:id="rId3" imgW="13106400" imgH="5181600" progId="Equation.3">
                  <p:embed/>
                </p:oleObj>
              </mc:Choice>
              <mc:Fallback>
                <p:oleObj name="Формула" r:id="rId3" imgW="13106400" imgH="5181600" progId="Equation.3">
                  <p:embed/>
                  <p:pic>
                    <p:nvPicPr>
                      <p:cNvPr id="0" name="Изображение 13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330862"/>
                        <a:ext cx="12827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35682" y="277488"/>
            <a:ext cx="75730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вписанной в квадрат окружности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диагональ этого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4499992" y="1268760"/>
            <a:ext cx="4235940" cy="1204923"/>
          </a:xfrm>
          <a:prstGeom prst="wedgeRectCallout">
            <a:avLst>
              <a:gd name="adj1" fmla="val 49713"/>
              <a:gd name="adj2" fmla="val -8125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вписанной в квадрат окружности вдвое меньше 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стороны.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сведения 63">
            <a:hlinkClick r:id="" action="ppaction://noaction" highlightClick="1"/>
          </p:cNvPr>
          <p:cNvSpPr/>
          <p:nvPr/>
        </p:nvSpPr>
        <p:spPr>
          <a:xfrm>
            <a:off x="8345635" y="701859"/>
            <a:ext cx="479076" cy="430819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endCxn id="5" idx="5"/>
          </p:cNvCxnSpPr>
          <p:nvPr/>
        </p:nvCxnSpPr>
        <p:spPr>
          <a:xfrm>
            <a:off x="1408440" y="3330862"/>
            <a:ext cx="875469" cy="13080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99151" y="38167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606" y="3049803"/>
            <a:ext cx="3141331" cy="31215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323213" y="778612"/>
            <a:ext cx="37960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59337" y="3089663"/>
            <a:ext cx="3126600" cy="308166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59972" y="439063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87937" y="2793915"/>
            <a:ext cx="3744416" cy="3644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0" y="38744"/>
            <a:ext cx="827584" cy="7619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4917749" y="3984872"/>
          <a:ext cx="34004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Формула" r:id="rId5" imgW="34747200" imgH="7620000" progId="Equation.3">
                  <p:embed/>
                </p:oleObj>
              </mc:Choice>
              <mc:Fallback>
                <p:oleObj name="Формула" r:id="rId5" imgW="34747200" imgH="7620000" progId="Equation.3">
                  <p:embed/>
                  <p:pic>
                    <p:nvPicPr>
                      <p:cNvPr id="0" name="Объект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749" y="3984872"/>
                        <a:ext cx="3400425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Управляющая кнопка: домой 23">
            <a:hlinkClick r:id="rId7" action="ppaction://hlinksldjump" highlightClick="1"/>
          </p:cNvPr>
          <p:cNvSpPr/>
          <p:nvPr/>
        </p:nvSpPr>
        <p:spPr>
          <a:xfrm>
            <a:off x="7285768" y="6409633"/>
            <a:ext cx="682376" cy="36559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079841" y="6409633"/>
            <a:ext cx="682376" cy="36559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0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3"/>
          <p:cNvGrpSpPr/>
          <p:nvPr/>
        </p:nvGrpSpPr>
        <p:grpSpPr bwMode="auto">
          <a:xfrm>
            <a:off x="668626" y="3089663"/>
            <a:ext cx="3115821" cy="3024336"/>
            <a:chOff x="431" y="346"/>
            <a:chExt cx="2086" cy="2086"/>
          </a:xfrm>
        </p:grpSpPr>
        <p:sp>
          <p:nvSpPr>
            <p:cNvPr id="4" name="Oval 84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noFill/>
            <a:ln w="44450">
              <a:solidFill>
                <a:srgbClr val="0033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85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53213" y="458443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7809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303042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4499992" y="2468295"/>
          <a:ext cx="15843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Формула" r:id="rId1" imgW="16154400" imgH="5181600" progId="Equation.3">
                  <p:embed/>
                </p:oleObj>
              </mc:Choice>
              <mc:Fallback>
                <p:oleObj name="Формула" r:id="rId1" imgW="16154400" imgH="5181600" progId="Equation.3">
                  <p:embed/>
                  <p:pic>
                    <p:nvPicPr>
                      <p:cNvPr id="0" name="Изображение 14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468295"/>
                        <a:ext cx="15843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6499144" y="2414966"/>
          <a:ext cx="22367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Формула" r:id="rId3" imgW="22860000" imgH="5791200" progId="Equation.3">
                  <p:embed/>
                </p:oleObj>
              </mc:Choice>
              <mc:Fallback>
                <p:oleObj name="Формула" r:id="rId3" imgW="22860000" imgH="5791200" progId="Equation.3">
                  <p:embed/>
                  <p:pic>
                    <p:nvPicPr>
                      <p:cNvPr id="0" name="Изображение 14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144" y="2414966"/>
                        <a:ext cx="22367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35682" y="277488"/>
            <a:ext cx="85762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окружности, описанной около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равен 4√ 2 . Найдите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окружности,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вписанной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квадрат.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4499992" y="1268761"/>
            <a:ext cx="4235940" cy="1080120"/>
          </a:xfrm>
          <a:prstGeom prst="wedgeRectCallout">
            <a:avLst>
              <a:gd name="adj1" fmla="val 49713"/>
              <a:gd name="adj2" fmla="val -8125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описанной вокруг квадрата окружности равен половине его диагонали.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сведения 63">
            <a:hlinkClick r:id="" action="ppaction://noaction" highlightClick="1"/>
          </p:cNvPr>
          <p:cNvSpPr/>
          <p:nvPr/>
        </p:nvSpPr>
        <p:spPr>
          <a:xfrm>
            <a:off x="8345635" y="701859"/>
            <a:ext cx="479076" cy="430819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endCxn id="5" idx="5"/>
          </p:cNvCxnSpPr>
          <p:nvPr/>
        </p:nvCxnSpPr>
        <p:spPr>
          <a:xfrm>
            <a:off x="668626" y="4278437"/>
            <a:ext cx="1615283" cy="3604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81342" y="398823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3808" y="3532822"/>
            <a:ext cx="2141421" cy="21772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323213" y="778612"/>
            <a:ext cx="37960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7" idx="7"/>
          </p:cNvCxnSpPr>
          <p:nvPr/>
        </p:nvCxnSpPr>
        <p:spPr>
          <a:xfrm flipV="1">
            <a:off x="2273144" y="4149081"/>
            <a:ext cx="930704" cy="461080"/>
          </a:xfrm>
          <a:prstGeom prst="line">
            <a:avLst/>
          </a:prstGeom>
          <a:ln w="444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60697" y="3990039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5004048" y="3001796"/>
          <a:ext cx="179070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Формула" r:id="rId5" imgW="18288000" imgH="9753600" progId="Equation.3">
                  <p:embed/>
                </p:oleObj>
              </mc:Choice>
              <mc:Fallback>
                <p:oleObj name="Формула" r:id="rId5" imgW="18288000" imgH="9753600" progId="Equation.3">
                  <p:embed/>
                  <p:pic>
                    <p:nvPicPr>
                      <p:cNvPr id="0" name="Изображение 14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001796"/>
                        <a:ext cx="1790700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Овал 60"/>
          <p:cNvSpPr/>
          <p:nvPr/>
        </p:nvSpPr>
        <p:spPr>
          <a:xfrm>
            <a:off x="0" y="38744"/>
            <a:ext cx="827584" cy="7619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83"/>
          <p:cNvGrpSpPr/>
          <p:nvPr/>
        </p:nvGrpSpPr>
        <p:grpSpPr bwMode="auto">
          <a:xfrm>
            <a:off x="1172825" y="3521874"/>
            <a:ext cx="2122474" cy="2188233"/>
            <a:chOff x="431" y="346"/>
            <a:chExt cx="2086" cy="2086"/>
          </a:xfrm>
        </p:grpSpPr>
        <p:sp>
          <p:nvSpPr>
            <p:cNvPr id="26" name="Oval 84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noFill/>
            <a:ln w="44450">
              <a:solidFill>
                <a:srgbClr val="0033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85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27584" y="562322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24852" y="562322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39626" y="312513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584" y="308966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6804248" y="2891627"/>
          <a:ext cx="13144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Формула" r:id="rId7" imgW="13411200" imgH="10668000" progId="Equation.3">
                  <p:embed/>
                </p:oleObj>
              </mc:Choice>
              <mc:Fallback>
                <p:oleObj name="Формула" r:id="rId7" imgW="13411200" imgH="106680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891627"/>
                        <a:ext cx="13144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ая выноска 44"/>
          <p:cNvSpPr/>
          <p:nvPr/>
        </p:nvSpPr>
        <p:spPr>
          <a:xfrm>
            <a:off x="4495122" y="4178321"/>
            <a:ext cx="4235940" cy="1080120"/>
          </a:xfrm>
          <a:prstGeom prst="wedgeRectCallout">
            <a:avLst>
              <a:gd name="adj1" fmla="val 49713"/>
              <a:gd name="adj2" fmla="val -8125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квадрата вдвое больше радиуса вписанной в него окружности.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Управляющая кнопка: сведения 43">
            <a:hlinkClick r:id="" action="ppaction://noaction" highlightClick="1"/>
          </p:cNvPr>
          <p:cNvSpPr/>
          <p:nvPr/>
        </p:nvSpPr>
        <p:spPr>
          <a:xfrm>
            <a:off x="8256856" y="3661597"/>
            <a:ext cx="479076" cy="430819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830888" y="5367534"/>
          <a:ext cx="14319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Формула" r:id="rId9" imgW="14630400" imgH="9448800" progId="Equation.3">
                  <p:embed/>
                </p:oleObj>
              </mc:Choice>
              <mc:Fallback>
                <p:oleObj name="Формула" r:id="rId9" imgW="14630400" imgH="94488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5367534"/>
                        <a:ext cx="14319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411701" y="2779417"/>
            <a:ext cx="3744416" cy="3644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Управляющая кнопка: домой 45">
            <a:hlinkClick r:id="rId11" action="ppaction://hlinksldjump" highlightClick="1"/>
          </p:cNvPr>
          <p:cNvSpPr/>
          <p:nvPr/>
        </p:nvSpPr>
        <p:spPr>
          <a:xfrm>
            <a:off x="7285768" y="6409633"/>
            <a:ext cx="682376" cy="36559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8079841" y="6409633"/>
            <a:ext cx="682376" cy="36559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45" grpId="0" animBg="1"/>
      <p:bldP spid="45" grpId="1" animBg="1"/>
      <p:bldP spid="44" grpId="0" animBg="1"/>
      <p:bldP spid="60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3"/>
          <p:cNvGrpSpPr/>
          <p:nvPr/>
        </p:nvGrpSpPr>
        <p:grpSpPr bwMode="auto">
          <a:xfrm>
            <a:off x="611560" y="2793787"/>
            <a:ext cx="3311525" cy="3311525"/>
            <a:chOff x="431" y="346"/>
            <a:chExt cx="2086" cy="2086"/>
          </a:xfrm>
        </p:grpSpPr>
        <p:sp>
          <p:nvSpPr>
            <p:cNvPr id="4" name="Oval 84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noFill/>
            <a:ln w="44450">
              <a:solidFill>
                <a:srgbClr val="0033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85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1135081" y="3266608"/>
            <a:ext cx="2788004" cy="1288265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83568" y="3573016"/>
            <a:ext cx="2952328" cy="144352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3684" y="4911214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92086" y="44495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7809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303042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5262424" y="3698808"/>
          <a:ext cx="27463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Формула" r:id="rId1" imgW="28041600" imgH="4267200" progId="Equation.3">
                  <p:embed/>
                </p:oleObj>
              </mc:Choice>
              <mc:Fallback>
                <p:oleObj name="Формула" r:id="rId1" imgW="28041600" imgH="4267200" progId="Equation.3">
                  <p:embed/>
                  <p:pic>
                    <p:nvPicPr>
                      <p:cNvPr id="0" name="Изображение 15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424" y="3698808"/>
                        <a:ext cx="27463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Объект 54"/>
          <p:cNvGraphicFramePr>
            <a:graphicFrameLocks noChangeAspect="1"/>
          </p:cNvGraphicFramePr>
          <p:nvPr/>
        </p:nvGraphicFramePr>
        <p:xfrm>
          <a:off x="5580112" y="4315805"/>
          <a:ext cx="21478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Формула" r:id="rId3" imgW="21945600" imgH="9448800" progId="Equation.3">
                  <p:embed/>
                </p:oleObj>
              </mc:Choice>
              <mc:Fallback>
                <p:oleObj name="Формула" r:id="rId3" imgW="21945600" imgH="9448800" progId="Equation.3">
                  <p:embed/>
                  <p:pic>
                    <p:nvPicPr>
                      <p:cNvPr id="0" name="Изображение 15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315805"/>
                        <a:ext cx="214788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827584" y="288051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0036" y="277488"/>
            <a:ext cx="78887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Хорды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окружности пересекаются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точке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= 15,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= 6,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= 10.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4596067" y="1658308"/>
            <a:ext cx="4286674" cy="1885067"/>
          </a:xfrm>
          <a:prstGeom prst="wedgeRectCallout">
            <a:avLst>
              <a:gd name="adj1" fmla="val 41446"/>
              <a:gd name="adj2" fmla="val -6820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две хорды окружности пересекаются, то произведение отрезков одной хорды равно произведению отрезков другой хорды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сведения 63">
            <a:hlinkClick r:id="" action="ppaction://noaction" highlightClick="1"/>
          </p:cNvPr>
          <p:cNvSpPr/>
          <p:nvPr/>
        </p:nvSpPr>
        <p:spPr>
          <a:xfrm>
            <a:off x="8403665" y="1052736"/>
            <a:ext cx="479076" cy="430819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0" y="38744"/>
            <a:ext cx="827584" cy="7619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79996" y="312456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66515" y="432404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66921" y="35730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5114" y="2793787"/>
            <a:ext cx="3744416" cy="3644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домой 24">
            <a:hlinkClick r:id="rId5" action="ppaction://hlinksldjump" highlightClick="1"/>
          </p:cNvPr>
          <p:cNvSpPr/>
          <p:nvPr/>
        </p:nvSpPr>
        <p:spPr>
          <a:xfrm>
            <a:off x="7285768" y="6409633"/>
            <a:ext cx="682376" cy="36559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079841" y="6409633"/>
            <a:ext cx="682376" cy="36559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0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936905" y="603749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83"/>
          <p:cNvGrpSpPr/>
          <p:nvPr/>
        </p:nvGrpSpPr>
        <p:grpSpPr bwMode="auto">
          <a:xfrm>
            <a:off x="611560" y="2996952"/>
            <a:ext cx="3040539" cy="3040539"/>
            <a:chOff x="431" y="346"/>
            <a:chExt cx="2086" cy="2086"/>
          </a:xfrm>
        </p:grpSpPr>
        <p:sp>
          <p:nvSpPr>
            <p:cNvPr id="4" name="Oval 84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noFill/>
            <a:ln w="44450">
              <a:solidFill>
                <a:srgbClr val="0033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85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2171427" y="4526878"/>
            <a:ext cx="1489226" cy="1806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156270" y="4535725"/>
            <a:ext cx="7327" cy="14736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114040" y="6015648"/>
            <a:ext cx="1809888" cy="43686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4" idx="4"/>
          </p:cNvCxnSpPr>
          <p:nvPr/>
        </p:nvCxnSpPr>
        <p:spPr>
          <a:xfrm flipV="1">
            <a:off x="2131830" y="4680383"/>
            <a:ext cx="1520269" cy="1357108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51677" y="44495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4626" y="41315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7809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Рисунок(2)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303042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4686300" y="3100388"/>
          <a:ext cx="13430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Формула" r:id="rId1" imgW="13716000" imgH="4267200" progId="Equation.3">
                  <p:embed/>
                </p:oleObj>
              </mc:Choice>
              <mc:Fallback>
                <p:oleObj name="Формула" r:id="rId1" imgW="13716000" imgH="4267200" progId="Equation.3">
                  <p:embed/>
                  <p:pic>
                    <p:nvPicPr>
                      <p:cNvPr id="0" name="Изображение 164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3100388"/>
                        <a:ext cx="134302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6012160" y="3072561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ентральный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/>
        </p:nvGraphicFramePr>
        <p:xfrm>
          <a:off x="4644008" y="3559128"/>
          <a:ext cx="19097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Формула" r:id="rId3" imgW="19507200" imgH="4876800" progId="Equation.3">
                  <p:embed/>
                </p:oleObj>
              </mc:Choice>
              <mc:Fallback>
                <p:oleObj name="Формула" r:id="rId3" imgW="19507200" imgH="4876800" progId="Equation.3">
                  <p:embed/>
                  <p:pic>
                    <p:nvPicPr>
                      <p:cNvPr id="0" name="Изображение 164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559128"/>
                        <a:ext cx="190976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Объект 57"/>
          <p:cNvGraphicFramePr>
            <a:graphicFrameLocks noChangeAspect="1"/>
          </p:cNvGraphicFramePr>
          <p:nvPr/>
        </p:nvGraphicFramePr>
        <p:xfrm>
          <a:off x="4447919" y="4362345"/>
          <a:ext cx="4270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Формула" r:id="rId5" imgW="43586400" imgH="10058400" progId="Equation.3">
                  <p:embed/>
                </p:oleObj>
              </mc:Choice>
              <mc:Fallback>
                <p:oleObj name="Формула" r:id="rId5" imgW="43586400" imgH="10058400" progId="Equation.3">
                  <p:embed/>
                  <p:pic>
                    <p:nvPicPr>
                      <p:cNvPr id="0" name="Изображение 164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7919" y="4362345"/>
                        <a:ext cx="4270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851920" y="578481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0036" y="277488"/>
            <a:ext cx="86557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 отмечены точки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меньшая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равна 72°. Прямая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касается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точке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так, что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острый.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Ответ дайте в градусах.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4539863" y="1872144"/>
            <a:ext cx="4235940" cy="1124807"/>
          </a:xfrm>
          <a:prstGeom prst="wedgeRectCallout">
            <a:avLst>
              <a:gd name="adj1" fmla="val 48106"/>
              <a:gd name="adj2" fmla="val -7772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угол равен градусной мере дуги на которую он опирается</a:t>
            </a:r>
            <a:endParaRPr 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сведения 63">
            <a:hlinkClick r:id="" action="ppaction://noaction" highlightClick="1"/>
          </p:cNvPr>
          <p:cNvSpPr/>
          <p:nvPr/>
        </p:nvSpPr>
        <p:spPr>
          <a:xfrm>
            <a:off x="8406008" y="1295913"/>
            <a:ext cx="479076" cy="430819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0" y="38744"/>
            <a:ext cx="827584" cy="7619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697413" y="4076700"/>
          <a:ext cx="12842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Формула" r:id="rId7" imgW="13106400" imgH="4267200" progId="Equation.3">
                  <p:embed/>
                </p:oleObj>
              </mc:Choice>
              <mc:Fallback>
                <p:oleObj name="Формула" r:id="rId7" imgW="13106400" imgH="4267200" progId="Equation.3">
                  <p:embed/>
                  <p:pic>
                    <p:nvPicPr>
                      <p:cNvPr id="0" name="Объект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4076700"/>
                        <a:ext cx="128428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012160" y="4055556"/>
            <a:ext cx="2485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равнобедренный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Фигура, имеющая форму буквы L 14"/>
          <p:cNvSpPr/>
          <p:nvPr/>
        </p:nvSpPr>
        <p:spPr>
          <a:xfrm flipH="1" flipV="1">
            <a:off x="2159933" y="5721321"/>
            <a:ext cx="218483" cy="288031"/>
          </a:xfrm>
          <a:prstGeom prst="corner">
            <a:avLst>
              <a:gd name="adj1" fmla="val 6383"/>
              <a:gd name="adj2" fmla="val 5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5912360" y="5543617"/>
          <a:ext cx="2716213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Формула" r:id="rId9" imgW="27736800" imgH="4876800" progId="Equation.3">
                  <p:embed/>
                </p:oleObj>
              </mc:Choice>
              <mc:Fallback>
                <p:oleObj name="Формула" r:id="rId9" imgW="27736800" imgH="4876800" progId="Equation.3">
                  <p:embed/>
                  <p:pic>
                    <p:nvPicPr>
                      <p:cNvPr id="0" name="Объект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2360" y="5543617"/>
                        <a:ext cx="2716213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400568" y="2794790"/>
            <a:ext cx="3744416" cy="3644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домой 29">
            <a:hlinkClick r:id="rId11" action="ppaction://hlinksldjump" highlightClick="1"/>
          </p:cNvPr>
          <p:cNvSpPr/>
          <p:nvPr/>
        </p:nvSpPr>
        <p:spPr>
          <a:xfrm>
            <a:off x="7285768" y="6409633"/>
            <a:ext cx="682376" cy="36559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8079841" y="6409633"/>
            <a:ext cx="682376" cy="36559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4" grpId="0"/>
      <p:bldP spid="63" grpId="0" animBg="1"/>
      <p:bldP spid="63" grpId="1" animBg="1"/>
      <p:bldP spid="64" grpId="0" animBg="1"/>
      <p:bldP spid="40" grpId="0"/>
      <p:bldP spid="15" grpId="0" animBg="1"/>
      <p:bldP spid="60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713856" y="501317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83"/>
          <p:cNvGrpSpPr/>
          <p:nvPr/>
        </p:nvGrpSpPr>
        <p:grpSpPr bwMode="auto">
          <a:xfrm>
            <a:off x="916377" y="2918031"/>
            <a:ext cx="3040539" cy="3040539"/>
            <a:chOff x="431" y="346"/>
            <a:chExt cx="2086" cy="2086"/>
          </a:xfrm>
        </p:grpSpPr>
        <p:sp>
          <p:nvSpPr>
            <p:cNvPr id="4" name="Oval 84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noFill/>
            <a:ln w="44450">
              <a:solidFill>
                <a:srgbClr val="0033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85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>
            <a:off x="539552" y="5958570"/>
            <a:ext cx="3307050" cy="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39552" y="3115455"/>
            <a:ext cx="2664296" cy="2829223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4627" y="588261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50000" y="44744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7809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303042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/>
        </p:nvGraphicFramePr>
        <p:xfrm>
          <a:off x="5292080" y="4552953"/>
          <a:ext cx="22971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Формула" r:id="rId1" imgW="23469600" imgH="4876800" progId="Equation.3">
                  <p:embed/>
                </p:oleObj>
              </mc:Choice>
              <mc:Fallback>
                <p:oleObj name="Формула" r:id="rId1" imgW="23469600" imgH="4876800" progId="Equation.3">
                  <p:embed/>
                  <p:pic>
                    <p:nvPicPr>
                      <p:cNvPr id="0" name="Изображение 17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552953"/>
                        <a:ext cx="2297113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Объект 57"/>
          <p:cNvGraphicFramePr>
            <a:graphicFrameLocks noChangeAspect="1"/>
          </p:cNvGraphicFramePr>
          <p:nvPr/>
        </p:nvGraphicFramePr>
        <p:xfrm>
          <a:off x="5220072" y="5085184"/>
          <a:ext cx="24193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Формула" r:id="rId3" imgW="24688800" imgH="5486400" progId="Equation.3">
                  <p:embed/>
                </p:oleObj>
              </mc:Choice>
              <mc:Fallback>
                <p:oleObj name="Формула" r:id="rId3" imgW="24688800" imgH="5486400" progId="Equation.3">
                  <p:embed/>
                  <p:pic>
                    <p:nvPicPr>
                      <p:cNvPr id="0" name="Изображение 17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5085184"/>
                        <a:ext cx="24193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077481" y="270309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0036" y="277488"/>
            <a:ext cx="90397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точку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лежащую вне окружности,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прямые. Одна прямая касается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окр-ти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точке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Другая прямая пересекает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окр-ть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точках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причём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= 2,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= 8. Найдите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4355976" y="2123086"/>
            <a:ext cx="4439516" cy="2294493"/>
          </a:xfrm>
          <a:prstGeom prst="wedgeRectCallout">
            <a:avLst>
              <a:gd name="adj1" fmla="val 45820"/>
              <a:gd name="adj2" fmla="val -6609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из точки, лежащей вне окружности, проведены касательная и секущая, то квадрат длины касательной равен произведению секущей на ее внешнюю часть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сведения 63">
            <a:hlinkClick r:id="" action="ppaction://noaction" highlightClick="1"/>
          </p:cNvPr>
          <p:cNvSpPr/>
          <p:nvPr/>
        </p:nvSpPr>
        <p:spPr>
          <a:xfrm>
            <a:off x="8460432" y="1583013"/>
            <a:ext cx="479076" cy="430819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0" y="38744"/>
            <a:ext cx="827584" cy="7619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85654" y="592485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2554" y="2784369"/>
            <a:ext cx="3744416" cy="3644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5" action="ppaction://hlinksldjump" highlightClick="1"/>
          </p:cNvPr>
          <p:cNvSpPr/>
          <p:nvPr/>
        </p:nvSpPr>
        <p:spPr>
          <a:xfrm>
            <a:off x="7285768" y="6409633"/>
            <a:ext cx="682376" cy="36559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079841" y="6409633"/>
            <a:ext cx="682376" cy="36559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0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7809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303042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4603874" y="2410643"/>
          <a:ext cx="13477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Формула" r:id="rId1" imgW="13716000" imgH="4267200" progId="Equation.3">
                  <p:embed/>
                </p:oleObj>
              </mc:Choice>
              <mc:Fallback>
                <p:oleObj name="Формула" r:id="rId1" imgW="13716000" imgH="4267200" progId="Equation.3">
                  <p:embed/>
                  <p:pic>
                    <p:nvPicPr>
                      <p:cNvPr id="0" name="Изображение 19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74" y="2410643"/>
                        <a:ext cx="1347788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35682" y="277488"/>
            <a:ext cx="89418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Радиус окружности, вписанной в равносторонний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треугольника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 . Найдите длину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стороны этого треугольника.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83"/>
          <p:cNvGrpSpPr/>
          <p:nvPr/>
        </p:nvGrpSpPr>
        <p:grpSpPr bwMode="auto">
          <a:xfrm>
            <a:off x="1298749" y="3813946"/>
            <a:ext cx="1973657" cy="1995045"/>
            <a:chOff x="431" y="346"/>
            <a:chExt cx="2086" cy="2086"/>
          </a:xfrm>
          <a:solidFill>
            <a:schemeClr val="bg1"/>
          </a:solidFill>
        </p:grpSpPr>
        <p:sp>
          <p:nvSpPr>
            <p:cNvPr id="4" name="Oval 84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grpFill/>
            <a:ln w="44450">
              <a:solidFill>
                <a:srgbClr val="0033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85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grpFill/>
            <a:ln w="9525">
              <a:solidFill>
                <a:srgbClr val="00008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854143" y="264463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60018" y="44686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306866" y="4862857"/>
            <a:ext cx="0" cy="9669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425899" y="721142"/>
            <a:ext cx="56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ru-RU" sz="28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871334" y="721142"/>
            <a:ext cx="37960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0" y="38744"/>
            <a:ext cx="827584" cy="7619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34237" y="2846809"/>
            <a:ext cx="3482068" cy="3001783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77505" y="581413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10313" y="58022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02506" y="5057531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5222913" y="3094124"/>
          <a:ext cx="13462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Формула" r:id="rId3" imgW="13716000" imgH="10363200" progId="Equation.3">
                  <p:embed/>
                </p:oleObj>
              </mc:Choice>
              <mc:Fallback>
                <p:oleObj name="Формула" r:id="rId3" imgW="13716000" imgH="10363200" progId="Equation.3">
                  <p:embed/>
                  <p:pic>
                    <p:nvPicPr>
                      <p:cNvPr id="0" name="Изображение 194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913" y="3094124"/>
                        <a:ext cx="13462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218770" y="4292483"/>
          <a:ext cx="1255713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Формула" r:id="rId5" imgW="12801600" imgH="5486400" progId="Equation.3">
                  <p:embed/>
                </p:oleObj>
              </mc:Choice>
              <mc:Fallback>
                <p:oleObj name="Формула" r:id="rId5" imgW="12801600" imgH="5486400" progId="Equation.3">
                  <p:embed/>
                  <p:pic>
                    <p:nvPicPr>
                      <p:cNvPr id="0" name="Изображение 194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770" y="4292483"/>
                        <a:ext cx="1255713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7255914" y="3730277"/>
          <a:ext cx="5683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Формула" r:id="rId7" imgW="5791200" imgH="3352800" progId="Equation.3">
                  <p:embed/>
                </p:oleObj>
              </mc:Choice>
              <mc:Fallback>
                <p:oleObj name="Формула" r:id="rId7" imgW="5791200" imgH="3352800" progId="Equation.3">
                  <p:embed/>
                  <p:pic>
                    <p:nvPicPr>
                      <p:cNvPr id="0" name="Изображение 194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914" y="3730277"/>
                        <a:ext cx="56832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062248" y="40069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2160" y="2380430"/>
            <a:ext cx="2474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равносторонний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6607842" y="3094122"/>
            <a:ext cx="301158" cy="1693695"/>
          </a:xfrm>
          <a:prstGeom prst="rightBrace">
            <a:avLst>
              <a:gd name="adj1" fmla="val 42029"/>
              <a:gd name="adj2" fmla="val 47858"/>
            </a:avLst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92500" y="2780928"/>
            <a:ext cx="3744416" cy="3644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омой 27">
            <a:hlinkClick r:id="rId9" action="ppaction://hlinksldjump" highlightClick="1"/>
          </p:cNvPr>
          <p:cNvSpPr/>
          <p:nvPr/>
        </p:nvSpPr>
        <p:spPr>
          <a:xfrm>
            <a:off x="7285768" y="6409633"/>
            <a:ext cx="682376" cy="36559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079841" y="6409633"/>
            <a:ext cx="682376" cy="36559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60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ая выноска 44"/>
          <p:cNvSpPr/>
          <p:nvPr/>
        </p:nvSpPr>
        <p:spPr>
          <a:xfrm>
            <a:off x="4486040" y="4313703"/>
            <a:ext cx="4235940" cy="771479"/>
          </a:xfrm>
          <a:prstGeom prst="wedgeRectCallout">
            <a:avLst>
              <a:gd name="adj1" fmla="val 50551"/>
              <a:gd name="adj2" fmla="val -10723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Медианы точкой пересечения делятся в отношении 2:1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7809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Рисунок(3)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303042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4496001" y="3126703"/>
          <a:ext cx="12271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Формула" r:id="rId1" imgW="12496800" imgH="4267200" progId="Equation.3">
                  <p:embed/>
                </p:oleObj>
              </mc:Choice>
              <mc:Fallback>
                <p:oleObj name="Формула" r:id="rId1" imgW="12496800" imgH="4267200" progId="Equation.3">
                  <p:embed/>
                  <p:pic>
                    <p:nvPicPr>
                      <p:cNvPr id="0" name="Изображение 184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6001" y="3126703"/>
                        <a:ext cx="122713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35682" y="277488"/>
            <a:ext cx="84862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равностороннего треугольника равна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 . Найдите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окружности,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вписанной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4486040" y="1643511"/>
            <a:ext cx="4235940" cy="1425449"/>
          </a:xfrm>
          <a:prstGeom prst="wedgeRectCallout">
            <a:avLst>
              <a:gd name="adj1" fmla="val 49713"/>
              <a:gd name="adj2" fmla="val -8125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вписанной окружности находится в точке пересечения биссектрис треугольника.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сведения 63">
            <a:hlinkClick r:id="" action="ppaction://noaction" highlightClick="1"/>
          </p:cNvPr>
          <p:cNvSpPr/>
          <p:nvPr/>
        </p:nvSpPr>
        <p:spPr>
          <a:xfrm>
            <a:off x="8347359" y="981405"/>
            <a:ext cx="479076" cy="430819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83"/>
          <p:cNvGrpSpPr/>
          <p:nvPr/>
        </p:nvGrpSpPr>
        <p:grpSpPr bwMode="auto">
          <a:xfrm>
            <a:off x="1298749" y="3813946"/>
            <a:ext cx="1973657" cy="1995045"/>
            <a:chOff x="431" y="346"/>
            <a:chExt cx="2086" cy="2086"/>
          </a:xfrm>
          <a:solidFill>
            <a:schemeClr val="bg1"/>
          </a:solidFill>
        </p:grpSpPr>
        <p:sp>
          <p:nvSpPr>
            <p:cNvPr id="4" name="Oval 84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grpFill/>
            <a:ln w="44450">
              <a:solidFill>
                <a:srgbClr val="00336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85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grpFill/>
            <a:ln w="9525">
              <a:solidFill>
                <a:srgbClr val="00008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854143" y="264463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48450" y="431600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306866" y="4862857"/>
            <a:ext cx="0" cy="9669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74547" y="719795"/>
            <a:ext cx="56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ru-RU" sz="28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421033" y="754541"/>
            <a:ext cx="37960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0" y="38744"/>
            <a:ext cx="827584" cy="7619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34237" y="2846809"/>
            <a:ext cx="3482068" cy="3001783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77505" y="581413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10313" y="58022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10544" y="580222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>
            <a:endCxn id="4" idx="4"/>
          </p:cNvCxnSpPr>
          <p:nvPr/>
        </p:nvCxnSpPr>
        <p:spPr>
          <a:xfrm>
            <a:off x="2275271" y="2875465"/>
            <a:ext cx="10307" cy="293352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Фигура, имеющая форму буквы L 41"/>
          <p:cNvSpPr/>
          <p:nvPr/>
        </p:nvSpPr>
        <p:spPr>
          <a:xfrm flipH="1" flipV="1">
            <a:off x="2315575" y="5536496"/>
            <a:ext cx="218483" cy="288031"/>
          </a:xfrm>
          <a:prstGeom prst="corner">
            <a:avLst>
              <a:gd name="adj1" fmla="val 6383"/>
              <a:gd name="adj2" fmla="val 5319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535919" y="5758462"/>
            <a:ext cx="0" cy="2223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131840" y="5737428"/>
            <a:ext cx="0" cy="2223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5773847" y="3106298"/>
          <a:ext cx="28130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Формула" r:id="rId3" imgW="28651200" imgH="4876800" progId="Equation.3">
                  <p:embed/>
                </p:oleObj>
              </mc:Choice>
              <mc:Fallback>
                <p:oleObj name="Формула" r:id="rId3" imgW="28651200" imgH="4876800" progId="Equation.3">
                  <p:embed/>
                  <p:pic>
                    <p:nvPicPr>
                      <p:cNvPr id="0" name="Объект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3847" y="3106298"/>
                        <a:ext cx="28130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4478831" y="3573016"/>
          <a:ext cx="2963862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Формула" r:id="rId5" imgW="30175200" imgH="6096000" progId="Equation.3">
                  <p:embed/>
                </p:oleObj>
              </mc:Choice>
              <mc:Fallback>
                <p:oleObj name="Формула" r:id="rId5" imgW="30175200" imgH="6096000" progId="Equation.3">
                  <p:embed/>
                  <p:pic>
                    <p:nvPicPr>
                      <p:cNvPr id="0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831" y="3573016"/>
                        <a:ext cx="2963862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7452320" y="3717032"/>
          <a:ext cx="53816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Формула" r:id="rId7" imgW="5486400" imgH="4267200" progId="Equation.3">
                  <p:embed/>
                </p:oleObj>
              </mc:Choice>
              <mc:Fallback>
                <p:oleObj name="Формула" r:id="rId7" imgW="5486400" imgH="4267200" progId="Equation.3">
                  <p:embed/>
                  <p:pic>
                    <p:nvPicPr>
                      <p:cNvPr id="0" name="Объект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3717032"/>
                        <a:ext cx="53816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Управляющая кнопка: сведения 43">
            <a:hlinkClick r:id="" action="ppaction://noaction" highlightClick="1"/>
          </p:cNvPr>
          <p:cNvSpPr/>
          <p:nvPr/>
        </p:nvSpPr>
        <p:spPr>
          <a:xfrm>
            <a:off x="8347359" y="3770267"/>
            <a:ext cx="479076" cy="430819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6848311" y="5289356"/>
          <a:ext cx="161607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Формула" r:id="rId9" imgW="16459200" imgH="9448800" progId="Equation.3">
                  <p:embed/>
                </p:oleObj>
              </mc:Choice>
              <mc:Fallback>
                <p:oleObj name="Формула" r:id="rId9" imgW="16459200" imgH="9448800" progId="Equation.3">
                  <p:embed/>
                  <p:pic>
                    <p:nvPicPr>
                      <p:cNvPr id="0" name="Объект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311" y="5289356"/>
                        <a:ext cx="1616075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396857" y="2798043"/>
            <a:ext cx="3744416" cy="3644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Управляющая кнопка: домой 45">
            <a:hlinkClick r:id="rId11" action="ppaction://hlinksldjump" highlightClick="1"/>
          </p:cNvPr>
          <p:cNvSpPr/>
          <p:nvPr/>
        </p:nvSpPr>
        <p:spPr>
          <a:xfrm>
            <a:off x="7285768" y="6409633"/>
            <a:ext cx="682376" cy="36559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далее 46">
            <a:hlinkClick r:id="" action="ppaction://noaction" highlightClick="1"/>
          </p:cNvPr>
          <p:cNvSpPr/>
          <p:nvPr/>
        </p:nvSpPr>
        <p:spPr>
          <a:xfrm>
            <a:off x="8079841" y="6409633"/>
            <a:ext cx="682376" cy="36559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63" grpId="0" animBg="1"/>
      <p:bldP spid="63" grpId="1" animBg="1"/>
      <p:bldP spid="64" grpId="0" animBg="1"/>
      <p:bldP spid="40" grpId="0"/>
      <p:bldP spid="42" grpId="0" animBg="1"/>
      <p:bldP spid="44" grpId="0" animBg="1"/>
      <p:bldP spid="60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1" action="ppaction://hlinksldjump" highlightClick="1"/>
          </p:cNvPr>
          <p:cNvSpPr/>
          <p:nvPr/>
        </p:nvSpPr>
        <p:spPr>
          <a:xfrm>
            <a:off x="3974704" y="2172791"/>
            <a:ext cx="792088" cy="432048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3969371" y="2737842"/>
            <a:ext cx="792088" cy="432048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4919192" y="2731021"/>
            <a:ext cx="792088" cy="432048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3968230" y="3286422"/>
            <a:ext cx="792088" cy="432048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4919192" y="3286075"/>
            <a:ext cx="792088" cy="432048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5857553" y="3286075"/>
            <a:ext cx="792088" cy="432048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6812732" y="3286422"/>
            <a:ext cx="792088" cy="432048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8" action="ppaction://hlinksldjump" highlightClick="1"/>
          </p:cNvPr>
          <p:cNvSpPr/>
          <p:nvPr/>
        </p:nvSpPr>
        <p:spPr>
          <a:xfrm>
            <a:off x="3968949" y="3843883"/>
            <a:ext cx="792088" cy="432048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4919911" y="3843536"/>
            <a:ext cx="792088" cy="432048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10" action="ppaction://hlinksldjump" highlightClick="1"/>
          </p:cNvPr>
          <p:cNvSpPr/>
          <p:nvPr/>
        </p:nvSpPr>
        <p:spPr>
          <a:xfrm>
            <a:off x="5858272" y="3843536"/>
            <a:ext cx="792088" cy="432048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1" action="ppaction://hlinksldjump" highlightClick="1"/>
          </p:cNvPr>
          <p:cNvSpPr/>
          <p:nvPr/>
        </p:nvSpPr>
        <p:spPr>
          <a:xfrm>
            <a:off x="6813451" y="3843883"/>
            <a:ext cx="792088" cy="432048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2" action="ppaction://hlinksldjump" highlightClick="1"/>
          </p:cNvPr>
          <p:cNvSpPr/>
          <p:nvPr/>
        </p:nvSpPr>
        <p:spPr>
          <a:xfrm>
            <a:off x="7740352" y="3843536"/>
            <a:ext cx="792088" cy="432048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3" action="ppaction://hlinksldjump" highlightClick="1"/>
          </p:cNvPr>
          <p:cNvSpPr/>
          <p:nvPr/>
        </p:nvSpPr>
        <p:spPr>
          <a:xfrm>
            <a:off x="3968949" y="4428331"/>
            <a:ext cx="792088" cy="432048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14" action="ppaction://hlinksldjump" highlightClick="1"/>
          </p:cNvPr>
          <p:cNvSpPr/>
          <p:nvPr/>
        </p:nvSpPr>
        <p:spPr>
          <a:xfrm>
            <a:off x="4919911" y="4427984"/>
            <a:ext cx="792088" cy="432048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5" action="ppaction://hlinksldjump" highlightClick="1"/>
          </p:cNvPr>
          <p:cNvSpPr/>
          <p:nvPr/>
        </p:nvSpPr>
        <p:spPr>
          <a:xfrm>
            <a:off x="5858272" y="4427984"/>
            <a:ext cx="792088" cy="432048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rId16" action="ppaction://hlinksldjump" highlightClick="1"/>
          </p:cNvPr>
          <p:cNvSpPr/>
          <p:nvPr/>
        </p:nvSpPr>
        <p:spPr>
          <a:xfrm>
            <a:off x="6813451" y="4428331"/>
            <a:ext cx="792088" cy="432048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17" action="ppaction://hlinksldjump" highlightClick="1"/>
          </p:cNvPr>
          <p:cNvSpPr/>
          <p:nvPr/>
        </p:nvSpPr>
        <p:spPr>
          <a:xfrm>
            <a:off x="7740352" y="4427984"/>
            <a:ext cx="792088" cy="432048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2784" y="5013176"/>
            <a:ext cx="3571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4000" b="1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сведения 19">
            <a:hlinkClick r:id="rId18" action="ppaction://hlinksldjump" highlightClick="1"/>
          </p:cNvPr>
          <p:cNvSpPr/>
          <p:nvPr/>
        </p:nvSpPr>
        <p:spPr>
          <a:xfrm>
            <a:off x="8244408" y="6015533"/>
            <a:ext cx="396044" cy="38592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4049" y="13314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10270" y="1700808"/>
            <a:ext cx="144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Учительница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2070140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Банк заданий ФИПИ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90148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Радиус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окружности с центром в точке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пересекает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хорду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точке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перпендикулярен ей.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длину хорды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= 1 см, а радиус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5 см.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83"/>
          <p:cNvGrpSpPr/>
          <p:nvPr/>
        </p:nvGrpSpPr>
        <p:grpSpPr bwMode="auto">
          <a:xfrm>
            <a:off x="611560" y="2996952"/>
            <a:ext cx="3311525" cy="3311525"/>
            <a:chOff x="431" y="346"/>
            <a:chExt cx="2086" cy="2086"/>
          </a:xfrm>
        </p:grpSpPr>
        <p:sp>
          <p:nvSpPr>
            <p:cNvPr id="4" name="Oval 84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noFill/>
            <a:ln w="44450">
              <a:solidFill>
                <a:srgbClr val="0033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85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 flipV="1">
            <a:off x="2290589" y="3270251"/>
            <a:ext cx="864096" cy="14187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" idx="4"/>
          </p:cNvCxnSpPr>
          <p:nvPr/>
        </p:nvCxnSpPr>
        <p:spPr>
          <a:xfrm>
            <a:off x="2303042" y="4703515"/>
            <a:ext cx="851643" cy="13897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134878" y="3270252"/>
            <a:ext cx="19807" cy="2823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6"/>
            <a:endCxn id="4" idx="6"/>
          </p:cNvCxnSpPr>
          <p:nvPr/>
        </p:nvCxnSpPr>
        <p:spPr>
          <a:xfrm flipV="1">
            <a:off x="2338761" y="4652715"/>
            <a:ext cx="1584324" cy="158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Фигура, имеющая форму буквы L 27"/>
          <p:cNvSpPr/>
          <p:nvPr/>
        </p:nvSpPr>
        <p:spPr>
          <a:xfrm rot="5400000">
            <a:off x="2863069" y="4376081"/>
            <a:ext cx="313456" cy="288032"/>
          </a:xfrm>
          <a:prstGeom prst="corner">
            <a:avLst>
              <a:gd name="adj1" fmla="val 5208"/>
              <a:gd name="adj2" fmla="val 62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029927" y="28085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09356" y="45937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1920" y="440283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31277" y="443775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7809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303042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5004048" y="2404468"/>
          <a:ext cx="9271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" name="Формула" r:id="rId1" imgW="9448800" imgH="4267200" progId="Equation.3">
                  <p:embed/>
                </p:oleObj>
              </mc:Choice>
              <mc:Fallback>
                <p:oleObj name="Формула" r:id="rId1" imgW="9448800" imgH="426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404468"/>
                        <a:ext cx="92710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5004048" y="2404468"/>
          <a:ext cx="23002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" name="Формула" r:id="rId3" imgW="977265" imgH="177800" progId="Equation.3">
                  <p:embed/>
                </p:oleObj>
              </mc:Choice>
              <mc:Fallback>
                <p:oleObj name="Формула" r:id="rId3" imgW="977265" imgH="177800" progId="Equation.3">
                  <p:embed/>
                  <p:pic>
                    <p:nvPicPr>
                      <p:cNvPr id="0" name="Объект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404468"/>
                        <a:ext cx="2300287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4976813" y="2808288"/>
          <a:ext cx="15525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" name="Формула" r:id="rId5" imgW="15849600" imgH="4267200" progId="Equation.3">
                  <p:embed/>
                </p:oleObj>
              </mc:Choice>
              <mc:Fallback>
                <p:oleObj name="Формула" r:id="rId5" imgW="15849600" imgH="4267200" progId="Equation.3">
                  <p:embed/>
                  <p:pic>
                    <p:nvPicPr>
                      <p:cNvPr id="0" name="Объект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813" y="2808288"/>
                        <a:ext cx="155257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489501" y="2766119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условию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8316416" y="2840584"/>
          <a:ext cx="4476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" name="Формула" r:id="rId7" imgW="4572000" imgH="3657600" progId="Equation.3">
                  <p:embed/>
                </p:oleObj>
              </mc:Choice>
              <mc:Fallback>
                <p:oleObj name="Формула" r:id="rId7" imgW="4572000" imgH="3657600" progId="Equation.3">
                  <p:embed/>
                  <p:pic>
                    <p:nvPicPr>
                      <p:cNvPr id="0" name="Объект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416" y="2840584"/>
                        <a:ext cx="44767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4463094" y="3305301"/>
          <a:ext cx="4476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" name="Формула" r:id="rId9" imgW="190500" imgH="152400" progId="Equation.3">
                  <p:embed/>
                </p:oleObj>
              </mc:Choice>
              <mc:Fallback>
                <p:oleObj name="Формула" r:id="rId9" imgW="190500" imgH="152400" progId="Equation.3">
                  <p:embed/>
                  <p:pic>
                    <p:nvPicPr>
                      <p:cNvPr id="0" name="Объект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094" y="3305301"/>
                        <a:ext cx="44767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4984924" y="3232836"/>
          <a:ext cx="13430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6" name="Формула" r:id="rId11" imgW="13716000" imgH="4267200" progId="Equation.3">
                  <p:embed/>
                </p:oleObj>
              </mc:Choice>
              <mc:Fallback>
                <p:oleObj name="Формула" r:id="rId11" imgW="13716000" imgH="4267200" progId="Equation.3">
                  <p:embed/>
                  <p:pic>
                    <p:nvPicPr>
                      <p:cNvPr id="0" name="Объект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924" y="3232836"/>
                        <a:ext cx="134302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228184" y="3195034"/>
            <a:ext cx="2276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/>
        </p:nvGraphicFramePr>
        <p:xfrm>
          <a:off x="4932040" y="3782790"/>
          <a:ext cx="8985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7" name="Формула" r:id="rId13" imgW="9144000" imgH="3962400" progId="Equation.3">
                  <p:embed/>
                </p:oleObj>
              </mc:Choice>
              <mc:Fallback>
                <p:oleObj name="Формула" r:id="rId13" imgW="9144000" imgH="3962400" progId="Equation.3">
                  <p:embed/>
                  <p:pic>
                    <p:nvPicPr>
                      <p:cNvPr id="0" name="Объект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782790"/>
                        <a:ext cx="8985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4932040" y="3644395"/>
          <a:ext cx="2906713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" name="Формула" r:id="rId15" imgW="29565600" imgH="6096000" progId="Equation.3">
                  <p:embed/>
                </p:oleObj>
              </mc:Choice>
              <mc:Fallback>
                <p:oleObj name="Формула" r:id="rId15" imgW="29565600" imgH="6096000" progId="Equation.3">
                  <p:embed/>
                  <p:pic>
                    <p:nvPicPr>
                      <p:cNvPr id="0" name="Объект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644395"/>
                        <a:ext cx="2906713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7784728" y="3748807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Объект 49"/>
          <p:cNvGraphicFramePr>
            <a:graphicFrameLocks noChangeAspect="1"/>
          </p:cNvGraphicFramePr>
          <p:nvPr/>
        </p:nvGraphicFramePr>
        <p:xfrm>
          <a:off x="4860032" y="4317701"/>
          <a:ext cx="20002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" name="Формула" r:id="rId17" imgW="20421600" imgH="4267200" progId="Equation.3">
                  <p:embed/>
                </p:oleObj>
              </mc:Choice>
              <mc:Fallback>
                <p:oleObj name="Формула" r:id="rId17" imgW="20421600" imgH="4267200" progId="Equation.3">
                  <p:embed/>
                  <p:pic>
                    <p:nvPicPr>
                      <p:cNvPr id="0" name="Объект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317701"/>
                        <a:ext cx="20002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6885087" y="4325492"/>
          <a:ext cx="4476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" name="Формула" r:id="rId19" imgW="190500" imgH="152400" progId="Equation.3">
                  <p:embed/>
                </p:oleObj>
              </mc:Choice>
              <mc:Fallback>
                <p:oleObj name="Формула" r:id="rId19" imgW="190500" imgH="152400" progId="Equation.3">
                  <p:embed/>
                  <p:pic>
                    <p:nvPicPr>
                      <p:cNvPr id="0" name="Объект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5087" y="4325492"/>
                        <a:ext cx="44767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/>
        </p:nvGraphicFramePr>
        <p:xfrm>
          <a:off x="4463094" y="4864496"/>
          <a:ext cx="4476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" name="Формула" r:id="rId21" imgW="190500" imgH="152400" progId="Equation.3">
                  <p:embed/>
                </p:oleObj>
              </mc:Choice>
              <mc:Fallback>
                <p:oleObj name="Формула" r:id="rId21" imgW="190500" imgH="152400" progId="Equation.3">
                  <p:embed/>
                  <p:pic>
                    <p:nvPicPr>
                      <p:cNvPr id="0" name="Объект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094" y="4864496"/>
                        <a:ext cx="4476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4885159" y="4824560"/>
          <a:ext cx="13430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" name="Формула" r:id="rId22" imgW="13716000" imgH="4267200" progId="Equation.3">
                  <p:embed/>
                </p:oleObj>
              </mc:Choice>
              <mc:Fallback>
                <p:oleObj name="Формула" r:id="rId22" imgW="13716000" imgH="4267200" progId="Equation.3">
                  <p:embed/>
                  <p:pic>
                    <p:nvPicPr>
                      <p:cNvPr id="0" name="Объект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159" y="4824560"/>
                        <a:ext cx="134302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6214813" y="4805653"/>
            <a:ext cx="2408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равнобедренный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" name="Объект 54"/>
          <p:cNvGraphicFramePr>
            <a:graphicFrameLocks noChangeAspect="1"/>
          </p:cNvGraphicFramePr>
          <p:nvPr/>
        </p:nvGraphicFramePr>
        <p:xfrm>
          <a:off x="4463094" y="5287267"/>
          <a:ext cx="4476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" name="Формула" r:id="rId24" imgW="190500" imgH="152400" progId="Equation.3">
                  <p:embed/>
                </p:oleObj>
              </mc:Choice>
              <mc:Fallback>
                <p:oleObj name="Формула" r:id="rId24" imgW="190500" imgH="152400" progId="Equation.3">
                  <p:embed/>
                  <p:pic>
                    <p:nvPicPr>
                      <p:cNvPr id="0" name="Объект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094" y="5287267"/>
                        <a:ext cx="4476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Объект 55"/>
          <p:cNvGraphicFramePr>
            <a:graphicFrameLocks noChangeAspect="1"/>
          </p:cNvGraphicFramePr>
          <p:nvPr/>
        </p:nvGraphicFramePr>
        <p:xfrm>
          <a:off x="4932040" y="5257105"/>
          <a:ext cx="152241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" name="Формула" r:id="rId25" imgW="15544800" imgH="4267200" progId="Equation.3">
                  <p:embed/>
                </p:oleObj>
              </mc:Choice>
              <mc:Fallback>
                <p:oleObj name="Формула" r:id="rId25" imgW="15544800" imgH="4267200" progId="Equation.3">
                  <p:embed/>
                  <p:pic>
                    <p:nvPicPr>
                      <p:cNvPr id="0" name="Объект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257105"/>
                        <a:ext cx="1522412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Объект 56"/>
          <p:cNvGraphicFramePr>
            <a:graphicFrameLocks noChangeAspect="1"/>
          </p:cNvGraphicFramePr>
          <p:nvPr/>
        </p:nvGraphicFramePr>
        <p:xfrm>
          <a:off x="6444208" y="5287267"/>
          <a:ext cx="4476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" name="Формула" r:id="rId27" imgW="190500" imgH="152400" progId="Equation.3">
                  <p:embed/>
                </p:oleObj>
              </mc:Choice>
              <mc:Fallback>
                <p:oleObj name="Формула" r:id="rId27" imgW="190500" imgH="152400" progId="Equation.3">
                  <p:embed/>
                  <p:pic>
                    <p:nvPicPr>
                      <p:cNvPr id="0" name="Объект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287267"/>
                        <a:ext cx="44767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Объект 57"/>
          <p:cNvGraphicFramePr>
            <a:graphicFrameLocks noChangeAspect="1"/>
          </p:cNvGraphicFramePr>
          <p:nvPr/>
        </p:nvGraphicFramePr>
        <p:xfrm>
          <a:off x="6507163" y="5756275"/>
          <a:ext cx="18510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" name="Формула" r:id="rId28" imgW="18897600" imgH="4267200" progId="Equation.3">
                  <p:embed/>
                </p:oleObj>
              </mc:Choice>
              <mc:Fallback>
                <p:oleObj name="Формула" r:id="rId28" imgW="18897600" imgH="4267200" progId="Equation.3">
                  <p:embed/>
                  <p:pic>
                    <p:nvPicPr>
                      <p:cNvPr id="0" name="Объект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756275"/>
                        <a:ext cx="185102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29927" y="59492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5114" y="2802148"/>
            <a:ext cx="3744416" cy="3644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ая выноска 45"/>
          <p:cNvSpPr/>
          <p:nvPr/>
        </p:nvSpPr>
        <p:spPr>
          <a:xfrm>
            <a:off x="120036" y="4703515"/>
            <a:ext cx="4235940" cy="1531043"/>
          </a:xfrm>
          <a:prstGeom prst="wedgeRectCallout">
            <a:avLst>
              <a:gd name="adj1" fmla="val -38605"/>
              <a:gd name="adj2" fmla="val 8132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с² = а² +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b²</a:t>
            </a:r>
            <a:endParaRPr 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Пифагора</a:t>
            </a:r>
            <a:endParaRPr 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гипотенузы равен сумме квадратов катетов.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Управляющая кнопка: сведения 44">
            <a:hlinkClick r:id="" action="ppaction://noaction" highlightClick="1"/>
          </p:cNvPr>
          <p:cNvSpPr/>
          <p:nvPr/>
        </p:nvSpPr>
        <p:spPr>
          <a:xfrm>
            <a:off x="251520" y="6308477"/>
            <a:ext cx="479076" cy="430819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0" y="38744"/>
            <a:ext cx="827584" cy="7619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омой 5">
            <a:hlinkClick r:id="rId30" action="ppaction://hlinksldjump" highlightClick="1"/>
          </p:cNvPr>
          <p:cNvSpPr/>
          <p:nvPr/>
        </p:nvSpPr>
        <p:spPr>
          <a:xfrm>
            <a:off x="7285768" y="6409633"/>
            <a:ext cx="682376" cy="36559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79841" y="6409633"/>
            <a:ext cx="682376" cy="36559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9" grpId="0"/>
      <p:bldP spid="54" grpId="0"/>
      <p:bldP spid="60" grpId="0" animBg="1"/>
      <p:bldP spid="46" grpId="0" animBg="1"/>
      <p:bldP spid="46" grpId="1" animBg="1"/>
      <p:bldP spid="4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 flipH="1" flipV="1">
            <a:off x="898362" y="3766630"/>
            <a:ext cx="2737534" cy="17866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643" y="260648"/>
            <a:ext cx="88728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треугольнике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угол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равен 90°,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30 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BC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Найдите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окружности, описанной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около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треугольника.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83"/>
          <p:cNvGrpSpPr/>
          <p:nvPr/>
        </p:nvGrpSpPr>
        <p:grpSpPr bwMode="auto">
          <a:xfrm>
            <a:off x="611560" y="2996952"/>
            <a:ext cx="3311525" cy="3311525"/>
            <a:chOff x="431" y="346"/>
            <a:chExt cx="2086" cy="2086"/>
          </a:xfrm>
        </p:grpSpPr>
        <p:sp>
          <p:nvSpPr>
            <p:cNvPr id="4" name="Oval 84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noFill/>
            <a:ln w="44450">
              <a:solidFill>
                <a:srgbClr val="0033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85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 flipV="1">
            <a:off x="898362" y="3766628"/>
            <a:ext cx="0" cy="17506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98362" y="5517232"/>
            <a:ext cx="2737534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Фигура, имеющая форму буквы L 27"/>
          <p:cNvSpPr/>
          <p:nvPr/>
        </p:nvSpPr>
        <p:spPr>
          <a:xfrm rot="10800000">
            <a:off x="870764" y="5221956"/>
            <a:ext cx="313456" cy="288032"/>
          </a:xfrm>
          <a:prstGeom prst="corner">
            <a:avLst>
              <a:gd name="adj1" fmla="val 5208"/>
              <a:gd name="adj2" fmla="val 62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602857" y="548761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8807" y="333582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26537" y="424185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7809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303042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49234" y="3656698"/>
            <a:ext cx="3241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теореме Пифагора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/>
        </p:nvGraphicFramePr>
        <p:xfrm>
          <a:off x="4946650" y="4244678"/>
          <a:ext cx="8699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Формула" r:id="rId1" imgW="8839200" imgH="3962400" progId="Equation.3">
                  <p:embed/>
                </p:oleObj>
              </mc:Choice>
              <mc:Fallback>
                <p:oleObj name="Формула" r:id="rId1" imgW="8839200" imgH="3962400" progId="Equation.3">
                  <p:embed/>
                  <p:pic>
                    <p:nvPicPr>
                      <p:cNvPr id="0" name="Изображение 2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4244678"/>
                        <a:ext cx="8699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5861643" y="4082124"/>
          <a:ext cx="200818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Формула" r:id="rId3" imgW="20421600" imgH="6096000" progId="Equation.3">
                  <p:embed/>
                </p:oleObj>
              </mc:Choice>
              <mc:Fallback>
                <p:oleObj name="Формула" r:id="rId3" imgW="20421600" imgH="6096000" progId="Equation.3">
                  <p:embed/>
                  <p:pic>
                    <p:nvPicPr>
                      <p:cNvPr id="0" name="Изображение 2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643" y="4082124"/>
                        <a:ext cx="2008187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6773982" y="5356444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4918378" y="4603142"/>
          <a:ext cx="31035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Формула" r:id="rId5" imgW="31699200" imgH="7620000" progId="Equation.3">
                  <p:embed/>
                </p:oleObj>
              </mc:Choice>
              <mc:Fallback>
                <p:oleObj name="Формула" r:id="rId5" imgW="31699200" imgH="7620000" progId="Equation.3">
                  <p:embed/>
                  <p:pic>
                    <p:nvPicPr>
                      <p:cNvPr id="0" name="Изображение 2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378" y="4603142"/>
                        <a:ext cx="31035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Объект 55"/>
          <p:cNvGraphicFramePr>
            <a:graphicFrameLocks noChangeAspect="1"/>
          </p:cNvGraphicFramePr>
          <p:nvPr/>
        </p:nvGraphicFramePr>
        <p:xfrm>
          <a:off x="4849234" y="5310237"/>
          <a:ext cx="18811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Формула" r:id="rId7" imgW="19202400" imgH="5486400" progId="Equation.3">
                  <p:embed/>
                </p:oleObj>
              </mc:Choice>
              <mc:Fallback>
                <p:oleObj name="Формула" r:id="rId7" imgW="19202400" imgH="5486400" progId="Equation.3">
                  <p:embed/>
                  <p:pic>
                    <p:nvPicPr>
                      <p:cNvPr id="0" name="Изображение 2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234" y="5310237"/>
                        <a:ext cx="188118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Объект 57"/>
          <p:cNvGraphicFramePr>
            <a:graphicFrameLocks noChangeAspect="1"/>
          </p:cNvGraphicFramePr>
          <p:nvPr/>
        </p:nvGraphicFramePr>
        <p:xfrm>
          <a:off x="6715125" y="5756275"/>
          <a:ext cx="14335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Формула" r:id="rId9" imgW="14630400" imgH="4267200" progId="Equation.3">
                  <p:embed/>
                </p:oleObj>
              </mc:Choice>
              <mc:Fallback>
                <p:oleObj name="Формула" r:id="rId9" imgW="14630400" imgH="4267200" progId="Equation.3">
                  <p:embed/>
                  <p:pic>
                    <p:nvPicPr>
                      <p:cNvPr id="0" name="Изображение 2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5756275"/>
                        <a:ext cx="14335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31009" y="548761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5115" y="2811251"/>
            <a:ext cx="3744416" cy="3644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0" y="38744"/>
            <a:ext cx="827584" cy="7619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4245" y="768479"/>
            <a:ext cx="37960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ая выноска 61"/>
          <p:cNvSpPr/>
          <p:nvPr/>
        </p:nvSpPr>
        <p:spPr>
          <a:xfrm>
            <a:off x="340329" y="1892561"/>
            <a:ext cx="8551441" cy="1104391"/>
          </a:xfrm>
          <a:prstGeom prst="wedgeRectCallout">
            <a:avLst>
              <a:gd name="adj1" fmla="val 46587"/>
              <a:gd name="adj2" fmla="val -894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Вписанный прямой угол опирается на диаметр окружности, поэтому радиус окружности, описанной вокруг прямоугольного треугольника, равен половине гипотенузы</a:t>
            </a:r>
            <a:r>
              <a:rPr lang="ru-RU" sz="2400" dirty="0"/>
              <a:t>.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Управляющая кнопка: сведения 62">
            <a:hlinkClick r:id="" action="ppaction://noaction" highlightClick="1"/>
          </p:cNvPr>
          <p:cNvSpPr/>
          <p:nvPr/>
        </p:nvSpPr>
        <p:spPr>
          <a:xfrm>
            <a:off x="8360174" y="1304364"/>
            <a:ext cx="479076" cy="430819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домой 29">
            <a:hlinkClick r:id="rId11" action="ppaction://hlinksldjump" highlightClick="1"/>
          </p:cNvPr>
          <p:cNvSpPr/>
          <p:nvPr/>
        </p:nvSpPr>
        <p:spPr>
          <a:xfrm>
            <a:off x="7285768" y="6409633"/>
            <a:ext cx="682376" cy="36559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8079841" y="6409633"/>
            <a:ext cx="682376" cy="36559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33" grpId="0"/>
      <p:bldP spid="44" grpId="0"/>
      <p:bldP spid="49" grpId="0"/>
      <p:bldP spid="60" grpId="0" animBg="1"/>
      <p:bldP spid="62" grpId="0" animBg="1"/>
      <p:bldP spid="62" grpId="1" animBg="1"/>
      <p:bldP spid="63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Прямая соединительная линия 64"/>
          <p:cNvCxnSpPr/>
          <p:nvPr/>
        </p:nvCxnSpPr>
        <p:spPr>
          <a:xfrm>
            <a:off x="1257173" y="5968974"/>
            <a:ext cx="20023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96656" y="592528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83"/>
          <p:cNvGrpSpPr/>
          <p:nvPr/>
        </p:nvGrpSpPr>
        <p:grpSpPr bwMode="auto">
          <a:xfrm>
            <a:off x="611560" y="2996952"/>
            <a:ext cx="3311525" cy="3311525"/>
            <a:chOff x="431" y="346"/>
            <a:chExt cx="2086" cy="2086"/>
          </a:xfrm>
        </p:grpSpPr>
        <p:sp>
          <p:nvSpPr>
            <p:cNvPr id="4" name="Oval 84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noFill/>
            <a:ln w="44450">
              <a:solidFill>
                <a:srgbClr val="0033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85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2290111" y="4652714"/>
            <a:ext cx="969364" cy="13162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257173" y="4673201"/>
            <a:ext cx="1045870" cy="1292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259475" y="3861048"/>
            <a:ext cx="448429" cy="2107926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257173" y="3861048"/>
            <a:ext cx="2450731" cy="2107927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71600" y="59252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86369" y="421871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7809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Рисунок(2)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303042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4572000" y="3964530"/>
          <a:ext cx="1196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" name="Формула" r:id="rId1" imgW="12192000" imgH="3962400" progId="Equation.3">
                  <p:embed/>
                </p:oleObj>
              </mc:Choice>
              <mc:Fallback>
                <p:oleObj name="Формула" r:id="rId1" imgW="12192000" imgH="3962400" progId="Equation.3">
                  <p:embed/>
                  <p:pic>
                    <p:nvPicPr>
                      <p:cNvPr id="0" name="Изображение 4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64530"/>
                        <a:ext cx="11969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6012160" y="3973782"/>
          <a:ext cx="20002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8" name="Формула" r:id="rId3" imgW="20421600" imgH="4267200" progId="Equation.3">
                  <p:embed/>
                </p:oleObj>
              </mc:Choice>
              <mc:Fallback>
                <p:oleObj name="Формула" r:id="rId3" imgW="20421600" imgH="4267200" progId="Equation.3">
                  <p:embed/>
                  <p:pic>
                    <p:nvPicPr>
                      <p:cNvPr id="0" name="Изображение 4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973782"/>
                        <a:ext cx="20002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8151116" y="4030348"/>
          <a:ext cx="4476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9" name="Формула" r:id="rId5" imgW="190500" imgH="152400" progId="Equation.3">
                  <p:embed/>
                </p:oleObj>
              </mc:Choice>
              <mc:Fallback>
                <p:oleObj name="Формула" r:id="rId5" imgW="190500" imgH="152400" progId="Equation.3">
                  <p:embed/>
                  <p:pic>
                    <p:nvPicPr>
                      <p:cNvPr id="0" name="Изображение 4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116" y="4030348"/>
                        <a:ext cx="44767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/>
        </p:nvGraphicFramePr>
        <p:xfrm>
          <a:off x="4450201" y="4470945"/>
          <a:ext cx="4476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" name="Формула" r:id="rId7" imgW="190500" imgH="152400" progId="Equation.3">
                  <p:embed/>
                </p:oleObj>
              </mc:Choice>
              <mc:Fallback>
                <p:oleObj name="Формула" r:id="rId7" imgW="190500" imgH="152400" progId="Equation.3">
                  <p:embed/>
                  <p:pic>
                    <p:nvPicPr>
                      <p:cNvPr id="0" name="Изображение 4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201" y="4470945"/>
                        <a:ext cx="4476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4895850" y="4394200"/>
          <a:ext cx="12827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" name="Формула" r:id="rId9" imgW="13106400" imgH="4267200" progId="Equation.3">
                  <p:embed/>
                </p:oleObj>
              </mc:Choice>
              <mc:Fallback>
                <p:oleObj name="Формула" r:id="rId9" imgW="13106400" imgH="4267200" progId="Equation.3">
                  <p:embed/>
                  <p:pic>
                    <p:nvPicPr>
                      <p:cNvPr id="0" name="Изображение 4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4394200"/>
                        <a:ext cx="12827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6171022" y="4375160"/>
            <a:ext cx="2474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равносторонний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" name="Объект 54"/>
          <p:cNvGraphicFramePr>
            <a:graphicFrameLocks noChangeAspect="1"/>
          </p:cNvGraphicFramePr>
          <p:nvPr/>
        </p:nvGraphicFramePr>
        <p:xfrm>
          <a:off x="4450201" y="4867657"/>
          <a:ext cx="4476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" name="Формула" r:id="rId11" imgW="190500" imgH="152400" progId="Equation.3">
                  <p:embed/>
                </p:oleObj>
              </mc:Choice>
              <mc:Fallback>
                <p:oleObj name="Формула" r:id="rId11" imgW="190500" imgH="152400" progId="Equation.3">
                  <p:embed/>
                  <p:pic>
                    <p:nvPicPr>
                      <p:cNvPr id="0" name="Изображение 4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201" y="4867657"/>
                        <a:ext cx="4476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Объект 55"/>
          <p:cNvGraphicFramePr>
            <a:graphicFrameLocks noChangeAspect="1"/>
          </p:cNvGraphicFramePr>
          <p:nvPr/>
        </p:nvGraphicFramePr>
        <p:xfrm>
          <a:off x="4788024" y="4732065"/>
          <a:ext cx="19097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" name="Формула" r:id="rId12" imgW="19507200" imgH="4876800" progId="Equation.3">
                  <p:embed/>
                </p:oleObj>
              </mc:Choice>
              <mc:Fallback>
                <p:oleObj name="Формула" r:id="rId12" imgW="19507200" imgH="4876800" progId="Equation.3">
                  <p:embed/>
                  <p:pic>
                    <p:nvPicPr>
                      <p:cNvPr id="0" name="Изображение 4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732065"/>
                        <a:ext cx="190976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Объект 57"/>
          <p:cNvGraphicFramePr>
            <a:graphicFrameLocks noChangeAspect="1"/>
          </p:cNvGraphicFramePr>
          <p:nvPr/>
        </p:nvGraphicFramePr>
        <p:xfrm>
          <a:off x="5808663" y="5272088"/>
          <a:ext cx="26876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" name="Формула" r:id="rId14" imgW="27432000" imgH="9448800" progId="Equation.3">
                  <p:embed/>
                </p:oleObj>
              </mc:Choice>
              <mc:Fallback>
                <p:oleObj name="Формула" r:id="rId14" imgW="27432000" imgH="9448800" progId="Equation.3">
                  <p:embed/>
                  <p:pic>
                    <p:nvPicPr>
                      <p:cNvPr id="0" name="Изображение 4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5272088"/>
                        <a:ext cx="2687637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652099" y="35028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5115" y="2783580"/>
            <a:ext cx="3744416" cy="3644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120036" y="277488"/>
            <a:ext cx="91080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величину (в градусах) вписанного угла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опирающегося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хорду  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равную радиусу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окружности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4499992" y="1656120"/>
            <a:ext cx="4235940" cy="2254919"/>
          </a:xfrm>
          <a:prstGeom prst="wedgeRectCallout">
            <a:avLst>
              <a:gd name="adj1" fmla="val 41446"/>
              <a:gd name="adj2" fmla="val -6820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угол равен градусной мере дуги на которую он опирается</a:t>
            </a:r>
            <a:endParaRPr 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Вписанный угол равен половине дуги на которую он опирается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сведения 63">
            <a:hlinkClick r:id="" action="ppaction://noaction" highlightClick="1"/>
          </p:cNvPr>
          <p:cNvSpPr/>
          <p:nvPr/>
        </p:nvSpPr>
        <p:spPr>
          <a:xfrm>
            <a:off x="8374954" y="831143"/>
            <a:ext cx="479076" cy="430819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0" y="38744"/>
            <a:ext cx="827584" cy="7619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домой 38">
            <a:hlinkClick r:id="rId16" action="ppaction://hlinksldjump" highlightClick="1"/>
          </p:cNvPr>
          <p:cNvSpPr/>
          <p:nvPr/>
        </p:nvSpPr>
        <p:spPr>
          <a:xfrm>
            <a:off x="7285768" y="6409633"/>
            <a:ext cx="682376" cy="36559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8079841" y="6409633"/>
            <a:ext cx="682376" cy="36559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4" grpId="0"/>
      <p:bldP spid="60" grpId="0" animBg="1"/>
      <p:bldP spid="63" grpId="0" animBg="1"/>
      <p:bldP spid="63" grpId="1" animBg="1"/>
      <p:bldP spid="6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250736" y="51932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83"/>
          <p:cNvGrpSpPr/>
          <p:nvPr/>
        </p:nvGrpSpPr>
        <p:grpSpPr bwMode="auto">
          <a:xfrm>
            <a:off x="1486585" y="3270182"/>
            <a:ext cx="1943373" cy="1943373"/>
            <a:chOff x="431" y="346"/>
            <a:chExt cx="2086" cy="2086"/>
          </a:xfrm>
        </p:grpSpPr>
        <p:sp>
          <p:nvSpPr>
            <p:cNvPr id="4" name="Oval 84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noFill/>
            <a:ln w="44450">
              <a:solidFill>
                <a:srgbClr val="0033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85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>
            <a:off x="620048" y="5226460"/>
            <a:ext cx="3314827" cy="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20048" y="3491741"/>
            <a:ext cx="3314827" cy="172181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5123" y="51932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75491" y="378020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7809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Рисунок(2)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303042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4552245" y="3356340"/>
          <a:ext cx="146526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Формула" r:id="rId1" imgW="14935200" imgH="4267200" progId="Equation.3">
                  <p:embed/>
                </p:oleObj>
              </mc:Choice>
              <mc:Fallback>
                <p:oleObj name="Формула" r:id="rId1" imgW="14935200" imgH="4267200" progId="Equation.3">
                  <p:embed/>
                  <p:pic>
                    <p:nvPicPr>
                      <p:cNvPr id="0" name="Изображение 5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245" y="3356340"/>
                        <a:ext cx="146526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/>
        </p:nvGraphicFramePr>
        <p:xfrm>
          <a:off x="4395986" y="3867151"/>
          <a:ext cx="4476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Формула" r:id="rId3" imgW="190500" imgH="152400" progId="Equation.3">
                  <p:embed/>
                </p:oleObj>
              </mc:Choice>
              <mc:Fallback>
                <p:oleObj name="Формула" r:id="rId3" imgW="190500" imgH="152400" progId="Equation.3">
                  <p:embed/>
                  <p:pic>
                    <p:nvPicPr>
                      <p:cNvPr id="0" name="Изображение 5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986" y="3867151"/>
                        <a:ext cx="4476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4853676" y="3827322"/>
          <a:ext cx="12827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Формула" r:id="rId5" imgW="13106400" imgH="4267200" progId="Equation.3">
                  <p:embed/>
                </p:oleObj>
              </mc:Choice>
              <mc:Fallback>
                <p:oleObj name="Формула" r:id="rId5" imgW="13106400" imgH="4267200" progId="Equation.3">
                  <p:embed/>
                  <p:pic>
                    <p:nvPicPr>
                      <p:cNvPr id="0" name="Изображение 5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676" y="3827322"/>
                        <a:ext cx="12827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6139320" y="3789520"/>
            <a:ext cx="2276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/>
        </p:nvGraphicFramePr>
        <p:xfrm>
          <a:off x="4811376" y="4717498"/>
          <a:ext cx="265588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Формула" r:id="rId7" imgW="27127200" imgH="4876800" progId="Equation.3">
                  <p:embed/>
                </p:oleObj>
              </mc:Choice>
              <mc:Fallback>
                <p:oleObj name="Формула" r:id="rId7" imgW="27127200" imgH="4876800" progId="Equation.3">
                  <p:embed/>
                  <p:pic>
                    <p:nvPicPr>
                      <p:cNvPr id="0" name="Изображение 5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376" y="4717498"/>
                        <a:ext cx="2655887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Объект 57"/>
          <p:cNvGraphicFramePr>
            <a:graphicFrameLocks noChangeAspect="1"/>
          </p:cNvGraphicFramePr>
          <p:nvPr/>
        </p:nvGraphicFramePr>
        <p:xfrm>
          <a:off x="5758174" y="5193265"/>
          <a:ext cx="26574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name="Формула" r:id="rId9" imgW="27127200" imgH="4876800" progId="Equation.3">
                  <p:embed/>
                </p:oleObj>
              </mc:Choice>
              <mc:Fallback>
                <p:oleObj name="Формула" r:id="rId9" imgW="27127200" imgH="4876800" progId="Equation.3">
                  <p:embed/>
                  <p:pic>
                    <p:nvPicPr>
                      <p:cNvPr id="0" name="Изображение 5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8174" y="5193265"/>
                        <a:ext cx="26574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35682" y="277488"/>
            <a:ext cx="85975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окружности с центром в точке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проведены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касательная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секущая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Найдите радиус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окружности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= 12 см,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= 13 см.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4619824" y="1779140"/>
            <a:ext cx="4235940" cy="1491042"/>
          </a:xfrm>
          <a:prstGeom prst="wedgeRectCallout">
            <a:avLst>
              <a:gd name="adj1" fmla="val 41446"/>
              <a:gd name="adj2" fmla="val -6820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Касательная к окружности перпендикулярна к радиусу, проведенному в точку касания.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сведения 63">
            <a:hlinkClick r:id="" action="ppaction://noaction" highlightClick="1"/>
          </p:cNvPr>
          <p:cNvSpPr/>
          <p:nvPr/>
        </p:nvSpPr>
        <p:spPr>
          <a:xfrm>
            <a:off x="8345973" y="1231664"/>
            <a:ext cx="479076" cy="430819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0" y="38744"/>
            <a:ext cx="827584" cy="7619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/>
          <p:cNvCxnSpPr>
            <a:stCxn id="5" idx="3"/>
            <a:endCxn id="4" idx="4"/>
          </p:cNvCxnSpPr>
          <p:nvPr/>
        </p:nvCxnSpPr>
        <p:spPr>
          <a:xfrm flipH="1">
            <a:off x="2458272" y="4265678"/>
            <a:ext cx="6139" cy="9478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Фигура, имеющая форму буквы L 39"/>
          <p:cNvSpPr/>
          <p:nvPr/>
        </p:nvSpPr>
        <p:spPr>
          <a:xfrm rot="5400000">
            <a:off x="2144917" y="4925716"/>
            <a:ext cx="313456" cy="288032"/>
          </a:xfrm>
          <a:prstGeom prst="corner">
            <a:avLst>
              <a:gd name="adj1" fmla="val 5208"/>
              <a:gd name="adj2" fmla="val 62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97373" y="2783578"/>
            <a:ext cx="3744416" cy="3644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619824" y="4262880"/>
            <a:ext cx="334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теореме Пифагора: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омой 27">
            <a:hlinkClick r:id="rId11" action="ppaction://hlinksldjump" highlightClick="1"/>
          </p:cNvPr>
          <p:cNvSpPr/>
          <p:nvPr/>
        </p:nvSpPr>
        <p:spPr>
          <a:xfrm>
            <a:off x="7285768" y="6409633"/>
            <a:ext cx="682376" cy="36559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079841" y="6409633"/>
            <a:ext cx="682376" cy="36559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4" grpId="0"/>
      <p:bldP spid="63" grpId="0" animBg="1"/>
      <p:bldP spid="63" grpId="1" animBg="1"/>
      <p:bldP spid="64" grpId="0" animBg="1"/>
      <p:bldP spid="40" grpId="0" animBg="1"/>
      <p:bldP spid="60" grpId="0" animBg="1"/>
      <p:bldP spid="41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Прямая соединительная линия 64"/>
          <p:cNvCxnSpPr/>
          <p:nvPr/>
        </p:nvCxnSpPr>
        <p:spPr>
          <a:xfrm>
            <a:off x="683568" y="6124344"/>
            <a:ext cx="33904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3"/>
          <p:cNvGrpSpPr/>
          <p:nvPr/>
        </p:nvGrpSpPr>
        <p:grpSpPr bwMode="auto">
          <a:xfrm>
            <a:off x="611560" y="2793787"/>
            <a:ext cx="3311525" cy="3311525"/>
            <a:chOff x="431" y="346"/>
            <a:chExt cx="2086" cy="2086"/>
          </a:xfrm>
        </p:grpSpPr>
        <p:sp>
          <p:nvSpPr>
            <p:cNvPr id="4" name="Oval 84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noFill/>
            <a:ln w="44450">
              <a:solidFill>
                <a:srgbClr val="0033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85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2303042" y="4484457"/>
            <a:ext cx="0" cy="1639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29" idx="0"/>
            <a:endCxn id="4" idx="7"/>
          </p:cNvCxnSpPr>
          <p:nvPr/>
        </p:nvCxnSpPr>
        <p:spPr>
          <a:xfrm flipV="1">
            <a:off x="2303042" y="3278749"/>
            <a:ext cx="1135081" cy="283870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7"/>
            <a:endCxn id="4" idx="7"/>
          </p:cNvCxnSpPr>
          <p:nvPr/>
        </p:nvCxnSpPr>
        <p:spPr>
          <a:xfrm flipV="1">
            <a:off x="2328299" y="3278749"/>
            <a:ext cx="1109824" cy="116198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06514" y="6117453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63580" y="402279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7809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303042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4823792" y="3206192"/>
          <a:ext cx="12874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Формула" r:id="rId1" imgW="13106400" imgH="3962400" progId="Equation.3">
                  <p:embed/>
                </p:oleObj>
              </mc:Choice>
              <mc:Fallback>
                <p:oleObj name="Формула" r:id="rId1" imgW="13106400" imgH="3962400" progId="Equation.3">
                  <p:embed/>
                  <p:pic>
                    <p:nvPicPr>
                      <p:cNvPr id="0" name="Изображение 7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3792" y="3206192"/>
                        <a:ext cx="12874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6174742" y="3138227"/>
          <a:ext cx="19113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" name="Формула" r:id="rId3" imgW="19507200" imgH="4876800" progId="Equation.3">
                  <p:embed/>
                </p:oleObj>
              </mc:Choice>
              <mc:Fallback>
                <p:oleObj name="Формула" r:id="rId3" imgW="19507200" imgH="4876800" progId="Equation.3">
                  <p:embed/>
                  <p:pic>
                    <p:nvPicPr>
                      <p:cNvPr id="0" name="Изображение 7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4742" y="3138227"/>
                        <a:ext cx="19113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/>
        </p:nvGraphicFramePr>
        <p:xfrm>
          <a:off x="4474518" y="4602077"/>
          <a:ext cx="4476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" name="Формула" r:id="rId5" imgW="190500" imgH="152400" progId="Equation.3">
                  <p:embed/>
                </p:oleObj>
              </mc:Choice>
              <mc:Fallback>
                <p:oleObj name="Формула" r:id="rId5" imgW="190500" imgH="152400" progId="Equation.3">
                  <p:embed/>
                  <p:pic>
                    <p:nvPicPr>
                      <p:cNvPr id="0" name="Изображение 73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518" y="4602077"/>
                        <a:ext cx="4476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4823792" y="4094357"/>
          <a:ext cx="14319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Формула" r:id="rId7" imgW="14630400" imgH="4267200" progId="Equation.3">
                  <p:embed/>
                </p:oleObj>
              </mc:Choice>
              <mc:Fallback>
                <p:oleObj name="Формула" r:id="rId7" imgW="14630400" imgH="4267200" progId="Equation.3">
                  <p:embed/>
                  <p:pic>
                    <p:nvPicPr>
                      <p:cNvPr id="0" name="Изображение 73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3792" y="4094357"/>
                        <a:ext cx="143192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6269489" y="4075455"/>
            <a:ext cx="2408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равнобедренный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" name="Объект 54"/>
          <p:cNvGraphicFramePr>
            <a:graphicFrameLocks noChangeAspect="1"/>
          </p:cNvGraphicFramePr>
          <p:nvPr/>
        </p:nvGraphicFramePr>
        <p:xfrm>
          <a:off x="5255840" y="5087833"/>
          <a:ext cx="25368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Формула" r:id="rId9" imgW="25908000" imgH="10058400" progId="Equation.3">
                  <p:embed/>
                </p:oleObj>
              </mc:Choice>
              <mc:Fallback>
                <p:oleObj name="Формула" r:id="rId9" imgW="25908000" imgH="10058400" progId="Equation.3">
                  <p:embed/>
                  <p:pic>
                    <p:nvPicPr>
                      <p:cNvPr id="0" name="Изображение 73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5840" y="5087833"/>
                        <a:ext cx="253682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Объект 55"/>
          <p:cNvGraphicFramePr>
            <a:graphicFrameLocks noChangeAspect="1"/>
          </p:cNvGraphicFramePr>
          <p:nvPr/>
        </p:nvGraphicFramePr>
        <p:xfrm>
          <a:off x="5137440" y="4521113"/>
          <a:ext cx="29845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Формула" r:id="rId11" imgW="30480000" imgH="4267200" progId="Equation.3">
                  <p:embed/>
                </p:oleObj>
              </mc:Choice>
              <mc:Fallback>
                <p:oleObj name="Формула" r:id="rId11" imgW="30480000" imgH="4267200" progId="Equation.3">
                  <p:embed/>
                  <p:pic>
                    <p:nvPicPr>
                      <p:cNvPr id="0" name="Изображение 73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7440" y="4521113"/>
                        <a:ext cx="29845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323686" y="285473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0036" y="277488"/>
            <a:ext cx="86374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касается окружности в точке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— центр окружности. Хорда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образует с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касательной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угол, равный 83°. Найдите величину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угла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OMK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Ответ дайте в градусах.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4598410" y="917129"/>
            <a:ext cx="4286674" cy="1885067"/>
          </a:xfrm>
          <a:prstGeom prst="wedgeRectCallout">
            <a:avLst>
              <a:gd name="adj1" fmla="val 41446"/>
              <a:gd name="adj2" fmla="val -6820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Угол, образованный касательной и хордой измеряется половиной дуги, заключенной между его сторонами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сведения 63">
            <a:hlinkClick r:id="" action="ppaction://noaction" highlightClick="1"/>
          </p:cNvPr>
          <p:cNvSpPr/>
          <p:nvPr/>
        </p:nvSpPr>
        <p:spPr>
          <a:xfrm>
            <a:off x="8406008" y="379965"/>
            <a:ext cx="479076" cy="430819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643578">
            <a:off x="2203018" y="5801977"/>
            <a:ext cx="457200" cy="428856"/>
          </a:xfrm>
          <a:prstGeom prst="arc">
            <a:avLst>
              <a:gd name="adj1" fmla="val 15475305"/>
              <a:gd name="adj2" fmla="val 664802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0" y="38744"/>
            <a:ext cx="827584" cy="7619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5114" y="2793787"/>
            <a:ext cx="3744416" cy="3644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4823792" y="3610558"/>
          <a:ext cx="24257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Формула" r:id="rId13" imgW="24688800" imgH="4267200" progId="Equation.3">
                  <p:embed/>
                </p:oleObj>
              </mc:Choice>
              <mc:Fallback>
                <p:oleObj name="Формула" r:id="rId13" imgW="24688800" imgH="4267200" progId="Equation.3">
                  <p:embed/>
                  <p:pic>
                    <p:nvPicPr>
                      <p:cNvPr id="0" name="Объект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3792" y="3610558"/>
                        <a:ext cx="24257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домой 29">
            <a:hlinkClick r:id="rId15" action="ppaction://hlinksldjump" highlightClick="1"/>
          </p:cNvPr>
          <p:cNvSpPr/>
          <p:nvPr/>
        </p:nvSpPr>
        <p:spPr>
          <a:xfrm>
            <a:off x="7285768" y="6409633"/>
            <a:ext cx="682376" cy="36559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8079841" y="6409633"/>
            <a:ext cx="682376" cy="36559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4" grpId="0"/>
      <p:bldP spid="63" grpId="0" animBg="1"/>
      <p:bldP spid="63" grpId="1" animBg="1"/>
      <p:bldP spid="64" grpId="0" animBg="1"/>
      <p:bldP spid="60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4773399" y="4750351"/>
          <a:ext cx="3205162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5" name="Формула" r:id="rId1" imgW="32613600" imgH="6096000" progId="Equation.3">
                  <p:embed/>
                </p:oleObj>
              </mc:Choice>
              <mc:Fallback>
                <p:oleObj name="Формула" r:id="rId1" imgW="32613600" imgH="6096000" progId="Equation.3">
                  <p:embed/>
                  <p:pic>
                    <p:nvPicPr>
                      <p:cNvPr id="0" name="Изображение 8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399" y="4750351"/>
                        <a:ext cx="3205162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260648"/>
            <a:ext cx="88443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хорды окружности равна 72,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центра окружности до этой хорды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равно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 Найдите диаметр окружности.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83"/>
          <p:cNvGrpSpPr/>
          <p:nvPr/>
        </p:nvGrpSpPr>
        <p:grpSpPr bwMode="auto">
          <a:xfrm>
            <a:off x="611560" y="2996952"/>
            <a:ext cx="3311525" cy="3311525"/>
            <a:chOff x="431" y="346"/>
            <a:chExt cx="2086" cy="2086"/>
          </a:xfrm>
        </p:grpSpPr>
        <p:sp>
          <p:nvSpPr>
            <p:cNvPr id="4" name="Oval 84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noFill/>
            <a:ln w="44450">
              <a:solidFill>
                <a:srgbClr val="0033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85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2290589" y="4689029"/>
            <a:ext cx="1561331" cy="4681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" idx="4"/>
          </p:cNvCxnSpPr>
          <p:nvPr/>
        </p:nvCxnSpPr>
        <p:spPr>
          <a:xfrm flipH="1">
            <a:off x="683568" y="4703515"/>
            <a:ext cx="1619474" cy="5005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83568" y="5157192"/>
            <a:ext cx="3168352" cy="46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303748" y="4689029"/>
            <a:ext cx="0" cy="5161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Фигура, имеющая форму буквы L 27"/>
          <p:cNvSpPr/>
          <p:nvPr/>
        </p:nvSpPr>
        <p:spPr>
          <a:xfrm rot="5400000">
            <a:off x="2093156" y="4994150"/>
            <a:ext cx="216024" cy="203747"/>
          </a:xfrm>
          <a:prstGeom prst="corner">
            <a:avLst>
              <a:gd name="adj1" fmla="val 5208"/>
              <a:gd name="adj2" fmla="val 62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65726" y="526323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46649" y="558933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08823" y="509602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86847" y="424185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7809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Рисунок(2)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303042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6193162" y="2810951"/>
          <a:ext cx="25384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" name="Формула" r:id="rId3" imgW="25908000" imgH="4267200" progId="Equation.3">
                  <p:embed/>
                </p:oleObj>
              </mc:Choice>
              <mc:Fallback>
                <p:oleObj name="Формула" r:id="rId3" imgW="25908000" imgH="4267200" progId="Equation.3">
                  <p:embed/>
                  <p:pic>
                    <p:nvPicPr>
                      <p:cNvPr id="0" name="Изображение 8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162" y="2810951"/>
                        <a:ext cx="25384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4253762" y="3525256"/>
          <a:ext cx="19399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" name="Формула" r:id="rId5" imgW="19812000" imgH="4876800" progId="Equation.3">
                  <p:embed/>
                </p:oleObj>
              </mc:Choice>
              <mc:Fallback>
                <p:oleObj name="Формула" r:id="rId5" imgW="19812000" imgH="4876800" progId="Equation.3">
                  <p:embed/>
                  <p:pic>
                    <p:nvPicPr>
                      <p:cNvPr id="0" name="Изображение 8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762" y="3525256"/>
                        <a:ext cx="19399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313223" y="2810951"/>
            <a:ext cx="1928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4267404" y="3885296"/>
          <a:ext cx="20002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" name="Формула" r:id="rId7" imgW="20421600" imgH="4267200" progId="Equation.3">
                  <p:embed/>
                </p:oleObj>
              </mc:Choice>
              <mc:Fallback>
                <p:oleObj name="Формула" r:id="rId7" imgW="20421600" imgH="4267200" progId="Equation.3">
                  <p:embed/>
                  <p:pic>
                    <p:nvPicPr>
                      <p:cNvPr id="0" name="Изображение 8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404" y="3885296"/>
                        <a:ext cx="20002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908057" y="4285387"/>
            <a:ext cx="334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теореме Пифагора: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67805" y="4896140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Объект 51"/>
          <p:cNvGraphicFramePr>
            <a:graphicFrameLocks noChangeAspect="1"/>
          </p:cNvGraphicFramePr>
          <p:nvPr/>
        </p:nvGraphicFramePr>
        <p:xfrm>
          <a:off x="5567636" y="5515575"/>
          <a:ext cx="4476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" name="Формула" r:id="rId9" imgW="190500" imgH="152400" progId="Equation.3">
                  <p:embed/>
                </p:oleObj>
              </mc:Choice>
              <mc:Fallback>
                <p:oleObj name="Формула" r:id="rId9" imgW="190500" imgH="152400" progId="Equation.3">
                  <p:embed/>
                  <p:pic>
                    <p:nvPicPr>
                      <p:cNvPr id="0" name="Изображение 8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636" y="5515575"/>
                        <a:ext cx="4476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Объект 57"/>
          <p:cNvGraphicFramePr>
            <a:graphicFrameLocks noChangeAspect="1"/>
          </p:cNvGraphicFramePr>
          <p:nvPr/>
        </p:nvGraphicFramePr>
        <p:xfrm>
          <a:off x="6108924" y="5495521"/>
          <a:ext cx="13430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" name="Формула" r:id="rId11" imgW="13716000" imgH="3962400" progId="Equation.3">
                  <p:embed/>
                </p:oleObj>
              </mc:Choice>
              <mc:Fallback>
                <p:oleObj name="Формула" r:id="rId11" imgW="13716000" imgH="3962400" progId="Equation.3">
                  <p:embed/>
                  <p:pic>
                    <p:nvPicPr>
                      <p:cNvPr id="0" name="Изображение 8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924" y="5495521"/>
                        <a:ext cx="13430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029927" y="59492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88435" y="2810951"/>
            <a:ext cx="3744416" cy="3644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ая выноска 45"/>
          <p:cNvSpPr/>
          <p:nvPr/>
        </p:nvSpPr>
        <p:spPr>
          <a:xfrm>
            <a:off x="331084" y="3267365"/>
            <a:ext cx="3872475" cy="765521"/>
          </a:xfrm>
          <a:prstGeom prst="wedgeRectCallout">
            <a:avLst>
              <a:gd name="adj1" fmla="val -38964"/>
              <a:gd name="adj2" fmla="val -6544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с² = а² +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b²</a:t>
            </a:r>
            <a:endParaRPr 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Пифагора</a:t>
            </a:r>
            <a:endParaRPr 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Управляющая кнопка: сведения 44">
            <a:hlinkClick r:id="" action="ppaction://noaction" highlightClick="1"/>
          </p:cNvPr>
          <p:cNvSpPr/>
          <p:nvPr/>
        </p:nvSpPr>
        <p:spPr>
          <a:xfrm>
            <a:off x="276500" y="2756271"/>
            <a:ext cx="479076" cy="430819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0" y="38744"/>
            <a:ext cx="827584" cy="7619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336242" y="3205355"/>
          <a:ext cx="15525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" name="Формула" r:id="rId13" imgW="15849600" imgH="4267200" progId="Equation.3">
                  <p:embed/>
                </p:oleObj>
              </mc:Choice>
              <mc:Fallback>
                <p:oleObj name="Формула" r:id="rId13" imgW="15849600" imgH="4267200" progId="Equation.3">
                  <p:embed/>
                  <p:pic>
                    <p:nvPicPr>
                      <p:cNvPr id="0" name="Объект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242" y="3205355"/>
                        <a:ext cx="15525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авая фигурная скобка 21"/>
          <p:cNvSpPr/>
          <p:nvPr/>
        </p:nvSpPr>
        <p:spPr>
          <a:xfrm>
            <a:off x="6229792" y="3231689"/>
            <a:ext cx="146188" cy="1045678"/>
          </a:xfrm>
          <a:prstGeom prst="rightBrace">
            <a:avLst>
              <a:gd name="adj1" fmla="val 4237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6368653" y="3490260"/>
          <a:ext cx="24495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" name="Формула" r:id="rId15" imgW="24993600" imgH="4267200" progId="Equation.3">
                  <p:embed/>
                </p:oleObj>
              </mc:Choice>
              <mc:Fallback>
                <p:oleObj name="Формула" r:id="rId15" imgW="24993600" imgH="4267200" progId="Equation.3">
                  <p:embed/>
                  <p:pic>
                    <p:nvPicPr>
                      <p:cNvPr id="0" name="Объект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8653" y="3490260"/>
                        <a:ext cx="24495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домой 36">
            <a:hlinkClick r:id="rId17" action="ppaction://hlinksldjump" highlightClick="1"/>
          </p:cNvPr>
          <p:cNvSpPr/>
          <p:nvPr/>
        </p:nvSpPr>
        <p:spPr>
          <a:xfrm>
            <a:off x="7285768" y="6409633"/>
            <a:ext cx="682376" cy="36559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8079841" y="6409633"/>
            <a:ext cx="682376" cy="36559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9" grpId="0"/>
      <p:bldP spid="60" grpId="0" animBg="1"/>
      <p:bldP spid="46" grpId="0" animBg="1"/>
      <p:bldP spid="46" grpId="1" animBg="1"/>
      <p:bldP spid="45" grpId="0" animBg="1"/>
      <p:bldP spid="22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226537" y="2808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83"/>
          <p:cNvGrpSpPr/>
          <p:nvPr/>
        </p:nvGrpSpPr>
        <p:grpSpPr bwMode="auto">
          <a:xfrm>
            <a:off x="814973" y="3207418"/>
            <a:ext cx="3101059" cy="3101059"/>
            <a:chOff x="431" y="346"/>
            <a:chExt cx="2086" cy="2086"/>
          </a:xfrm>
        </p:grpSpPr>
        <p:sp>
          <p:nvSpPr>
            <p:cNvPr id="4" name="Oval 84"/>
            <p:cNvSpPr>
              <a:spLocks noChangeArrowheads="1"/>
            </p:cNvSpPr>
            <p:nvPr/>
          </p:nvSpPr>
          <p:spPr bwMode="auto">
            <a:xfrm>
              <a:off x="431" y="346"/>
              <a:ext cx="2086" cy="2086"/>
            </a:xfrm>
            <a:prstGeom prst="ellipse">
              <a:avLst/>
            </a:prstGeom>
            <a:noFill/>
            <a:ln w="44450">
              <a:solidFill>
                <a:srgbClr val="0033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85"/>
            <p:cNvSpPr>
              <a:spLocks noChangeArrowheads="1"/>
            </p:cNvSpPr>
            <p:nvPr/>
          </p:nvSpPr>
          <p:spPr bwMode="auto">
            <a:xfrm>
              <a:off x="1474" y="1377"/>
              <a:ext cx="45" cy="44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8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503245" y="281956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97222" y="472079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287809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Рисунок(2)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2303042" y="2184351"/>
            <a:ext cx="1938728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4552245" y="3356340"/>
          <a:ext cx="146526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Формула" r:id="rId1" imgW="14935200" imgH="4267200" progId="Equation.3">
                  <p:embed/>
                </p:oleObj>
              </mc:Choice>
              <mc:Fallback>
                <p:oleObj name="Формула" r:id="rId1" imgW="14935200" imgH="4267200" progId="Equation.3">
                  <p:embed/>
                  <p:pic>
                    <p:nvPicPr>
                      <p:cNvPr id="0" name="Изображение 9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245" y="3356340"/>
                        <a:ext cx="146526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/>
        </p:nvGraphicFramePr>
        <p:xfrm>
          <a:off x="4395986" y="3867151"/>
          <a:ext cx="4476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" name="Формула" r:id="rId3" imgW="190500" imgH="152400" progId="Equation.3">
                  <p:embed/>
                </p:oleObj>
              </mc:Choice>
              <mc:Fallback>
                <p:oleObj name="Формула" r:id="rId3" imgW="190500" imgH="152400" progId="Equation.3">
                  <p:embed/>
                  <p:pic>
                    <p:nvPicPr>
                      <p:cNvPr id="0" name="Изображение 9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986" y="3867151"/>
                        <a:ext cx="4476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4853676" y="3827322"/>
          <a:ext cx="12827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" name="Формула" r:id="rId5" imgW="13106400" imgH="4267200" progId="Equation.3">
                  <p:embed/>
                </p:oleObj>
              </mc:Choice>
              <mc:Fallback>
                <p:oleObj name="Формула" r:id="rId5" imgW="13106400" imgH="4267200" progId="Equation.3">
                  <p:embed/>
                  <p:pic>
                    <p:nvPicPr>
                      <p:cNvPr id="0" name="Изображение 9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676" y="3827322"/>
                        <a:ext cx="12827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6139320" y="3789520"/>
            <a:ext cx="2276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/>
        </p:nvGraphicFramePr>
        <p:xfrm>
          <a:off x="4811376" y="4717498"/>
          <a:ext cx="265588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Формула" r:id="rId7" imgW="27127200" imgH="4876800" progId="Equation.3">
                  <p:embed/>
                </p:oleObj>
              </mc:Choice>
              <mc:Fallback>
                <p:oleObj name="Формула" r:id="rId7" imgW="27127200" imgH="4876800" progId="Equation.3">
                  <p:embed/>
                  <p:pic>
                    <p:nvPicPr>
                      <p:cNvPr id="0" name="Изображение 9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376" y="4717498"/>
                        <a:ext cx="2655887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Объект 57"/>
          <p:cNvGraphicFramePr>
            <a:graphicFrameLocks noChangeAspect="1"/>
          </p:cNvGraphicFramePr>
          <p:nvPr/>
        </p:nvGraphicFramePr>
        <p:xfrm>
          <a:off x="4824870" y="5182462"/>
          <a:ext cx="13144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Формула" r:id="rId9" imgW="13411200" imgH="4267200" progId="Equation.3">
                  <p:embed/>
                </p:oleObj>
              </mc:Choice>
              <mc:Fallback>
                <p:oleObj name="Формула" r:id="rId9" imgW="13411200" imgH="4267200" progId="Equation.3">
                  <p:embed/>
                  <p:pic>
                    <p:nvPicPr>
                      <p:cNvPr id="0" name="Изображение 93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870" y="5182462"/>
                        <a:ext cx="13144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35682" y="277488"/>
            <a:ext cx="85975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окружности с центром в точке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проведены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касательная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секущая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Найдите радиус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окружности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= 12 см,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= 13 см.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4548494" y="1694506"/>
            <a:ext cx="4235940" cy="1271258"/>
          </a:xfrm>
          <a:prstGeom prst="wedgeRectCallout">
            <a:avLst>
              <a:gd name="adj1" fmla="val 41446"/>
              <a:gd name="adj2" fmla="val -6820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окружности перпендикулярен касательной в точке касания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сведения 63">
            <a:hlinkClick r:id="" action="ppaction://noaction" highlightClick="1"/>
          </p:cNvPr>
          <p:cNvSpPr/>
          <p:nvPr/>
        </p:nvSpPr>
        <p:spPr>
          <a:xfrm>
            <a:off x="8345973" y="1231664"/>
            <a:ext cx="479076" cy="430819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Фигура, имеющая форму буквы L 39"/>
          <p:cNvSpPr/>
          <p:nvPr/>
        </p:nvSpPr>
        <p:spPr>
          <a:xfrm rot="16200000">
            <a:off x="2388252" y="3234292"/>
            <a:ext cx="313456" cy="288032"/>
          </a:xfrm>
          <a:prstGeom prst="corner">
            <a:avLst>
              <a:gd name="adj1" fmla="val 5208"/>
              <a:gd name="adj2" fmla="val 62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619824" y="4262880"/>
            <a:ext cx="334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теореме Пифагора: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ый треугольник 1"/>
          <p:cNvSpPr/>
          <p:nvPr/>
        </p:nvSpPr>
        <p:spPr>
          <a:xfrm rot="10800000" flipH="1">
            <a:off x="2398951" y="3207417"/>
            <a:ext cx="1164937" cy="1548905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156404" y="355868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868144" y="5589240"/>
          <a:ext cx="23288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Формула" r:id="rId11" imgW="23774400" imgH="4267200" progId="Equation.3">
                  <p:embed/>
                </p:oleObj>
              </mc:Choice>
              <mc:Fallback>
                <p:oleObj name="Формула" r:id="rId11" imgW="23774400" imgH="4267200" progId="Equation.3">
                  <p:embed/>
                  <p:pic>
                    <p:nvPicPr>
                      <p:cNvPr id="0" name="Объект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5589240"/>
                        <a:ext cx="232886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402779" y="2777146"/>
            <a:ext cx="3744416" cy="3644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3419777" y="6308477"/>
            <a:ext cx="1688022" cy="43204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0" y="38744"/>
            <a:ext cx="827584" cy="7619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омой 27">
            <a:hlinkClick r:id="rId13" action="ppaction://hlinksldjump" highlightClick="1"/>
          </p:cNvPr>
          <p:cNvSpPr/>
          <p:nvPr/>
        </p:nvSpPr>
        <p:spPr>
          <a:xfrm>
            <a:off x="7285768" y="6409633"/>
            <a:ext cx="682376" cy="36559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079841" y="6409633"/>
            <a:ext cx="682376" cy="36559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32" grpId="0"/>
      <p:bldP spid="29" grpId="0"/>
      <p:bldP spid="54" grpId="0"/>
      <p:bldP spid="63" grpId="0" animBg="1"/>
      <p:bldP spid="63" grpId="1" animBg="1"/>
      <p:bldP spid="64" grpId="0" animBg="1"/>
      <p:bldP spid="40" grpId="0" animBg="1"/>
      <p:bldP spid="41" grpId="0"/>
      <p:bldP spid="30" grpId="0"/>
      <p:bldP spid="60" grpId="0" animBg="1"/>
      <p:bldP spid="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4775</Words>
  <Application>WPS Presentation</Application>
  <PresentationFormat>Экран (4:3)</PresentationFormat>
  <Paragraphs>514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89</vt:i4>
      </vt:variant>
      <vt:variant>
        <vt:lpstr>幻灯片标题</vt:lpstr>
      </vt:variant>
      <vt:variant>
        <vt:i4>20</vt:i4>
      </vt:variant>
    </vt:vector>
  </HeadingPairs>
  <TitlesOfParts>
    <vt:vector size="117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79</cp:revision>
  <dcterms:created xsi:type="dcterms:W3CDTF">2022-03-20T05:57:00Z</dcterms:created>
  <dcterms:modified xsi:type="dcterms:W3CDTF">2025-02-16T17:15:47Z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F04C9E7ABCAB41D6B6C953F22EEC3977_12</vt:lpwstr>
  </property>
  <property fmtid="{D5CDD505-2E9C-101B-9397-08002B2CF9AE}" pid="3" name="KSOProductBuildVer">
    <vt:lpwstr>1049-12.2.0.19805</vt:lpwstr>
  </property>
</Properties>
</file>