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32" r:id="rId7"/>
    <p:sldMasterId id="2147483744" r:id="rId8"/>
    <p:sldMasterId id="2147483756" r:id="rId9"/>
  </p:sldMasterIdLst>
  <p:notesMasterIdLst>
    <p:notesMasterId r:id="rId37"/>
  </p:notesMasterIdLst>
  <p:sldIdLst>
    <p:sldId id="257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264" r:id="rId21"/>
    <p:sldId id="278" r:id="rId22"/>
    <p:sldId id="263" r:id="rId23"/>
    <p:sldId id="302" r:id="rId24"/>
    <p:sldId id="287" r:id="rId25"/>
    <p:sldId id="288" r:id="rId26"/>
    <p:sldId id="304" r:id="rId27"/>
    <p:sldId id="305" r:id="rId28"/>
    <p:sldId id="300" r:id="rId29"/>
    <p:sldId id="301" r:id="rId30"/>
    <p:sldId id="280" r:id="rId31"/>
    <p:sldId id="282" r:id="rId32"/>
    <p:sldId id="284" r:id="rId33"/>
    <p:sldId id="303" r:id="rId34"/>
    <p:sldId id="306" r:id="rId35"/>
    <p:sldId id="27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66"/>
    <a:srgbClr val="FFFF00"/>
    <a:srgbClr val="B6C9EC"/>
    <a:srgbClr val="CC6600"/>
    <a:srgbClr val="FFCC00"/>
    <a:srgbClr val="CC0000"/>
    <a:srgbClr val="6699FF"/>
    <a:srgbClr val="FFCC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47" autoAdjust="0"/>
  </p:normalViewPr>
  <p:slideViewPr>
    <p:cSldViewPr showGuides="1">
      <p:cViewPr varScale="1">
        <p:scale>
          <a:sx n="108" d="100"/>
          <a:sy n="108" d="100"/>
        </p:scale>
        <p:origin x="-1692" y="-96"/>
      </p:cViewPr>
      <p:guideLst>
        <p:guide orient="horz" pos="306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73438-F2A7-4FA2-9974-D46743BF243D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2AB00-5B1B-46F3-8FCA-D24F624B33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94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BBB0A5-74FA-45DD-A5C1-FC215C85754D}" type="slidenum">
              <a:rPr lang="ru-RU" altLang="ru-RU">
                <a:solidFill>
                  <a:prstClr val="black"/>
                </a:solidFill>
              </a:rPr>
              <a:pPr/>
              <a:t>2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Устный счёт.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83BD2F-8124-4131-89EA-F1A69CB7EB4C}" type="slidenum">
              <a:rPr lang="ru-RU" altLang="ru-RU">
                <a:solidFill>
                  <a:prstClr val="black"/>
                </a:solidFill>
              </a:rPr>
              <a:pPr/>
              <a:t>8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1 – Делитель равен 1</a:t>
            </a:r>
          </a:p>
          <a:p>
            <a:r>
              <a:rPr lang="ru-RU" altLang="ru-RU"/>
              <a:t>2 – Делитель равен делимому</a:t>
            </a:r>
          </a:p>
          <a:p>
            <a:r>
              <a:rPr lang="ru-RU" altLang="ru-RU"/>
              <a:t>3 – Делитель равен другим числам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№9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D2C67-E4A9-4F94-82F7-524C84B9B38F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14.08.2011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www.konspekturoka.ru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14.08.2011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www.konspekturoka.ru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14.08.2011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www.konspekturoka.ru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14.08.2011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000000"/>
                </a:solidFill>
              </a:rPr>
              <a:t>www.konspekturoka.ru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56AD6-92C7-4C6C-B630-84C48D61325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0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14.08.2011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000000"/>
                </a:solidFill>
              </a:rPr>
              <a:t>www.konspekturoka.ru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B143D-B655-4DF0-BE8F-EB81CCCE42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00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14.08.2011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000000"/>
                </a:solidFill>
              </a:rPr>
              <a:t>www.konspekturoka.ru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913A3-9452-4915-BC19-D60A33A5702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99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14.08.2011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000000"/>
                </a:solidFill>
              </a:rPr>
              <a:t>www.konspekturoka.ru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56727-8D8B-40B4-9D74-0090CDFFA77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00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14.08.2011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000000"/>
                </a:solidFill>
              </a:rPr>
              <a:t>www.konspekturoka.ru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01D4-6DE0-434A-BF51-E97066F6E31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56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14.08.2011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000000"/>
                </a:solidFill>
              </a:rPr>
              <a:t>www.konspekturoka.ru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F9260-A7EE-4E7C-90CA-E2F5A47074A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46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14.08.2011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000000"/>
                </a:solidFill>
              </a:rPr>
              <a:t>www.konspekturoka.ru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1C831-986C-4C42-A5D9-712435C712C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83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14.08.2011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000000"/>
                </a:solidFill>
              </a:rPr>
              <a:t>www.konspekturoka.ru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5D34D-38C2-46E2-B778-5CB4375CD51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3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14.08.2011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www.konspekturoka.ru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14.08.2011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000000"/>
                </a:solidFill>
              </a:rPr>
              <a:t>www.konspekturoka.ru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8366E-D1FF-4581-BB42-EDC8C32FE7C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72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14.08.2011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000000"/>
                </a:solidFill>
              </a:rPr>
              <a:t>www.konspekturoka.ru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525F6-07E8-4B19-AECC-52188F51AF5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02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14.08.2011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000000"/>
                </a:solidFill>
              </a:rPr>
              <a:t>www.konspekturoka.ru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4BEA9-D022-43AD-96AD-E6AF2255ECD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20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34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58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84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93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26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51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5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14.08.2011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www.konspekturoka.ru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28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638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96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823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14.08.2011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000000"/>
                </a:solidFill>
              </a:rPr>
              <a:t>www.konspekturoka.ru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56AD6-92C7-4C6C-B630-84C48D61325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555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14.08.2011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000000"/>
                </a:solidFill>
              </a:rPr>
              <a:t>www.konspekturoka.ru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B143D-B655-4DF0-BE8F-EB81CCCE42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976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14.08.2011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000000"/>
                </a:solidFill>
              </a:rPr>
              <a:t>www.konspekturoka.ru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913A3-9452-4915-BC19-D60A33A5702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96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14.08.2011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000000"/>
                </a:solidFill>
              </a:rPr>
              <a:t>www.konspekturoka.ru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56727-8D8B-40B4-9D74-0090CDFFA77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609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14.08.2011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000000"/>
                </a:solidFill>
              </a:rPr>
              <a:t>www.konspekturoka.ru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01D4-6DE0-434A-BF51-E97066F6E31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83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14.08.2011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000000"/>
                </a:solidFill>
              </a:rPr>
              <a:t>www.konspekturoka.ru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F9260-A7EE-4E7C-90CA-E2F5A47074A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6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14.08.2011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www.konspekturoka.ru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14.08.2011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000000"/>
                </a:solidFill>
              </a:rPr>
              <a:t>www.konspekturoka.ru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1C831-986C-4C42-A5D9-712435C712C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379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14.08.2011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000000"/>
                </a:solidFill>
              </a:rPr>
              <a:t>www.konspekturoka.ru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5D34D-38C2-46E2-B778-5CB4375CD51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6427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14.08.2011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000000"/>
                </a:solidFill>
              </a:rPr>
              <a:t>www.konspekturoka.ru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8366E-D1FF-4581-BB42-EDC8C32FE7C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4238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14.08.2011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000000"/>
                </a:solidFill>
              </a:rPr>
              <a:t>www.konspekturoka.ru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525F6-07E8-4B19-AECC-52188F51AF5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54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14.08.2011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000000"/>
                </a:solidFill>
              </a:rPr>
              <a:t>www.konspekturoka.ru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4BEA9-D022-43AD-96AD-E6AF2255ECD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023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14.08.2011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000000"/>
                </a:solidFill>
              </a:rPr>
              <a:t>www.konspekturoka.ru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56AD6-92C7-4C6C-B630-84C48D61325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455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14.08.2011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000000"/>
                </a:solidFill>
              </a:rPr>
              <a:t>www.konspekturoka.ru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B143D-B655-4DF0-BE8F-EB81CCCE42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103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14.08.2011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000000"/>
                </a:solidFill>
              </a:rPr>
              <a:t>www.konspekturoka.ru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913A3-9452-4915-BC19-D60A33A5702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969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14.08.2011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000000"/>
                </a:solidFill>
              </a:rPr>
              <a:t>www.konspekturoka.ru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56727-8D8B-40B4-9D74-0090CDFFA77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065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14.08.2011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000000"/>
                </a:solidFill>
              </a:rPr>
              <a:t>www.konspekturoka.ru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01D4-6DE0-434A-BF51-E97066F6E31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8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14.08.2011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www.konspekturoka.ru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14.08.2011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000000"/>
                </a:solidFill>
              </a:rPr>
              <a:t>www.konspekturoka.ru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F9260-A7EE-4E7C-90CA-E2F5A47074A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422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14.08.2011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000000"/>
                </a:solidFill>
              </a:rPr>
              <a:t>www.konspekturoka.ru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1C831-986C-4C42-A5D9-712435C712C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777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14.08.2011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000000"/>
                </a:solidFill>
              </a:rPr>
              <a:t>www.konspekturoka.ru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5D34D-38C2-46E2-B778-5CB4375CD51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002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14.08.2011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000000"/>
                </a:solidFill>
              </a:rPr>
              <a:t>www.konspekturoka.ru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8366E-D1FF-4581-BB42-EDC8C32FE7C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404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14.08.2011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000000"/>
                </a:solidFill>
              </a:rPr>
              <a:t>www.konspekturoka.ru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525F6-07E8-4B19-AECC-52188F51AF5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994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14.08.2011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000000"/>
                </a:solidFill>
              </a:rPr>
              <a:t>www.konspekturoka.ru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4BEA9-D022-43AD-96AD-E6AF2255ECD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259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211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217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446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4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14.08.2011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www.konspekturoka.ru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771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131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347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215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47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88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459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644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581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0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14.08.2011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www.konspekturoka.ru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275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2009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379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751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1811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442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0731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357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37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6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14.08.2011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www.konspekturoka.ru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412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857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96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333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812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295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169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779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199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6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14.08.2011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www.konspekturoka.ru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16B4-CFD6-465F-BC34-9BE28B978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217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253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27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497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969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292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326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049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262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6C9E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14.08.2011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www.konspekturoka.ru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C16B4-CFD6-465F-BC34-9BE28B978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rgbClr val="66FFFF">
                <a:gamma/>
                <a:tint val="0"/>
                <a:invGamma/>
              </a:srgbClr>
            </a:gs>
            <a:gs pos="100000">
              <a:srgbClr val="66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14.08.2011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mtClean="0">
                <a:solidFill>
                  <a:srgbClr val="000000"/>
                </a:solidFill>
              </a:rPr>
              <a:t>www.konspekturoka.ru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055A40-A119-4069-8BB7-834B6A961464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0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6C9E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C16B4-CFD6-465F-BC34-9BE28B978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0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rgbClr val="66FFFF">
                <a:gamma/>
                <a:tint val="0"/>
                <a:invGamma/>
              </a:srgbClr>
            </a:gs>
            <a:gs pos="100000">
              <a:srgbClr val="66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14.08.2011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mtClean="0">
                <a:solidFill>
                  <a:srgbClr val="000000"/>
                </a:solidFill>
              </a:rPr>
              <a:t>www.konspekturoka.ru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055A40-A119-4069-8BB7-834B6A961464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5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rgbClr val="66FFFF">
                <a:gamma/>
                <a:tint val="0"/>
                <a:invGamma/>
              </a:srgbClr>
            </a:gs>
            <a:gs pos="100000">
              <a:srgbClr val="66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14.08.2011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mtClean="0">
                <a:solidFill>
                  <a:srgbClr val="000000"/>
                </a:solidFill>
              </a:rPr>
              <a:t>www.konspekturoka.ru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055A40-A119-4069-8BB7-834B6A961464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7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F1DF7-BE69-44FF-B272-DDF4C76768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75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6C9E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C16B4-CFD6-465F-BC34-9BE28B978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6C9E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14.08.2011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www.konspekturoka.ru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C16B4-CFD6-465F-BC34-9BE28B978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5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14.08.2011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www.konspekturoka.ru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C16B4-CFD6-465F-BC34-9BE28B9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46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5.gif"/><Relationship Id="rId7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11.gif"/><Relationship Id="rId4" Type="http://schemas.openxmlformats.org/officeDocument/2006/relationships/image" Target="../media/image6.gif"/><Relationship Id="rId9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2000" t="-4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785794"/>
            <a:ext cx="614366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/>
              <a:t>Математика повсюду</a:t>
            </a:r>
            <a:r>
              <a:rPr lang="en-US" sz="3200" b="1" dirty="0" smtClean="0"/>
              <a:t> -</a:t>
            </a:r>
            <a:endParaRPr lang="ru-RU" sz="3200" b="1" dirty="0" smtClean="0"/>
          </a:p>
          <a:p>
            <a:r>
              <a:rPr lang="ru-RU" sz="3200" b="1" dirty="0" smtClean="0"/>
              <a:t>Глазом только поведешь</a:t>
            </a:r>
          </a:p>
          <a:p>
            <a:r>
              <a:rPr lang="ru-RU" sz="3200" b="1" dirty="0" smtClean="0"/>
              <a:t>И примеров сразу уйму</a:t>
            </a:r>
            <a:r>
              <a:rPr lang="en-US" sz="3200" b="1" dirty="0" smtClean="0"/>
              <a:t>,</a:t>
            </a:r>
            <a:endParaRPr lang="ru-RU" sz="3200" b="1" dirty="0" smtClean="0"/>
          </a:p>
          <a:p>
            <a:r>
              <a:rPr lang="ru-RU" sz="3200" b="1" dirty="0" smtClean="0"/>
              <a:t>Ты вокруг себя найдешь. 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2714620"/>
            <a:ext cx="2060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(</a:t>
            </a:r>
            <a:r>
              <a:rPr lang="ru-RU" sz="2000" b="1" dirty="0" err="1" smtClean="0"/>
              <a:t>М.Бозаковский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42844" y="6357958"/>
            <a:ext cx="436442" cy="37481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2124075" y="1052513"/>
            <a:ext cx="6553200" cy="1150937"/>
          </a:xfrm>
          <a:prstGeom prst="wedgeRoundRectCallout">
            <a:avLst>
              <a:gd name="adj1" fmla="val -50082"/>
              <a:gd name="adj2" fmla="val 1991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>
                <a:solidFill>
                  <a:srgbClr val="000000"/>
                </a:solidFill>
                <a:latin typeface="Georgia" pitchFamily="18" charset="0"/>
              </a:rPr>
              <a:t>Какое число получится при делении 100 на 4?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3023394" y="3738378"/>
            <a:ext cx="1944688" cy="1223962"/>
          </a:xfrm>
          <a:prstGeom prst="wedgeRoundRectCallout">
            <a:avLst>
              <a:gd name="adj1" fmla="val 50853"/>
              <a:gd name="adj2" fmla="val 24458"/>
              <a:gd name="adj3" fmla="val 16667"/>
            </a:avLst>
          </a:prstGeom>
          <a:solidFill>
            <a:srgbClr val="FFFF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 i="1">
                <a:solidFill>
                  <a:srgbClr val="000000"/>
                </a:solidFill>
                <a:latin typeface="Georgia" pitchFamily="18" charset="0"/>
              </a:rPr>
              <a:t>25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2051050" y="908050"/>
            <a:ext cx="6553200" cy="1295400"/>
          </a:xfrm>
          <a:prstGeom prst="wedgeRoundRectCallout">
            <a:avLst>
              <a:gd name="adj1" fmla="val -49225"/>
              <a:gd name="adj2" fmla="val 622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>
                <a:solidFill>
                  <a:srgbClr val="000000"/>
                </a:solidFill>
                <a:latin typeface="Georgia" pitchFamily="18" charset="0"/>
              </a:rPr>
              <a:t>Делимое 1000, делитель - 4. Найдите частное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2771775" y="3716338"/>
            <a:ext cx="2376488" cy="1152525"/>
          </a:xfrm>
          <a:prstGeom prst="wedgeRoundRectCallout">
            <a:avLst>
              <a:gd name="adj1" fmla="val 44237"/>
              <a:gd name="adj2" fmla="val 28323"/>
              <a:gd name="adj3" fmla="val 16667"/>
            </a:avLst>
          </a:prstGeom>
          <a:solidFill>
            <a:srgbClr val="FFFF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 i="1">
                <a:solidFill>
                  <a:srgbClr val="000000"/>
                </a:solidFill>
                <a:latin typeface="Georgia" pitchFamily="18" charset="0"/>
              </a:rPr>
              <a:t>250</a:t>
            </a: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2195513" y="779974"/>
            <a:ext cx="6553200" cy="1584325"/>
          </a:xfrm>
          <a:prstGeom prst="wedgeRoundRectCallout">
            <a:avLst>
              <a:gd name="adj1" fmla="val -50203"/>
              <a:gd name="adj2" fmla="val 7468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>
                <a:solidFill>
                  <a:srgbClr val="000000"/>
                </a:solidFill>
                <a:latin typeface="Georgia" pitchFamily="18" charset="0"/>
              </a:rPr>
              <a:t>Делитель – 8, частное – 25. Найдите делимое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2843213" y="3644900"/>
            <a:ext cx="2305050" cy="1225550"/>
          </a:xfrm>
          <a:prstGeom prst="wedgeRoundRectCallout">
            <a:avLst>
              <a:gd name="adj1" fmla="val 48422"/>
              <a:gd name="adj2" fmla="val 29914"/>
              <a:gd name="adj3" fmla="val 16667"/>
            </a:avLst>
          </a:prstGeom>
          <a:solidFill>
            <a:srgbClr val="FFFF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 i="1">
                <a:solidFill>
                  <a:srgbClr val="000000"/>
                </a:solidFill>
                <a:latin typeface="Georgia" pitchFamily="18" charset="0"/>
              </a:rPr>
              <a:t>200</a:t>
            </a: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2124075" y="836613"/>
            <a:ext cx="6553200" cy="1584325"/>
          </a:xfrm>
          <a:prstGeom prst="wedgeRoundRectCallout">
            <a:avLst>
              <a:gd name="adj1" fmla="val -49869"/>
              <a:gd name="adj2" fmla="val 787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>
                <a:solidFill>
                  <a:srgbClr val="000000"/>
                </a:solidFill>
                <a:latin typeface="Georgia" pitchFamily="18" charset="0"/>
              </a:rPr>
              <a:t>Делимое – 1000,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>
                <a:solidFill>
                  <a:srgbClr val="000000"/>
                </a:solidFill>
                <a:latin typeface="Georgia" pitchFamily="18" charset="0"/>
              </a:rPr>
              <a:t>частное – 125.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>
                <a:solidFill>
                  <a:srgbClr val="000000"/>
                </a:solidFill>
                <a:latin typeface="Georgia" pitchFamily="18" charset="0"/>
              </a:rPr>
              <a:t>Найдите делитель.</a:t>
            </a: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2771775" y="3644900"/>
            <a:ext cx="2305050" cy="1225550"/>
          </a:xfrm>
          <a:prstGeom prst="wedgeRoundRectCallout">
            <a:avLst>
              <a:gd name="adj1" fmla="val 51112"/>
              <a:gd name="adj2" fmla="val 38273"/>
              <a:gd name="adj3" fmla="val 16667"/>
            </a:avLst>
          </a:prstGeom>
          <a:solidFill>
            <a:srgbClr val="FFFF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 i="1">
                <a:solidFill>
                  <a:srgbClr val="000000"/>
                </a:solidFill>
                <a:latin typeface="Georgia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3484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6" grpId="1" animBg="1"/>
      <p:bldP spid="5127" grpId="0" animBg="1"/>
      <p:bldP spid="5127" grpId="1" animBg="1"/>
      <p:bldP spid="5128" grpId="0" animBg="1"/>
      <p:bldP spid="5128" grpId="1" animBg="1"/>
      <p:bldP spid="5129" grpId="0" animBg="1"/>
      <p:bldP spid="5129" grpId="1" animBg="1"/>
      <p:bldP spid="5130" grpId="0" animBg="1"/>
      <p:bldP spid="5130" grpId="1" animBg="1"/>
      <p:bldP spid="5131" grpId="0" animBg="1"/>
      <p:bldP spid="5131" grpId="1" animBg="1"/>
      <p:bldP spid="5135" grpId="0" animBg="1"/>
      <p:bldP spid="51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958975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Делители и кратные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36152" y="6429396"/>
            <a:ext cx="436442" cy="37481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8157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9144000" cy="114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Рисунок 33" descr="0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5275" y="571500"/>
            <a:ext cx="5038725" cy="5715000"/>
          </a:xfrm>
          <a:prstGeom prst="rect">
            <a:avLst/>
          </a:prstGeom>
        </p:spPr>
      </p:pic>
      <p:pic>
        <p:nvPicPr>
          <p:cNvPr id="12" name="Рисунок 11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2066" y="2786058"/>
            <a:ext cx="542925" cy="542925"/>
          </a:xfrm>
          <a:prstGeom prst="rect">
            <a:avLst/>
          </a:prstGeom>
        </p:spPr>
      </p:pic>
      <p:pic>
        <p:nvPicPr>
          <p:cNvPr id="13" name="Рисунок 12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3929066"/>
            <a:ext cx="542925" cy="542925"/>
          </a:xfrm>
          <a:prstGeom prst="rect">
            <a:avLst/>
          </a:prstGeom>
        </p:spPr>
      </p:pic>
      <p:pic>
        <p:nvPicPr>
          <p:cNvPr id="14" name="Рисунок 13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286776" y="4000504"/>
            <a:ext cx="542925" cy="542925"/>
          </a:xfrm>
          <a:prstGeom prst="rect">
            <a:avLst/>
          </a:prstGeom>
        </p:spPr>
      </p:pic>
      <p:pic>
        <p:nvPicPr>
          <p:cNvPr id="15" name="Рисунок 14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86578" y="3929066"/>
            <a:ext cx="542925" cy="542925"/>
          </a:xfrm>
          <a:prstGeom prst="rect">
            <a:avLst/>
          </a:prstGeom>
        </p:spPr>
      </p:pic>
      <p:pic>
        <p:nvPicPr>
          <p:cNvPr id="16" name="Рисунок 15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429520" y="3571876"/>
            <a:ext cx="542925" cy="542925"/>
          </a:xfrm>
          <a:prstGeom prst="rect">
            <a:avLst/>
          </a:prstGeom>
        </p:spPr>
      </p:pic>
      <p:pic>
        <p:nvPicPr>
          <p:cNvPr id="17" name="Рисунок 16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72396" y="1643050"/>
            <a:ext cx="542925" cy="542925"/>
          </a:xfrm>
          <a:prstGeom prst="rect">
            <a:avLst/>
          </a:prstGeom>
        </p:spPr>
      </p:pic>
      <p:pic>
        <p:nvPicPr>
          <p:cNvPr id="18" name="Рисунок 17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43570" y="3157537"/>
            <a:ext cx="542925" cy="542925"/>
          </a:xfrm>
          <a:prstGeom prst="rect">
            <a:avLst/>
          </a:prstGeom>
        </p:spPr>
      </p:pic>
      <p:pic>
        <p:nvPicPr>
          <p:cNvPr id="19" name="Рисунок 18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29256" y="3929066"/>
            <a:ext cx="542925" cy="542925"/>
          </a:xfrm>
          <a:prstGeom prst="rect">
            <a:avLst/>
          </a:prstGeom>
        </p:spPr>
      </p:pic>
      <p:pic>
        <p:nvPicPr>
          <p:cNvPr id="20" name="Рисунок 19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00958" y="2886075"/>
            <a:ext cx="542925" cy="542925"/>
          </a:xfrm>
          <a:prstGeom prst="rect">
            <a:avLst/>
          </a:prstGeom>
        </p:spPr>
      </p:pic>
      <p:pic>
        <p:nvPicPr>
          <p:cNvPr id="21" name="Рисунок 20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001024" y="3429000"/>
            <a:ext cx="542925" cy="542925"/>
          </a:xfrm>
          <a:prstGeom prst="rect">
            <a:avLst/>
          </a:prstGeom>
        </p:spPr>
      </p:pic>
      <p:pic>
        <p:nvPicPr>
          <p:cNvPr id="22" name="Рисунок 21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715272" y="2500306"/>
            <a:ext cx="542925" cy="542925"/>
          </a:xfrm>
          <a:prstGeom prst="rect">
            <a:avLst/>
          </a:prstGeom>
        </p:spPr>
      </p:pic>
      <p:pic>
        <p:nvPicPr>
          <p:cNvPr id="23" name="Рисунок 22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2357430"/>
            <a:ext cx="542925" cy="542925"/>
          </a:xfrm>
          <a:prstGeom prst="rect">
            <a:avLst/>
          </a:prstGeom>
        </p:spPr>
      </p:pic>
      <p:pic>
        <p:nvPicPr>
          <p:cNvPr id="24" name="Рисунок 23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3429000"/>
            <a:ext cx="542925" cy="542925"/>
          </a:xfrm>
          <a:prstGeom prst="rect">
            <a:avLst/>
          </a:prstGeom>
        </p:spPr>
      </p:pic>
      <p:pic>
        <p:nvPicPr>
          <p:cNvPr id="25" name="Рисунок 24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86578" y="2500306"/>
            <a:ext cx="542925" cy="542925"/>
          </a:xfrm>
          <a:prstGeom prst="rect">
            <a:avLst/>
          </a:prstGeom>
        </p:spPr>
      </p:pic>
      <p:pic>
        <p:nvPicPr>
          <p:cNvPr id="26" name="Рисунок 25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57884" y="2571744"/>
            <a:ext cx="542925" cy="542925"/>
          </a:xfrm>
          <a:prstGeom prst="rect">
            <a:avLst/>
          </a:prstGeom>
        </p:spPr>
      </p:pic>
      <p:pic>
        <p:nvPicPr>
          <p:cNvPr id="27" name="Рисунок 26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15140" y="1428736"/>
            <a:ext cx="542925" cy="542925"/>
          </a:xfrm>
          <a:prstGeom prst="rect">
            <a:avLst/>
          </a:prstGeom>
        </p:spPr>
      </p:pic>
      <p:pic>
        <p:nvPicPr>
          <p:cNvPr id="28" name="Рисунок 27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57884" y="1857364"/>
            <a:ext cx="542925" cy="542925"/>
          </a:xfrm>
          <a:prstGeom prst="rect">
            <a:avLst/>
          </a:prstGeom>
        </p:spPr>
      </p:pic>
      <p:pic>
        <p:nvPicPr>
          <p:cNvPr id="29" name="Рисунок 28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86380" y="1571612"/>
            <a:ext cx="542925" cy="542925"/>
          </a:xfrm>
          <a:prstGeom prst="rect">
            <a:avLst/>
          </a:prstGeom>
        </p:spPr>
      </p:pic>
      <p:pic>
        <p:nvPicPr>
          <p:cNvPr id="30" name="Рисунок 29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15074" y="928670"/>
            <a:ext cx="542925" cy="542925"/>
          </a:xfrm>
          <a:prstGeom prst="rect">
            <a:avLst/>
          </a:prstGeom>
        </p:spPr>
      </p:pic>
      <p:pic>
        <p:nvPicPr>
          <p:cNvPr id="31" name="Рисунок 30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43570" y="1071546"/>
            <a:ext cx="542925" cy="54292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85720" y="714356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20 яблок надо разделить поровну между </a:t>
            </a:r>
            <a:r>
              <a:rPr lang="ru-RU" sz="2400" b="1" dirty="0" smtClean="0">
                <a:solidFill>
                  <a:srgbClr val="C00000"/>
                </a:solidFill>
              </a:rPr>
              <a:t>4 ребятами</a:t>
            </a:r>
            <a:r>
              <a:rPr lang="ru-RU" sz="2400" dirty="0" smtClean="0"/>
              <a:t>. Сколько яблок получит каждый ребенок?</a:t>
            </a:r>
            <a:endParaRPr lang="ru-RU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285720" y="2714620"/>
            <a:ext cx="342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 4 является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делителем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числа 20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случай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Рисунок 31" descr="baby1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5429264"/>
            <a:ext cx="714375" cy="1038225"/>
          </a:xfrm>
          <a:prstGeom prst="rect">
            <a:avLst/>
          </a:prstGeom>
        </p:spPr>
      </p:pic>
      <p:pic>
        <p:nvPicPr>
          <p:cNvPr id="33" name="Рисунок 32" descr="baby0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422" y="5248297"/>
            <a:ext cx="752475" cy="1323975"/>
          </a:xfrm>
          <a:prstGeom prst="rect">
            <a:avLst/>
          </a:prstGeom>
        </p:spPr>
      </p:pic>
      <p:pic>
        <p:nvPicPr>
          <p:cNvPr id="38" name="Рисунок 37" descr="baby2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7686" y="5214950"/>
            <a:ext cx="757376" cy="1340928"/>
          </a:xfrm>
          <a:prstGeom prst="rect">
            <a:avLst/>
          </a:prstGeom>
        </p:spPr>
      </p:pic>
      <p:pic>
        <p:nvPicPr>
          <p:cNvPr id="39" name="Рисунок 38" descr="baby2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05780" y="5214950"/>
            <a:ext cx="952500" cy="1352550"/>
          </a:xfrm>
          <a:prstGeom prst="rect">
            <a:avLst/>
          </a:prstGeom>
        </p:spPr>
      </p:pic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8636152" y="6429396"/>
            <a:ext cx="436442" cy="37481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59532 0.77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00" y="38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46233 0.453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00" y="22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71285 0.547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00" y="27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68143 0.349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00" y="17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75122 0.390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00" y="1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32796 0.766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0" y="38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4097 0.65093 " pathEditMode="relative" ptsTypes="AA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34357 0.515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0" y="25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36754 0.328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0" y="164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64861 0.328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00" y="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24913E-6 L -0.18611 0.6405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0" y="320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68563E-6 L -0.03577 0.5928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296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728E-6 L -0.01389 0.4325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216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10747 0.4620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231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31042 0.5472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0" y="2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34896 0.6826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0" y="341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07535 0.6828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341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37778 " pathEditMode="relative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0.06736 0.5016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251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35625 0.3495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00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9144000" cy="114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Рисунок 33" descr="0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5275" y="571500"/>
            <a:ext cx="5038725" cy="5715000"/>
          </a:xfrm>
          <a:prstGeom prst="rect">
            <a:avLst/>
          </a:prstGeom>
        </p:spPr>
      </p:pic>
      <p:pic>
        <p:nvPicPr>
          <p:cNvPr id="12" name="Рисунок 11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2066" y="2786058"/>
            <a:ext cx="542925" cy="542925"/>
          </a:xfrm>
          <a:prstGeom prst="rect">
            <a:avLst/>
          </a:prstGeom>
        </p:spPr>
      </p:pic>
      <p:pic>
        <p:nvPicPr>
          <p:cNvPr id="13" name="Рисунок 12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3929066"/>
            <a:ext cx="542925" cy="542925"/>
          </a:xfrm>
          <a:prstGeom prst="rect">
            <a:avLst/>
          </a:prstGeom>
        </p:spPr>
      </p:pic>
      <p:pic>
        <p:nvPicPr>
          <p:cNvPr id="14" name="Рисунок 13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286776" y="4000504"/>
            <a:ext cx="542925" cy="542925"/>
          </a:xfrm>
          <a:prstGeom prst="rect">
            <a:avLst/>
          </a:prstGeom>
        </p:spPr>
      </p:pic>
      <p:pic>
        <p:nvPicPr>
          <p:cNvPr id="15" name="Рисунок 14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86578" y="3929066"/>
            <a:ext cx="542925" cy="542925"/>
          </a:xfrm>
          <a:prstGeom prst="rect">
            <a:avLst/>
          </a:prstGeom>
        </p:spPr>
      </p:pic>
      <p:pic>
        <p:nvPicPr>
          <p:cNvPr id="16" name="Рисунок 15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429520" y="3571876"/>
            <a:ext cx="542925" cy="542925"/>
          </a:xfrm>
          <a:prstGeom prst="rect">
            <a:avLst/>
          </a:prstGeom>
        </p:spPr>
      </p:pic>
      <p:pic>
        <p:nvPicPr>
          <p:cNvPr id="17" name="Рисунок 16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72396" y="1643050"/>
            <a:ext cx="542925" cy="542925"/>
          </a:xfrm>
          <a:prstGeom prst="rect">
            <a:avLst/>
          </a:prstGeom>
        </p:spPr>
      </p:pic>
      <p:pic>
        <p:nvPicPr>
          <p:cNvPr id="18" name="Рисунок 17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43570" y="3157537"/>
            <a:ext cx="542925" cy="542925"/>
          </a:xfrm>
          <a:prstGeom prst="rect">
            <a:avLst/>
          </a:prstGeom>
        </p:spPr>
      </p:pic>
      <p:pic>
        <p:nvPicPr>
          <p:cNvPr id="19" name="Рисунок 18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29256" y="3929066"/>
            <a:ext cx="542925" cy="542925"/>
          </a:xfrm>
          <a:prstGeom prst="rect">
            <a:avLst/>
          </a:prstGeom>
        </p:spPr>
      </p:pic>
      <p:pic>
        <p:nvPicPr>
          <p:cNvPr id="20" name="Рисунок 19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00958" y="2886075"/>
            <a:ext cx="542925" cy="542925"/>
          </a:xfrm>
          <a:prstGeom prst="rect">
            <a:avLst/>
          </a:prstGeom>
        </p:spPr>
      </p:pic>
      <p:pic>
        <p:nvPicPr>
          <p:cNvPr id="21" name="Рисунок 20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001024" y="3429000"/>
            <a:ext cx="542925" cy="542925"/>
          </a:xfrm>
          <a:prstGeom prst="rect">
            <a:avLst/>
          </a:prstGeom>
        </p:spPr>
      </p:pic>
      <p:pic>
        <p:nvPicPr>
          <p:cNvPr id="22" name="Рисунок 21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715272" y="2500306"/>
            <a:ext cx="542925" cy="542925"/>
          </a:xfrm>
          <a:prstGeom prst="rect">
            <a:avLst/>
          </a:prstGeom>
        </p:spPr>
      </p:pic>
      <p:pic>
        <p:nvPicPr>
          <p:cNvPr id="23" name="Рисунок 22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2357430"/>
            <a:ext cx="542925" cy="542925"/>
          </a:xfrm>
          <a:prstGeom prst="rect">
            <a:avLst/>
          </a:prstGeom>
        </p:spPr>
      </p:pic>
      <p:pic>
        <p:nvPicPr>
          <p:cNvPr id="24" name="Рисунок 23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3429000"/>
            <a:ext cx="542925" cy="542925"/>
          </a:xfrm>
          <a:prstGeom prst="rect">
            <a:avLst/>
          </a:prstGeom>
        </p:spPr>
      </p:pic>
      <p:pic>
        <p:nvPicPr>
          <p:cNvPr id="25" name="Рисунок 24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86578" y="2500306"/>
            <a:ext cx="542925" cy="542925"/>
          </a:xfrm>
          <a:prstGeom prst="rect">
            <a:avLst/>
          </a:prstGeom>
        </p:spPr>
      </p:pic>
      <p:pic>
        <p:nvPicPr>
          <p:cNvPr id="26" name="Рисунок 25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57884" y="2571744"/>
            <a:ext cx="542925" cy="542925"/>
          </a:xfrm>
          <a:prstGeom prst="rect">
            <a:avLst/>
          </a:prstGeom>
        </p:spPr>
      </p:pic>
      <p:pic>
        <p:nvPicPr>
          <p:cNvPr id="27" name="Рисунок 26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15140" y="1428736"/>
            <a:ext cx="542925" cy="542925"/>
          </a:xfrm>
          <a:prstGeom prst="rect">
            <a:avLst/>
          </a:prstGeom>
        </p:spPr>
      </p:pic>
      <p:pic>
        <p:nvPicPr>
          <p:cNvPr id="28" name="Рисунок 27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57884" y="1857364"/>
            <a:ext cx="542925" cy="542925"/>
          </a:xfrm>
          <a:prstGeom prst="rect">
            <a:avLst/>
          </a:prstGeom>
        </p:spPr>
      </p:pic>
      <p:pic>
        <p:nvPicPr>
          <p:cNvPr id="29" name="Рисунок 28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86380" y="1571612"/>
            <a:ext cx="542925" cy="542925"/>
          </a:xfrm>
          <a:prstGeom prst="rect">
            <a:avLst/>
          </a:prstGeom>
        </p:spPr>
      </p:pic>
      <p:pic>
        <p:nvPicPr>
          <p:cNvPr id="30" name="Рисунок 29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15074" y="928670"/>
            <a:ext cx="542925" cy="542925"/>
          </a:xfrm>
          <a:prstGeom prst="rect">
            <a:avLst/>
          </a:prstGeom>
        </p:spPr>
      </p:pic>
      <p:pic>
        <p:nvPicPr>
          <p:cNvPr id="31" name="Рисунок 30" descr="APPLE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43570" y="1071546"/>
            <a:ext cx="542925" cy="54292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85720" y="714356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20 яблок надо разделить поровну между </a:t>
            </a:r>
            <a:r>
              <a:rPr lang="ru-RU" sz="2400" b="1" dirty="0" smtClean="0">
                <a:solidFill>
                  <a:srgbClr val="C00000"/>
                </a:solidFill>
              </a:rPr>
              <a:t>6 ребятами</a:t>
            </a:r>
            <a:r>
              <a:rPr lang="ru-RU" sz="2400" dirty="0" smtClean="0"/>
              <a:t>. Сколько яблок получит каждый ребенок?</a:t>
            </a:r>
            <a:endParaRPr lang="ru-RU" sz="2400" dirty="0"/>
          </a:p>
        </p:txBody>
      </p:sp>
      <p:pic>
        <p:nvPicPr>
          <p:cNvPr id="36" name="Рисунок 35" descr="baby14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5143512"/>
            <a:ext cx="1400176" cy="143199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85720" y="2714620"/>
            <a:ext cx="342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 6 не является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делителем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числа 20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случай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Рисунок 31" descr="baby2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5214950"/>
            <a:ext cx="742422" cy="1314452"/>
          </a:xfrm>
          <a:prstGeom prst="rect">
            <a:avLst/>
          </a:prstGeom>
        </p:spPr>
      </p:pic>
      <p:pic>
        <p:nvPicPr>
          <p:cNvPr id="33" name="Рисунок 32" descr="baby0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57422" y="5248297"/>
            <a:ext cx="752475" cy="1323975"/>
          </a:xfrm>
          <a:prstGeom prst="rect">
            <a:avLst/>
          </a:prstGeom>
        </p:spPr>
      </p:pic>
      <p:pic>
        <p:nvPicPr>
          <p:cNvPr id="39" name="Рисунок 38" descr="baby18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5429264"/>
            <a:ext cx="714375" cy="1038225"/>
          </a:xfrm>
          <a:prstGeom prst="rect">
            <a:avLst/>
          </a:prstGeom>
        </p:spPr>
      </p:pic>
      <p:pic>
        <p:nvPicPr>
          <p:cNvPr id="40" name="Рисунок 39" descr="baby2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05780" y="5214950"/>
            <a:ext cx="952500" cy="1352550"/>
          </a:xfrm>
          <a:prstGeom prst="rect">
            <a:avLst/>
          </a:prstGeom>
        </p:spPr>
      </p:pic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8636152" y="6429396"/>
            <a:ext cx="436442" cy="37481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03715 0.49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24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175 0.37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18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00278 0.349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7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00416 0.37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8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3342 0.67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33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16025 0.45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226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16788 0.359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18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00486 0.4224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11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8333 0.557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279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48038 0.556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0" y="278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13576 0.4328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216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48039 0.5564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0" y="278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01077 0.5578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279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26406 0.7034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352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39861 0.6516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0" y="326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35191 0.6722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0" y="336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61094 0.776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00" y="388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58004 0.7555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0" y="3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B6C9EC">
                <a:alpha val="7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0430" y="48260"/>
            <a:ext cx="21146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44" y="857232"/>
            <a:ext cx="8786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Делителем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/>
              <a:t>натурального числа </a:t>
            </a:r>
            <a:r>
              <a:rPr lang="en-US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dirty="0" smtClean="0"/>
              <a:t> называют натуральное число </a:t>
            </a:r>
            <a:r>
              <a:rPr lang="en-US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 smtClean="0"/>
              <a:t>, на которое </a:t>
            </a:r>
            <a:r>
              <a:rPr lang="en-US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dirty="0" smtClean="0"/>
              <a:t> делится без остатка.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643042" y="2655040"/>
            <a:ext cx="55721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b="1" dirty="0" smtClean="0"/>
              <a:t> : 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400" b="1" dirty="0" smtClean="0"/>
              <a:t> </a:t>
            </a:r>
            <a:endParaRPr lang="en-US" sz="4400" b="1" dirty="0" smtClean="0"/>
          </a:p>
          <a:p>
            <a:pPr algn="ctr"/>
            <a:r>
              <a:rPr lang="ru-RU" sz="2800" b="1" dirty="0" smtClean="0"/>
              <a:t>число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b="1" dirty="0" smtClean="0"/>
              <a:t> – делитель числа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2800" b="1" dirty="0" smtClean="0"/>
          </a:p>
          <a:p>
            <a:pPr algn="ctr"/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/>
              <a:t>,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b="1" dirty="0" smtClean="0"/>
              <a:t> – натуральные числа</a:t>
            </a:r>
            <a:endParaRPr lang="ru-RU" sz="2800" b="1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36152" y="6429396"/>
            <a:ext cx="436442" cy="37481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4e50245c36c9a64de15eb7350548d5ca_ful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744537">
            <a:off x="-202438" y="5173628"/>
            <a:ext cx="2010650" cy="169469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D:\презентации в документе\Картинки-клипы\school10-01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00958" y="2571744"/>
            <a:ext cx="1357322" cy="138855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357158" y="1071546"/>
            <a:ext cx="6357982" cy="1643074"/>
          </a:xfrm>
          <a:prstGeom prst="cloudCallout">
            <a:avLst>
              <a:gd name="adj1" fmla="val 65496"/>
              <a:gd name="adj2" fmla="val 648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Запишите в порядке возрастания все делители чисел: 6, 20, 32, 17.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3143248"/>
            <a:ext cx="1340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</a:rPr>
              <a:t>Решение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3643314"/>
            <a:ext cx="442915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6:    </a:t>
            </a:r>
            <a:r>
              <a:rPr lang="ru-RU" b="1" dirty="0" smtClean="0">
                <a:solidFill>
                  <a:srgbClr val="FF0000"/>
                </a:solidFill>
              </a:rPr>
              <a:t>1, 2, 3, 6.</a:t>
            </a:r>
            <a:r>
              <a:rPr lang="ru-RU" dirty="0" smtClean="0">
                <a:solidFill>
                  <a:prstClr val="black"/>
                </a:solidFill>
              </a:rPr>
              <a:t>	                                  </a:t>
            </a:r>
            <a:r>
              <a:rPr lang="en-US" dirty="0" smtClean="0">
                <a:solidFill>
                  <a:prstClr val="black"/>
                </a:solidFill>
              </a:rPr>
              <a:t>  </a:t>
            </a:r>
            <a:r>
              <a:rPr lang="ru-RU" dirty="0" smtClean="0">
                <a:solidFill>
                  <a:prstClr val="black"/>
                </a:solidFill>
              </a:rPr>
              <a:t> 4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20:  </a:t>
            </a:r>
            <a:r>
              <a:rPr lang="ru-RU" b="1" dirty="0" smtClean="0">
                <a:solidFill>
                  <a:srgbClr val="FF0000"/>
                </a:solidFill>
              </a:rPr>
              <a:t>1, 2, 4, 5, 10, 20.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       </a:t>
            </a:r>
            <a:r>
              <a:rPr lang="ru-RU" dirty="0" smtClean="0">
                <a:solidFill>
                  <a:prstClr val="black"/>
                </a:solidFill>
              </a:rPr>
              <a:t>6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b="1" dirty="0" smtClean="0">
                <a:solidFill>
                  <a:prstClr val="black"/>
                </a:solidFill>
              </a:rPr>
              <a:t>32:  </a:t>
            </a:r>
            <a:r>
              <a:rPr lang="ru-RU" b="1" dirty="0" smtClean="0">
                <a:solidFill>
                  <a:srgbClr val="FF0000"/>
                </a:solidFill>
              </a:rPr>
              <a:t>1, 2, 4, 8, 16, 32.</a:t>
            </a:r>
            <a:r>
              <a:rPr lang="ru-RU" dirty="0" smtClean="0">
                <a:solidFill>
                  <a:prstClr val="black"/>
                </a:solidFill>
              </a:rPr>
              <a:t>	                    6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17:  </a:t>
            </a:r>
            <a:r>
              <a:rPr lang="ru-RU" b="1" dirty="0" smtClean="0">
                <a:solidFill>
                  <a:srgbClr val="FF0000"/>
                </a:solidFill>
              </a:rPr>
              <a:t>1, 17.</a:t>
            </a:r>
            <a:r>
              <a:rPr lang="ru-RU" dirty="0" smtClean="0">
                <a:solidFill>
                  <a:prstClr val="black"/>
                </a:solidFill>
              </a:rPr>
              <a:t>	                                  </a:t>
            </a:r>
            <a:r>
              <a:rPr lang="en-US" dirty="0" smtClean="0">
                <a:solidFill>
                  <a:prstClr val="black"/>
                </a:solidFill>
              </a:rPr>
              <a:t>  </a:t>
            </a:r>
            <a:r>
              <a:rPr lang="ru-RU" dirty="0" smtClean="0">
                <a:solidFill>
                  <a:prstClr val="black"/>
                </a:solidFill>
              </a:rPr>
              <a:t> 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2948025" y="3645030"/>
            <a:ext cx="288040" cy="288040"/>
          </a:xfrm>
          <a:prstGeom prst="donut">
            <a:avLst>
              <a:gd name="adj" fmla="val 6667"/>
            </a:avLst>
          </a:prstGeom>
          <a:solidFill>
            <a:schemeClr val="accent5">
              <a:lumMod val="75000"/>
            </a:schemeClr>
          </a:solidFill>
          <a:ln w="222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2984462" y="3929066"/>
            <a:ext cx="275456" cy="292044"/>
          </a:xfrm>
          <a:prstGeom prst="donut">
            <a:avLst>
              <a:gd name="adj" fmla="val 6667"/>
            </a:avLst>
          </a:prstGeom>
          <a:solidFill>
            <a:schemeClr val="accent5">
              <a:lumMod val="75000"/>
            </a:schemeClr>
          </a:solidFill>
          <a:ln w="222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3000364" y="4214818"/>
            <a:ext cx="275456" cy="294332"/>
          </a:xfrm>
          <a:prstGeom prst="donut">
            <a:avLst>
              <a:gd name="adj" fmla="val 6667"/>
            </a:avLst>
          </a:prstGeom>
          <a:solidFill>
            <a:schemeClr val="accent5">
              <a:lumMod val="75000"/>
            </a:schemeClr>
          </a:solidFill>
          <a:ln w="222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2967860" y="4500570"/>
            <a:ext cx="283656" cy="285752"/>
          </a:xfrm>
          <a:prstGeom prst="donut">
            <a:avLst>
              <a:gd name="adj" fmla="val 6667"/>
            </a:avLst>
          </a:prstGeom>
          <a:solidFill>
            <a:schemeClr val="accent5">
              <a:lumMod val="75000"/>
            </a:schemeClr>
          </a:solidFill>
          <a:ln w="222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642910" y="642918"/>
            <a:ext cx="6357982" cy="1643074"/>
          </a:xfrm>
          <a:prstGeom prst="cloudCallout">
            <a:avLst>
              <a:gd name="adj1" fmla="val 64537"/>
              <a:gd name="adj2" fmla="val 5278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Какую закономерность вы заметили?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1403560" y="5013220"/>
            <a:ext cx="6357982" cy="1643074"/>
          </a:xfrm>
          <a:prstGeom prst="cloudCallout">
            <a:avLst>
              <a:gd name="adj1" fmla="val -44409"/>
              <a:gd name="adj2" fmla="val 354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Число 1 является делителем всех этих чисел, и все числа делятся на самих себя.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3" name="Кольцо 12"/>
          <p:cNvSpPr/>
          <p:nvPr/>
        </p:nvSpPr>
        <p:spPr>
          <a:xfrm>
            <a:off x="3245260" y="4500570"/>
            <a:ext cx="357190" cy="285752"/>
          </a:xfrm>
          <a:prstGeom prst="donut">
            <a:avLst>
              <a:gd name="adj" fmla="val 6667"/>
            </a:avLst>
          </a:prstGeom>
          <a:solidFill>
            <a:srgbClr val="00B0F0"/>
          </a:solidFill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Кольцо 13"/>
          <p:cNvSpPr/>
          <p:nvPr/>
        </p:nvSpPr>
        <p:spPr>
          <a:xfrm>
            <a:off x="4243890" y="4214818"/>
            <a:ext cx="357190" cy="285752"/>
          </a:xfrm>
          <a:prstGeom prst="donut">
            <a:avLst>
              <a:gd name="adj" fmla="val 6667"/>
            </a:avLst>
          </a:prstGeom>
          <a:solidFill>
            <a:srgbClr val="00B0F0"/>
          </a:solidFill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Кольцо 14"/>
          <p:cNvSpPr/>
          <p:nvPr/>
        </p:nvSpPr>
        <p:spPr>
          <a:xfrm>
            <a:off x="4235834" y="3929066"/>
            <a:ext cx="357190" cy="285752"/>
          </a:xfrm>
          <a:prstGeom prst="donut">
            <a:avLst>
              <a:gd name="adj" fmla="val 6667"/>
            </a:avLst>
          </a:prstGeom>
          <a:solidFill>
            <a:srgbClr val="00B0F0"/>
          </a:solidFill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Кольцо 15"/>
          <p:cNvSpPr/>
          <p:nvPr/>
        </p:nvSpPr>
        <p:spPr>
          <a:xfrm>
            <a:off x="3625762" y="3682668"/>
            <a:ext cx="357190" cy="285752"/>
          </a:xfrm>
          <a:prstGeom prst="donut">
            <a:avLst>
              <a:gd name="adj" fmla="val 6667"/>
            </a:avLst>
          </a:prstGeom>
          <a:solidFill>
            <a:srgbClr val="00B0F0"/>
          </a:solidFill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Выноска-облако 17"/>
          <p:cNvSpPr/>
          <p:nvPr/>
        </p:nvSpPr>
        <p:spPr>
          <a:xfrm>
            <a:off x="755576" y="548680"/>
            <a:ext cx="6357982" cy="2000264"/>
          </a:xfrm>
          <a:prstGeom prst="cloudCallout">
            <a:avLst>
              <a:gd name="adj1" fmla="val 48717"/>
              <a:gd name="adj2" fmla="val 6895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Вывод.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prstClr val="black"/>
                </a:solidFill>
              </a:rPr>
              <a:t>Число 1 является делителем любого натурального числа. Само число является делителем для самого себя.</a:t>
            </a:r>
            <a:endParaRPr lang="ru-RU" sz="20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24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3000" t="-4000"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rg-6-25-trans-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2643206" cy="21409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81899" y="3286124"/>
            <a:ext cx="3780202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1 + 2 + 3 = ?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357694"/>
            <a:ext cx="81439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Arial" charset="0"/>
              </a:rPr>
              <a:t>Числа, которые равны сумме всех своих делителей (исключая само число), древнегреческие математики называли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совершенными</a:t>
            </a:r>
            <a:r>
              <a:rPr lang="ru-RU" sz="2400" b="1" i="1" dirty="0" smtClean="0">
                <a:latin typeface="Arial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8860" y="642918"/>
            <a:ext cx="6000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делители числа 6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8" y="2500306"/>
            <a:ext cx="90011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/>
              <a:t>Сложите делители, отличные от самого числа</a:t>
            </a:r>
            <a:endParaRPr lang="ru-RU" sz="3000" b="1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636152" y="6429396"/>
            <a:ext cx="436442" cy="37481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3000" t="-3000"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44003" y="3429000"/>
            <a:ext cx="6271269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1 + 2 + 4 + 7 + 14 = ?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02" y="625128"/>
            <a:ext cx="6000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Назовите делители </a:t>
            </a:r>
          </a:p>
          <a:p>
            <a:pPr algn="ctr"/>
            <a:r>
              <a:rPr lang="ru-RU" sz="4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числа  28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38" y="2589250"/>
            <a:ext cx="90011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/>
              <a:t>Сложите делители, отличные от самого числа</a:t>
            </a:r>
          </a:p>
        </p:txBody>
      </p:sp>
      <p:pic>
        <p:nvPicPr>
          <p:cNvPr id="9" name="Рисунок 8" descr="arg-8-25-trans-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85442"/>
            <a:ext cx="2312914" cy="2047896"/>
          </a:xfrm>
          <a:prstGeom prst="rect">
            <a:avLst/>
          </a:prstGeom>
        </p:spPr>
      </p:pic>
      <p:pic>
        <p:nvPicPr>
          <p:cNvPr id="10" name="Рисунок 9" descr="arg-2-25-trans-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85442"/>
            <a:ext cx="2553846" cy="207198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28662" y="4572008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Arial" charset="0"/>
              </a:rPr>
              <a:t>Второе по старшинству совершенное </a:t>
            </a:r>
          </a:p>
          <a:p>
            <a:pPr algn="ctr"/>
            <a:r>
              <a:rPr lang="ru-RU" sz="2400" b="1" i="1" dirty="0" smtClean="0">
                <a:latin typeface="Arial" charset="0"/>
              </a:rPr>
              <a:t>число - 28 </a:t>
            </a:r>
            <a:endParaRPr lang="ru-RU" sz="2400" dirty="0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636152" y="6429396"/>
            <a:ext cx="436442" cy="37481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3000" t="-3000" r="-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3443117"/>
            <a:ext cx="7661072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496=1+2+4+8+16+31+62+124+248</a:t>
            </a:r>
          </a:p>
          <a:p>
            <a:endParaRPr lang="ru-RU" sz="3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C0504D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573456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Третье совершенное число - 496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438" y="2589250"/>
            <a:ext cx="90011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prstClr val="black"/>
                </a:solidFill>
              </a:rPr>
              <a:t>Сложите делители, отличные от самого числа</a:t>
            </a: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636152" y="6429396"/>
            <a:ext cx="436442" cy="37481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1950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928670"/>
            <a:ext cx="642942" cy="5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500174"/>
            <a:ext cx="642942" cy="5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785794"/>
            <a:ext cx="642942" cy="5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857232"/>
            <a:ext cx="642942" cy="5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857232"/>
            <a:ext cx="642942" cy="5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500174"/>
            <a:ext cx="642942" cy="5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1571612"/>
            <a:ext cx="642942" cy="5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1428736"/>
            <a:ext cx="642942" cy="5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857232"/>
            <a:ext cx="642942" cy="5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1571612"/>
            <a:ext cx="642942" cy="5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857232"/>
            <a:ext cx="642942" cy="5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2143116"/>
            <a:ext cx="642942" cy="5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2143116"/>
            <a:ext cx="642942" cy="5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2214554"/>
            <a:ext cx="642942" cy="5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214554"/>
            <a:ext cx="642942" cy="5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2143116"/>
            <a:ext cx="642942" cy="5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306" y="2214554"/>
            <a:ext cx="642942" cy="5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857232"/>
            <a:ext cx="642942" cy="5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1428736"/>
            <a:ext cx="642942" cy="5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714356"/>
            <a:ext cx="642942" cy="5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84" y="785794"/>
            <a:ext cx="642942" cy="5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0826" y="785794"/>
            <a:ext cx="642942" cy="5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1428736"/>
            <a:ext cx="642942" cy="5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12" y="1500174"/>
            <a:ext cx="642942" cy="5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0892" y="1357298"/>
            <a:ext cx="642942" cy="5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15206" y="785794"/>
            <a:ext cx="642942" cy="5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15272" y="1500174"/>
            <a:ext cx="642942" cy="5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48" y="785794"/>
            <a:ext cx="642942" cy="5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2071678"/>
            <a:ext cx="642942" cy="5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84" y="2071678"/>
            <a:ext cx="642942" cy="5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72264" y="2143116"/>
            <a:ext cx="642942" cy="5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143116"/>
            <a:ext cx="642942" cy="5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6644" y="2071678"/>
            <a:ext cx="642942" cy="5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01024" y="2143116"/>
            <a:ext cx="642942" cy="5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1500174"/>
            <a:ext cx="642942" cy="5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58214" y="1428736"/>
            <a:ext cx="642942" cy="5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214282" y="142852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На сколько равных кучек можно разложить 36 орехов?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85984" y="3048656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По 1 ореху – 36 кучек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5984" y="3048656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По 2 ореха – 18 кучек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85984" y="3048656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По 3 ореха – 12 кучек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85984" y="3048656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По 4 ореха – 9 кучек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5984" y="3048656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По 6 орехов – 6 кучек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14282" y="928670"/>
            <a:ext cx="1214446" cy="428628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928794" y="1571612"/>
            <a:ext cx="1214446" cy="428628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71472" y="1571612"/>
            <a:ext cx="1214446" cy="428628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358082" y="2143116"/>
            <a:ext cx="1214446" cy="428628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5929322" y="2143116"/>
            <a:ext cx="1214446" cy="428628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572000" y="2143116"/>
            <a:ext cx="1214446" cy="428628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3000364" y="2285992"/>
            <a:ext cx="1214446" cy="428628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500166" y="2214554"/>
            <a:ext cx="1214446" cy="428628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14282" y="2214554"/>
            <a:ext cx="1214446" cy="428628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7215206" y="857232"/>
            <a:ext cx="1214446" cy="428628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5857884" y="857232"/>
            <a:ext cx="1214446" cy="428628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6429388" y="1500174"/>
            <a:ext cx="1214446" cy="428628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000628" y="1428736"/>
            <a:ext cx="1214446" cy="428628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3357554" y="1571612"/>
            <a:ext cx="1214446" cy="428628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1500166" y="928670"/>
            <a:ext cx="1214446" cy="428628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2857488" y="928670"/>
            <a:ext cx="1214446" cy="428628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4572000" y="785794"/>
            <a:ext cx="1214446" cy="428628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7715272" y="1571612"/>
            <a:ext cx="1214446" cy="428628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14282" y="785794"/>
            <a:ext cx="1857388" cy="571504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214546" y="785794"/>
            <a:ext cx="1857388" cy="571504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571472" y="1500174"/>
            <a:ext cx="1857388" cy="571504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214282" y="2143116"/>
            <a:ext cx="1857388" cy="571504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2285984" y="2214554"/>
            <a:ext cx="1857388" cy="571504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2714612" y="1428736"/>
            <a:ext cx="1857388" cy="571504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4572000" y="785794"/>
            <a:ext cx="1857388" cy="571504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6643702" y="785794"/>
            <a:ext cx="1857388" cy="571504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5000628" y="1428736"/>
            <a:ext cx="1857388" cy="571504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7000892" y="1428736"/>
            <a:ext cx="1857388" cy="571504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4572000" y="2071678"/>
            <a:ext cx="1857388" cy="571504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6715140" y="2071678"/>
            <a:ext cx="1857388" cy="571504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5929322" y="2071678"/>
            <a:ext cx="271464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3000364" y="2143116"/>
            <a:ext cx="271464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142844" y="2214554"/>
            <a:ext cx="271464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6286512" y="1428736"/>
            <a:ext cx="271464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3357554" y="1428736"/>
            <a:ext cx="271464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571472" y="1500174"/>
            <a:ext cx="271464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5857884" y="785794"/>
            <a:ext cx="271464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3000364" y="785794"/>
            <a:ext cx="271464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142844" y="857232"/>
            <a:ext cx="271464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142844" y="857232"/>
            <a:ext cx="4000528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4572000" y="857232"/>
            <a:ext cx="4000528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571472" y="1500174"/>
            <a:ext cx="4000528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5000628" y="1500174"/>
            <a:ext cx="4000528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142844" y="2143116"/>
            <a:ext cx="4000528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4572000" y="2143116"/>
            <a:ext cx="4000528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285852" y="3851980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Числа 1, 2, 3, 4, 6, 9 являются делителями числа 36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91" name="Управляющая кнопка: далее 90">
            <a:hlinkClick r:id="" action="ppaction://hlinkshowjump?jump=nextslide" highlightClick="1"/>
          </p:cNvPr>
          <p:cNvSpPr/>
          <p:nvPr/>
        </p:nvSpPr>
        <p:spPr>
          <a:xfrm>
            <a:off x="8636152" y="6429396"/>
            <a:ext cx="436442" cy="37481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7298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250825" y="260350"/>
            <a:ext cx="6121400" cy="1296988"/>
          </a:xfrm>
          <a:prstGeom prst="cloudCallout">
            <a:avLst>
              <a:gd name="adj1" fmla="val 59181"/>
              <a:gd name="adj2" fmla="val 53060"/>
            </a:avLst>
          </a:prstGeom>
          <a:solidFill>
            <a:srgbClr val="FFFF99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>
                <a:solidFill>
                  <a:srgbClr val="000000"/>
                </a:solidFill>
                <a:latin typeface="Georgia" pitchFamily="18" charset="0"/>
              </a:rPr>
              <a:t>Найдите значение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>
                <a:solidFill>
                  <a:srgbClr val="000000"/>
                </a:solidFill>
                <a:latin typeface="Georgia" pitchFamily="18" charset="0"/>
              </a:rPr>
              <a:t>выражений: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50825" y="1773238"/>
            <a:ext cx="2293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100 : 25 =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50825" y="2565400"/>
            <a:ext cx="2039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66 : 4 =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50825" y="3357563"/>
            <a:ext cx="2039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66 : 1 =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50825" y="4149725"/>
            <a:ext cx="2293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66 : 11 =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250825" y="5013325"/>
            <a:ext cx="2039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100 : 1 =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250825" y="5876925"/>
            <a:ext cx="2293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100 : 24 =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4572000" y="2492375"/>
            <a:ext cx="2039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72 : 1 =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4643438" y="3357563"/>
            <a:ext cx="2039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72 : 3 =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4643438" y="4149725"/>
            <a:ext cx="2293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72 : 72 =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4643438" y="5013325"/>
            <a:ext cx="2293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66 : 66 =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4643438" y="5876925"/>
            <a:ext cx="2039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72 : 8 =</a:t>
            </a:r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2411413" y="1557338"/>
            <a:ext cx="1512887" cy="1131887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000" b="1">
                <a:solidFill>
                  <a:srgbClr val="663300"/>
                </a:solidFill>
                <a:latin typeface="Times New Roman" pitchFamily="18" charset="0"/>
              </a:rPr>
              <a:t>4</a:t>
            </a:r>
            <a:endParaRPr lang="ru-RU" altLang="ru-RU" sz="4000" b="1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1979613" y="2349500"/>
            <a:ext cx="3024187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000" b="1">
                <a:solidFill>
                  <a:srgbClr val="663300"/>
                </a:solidFill>
                <a:latin typeface="Times New Roman" pitchFamily="18" charset="0"/>
              </a:rPr>
              <a:t>16</a:t>
            </a: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 (ост.</a:t>
            </a:r>
            <a:r>
              <a:rPr lang="en-US" altLang="ru-RU" sz="4000" b="1">
                <a:solidFill>
                  <a:srgbClr val="663300"/>
                </a:solidFill>
                <a:latin typeface="Times New Roman" pitchFamily="18" charset="0"/>
              </a:rPr>
              <a:t>2</a:t>
            </a: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2268538" y="3141663"/>
            <a:ext cx="1512887" cy="1131887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66</a:t>
            </a:r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2411413" y="3860800"/>
            <a:ext cx="1512887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2339975" y="4724400"/>
            <a:ext cx="1512888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100</a:t>
            </a:r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2124075" y="5589588"/>
            <a:ext cx="3024188" cy="1131887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4 (ост.4)</a:t>
            </a:r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6516688" y="2276475"/>
            <a:ext cx="1512887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72</a:t>
            </a:r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6516688" y="3141663"/>
            <a:ext cx="1512887" cy="1131887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24</a:t>
            </a:r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6732588" y="3933825"/>
            <a:ext cx="1512887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102" name="AutoShape 30"/>
          <p:cNvSpPr>
            <a:spLocks noChangeArrowheads="1"/>
          </p:cNvSpPr>
          <p:nvPr/>
        </p:nvSpPr>
        <p:spPr bwMode="auto">
          <a:xfrm>
            <a:off x="6732588" y="4797425"/>
            <a:ext cx="1512887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103" name="AutoShape 31"/>
          <p:cNvSpPr>
            <a:spLocks noChangeArrowheads="1"/>
          </p:cNvSpPr>
          <p:nvPr/>
        </p:nvSpPr>
        <p:spPr bwMode="auto">
          <a:xfrm>
            <a:off x="6588125" y="5726113"/>
            <a:ext cx="1512888" cy="1131887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939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93" grpId="0" animBg="1"/>
      <p:bldP spid="3094" grpId="0" animBg="1"/>
      <p:bldP spid="3095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1" grpId="0" animBg="1"/>
      <p:bldP spid="3102" grpId="0" animBg="1"/>
      <p:bldP spid="310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08" name="Group 12"/>
          <p:cNvGrpSpPr>
            <a:grpSpLocks/>
          </p:cNvGrpSpPr>
          <p:nvPr/>
        </p:nvGrpSpPr>
        <p:grpSpPr bwMode="auto">
          <a:xfrm>
            <a:off x="468313" y="4005263"/>
            <a:ext cx="2879725" cy="1366837"/>
            <a:chOff x="748" y="2341"/>
            <a:chExt cx="1814" cy="1134"/>
          </a:xfrm>
        </p:grpSpPr>
        <p:sp>
          <p:nvSpPr>
            <p:cNvPr id="55300" name="AutoShape 4"/>
            <p:cNvSpPr>
              <a:spLocks noChangeArrowheads="1"/>
            </p:cNvSpPr>
            <p:nvPr/>
          </p:nvSpPr>
          <p:spPr bwMode="auto">
            <a:xfrm>
              <a:off x="748" y="2976"/>
              <a:ext cx="1814" cy="499"/>
            </a:xfrm>
            <a:prstGeom prst="cube">
              <a:avLst>
                <a:gd name="adj" fmla="val 82162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5301" name="AutoShape 5"/>
            <p:cNvSpPr>
              <a:spLocks noChangeArrowheads="1"/>
            </p:cNvSpPr>
            <p:nvPr/>
          </p:nvSpPr>
          <p:spPr bwMode="auto">
            <a:xfrm>
              <a:off x="748" y="2886"/>
              <a:ext cx="1814" cy="499"/>
            </a:xfrm>
            <a:prstGeom prst="cube">
              <a:avLst>
                <a:gd name="adj" fmla="val 82162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5302" name="AutoShape 6"/>
            <p:cNvSpPr>
              <a:spLocks noChangeArrowheads="1"/>
            </p:cNvSpPr>
            <p:nvPr/>
          </p:nvSpPr>
          <p:spPr bwMode="auto">
            <a:xfrm>
              <a:off x="748" y="2795"/>
              <a:ext cx="1814" cy="499"/>
            </a:xfrm>
            <a:prstGeom prst="cube">
              <a:avLst>
                <a:gd name="adj" fmla="val 82162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5303" name="AutoShape 7"/>
            <p:cNvSpPr>
              <a:spLocks noChangeArrowheads="1"/>
            </p:cNvSpPr>
            <p:nvPr/>
          </p:nvSpPr>
          <p:spPr bwMode="auto">
            <a:xfrm>
              <a:off x="748" y="2704"/>
              <a:ext cx="1814" cy="499"/>
            </a:xfrm>
            <a:prstGeom prst="cube">
              <a:avLst>
                <a:gd name="adj" fmla="val 82162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5304" name="AutoShape 8"/>
            <p:cNvSpPr>
              <a:spLocks noChangeArrowheads="1"/>
            </p:cNvSpPr>
            <p:nvPr/>
          </p:nvSpPr>
          <p:spPr bwMode="auto">
            <a:xfrm>
              <a:off x="748" y="2613"/>
              <a:ext cx="1814" cy="499"/>
            </a:xfrm>
            <a:prstGeom prst="cube">
              <a:avLst>
                <a:gd name="adj" fmla="val 82162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5305" name="AutoShape 9"/>
            <p:cNvSpPr>
              <a:spLocks noChangeArrowheads="1"/>
            </p:cNvSpPr>
            <p:nvPr/>
          </p:nvSpPr>
          <p:spPr bwMode="auto">
            <a:xfrm>
              <a:off x="748" y="2522"/>
              <a:ext cx="1814" cy="499"/>
            </a:xfrm>
            <a:prstGeom prst="cube">
              <a:avLst>
                <a:gd name="adj" fmla="val 82162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5306" name="AutoShape 10"/>
            <p:cNvSpPr>
              <a:spLocks noChangeArrowheads="1"/>
            </p:cNvSpPr>
            <p:nvPr/>
          </p:nvSpPr>
          <p:spPr bwMode="auto">
            <a:xfrm>
              <a:off x="748" y="2432"/>
              <a:ext cx="1814" cy="499"/>
            </a:xfrm>
            <a:prstGeom prst="cube">
              <a:avLst>
                <a:gd name="adj" fmla="val 82162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5307" name="AutoShape 11"/>
            <p:cNvSpPr>
              <a:spLocks noChangeArrowheads="1"/>
            </p:cNvSpPr>
            <p:nvPr/>
          </p:nvSpPr>
          <p:spPr bwMode="auto">
            <a:xfrm>
              <a:off x="748" y="2341"/>
              <a:ext cx="1814" cy="499"/>
            </a:xfrm>
            <a:prstGeom prst="cube">
              <a:avLst>
                <a:gd name="adj" fmla="val 82162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55310" name="Group 14"/>
          <p:cNvGrpSpPr>
            <a:grpSpLocks/>
          </p:cNvGrpSpPr>
          <p:nvPr/>
        </p:nvGrpSpPr>
        <p:grpSpPr bwMode="auto">
          <a:xfrm>
            <a:off x="4284663" y="4221163"/>
            <a:ext cx="2879725" cy="1366837"/>
            <a:chOff x="748" y="2341"/>
            <a:chExt cx="1814" cy="1134"/>
          </a:xfrm>
        </p:grpSpPr>
        <p:sp>
          <p:nvSpPr>
            <p:cNvPr id="55311" name="AutoShape 15"/>
            <p:cNvSpPr>
              <a:spLocks noChangeArrowheads="1"/>
            </p:cNvSpPr>
            <p:nvPr/>
          </p:nvSpPr>
          <p:spPr bwMode="auto">
            <a:xfrm>
              <a:off x="748" y="2976"/>
              <a:ext cx="1814" cy="499"/>
            </a:xfrm>
            <a:prstGeom prst="cube">
              <a:avLst>
                <a:gd name="adj" fmla="val 82162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5312" name="AutoShape 16"/>
            <p:cNvSpPr>
              <a:spLocks noChangeArrowheads="1"/>
            </p:cNvSpPr>
            <p:nvPr/>
          </p:nvSpPr>
          <p:spPr bwMode="auto">
            <a:xfrm>
              <a:off x="748" y="2886"/>
              <a:ext cx="1814" cy="499"/>
            </a:xfrm>
            <a:prstGeom prst="cube">
              <a:avLst>
                <a:gd name="adj" fmla="val 82162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5313" name="AutoShape 17"/>
            <p:cNvSpPr>
              <a:spLocks noChangeArrowheads="1"/>
            </p:cNvSpPr>
            <p:nvPr/>
          </p:nvSpPr>
          <p:spPr bwMode="auto">
            <a:xfrm>
              <a:off x="748" y="2795"/>
              <a:ext cx="1814" cy="499"/>
            </a:xfrm>
            <a:prstGeom prst="cube">
              <a:avLst>
                <a:gd name="adj" fmla="val 82162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5314" name="AutoShape 18"/>
            <p:cNvSpPr>
              <a:spLocks noChangeArrowheads="1"/>
            </p:cNvSpPr>
            <p:nvPr/>
          </p:nvSpPr>
          <p:spPr bwMode="auto">
            <a:xfrm>
              <a:off x="748" y="2704"/>
              <a:ext cx="1814" cy="499"/>
            </a:xfrm>
            <a:prstGeom prst="cube">
              <a:avLst>
                <a:gd name="adj" fmla="val 82162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5315" name="AutoShape 19"/>
            <p:cNvSpPr>
              <a:spLocks noChangeArrowheads="1"/>
            </p:cNvSpPr>
            <p:nvPr/>
          </p:nvSpPr>
          <p:spPr bwMode="auto">
            <a:xfrm>
              <a:off x="748" y="2613"/>
              <a:ext cx="1814" cy="499"/>
            </a:xfrm>
            <a:prstGeom prst="cube">
              <a:avLst>
                <a:gd name="adj" fmla="val 82162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5316" name="AutoShape 20"/>
            <p:cNvSpPr>
              <a:spLocks noChangeArrowheads="1"/>
            </p:cNvSpPr>
            <p:nvPr/>
          </p:nvSpPr>
          <p:spPr bwMode="auto">
            <a:xfrm>
              <a:off x="748" y="2522"/>
              <a:ext cx="1814" cy="499"/>
            </a:xfrm>
            <a:prstGeom prst="cube">
              <a:avLst>
                <a:gd name="adj" fmla="val 82162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5317" name="AutoShape 21"/>
            <p:cNvSpPr>
              <a:spLocks noChangeArrowheads="1"/>
            </p:cNvSpPr>
            <p:nvPr/>
          </p:nvSpPr>
          <p:spPr bwMode="auto">
            <a:xfrm>
              <a:off x="748" y="2432"/>
              <a:ext cx="1814" cy="499"/>
            </a:xfrm>
            <a:prstGeom prst="cube">
              <a:avLst>
                <a:gd name="adj" fmla="val 82162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5318" name="AutoShape 22"/>
            <p:cNvSpPr>
              <a:spLocks noChangeArrowheads="1"/>
            </p:cNvSpPr>
            <p:nvPr/>
          </p:nvSpPr>
          <p:spPr bwMode="auto">
            <a:xfrm>
              <a:off x="748" y="2341"/>
              <a:ext cx="1814" cy="499"/>
            </a:xfrm>
            <a:prstGeom prst="cube">
              <a:avLst>
                <a:gd name="adj" fmla="val 82162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55319" name="Group 23"/>
          <p:cNvGrpSpPr>
            <a:grpSpLocks/>
          </p:cNvGrpSpPr>
          <p:nvPr/>
        </p:nvGrpSpPr>
        <p:grpSpPr bwMode="auto">
          <a:xfrm>
            <a:off x="1619250" y="5157788"/>
            <a:ext cx="2879725" cy="1366837"/>
            <a:chOff x="748" y="2341"/>
            <a:chExt cx="1814" cy="1134"/>
          </a:xfrm>
        </p:grpSpPr>
        <p:sp>
          <p:nvSpPr>
            <p:cNvPr id="55320" name="AutoShape 24"/>
            <p:cNvSpPr>
              <a:spLocks noChangeArrowheads="1"/>
            </p:cNvSpPr>
            <p:nvPr/>
          </p:nvSpPr>
          <p:spPr bwMode="auto">
            <a:xfrm>
              <a:off x="748" y="2976"/>
              <a:ext cx="1814" cy="499"/>
            </a:xfrm>
            <a:prstGeom prst="cube">
              <a:avLst>
                <a:gd name="adj" fmla="val 82162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5321" name="AutoShape 25"/>
            <p:cNvSpPr>
              <a:spLocks noChangeArrowheads="1"/>
            </p:cNvSpPr>
            <p:nvPr/>
          </p:nvSpPr>
          <p:spPr bwMode="auto">
            <a:xfrm>
              <a:off x="748" y="2886"/>
              <a:ext cx="1814" cy="499"/>
            </a:xfrm>
            <a:prstGeom prst="cube">
              <a:avLst>
                <a:gd name="adj" fmla="val 82162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5322" name="AutoShape 26"/>
            <p:cNvSpPr>
              <a:spLocks noChangeArrowheads="1"/>
            </p:cNvSpPr>
            <p:nvPr/>
          </p:nvSpPr>
          <p:spPr bwMode="auto">
            <a:xfrm>
              <a:off x="748" y="2795"/>
              <a:ext cx="1814" cy="499"/>
            </a:xfrm>
            <a:prstGeom prst="cube">
              <a:avLst>
                <a:gd name="adj" fmla="val 82162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5323" name="AutoShape 27"/>
            <p:cNvSpPr>
              <a:spLocks noChangeArrowheads="1"/>
            </p:cNvSpPr>
            <p:nvPr/>
          </p:nvSpPr>
          <p:spPr bwMode="auto">
            <a:xfrm>
              <a:off x="748" y="2704"/>
              <a:ext cx="1814" cy="499"/>
            </a:xfrm>
            <a:prstGeom prst="cube">
              <a:avLst>
                <a:gd name="adj" fmla="val 82162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5324" name="AutoShape 28"/>
            <p:cNvSpPr>
              <a:spLocks noChangeArrowheads="1"/>
            </p:cNvSpPr>
            <p:nvPr/>
          </p:nvSpPr>
          <p:spPr bwMode="auto">
            <a:xfrm>
              <a:off x="748" y="2613"/>
              <a:ext cx="1814" cy="499"/>
            </a:xfrm>
            <a:prstGeom prst="cube">
              <a:avLst>
                <a:gd name="adj" fmla="val 82162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5325" name="AutoShape 29"/>
            <p:cNvSpPr>
              <a:spLocks noChangeArrowheads="1"/>
            </p:cNvSpPr>
            <p:nvPr/>
          </p:nvSpPr>
          <p:spPr bwMode="auto">
            <a:xfrm>
              <a:off x="748" y="2522"/>
              <a:ext cx="1814" cy="499"/>
            </a:xfrm>
            <a:prstGeom prst="cube">
              <a:avLst>
                <a:gd name="adj" fmla="val 82162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5326" name="AutoShape 30"/>
            <p:cNvSpPr>
              <a:spLocks noChangeArrowheads="1"/>
            </p:cNvSpPr>
            <p:nvPr/>
          </p:nvSpPr>
          <p:spPr bwMode="auto">
            <a:xfrm>
              <a:off x="748" y="2432"/>
              <a:ext cx="1814" cy="499"/>
            </a:xfrm>
            <a:prstGeom prst="cube">
              <a:avLst>
                <a:gd name="adj" fmla="val 82162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5327" name="AutoShape 31"/>
            <p:cNvSpPr>
              <a:spLocks noChangeArrowheads="1"/>
            </p:cNvSpPr>
            <p:nvPr/>
          </p:nvSpPr>
          <p:spPr bwMode="auto">
            <a:xfrm>
              <a:off x="748" y="2341"/>
              <a:ext cx="1814" cy="499"/>
            </a:xfrm>
            <a:prstGeom prst="cube">
              <a:avLst>
                <a:gd name="adj" fmla="val 82162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55328" name="Group 32"/>
          <p:cNvGrpSpPr>
            <a:grpSpLocks/>
          </p:cNvGrpSpPr>
          <p:nvPr/>
        </p:nvGrpSpPr>
        <p:grpSpPr bwMode="auto">
          <a:xfrm>
            <a:off x="5724525" y="5300663"/>
            <a:ext cx="2879725" cy="1366837"/>
            <a:chOff x="748" y="2341"/>
            <a:chExt cx="1814" cy="1134"/>
          </a:xfrm>
        </p:grpSpPr>
        <p:sp>
          <p:nvSpPr>
            <p:cNvPr id="55329" name="AutoShape 33"/>
            <p:cNvSpPr>
              <a:spLocks noChangeArrowheads="1"/>
            </p:cNvSpPr>
            <p:nvPr/>
          </p:nvSpPr>
          <p:spPr bwMode="auto">
            <a:xfrm>
              <a:off x="748" y="2976"/>
              <a:ext cx="1814" cy="499"/>
            </a:xfrm>
            <a:prstGeom prst="cube">
              <a:avLst>
                <a:gd name="adj" fmla="val 82162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5330" name="AutoShape 34"/>
            <p:cNvSpPr>
              <a:spLocks noChangeArrowheads="1"/>
            </p:cNvSpPr>
            <p:nvPr/>
          </p:nvSpPr>
          <p:spPr bwMode="auto">
            <a:xfrm>
              <a:off x="748" y="2886"/>
              <a:ext cx="1814" cy="499"/>
            </a:xfrm>
            <a:prstGeom prst="cube">
              <a:avLst>
                <a:gd name="adj" fmla="val 82162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5331" name="AutoShape 35"/>
            <p:cNvSpPr>
              <a:spLocks noChangeArrowheads="1"/>
            </p:cNvSpPr>
            <p:nvPr/>
          </p:nvSpPr>
          <p:spPr bwMode="auto">
            <a:xfrm>
              <a:off x="748" y="2795"/>
              <a:ext cx="1814" cy="499"/>
            </a:xfrm>
            <a:prstGeom prst="cube">
              <a:avLst>
                <a:gd name="adj" fmla="val 82162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5332" name="AutoShape 36"/>
            <p:cNvSpPr>
              <a:spLocks noChangeArrowheads="1"/>
            </p:cNvSpPr>
            <p:nvPr/>
          </p:nvSpPr>
          <p:spPr bwMode="auto">
            <a:xfrm>
              <a:off x="748" y="2704"/>
              <a:ext cx="1814" cy="499"/>
            </a:xfrm>
            <a:prstGeom prst="cube">
              <a:avLst>
                <a:gd name="adj" fmla="val 82162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5333" name="AutoShape 37"/>
            <p:cNvSpPr>
              <a:spLocks noChangeArrowheads="1"/>
            </p:cNvSpPr>
            <p:nvPr/>
          </p:nvSpPr>
          <p:spPr bwMode="auto">
            <a:xfrm>
              <a:off x="748" y="2613"/>
              <a:ext cx="1814" cy="499"/>
            </a:xfrm>
            <a:prstGeom prst="cube">
              <a:avLst>
                <a:gd name="adj" fmla="val 82162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5334" name="AutoShape 38"/>
            <p:cNvSpPr>
              <a:spLocks noChangeArrowheads="1"/>
            </p:cNvSpPr>
            <p:nvPr/>
          </p:nvSpPr>
          <p:spPr bwMode="auto">
            <a:xfrm>
              <a:off x="748" y="2522"/>
              <a:ext cx="1814" cy="499"/>
            </a:xfrm>
            <a:prstGeom prst="cube">
              <a:avLst>
                <a:gd name="adj" fmla="val 82162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5335" name="AutoShape 39"/>
            <p:cNvSpPr>
              <a:spLocks noChangeArrowheads="1"/>
            </p:cNvSpPr>
            <p:nvPr/>
          </p:nvSpPr>
          <p:spPr bwMode="auto">
            <a:xfrm>
              <a:off x="748" y="2432"/>
              <a:ext cx="1814" cy="499"/>
            </a:xfrm>
            <a:prstGeom prst="cube">
              <a:avLst>
                <a:gd name="adj" fmla="val 82162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5336" name="AutoShape 40"/>
            <p:cNvSpPr>
              <a:spLocks noChangeArrowheads="1"/>
            </p:cNvSpPr>
            <p:nvPr/>
          </p:nvSpPr>
          <p:spPr bwMode="auto">
            <a:xfrm>
              <a:off x="748" y="2341"/>
              <a:ext cx="1814" cy="499"/>
            </a:xfrm>
            <a:prstGeom prst="cube">
              <a:avLst>
                <a:gd name="adj" fmla="val 82162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55338" name="AutoShape 42"/>
          <p:cNvSpPr>
            <a:spLocks noChangeArrowheads="1"/>
          </p:cNvSpPr>
          <p:nvPr/>
        </p:nvSpPr>
        <p:spPr bwMode="auto">
          <a:xfrm>
            <a:off x="611188" y="333375"/>
            <a:ext cx="5905500" cy="2879725"/>
          </a:xfrm>
          <a:prstGeom prst="wedgeRoundRectCallout">
            <a:avLst>
              <a:gd name="adj1" fmla="val 49725"/>
              <a:gd name="adj2" fmla="val -15697"/>
              <a:gd name="adj3" fmla="val 16667"/>
            </a:avLst>
          </a:prstGeom>
          <a:solidFill>
            <a:srgbClr val="FFFF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>
                <a:solidFill>
                  <a:srgbClr val="000000"/>
                </a:solidFill>
                <a:latin typeface="Georgia" pitchFamily="18" charset="0"/>
              </a:rPr>
              <a:t>Пусть на столе лежат пачки, в каждой из которых по 8 печений. Можно ли, не раскрывая пачек, взять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>
                <a:solidFill>
                  <a:srgbClr val="000000"/>
                </a:solidFill>
                <a:latin typeface="Georgia" pitchFamily="18" charset="0"/>
              </a:rPr>
              <a:t> печений?</a:t>
            </a:r>
          </a:p>
        </p:txBody>
      </p:sp>
      <p:sp>
        <p:nvSpPr>
          <p:cNvPr id="55339" name="Oval 43"/>
          <p:cNvSpPr>
            <a:spLocks noChangeArrowheads="1"/>
          </p:cNvSpPr>
          <p:nvPr/>
        </p:nvSpPr>
        <p:spPr bwMode="auto">
          <a:xfrm>
            <a:off x="1187450" y="2349500"/>
            <a:ext cx="1225550" cy="1223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0" b="1">
                <a:solidFill>
                  <a:srgbClr val="00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55340" name="Oval 44"/>
          <p:cNvSpPr>
            <a:spLocks noChangeArrowheads="1"/>
          </p:cNvSpPr>
          <p:nvPr/>
        </p:nvSpPr>
        <p:spPr bwMode="auto">
          <a:xfrm>
            <a:off x="1187450" y="2349500"/>
            <a:ext cx="1225550" cy="1223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0" b="1">
                <a:solidFill>
                  <a:srgbClr val="000000"/>
                </a:solidFill>
                <a:latin typeface="Times New Roman" pitchFamily="18" charset="0"/>
              </a:rPr>
              <a:t>16</a:t>
            </a:r>
          </a:p>
        </p:txBody>
      </p:sp>
      <p:sp>
        <p:nvSpPr>
          <p:cNvPr id="55341" name="Oval 45"/>
          <p:cNvSpPr>
            <a:spLocks noChangeArrowheads="1"/>
          </p:cNvSpPr>
          <p:nvPr/>
        </p:nvSpPr>
        <p:spPr bwMode="auto">
          <a:xfrm>
            <a:off x="1187450" y="2349500"/>
            <a:ext cx="1225550" cy="1223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0" b="1">
                <a:solidFill>
                  <a:srgbClr val="000000"/>
                </a:solidFill>
                <a:latin typeface="Times New Roman" pitchFamily="18" charset="0"/>
              </a:rPr>
              <a:t>18</a:t>
            </a:r>
          </a:p>
        </p:txBody>
      </p:sp>
      <p:sp>
        <p:nvSpPr>
          <p:cNvPr id="55342" name="Oval 46"/>
          <p:cNvSpPr>
            <a:spLocks noChangeArrowheads="1"/>
          </p:cNvSpPr>
          <p:nvPr/>
        </p:nvSpPr>
        <p:spPr bwMode="auto">
          <a:xfrm>
            <a:off x="1187450" y="2349500"/>
            <a:ext cx="1225550" cy="1223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0" b="1">
                <a:solidFill>
                  <a:srgbClr val="000000"/>
                </a:solidFill>
                <a:latin typeface="Times New Roman" pitchFamily="18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409499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5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5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39" grpId="0" animBg="1"/>
      <p:bldP spid="55340" grpId="0" animBg="1"/>
      <p:bldP spid="55341" grpId="0" animBg="1"/>
      <p:bldP spid="553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8" name="Oval 8"/>
          <p:cNvSpPr>
            <a:spLocks noChangeArrowheads="1"/>
          </p:cNvSpPr>
          <p:nvPr/>
        </p:nvSpPr>
        <p:spPr bwMode="auto">
          <a:xfrm>
            <a:off x="2627313" y="3141663"/>
            <a:ext cx="1225550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0" b="1">
                <a:solidFill>
                  <a:srgbClr val="00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56329" name="Oval 9"/>
          <p:cNvSpPr>
            <a:spLocks noChangeArrowheads="1"/>
          </p:cNvSpPr>
          <p:nvPr/>
        </p:nvSpPr>
        <p:spPr bwMode="auto">
          <a:xfrm>
            <a:off x="2627313" y="404813"/>
            <a:ext cx="1225550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0" b="1">
                <a:solidFill>
                  <a:srgbClr val="000000"/>
                </a:solidFill>
                <a:latin typeface="Times New Roman" pitchFamily="18" charset="0"/>
              </a:rPr>
              <a:t>24</a:t>
            </a:r>
          </a:p>
        </p:txBody>
      </p:sp>
      <p:sp>
        <p:nvSpPr>
          <p:cNvPr id="56330" name="Oval 10"/>
          <p:cNvSpPr>
            <a:spLocks noChangeArrowheads="1"/>
          </p:cNvSpPr>
          <p:nvPr/>
        </p:nvSpPr>
        <p:spPr bwMode="auto">
          <a:xfrm>
            <a:off x="2627313" y="1773238"/>
            <a:ext cx="1225550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0" b="1">
                <a:solidFill>
                  <a:srgbClr val="000000"/>
                </a:solidFill>
                <a:latin typeface="Times New Roman" pitchFamily="18" charset="0"/>
              </a:rPr>
              <a:t>16</a:t>
            </a:r>
          </a:p>
        </p:txBody>
      </p:sp>
      <p:sp>
        <p:nvSpPr>
          <p:cNvPr id="56331" name="AutoShape 11"/>
          <p:cNvSpPr>
            <a:spLocks/>
          </p:cNvSpPr>
          <p:nvPr/>
        </p:nvSpPr>
        <p:spPr bwMode="auto">
          <a:xfrm>
            <a:off x="4427538" y="476250"/>
            <a:ext cx="576262" cy="3889375"/>
          </a:xfrm>
          <a:prstGeom prst="rightBrace">
            <a:avLst>
              <a:gd name="adj1" fmla="val 56244"/>
              <a:gd name="adj2" fmla="val 50000"/>
            </a:avLst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5219700" y="765175"/>
            <a:ext cx="3384550" cy="1655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 i="1">
                <a:solidFill>
                  <a:srgbClr val="000000"/>
                </a:solidFill>
                <a:latin typeface="Georgia" pitchFamily="18" charset="0"/>
              </a:rPr>
              <a:t>кратны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 i="1">
                <a:solidFill>
                  <a:srgbClr val="000000"/>
                </a:solidFill>
                <a:latin typeface="Georgia" pitchFamily="18" charset="0"/>
              </a:rPr>
              <a:t>числу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6588125" y="2420938"/>
            <a:ext cx="692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>
                <a:solidFill>
                  <a:srgbClr val="FF33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56334" name="Oval 14"/>
          <p:cNvSpPr>
            <a:spLocks noChangeArrowheads="1"/>
          </p:cNvSpPr>
          <p:nvPr/>
        </p:nvSpPr>
        <p:spPr bwMode="auto">
          <a:xfrm>
            <a:off x="2627313" y="5084763"/>
            <a:ext cx="1225550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0" b="1">
                <a:solidFill>
                  <a:srgbClr val="000000"/>
                </a:solidFill>
                <a:latin typeface="Times New Roman" pitchFamily="18" charset="0"/>
              </a:rPr>
              <a:t>18</a:t>
            </a: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4427538" y="4797425"/>
            <a:ext cx="4033837" cy="1655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 i="1">
                <a:solidFill>
                  <a:srgbClr val="000000"/>
                </a:solidFill>
                <a:latin typeface="Georgia" pitchFamily="18" charset="0"/>
              </a:rPr>
              <a:t>не кратно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 i="1">
                <a:solidFill>
                  <a:srgbClr val="000000"/>
                </a:solidFill>
                <a:latin typeface="Georgia" pitchFamily="18" charset="0"/>
              </a:rPr>
              <a:t>числу</a:t>
            </a: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7667625" y="5373688"/>
            <a:ext cx="692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>
                <a:solidFill>
                  <a:srgbClr val="333399"/>
                </a:solidFill>
                <a:latin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3710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 animBg="1"/>
      <p:bldP spid="56329" grpId="0" animBg="1"/>
      <p:bldP spid="56330" grpId="0" animBg="1"/>
      <p:bldP spid="56331" grpId="0" animBg="1"/>
      <p:bldP spid="56332" grpId="0" animBg="1"/>
      <p:bldP spid="56333" grpId="0"/>
      <p:bldP spid="56334" grpId="0" animBg="1"/>
      <p:bldP spid="56335" grpId="0" animBg="1"/>
      <p:bldP spid="563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B6C9EC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0430" y="48260"/>
            <a:ext cx="21146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44" y="857232"/>
            <a:ext cx="8786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Кратным </a:t>
            </a:r>
            <a:r>
              <a:rPr lang="ru-RU" sz="2800" dirty="0" smtClean="0"/>
              <a:t>натурального числа </a:t>
            </a:r>
            <a:r>
              <a:rPr lang="en-US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dirty="0" smtClean="0"/>
              <a:t> называют натуральное число </a:t>
            </a:r>
            <a: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/>
              <a:t>, которое делится без остатка на </a:t>
            </a:r>
            <a:r>
              <a:rPr lang="en-US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643042" y="2655040"/>
            <a:ext cx="55721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4400" b="1" dirty="0" smtClean="0"/>
              <a:t> : </a:t>
            </a: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b="1" dirty="0" smtClean="0"/>
              <a:t> </a:t>
            </a:r>
            <a:endParaRPr lang="en-US" sz="4400" b="1" dirty="0" smtClean="0"/>
          </a:p>
          <a:p>
            <a:pPr algn="ctr"/>
            <a:r>
              <a:rPr lang="ru-RU" sz="2800" b="1" dirty="0" smtClean="0"/>
              <a:t>число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/>
              <a:t> – кратное числа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2800" b="1" dirty="0" smtClean="0"/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/>
              <a:t>,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/>
              <a:t> – натуральные числа</a:t>
            </a:r>
            <a:endParaRPr lang="ru-RU" sz="2800" b="1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36152" y="6429396"/>
            <a:ext cx="436442" cy="37481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4e50245c36c9a64de15eb7350548d5ca_ful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744537">
            <a:off x="-202438" y="5173628"/>
            <a:ext cx="2010650" cy="169469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019272"/>
            <a:ext cx="1274830" cy="112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2019272"/>
            <a:ext cx="1274830" cy="112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2019272"/>
            <a:ext cx="1274830" cy="112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68674" y="2019272"/>
            <a:ext cx="1274830" cy="112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2019272"/>
            <a:ext cx="1274830" cy="112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97566" y="2019272"/>
            <a:ext cx="1274830" cy="112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00958" y="2000240"/>
            <a:ext cx="1274830" cy="112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14282" y="142852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каждой коробке лежат 6 чайных ложек. Можно ли, не вскрывая коробок, взять:</a:t>
            </a:r>
          </a:p>
          <a:p>
            <a:pPr algn="ctr"/>
            <a:r>
              <a:rPr lang="ru-RU" sz="2800" dirty="0" smtClean="0"/>
              <a:t>а</a:t>
            </a:r>
            <a:r>
              <a:rPr lang="ru-RU" sz="2800" smtClean="0"/>
              <a:t>) 30ложек;</a:t>
            </a:r>
            <a:endParaRPr lang="ru-RU" sz="2800" dirty="0" smtClean="0"/>
          </a:p>
          <a:p>
            <a:pPr algn="ctr"/>
            <a:r>
              <a:rPr lang="ru-RU" sz="2800" dirty="0" smtClean="0"/>
              <a:t>б) 33 ложки?</a:t>
            </a:r>
            <a:endParaRPr lang="ru-RU" sz="2800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636152" y="6429396"/>
            <a:ext cx="436442" cy="37481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/>
              <a:t>Назовите числа, кратные числу 10, в порядке возрастания.</a:t>
            </a:r>
            <a:endParaRPr lang="ru-RU" sz="2700" b="1" dirty="0"/>
          </a:p>
        </p:txBody>
      </p:sp>
      <p:pic>
        <p:nvPicPr>
          <p:cNvPr id="3" name="Рисунок 2" descr="3_md_wht_1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29058" y="1428736"/>
            <a:ext cx="419100" cy="571500"/>
          </a:xfrm>
          <a:prstGeom prst="rect">
            <a:avLst/>
          </a:prstGeom>
        </p:spPr>
      </p:pic>
      <p:pic>
        <p:nvPicPr>
          <p:cNvPr id="4" name="Рисунок 3" descr="4_md_wht_1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5008" y="1428736"/>
            <a:ext cx="428625" cy="571500"/>
          </a:xfrm>
          <a:prstGeom prst="rect">
            <a:avLst/>
          </a:prstGeom>
        </p:spPr>
      </p:pic>
      <p:pic>
        <p:nvPicPr>
          <p:cNvPr id="5" name="Рисунок 4" descr="5_md_wht_1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429520" y="1428736"/>
            <a:ext cx="428625" cy="571500"/>
          </a:xfrm>
          <a:prstGeom prst="rect">
            <a:avLst/>
          </a:prstGeom>
        </p:spPr>
      </p:pic>
      <p:pic>
        <p:nvPicPr>
          <p:cNvPr id="6" name="Рисунок 5" descr="zero_md_wht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2910" y="1428736"/>
            <a:ext cx="438150" cy="571500"/>
          </a:xfrm>
          <a:prstGeom prst="rect">
            <a:avLst/>
          </a:prstGeom>
        </p:spPr>
      </p:pic>
      <p:pic>
        <p:nvPicPr>
          <p:cNvPr id="7" name="Рисунок 6" descr="1_md_wht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5720" y="1428736"/>
            <a:ext cx="333375" cy="571500"/>
          </a:xfrm>
          <a:prstGeom prst="rect">
            <a:avLst/>
          </a:prstGeom>
        </p:spPr>
      </p:pic>
      <p:pic>
        <p:nvPicPr>
          <p:cNvPr id="8" name="Рисунок 7" descr="2_md_wht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000232" y="1428736"/>
            <a:ext cx="428625" cy="571500"/>
          </a:xfrm>
          <a:prstGeom prst="rect">
            <a:avLst/>
          </a:prstGeom>
        </p:spPr>
      </p:pic>
      <p:pic>
        <p:nvPicPr>
          <p:cNvPr id="9" name="Рисунок 8" descr="zero_md_wht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428860" y="1428736"/>
            <a:ext cx="438150" cy="571500"/>
          </a:xfrm>
          <a:prstGeom prst="rect">
            <a:avLst/>
          </a:prstGeom>
        </p:spPr>
      </p:pic>
      <p:pic>
        <p:nvPicPr>
          <p:cNvPr id="10" name="Рисунок 9" descr="zero_md_wht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357686" y="1428740"/>
            <a:ext cx="438150" cy="571500"/>
          </a:xfrm>
          <a:prstGeom prst="rect">
            <a:avLst/>
          </a:prstGeom>
        </p:spPr>
      </p:pic>
      <p:pic>
        <p:nvPicPr>
          <p:cNvPr id="11" name="Рисунок 10" descr="zero_md_wht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43636" y="1428740"/>
            <a:ext cx="438150" cy="571500"/>
          </a:xfrm>
          <a:prstGeom prst="rect">
            <a:avLst/>
          </a:prstGeom>
        </p:spPr>
      </p:pic>
      <p:pic>
        <p:nvPicPr>
          <p:cNvPr id="12" name="Рисунок 11" descr="zero_md_wht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858148" y="1428736"/>
            <a:ext cx="438150" cy="571500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8572528" y="1928802"/>
            <a:ext cx="71438" cy="71438"/>
          </a:xfrm>
          <a:prstGeom prst="ellipse">
            <a:avLst/>
          </a:prstGeom>
          <a:solidFill>
            <a:srgbClr val="FFFF00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715404" y="1928802"/>
            <a:ext cx="71438" cy="71438"/>
          </a:xfrm>
          <a:prstGeom prst="ellipse">
            <a:avLst/>
          </a:prstGeom>
          <a:solidFill>
            <a:srgbClr val="FFFF00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858280" y="1928802"/>
            <a:ext cx="71438" cy="71438"/>
          </a:xfrm>
          <a:prstGeom prst="ellipse">
            <a:avLst/>
          </a:prstGeom>
          <a:solidFill>
            <a:srgbClr val="FFFF00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9" name="Овальная выноска 18"/>
          <p:cNvSpPr/>
          <p:nvPr/>
        </p:nvSpPr>
        <p:spPr>
          <a:xfrm>
            <a:off x="1142976" y="1928802"/>
            <a:ext cx="71438" cy="71438"/>
          </a:xfrm>
          <a:prstGeom prst="wedgeEllipseCallout">
            <a:avLst>
              <a:gd name="adj1" fmla="val -65332"/>
              <a:gd name="adj2" fmla="val 133174"/>
            </a:avLst>
          </a:prstGeom>
          <a:solidFill>
            <a:srgbClr val="FFFF00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ьная выноска 19"/>
          <p:cNvSpPr/>
          <p:nvPr/>
        </p:nvSpPr>
        <p:spPr>
          <a:xfrm>
            <a:off x="2857488" y="1928802"/>
            <a:ext cx="71438" cy="71438"/>
          </a:xfrm>
          <a:prstGeom prst="wedgeEllipseCallout">
            <a:avLst>
              <a:gd name="adj1" fmla="val -65332"/>
              <a:gd name="adj2" fmla="val 133174"/>
            </a:avLst>
          </a:prstGeom>
          <a:solidFill>
            <a:srgbClr val="FFFF00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ьная выноска 20"/>
          <p:cNvSpPr/>
          <p:nvPr/>
        </p:nvSpPr>
        <p:spPr>
          <a:xfrm>
            <a:off x="4786314" y="1928802"/>
            <a:ext cx="71438" cy="71438"/>
          </a:xfrm>
          <a:prstGeom prst="wedgeEllipseCallout">
            <a:avLst>
              <a:gd name="adj1" fmla="val -65332"/>
              <a:gd name="adj2" fmla="val 133174"/>
            </a:avLst>
          </a:prstGeom>
          <a:solidFill>
            <a:srgbClr val="FFFF00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ьная выноска 21"/>
          <p:cNvSpPr/>
          <p:nvPr/>
        </p:nvSpPr>
        <p:spPr>
          <a:xfrm>
            <a:off x="6643702" y="1928802"/>
            <a:ext cx="71438" cy="71438"/>
          </a:xfrm>
          <a:prstGeom prst="wedgeEllipseCallout">
            <a:avLst>
              <a:gd name="adj1" fmla="val -65332"/>
              <a:gd name="adj2" fmla="val 133174"/>
            </a:avLst>
          </a:prstGeom>
          <a:solidFill>
            <a:srgbClr val="FFFF00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71472" y="2357430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1 способ получения кратных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7224" y="3071810"/>
            <a:ext cx="23574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10</a:t>
            </a:r>
          </a:p>
          <a:p>
            <a:pPr algn="ctr"/>
            <a:r>
              <a:rPr lang="ru-RU" sz="3200" b="1" dirty="0" smtClean="0"/>
              <a:t>10 + 10 = 20</a:t>
            </a:r>
          </a:p>
          <a:p>
            <a:pPr algn="ctr"/>
            <a:r>
              <a:rPr lang="ru-RU" sz="3200" b="1" dirty="0" smtClean="0"/>
              <a:t>20 + 10 = 30</a:t>
            </a:r>
          </a:p>
          <a:p>
            <a:pPr algn="ctr"/>
            <a:r>
              <a:rPr lang="ru-RU" sz="3200" b="1" dirty="0" smtClean="0"/>
              <a:t>30 + 10 = 40</a:t>
            </a:r>
          </a:p>
          <a:p>
            <a:pPr algn="ctr"/>
            <a:r>
              <a:rPr lang="ru-RU" sz="3200" b="1" dirty="0" smtClean="0"/>
              <a:t>40 + 10 = 50</a:t>
            </a:r>
          </a:p>
          <a:p>
            <a:pPr algn="ctr"/>
            <a:r>
              <a:rPr lang="ru-RU" sz="3200" b="1" dirty="0" smtClean="0"/>
              <a:t>…</a:t>
            </a:r>
            <a:endParaRPr lang="ru-RU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929322" y="3071810"/>
            <a:ext cx="23574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10 </a:t>
            </a:r>
            <a:r>
              <a:rPr lang="ru-RU" sz="3200" b="1" dirty="0" smtClean="0">
                <a:sym typeface="Symbol"/>
              </a:rPr>
              <a:t></a:t>
            </a:r>
            <a:r>
              <a:rPr lang="ru-RU" sz="3200" b="1" dirty="0" smtClean="0"/>
              <a:t> 1 = 10</a:t>
            </a:r>
          </a:p>
          <a:p>
            <a:pPr algn="ctr"/>
            <a:r>
              <a:rPr lang="ru-RU" sz="3200" b="1" dirty="0" smtClean="0"/>
              <a:t>10 </a:t>
            </a:r>
            <a:r>
              <a:rPr lang="ru-RU" sz="3200" b="1" dirty="0" smtClean="0">
                <a:sym typeface="Symbol"/>
              </a:rPr>
              <a:t></a:t>
            </a:r>
            <a:r>
              <a:rPr lang="ru-RU" sz="3200" b="1" dirty="0" smtClean="0"/>
              <a:t> 2 = 20</a:t>
            </a:r>
          </a:p>
          <a:p>
            <a:pPr algn="ctr"/>
            <a:r>
              <a:rPr lang="ru-RU" sz="3200" b="1" dirty="0" smtClean="0"/>
              <a:t>10 </a:t>
            </a:r>
            <a:r>
              <a:rPr lang="ru-RU" sz="3200" b="1" dirty="0" smtClean="0">
                <a:sym typeface="Symbol"/>
              </a:rPr>
              <a:t></a:t>
            </a:r>
            <a:r>
              <a:rPr lang="ru-RU" sz="3200" b="1" dirty="0" smtClean="0"/>
              <a:t> 3 = 30</a:t>
            </a:r>
          </a:p>
          <a:p>
            <a:pPr algn="ctr"/>
            <a:r>
              <a:rPr lang="ru-RU" sz="3200" b="1" dirty="0" smtClean="0"/>
              <a:t>10 </a:t>
            </a:r>
            <a:r>
              <a:rPr lang="ru-RU" sz="3200" b="1" dirty="0" smtClean="0">
                <a:sym typeface="Symbol"/>
              </a:rPr>
              <a:t></a:t>
            </a:r>
            <a:r>
              <a:rPr lang="ru-RU" sz="3200" b="1" dirty="0" smtClean="0"/>
              <a:t> 4 = 40</a:t>
            </a:r>
          </a:p>
          <a:p>
            <a:pPr algn="ctr"/>
            <a:r>
              <a:rPr lang="ru-RU" sz="3200" b="1" dirty="0" smtClean="0"/>
              <a:t>10 </a:t>
            </a:r>
            <a:r>
              <a:rPr lang="ru-RU" sz="3200" b="1" dirty="0" smtClean="0">
                <a:sym typeface="Symbol"/>
              </a:rPr>
              <a:t></a:t>
            </a:r>
            <a:r>
              <a:rPr lang="ru-RU" sz="3200" b="1" dirty="0" smtClean="0"/>
              <a:t> 5 = 50</a:t>
            </a:r>
          </a:p>
          <a:p>
            <a:pPr algn="ctr"/>
            <a:r>
              <a:rPr lang="ru-RU" sz="3200" b="1" dirty="0" smtClean="0"/>
              <a:t>…</a:t>
            </a:r>
            <a:endParaRPr lang="ru-RU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572132" y="2357430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2 способ получения кратных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8636152" y="6429396"/>
            <a:ext cx="436442" cy="37481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5" grpId="0"/>
      <p:bldP spid="26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Докажите, что число 70 525 кратно числу 217, а число 729  является делителем числа  225 261. </a:t>
            </a:r>
            <a:endParaRPr lang="ru-RU" sz="3200" b="1" i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2195670" y="4857736"/>
            <a:ext cx="6357982" cy="2000264"/>
          </a:xfrm>
          <a:prstGeom prst="cloudCallout">
            <a:avLst>
              <a:gd name="adj1" fmla="val -50615"/>
              <a:gd name="adj2" fmla="val -1159"/>
            </a:avLst>
          </a:prstGeom>
          <a:solidFill>
            <a:srgbClr val="FFC00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prstClr val="black"/>
                </a:solidFill>
              </a:rPr>
              <a:t>Нужно 225 261 разделить на 729, если оно делится</a:t>
            </a:r>
            <a:br>
              <a:rPr lang="ru-RU" sz="2000" b="1" i="1" dirty="0" smtClean="0">
                <a:solidFill>
                  <a:prstClr val="black"/>
                </a:solidFill>
              </a:rPr>
            </a:br>
            <a:r>
              <a:rPr lang="ru-RU" sz="2000" b="1" i="1" dirty="0" smtClean="0">
                <a:solidFill>
                  <a:prstClr val="black"/>
                </a:solidFill>
              </a:rPr>
              <a:t>без остатка, то число 729 является делителем числа 225 261.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55679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225 261 : 729 = 309,число 729 является делителем числа 225 261.</a:t>
            </a:r>
            <a:endParaRPr lang="ru-RU" sz="36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827584" y="3861048"/>
            <a:ext cx="6643702" cy="1214446"/>
          </a:xfrm>
          <a:prstGeom prst="cloudCallout">
            <a:avLst>
              <a:gd name="adj1" fmla="val 57453"/>
              <a:gd name="adj2" fmla="val 9942"/>
            </a:avLst>
          </a:prstGeom>
          <a:solidFill>
            <a:schemeClr val="accent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Как доказать, что число 70 525 кратно числу 217? </a:t>
            </a:r>
            <a:endParaRPr lang="ru-RU" sz="2000" b="1" i="1" dirty="0" smtClean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708920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70 525 : 217 = 325, следовательно, число </a:t>
            </a:r>
          </a:p>
          <a:p>
            <a:pPr algn="ctr"/>
            <a:r>
              <a:rPr lang="ru-RU" sz="3200" b="1" i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70 525 кратно числу 217.</a:t>
            </a:r>
          </a:p>
        </p:txBody>
      </p:sp>
      <p:sp>
        <p:nvSpPr>
          <p:cNvPr id="10" name="Выноска-облако 9"/>
          <p:cNvSpPr/>
          <p:nvPr/>
        </p:nvSpPr>
        <p:spPr>
          <a:xfrm>
            <a:off x="2171786" y="4889598"/>
            <a:ext cx="6357982" cy="1920276"/>
          </a:xfrm>
          <a:prstGeom prst="cloudCallout">
            <a:avLst>
              <a:gd name="adj1" fmla="val -43041"/>
              <a:gd name="adj2" fmla="val 19051"/>
            </a:avLst>
          </a:prstGeom>
          <a:solidFill>
            <a:srgbClr val="FFC00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Нужно 70 525 разделить на 217, если дно делится нацело, то является кратным.</a:t>
            </a:r>
          </a:p>
          <a:p>
            <a:pPr algn="ctr"/>
            <a:endParaRPr lang="ru-RU" sz="2000" b="1" i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25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9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8640"/>
            <a:ext cx="921702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11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B6C9EC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714348" y="1199455"/>
            <a:ext cx="77153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Выучить теорию;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№1.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айти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делители и по 3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кратных для чисел: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14, б) 40,  в) 27,  г) 42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en-US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6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/>
              <a:t>№598(а-г), №596(а-в)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8200" y="71414"/>
            <a:ext cx="5014130" cy="76944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Домашнее задание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250825" y="0"/>
            <a:ext cx="6121400" cy="1557338"/>
          </a:xfrm>
          <a:prstGeom prst="cloudCallout">
            <a:avLst>
              <a:gd name="adj1" fmla="val 59181"/>
              <a:gd name="adj2" fmla="val 52546"/>
            </a:avLst>
          </a:prstGeom>
          <a:solidFill>
            <a:srgbClr val="FFFF99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>
                <a:solidFill>
                  <a:srgbClr val="000000"/>
                </a:solidFill>
                <a:latin typeface="Georgia" pitchFamily="18" charset="0"/>
              </a:rPr>
              <a:t>На какие две группы можно разделить данные выражения: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50825" y="1773238"/>
            <a:ext cx="2293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100 : 25 =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50825" y="2565400"/>
            <a:ext cx="2039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66 : 4 =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50825" y="3357563"/>
            <a:ext cx="2039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66 : 1 =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50825" y="4149725"/>
            <a:ext cx="2293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66 : 11 =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50825" y="5013325"/>
            <a:ext cx="2039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100 : 1 =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50825" y="5876925"/>
            <a:ext cx="2293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100 : 24 =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4572000" y="2492375"/>
            <a:ext cx="2039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72 : 1 =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4643438" y="3357563"/>
            <a:ext cx="2039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72 : 3 =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4643438" y="4149725"/>
            <a:ext cx="2293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72 : 72 =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4643438" y="5013325"/>
            <a:ext cx="2293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66 : 66 =</a:t>
            </a: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4643438" y="5876925"/>
            <a:ext cx="2039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72 : 8 =</a:t>
            </a:r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2411413" y="1557338"/>
            <a:ext cx="1512887" cy="1131887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000" b="1">
                <a:solidFill>
                  <a:srgbClr val="663300"/>
                </a:solidFill>
                <a:latin typeface="Times New Roman" pitchFamily="18" charset="0"/>
              </a:rPr>
              <a:t>4</a:t>
            </a:r>
            <a:endParaRPr lang="ru-RU" altLang="ru-RU" sz="4000" b="1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39952" name="AutoShape 16"/>
          <p:cNvSpPr>
            <a:spLocks noChangeArrowheads="1"/>
          </p:cNvSpPr>
          <p:nvPr/>
        </p:nvSpPr>
        <p:spPr bwMode="auto">
          <a:xfrm>
            <a:off x="1979613" y="2349500"/>
            <a:ext cx="3024187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000" b="1">
                <a:solidFill>
                  <a:srgbClr val="663300"/>
                </a:solidFill>
                <a:latin typeface="Times New Roman" pitchFamily="18" charset="0"/>
              </a:rPr>
              <a:t>16</a:t>
            </a: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 (ост.</a:t>
            </a:r>
            <a:r>
              <a:rPr lang="en-US" altLang="ru-RU" sz="4000" b="1">
                <a:solidFill>
                  <a:srgbClr val="663300"/>
                </a:solidFill>
                <a:latin typeface="Times New Roman" pitchFamily="18" charset="0"/>
              </a:rPr>
              <a:t>2</a:t>
            </a: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39953" name="AutoShape 17"/>
          <p:cNvSpPr>
            <a:spLocks noChangeArrowheads="1"/>
          </p:cNvSpPr>
          <p:nvPr/>
        </p:nvSpPr>
        <p:spPr bwMode="auto">
          <a:xfrm>
            <a:off x="2268538" y="3141663"/>
            <a:ext cx="1512887" cy="1131887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66</a:t>
            </a:r>
          </a:p>
        </p:txBody>
      </p:sp>
      <p:sp>
        <p:nvSpPr>
          <p:cNvPr id="39954" name="AutoShape 18"/>
          <p:cNvSpPr>
            <a:spLocks noChangeArrowheads="1"/>
          </p:cNvSpPr>
          <p:nvPr/>
        </p:nvSpPr>
        <p:spPr bwMode="auto">
          <a:xfrm>
            <a:off x="2411413" y="3860800"/>
            <a:ext cx="1512887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9955" name="AutoShape 19"/>
          <p:cNvSpPr>
            <a:spLocks noChangeArrowheads="1"/>
          </p:cNvSpPr>
          <p:nvPr/>
        </p:nvSpPr>
        <p:spPr bwMode="auto">
          <a:xfrm>
            <a:off x="2339975" y="4724400"/>
            <a:ext cx="1512888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100</a:t>
            </a:r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2124075" y="5589588"/>
            <a:ext cx="3024188" cy="1131887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4 (ост.4)</a:t>
            </a:r>
          </a:p>
        </p:txBody>
      </p:sp>
      <p:sp>
        <p:nvSpPr>
          <p:cNvPr id="39957" name="AutoShape 21"/>
          <p:cNvSpPr>
            <a:spLocks noChangeArrowheads="1"/>
          </p:cNvSpPr>
          <p:nvPr/>
        </p:nvSpPr>
        <p:spPr bwMode="auto">
          <a:xfrm>
            <a:off x="6516688" y="2276475"/>
            <a:ext cx="1512887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72</a:t>
            </a:r>
          </a:p>
        </p:txBody>
      </p:sp>
      <p:sp>
        <p:nvSpPr>
          <p:cNvPr id="39958" name="AutoShape 22"/>
          <p:cNvSpPr>
            <a:spLocks noChangeArrowheads="1"/>
          </p:cNvSpPr>
          <p:nvPr/>
        </p:nvSpPr>
        <p:spPr bwMode="auto">
          <a:xfrm>
            <a:off x="6516688" y="3141663"/>
            <a:ext cx="1512887" cy="1131887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24</a:t>
            </a:r>
          </a:p>
        </p:txBody>
      </p:sp>
      <p:sp>
        <p:nvSpPr>
          <p:cNvPr id="39959" name="AutoShape 23"/>
          <p:cNvSpPr>
            <a:spLocks noChangeArrowheads="1"/>
          </p:cNvSpPr>
          <p:nvPr/>
        </p:nvSpPr>
        <p:spPr bwMode="auto">
          <a:xfrm>
            <a:off x="6732588" y="3933825"/>
            <a:ext cx="1512887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9960" name="AutoShape 24"/>
          <p:cNvSpPr>
            <a:spLocks noChangeArrowheads="1"/>
          </p:cNvSpPr>
          <p:nvPr/>
        </p:nvSpPr>
        <p:spPr bwMode="auto">
          <a:xfrm>
            <a:off x="6732588" y="4797425"/>
            <a:ext cx="1512887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9961" name="AutoShape 25"/>
          <p:cNvSpPr>
            <a:spLocks noChangeArrowheads="1"/>
          </p:cNvSpPr>
          <p:nvPr/>
        </p:nvSpPr>
        <p:spPr bwMode="auto">
          <a:xfrm>
            <a:off x="6588125" y="5726113"/>
            <a:ext cx="1512888" cy="1131887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0808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250825" y="333375"/>
            <a:ext cx="6121400" cy="1223963"/>
          </a:xfrm>
          <a:prstGeom prst="cloudCallout">
            <a:avLst>
              <a:gd name="adj1" fmla="val 59181"/>
              <a:gd name="adj2" fmla="val 53241"/>
            </a:avLst>
          </a:prstGeom>
          <a:solidFill>
            <a:srgbClr val="FFFF99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>
                <a:solidFill>
                  <a:srgbClr val="000000"/>
                </a:solidFill>
                <a:latin typeface="Georgia" pitchFamily="18" charset="0"/>
              </a:rPr>
              <a:t>1. Деление без остатка: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50825" y="1773238"/>
            <a:ext cx="2293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100 : 25 =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50825" y="2565400"/>
            <a:ext cx="2039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66 : 4 =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50825" y="3357563"/>
            <a:ext cx="2039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66 : 1 =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250825" y="4149725"/>
            <a:ext cx="2293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66 : 11 =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250825" y="5013325"/>
            <a:ext cx="2039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100 : 1 =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250825" y="5876925"/>
            <a:ext cx="2293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100 : 24 =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4572000" y="2492375"/>
            <a:ext cx="2039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72 : 1 =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4643438" y="3357563"/>
            <a:ext cx="2039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72 : 3 =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4643438" y="4149725"/>
            <a:ext cx="2293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72 : 72 =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4643438" y="5013325"/>
            <a:ext cx="2293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66 : 66 =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4643438" y="5876925"/>
            <a:ext cx="2039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72 : 8 =</a:t>
            </a:r>
          </a:p>
        </p:txBody>
      </p:sp>
      <p:sp>
        <p:nvSpPr>
          <p:cNvPr id="40975" name="AutoShape 15"/>
          <p:cNvSpPr>
            <a:spLocks noChangeArrowheads="1"/>
          </p:cNvSpPr>
          <p:nvPr/>
        </p:nvSpPr>
        <p:spPr bwMode="auto">
          <a:xfrm>
            <a:off x="2411413" y="1557338"/>
            <a:ext cx="1512887" cy="1131887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000" b="1">
                <a:solidFill>
                  <a:srgbClr val="663300"/>
                </a:solidFill>
                <a:latin typeface="Times New Roman" pitchFamily="18" charset="0"/>
              </a:rPr>
              <a:t>4</a:t>
            </a:r>
            <a:endParaRPr lang="ru-RU" altLang="ru-RU" sz="4000" b="1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40976" name="AutoShape 16"/>
          <p:cNvSpPr>
            <a:spLocks noChangeArrowheads="1"/>
          </p:cNvSpPr>
          <p:nvPr/>
        </p:nvSpPr>
        <p:spPr bwMode="auto">
          <a:xfrm>
            <a:off x="1979613" y="2349500"/>
            <a:ext cx="3024187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000" b="1">
                <a:solidFill>
                  <a:srgbClr val="663300"/>
                </a:solidFill>
                <a:latin typeface="Times New Roman" pitchFamily="18" charset="0"/>
              </a:rPr>
              <a:t>16</a:t>
            </a: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 (ост.</a:t>
            </a:r>
            <a:r>
              <a:rPr lang="en-US" altLang="ru-RU" sz="4000" b="1">
                <a:solidFill>
                  <a:srgbClr val="663300"/>
                </a:solidFill>
                <a:latin typeface="Times New Roman" pitchFamily="18" charset="0"/>
              </a:rPr>
              <a:t>2</a:t>
            </a: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40977" name="AutoShape 17"/>
          <p:cNvSpPr>
            <a:spLocks noChangeArrowheads="1"/>
          </p:cNvSpPr>
          <p:nvPr/>
        </p:nvSpPr>
        <p:spPr bwMode="auto">
          <a:xfrm>
            <a:off x="2268538" y="3141663"/>
            <a:ext cx="1512887" cy="1131887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66</a:t>
            </a:r>
          </a:p>
        </p:txBody>
      </p:sp>
      <p:sp>
        <p:nvSpPr>
          <p:cNvPr id="40978" name="AutoShape 18"/>
          <p:cNvSpPr>
            <a:spLocks noChangeArrowheads="1"/>
          </p:cNvSpPr>
          <p:nvPr/>
        </p:nvSpPr>
        <p:spPr bwMode="auto">
          <a:xfrm>
            <a:off x="2411413" y="3860800"/>
            <a:ext cx="1512887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auto">
          <a:xfrm>
            <a:off x="2339975" y="4724400"/>
            <a:ext cx="1512888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100</a:t>
            </a:r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auto">
          <a:xfrm>
            <a:off x="2124075" y="5589588"/>
            <a:ext cx="3024188" cy="1131887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4 (ост.4)</a:t>
            </a:r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auto">
          <a:xfrm>
            <a:off x="6516688" y="2276475"/>
            <a:ext cx="1512887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72</a:t>
            </a:r>
          </a:p>
        </p:txBody>
      </p:sp>
      <p:sp>
        <p:nvSpPr>
          <p:cNvPr id="40982" name="AutoShape 22"/>
          <p:cNvSpPr>
            <a:spLocks noChangeArrowheads="1"/>
          </p:cNvSpPr>
          <p:nvPr/>
        </p:nvSpPr>
        <p:spPr bwMode="auto">
          <a:xfrm>
            <a:off x="6516688" y="3141663"/>
            <a:ext cx="1512887" cy="1131887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24</a:t>
            </a:r>
          </a:p>
        </p:txBody>
      </p:sp>
      <p:sp>
        <p:nvSpPr>
          <p:cNvPr id="40983" name="AutoShape 23"/>
          <p:cNvSpPr>
            <a:spLocks noChangeArrowheads="1"/>
          </p:cNvSpPr>
          <p:nvPr/>
        </p:nvSpPr>
        <p:spPr bwMode="auto">
          <a:xfrm>
            <a:off x="6732588" y="3933825"/>
            <a:ext cx="1512887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0984" name="AutoShape 24"/>
          <p:cNvSpPr>
            <a:spLocks noChangeArrowheads="1"/>
          </p:cNvSpPr>
          <p:nvPr/>
        </p:nvSpPr>
        <p:spPr bwMode="auto">
          <a:xfrm>
            <a:off x="6732588" y="4797425"/>
            <a:ext cx="1512887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0985" name="AutoShape 25"/>
          <p:cNvSpPr>
            <a:spLocks noChangeArrowheads="1"/>
          </p:cNvSpPr>
          <p:nvPr/>
        </p:nvSpPr>
        <p:spPr bwMode="auto">
          <a:xfrm>
            <a:off x="6588125" y="5726113"/>
            <a:ext cx="1512888" cy="1131887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7468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5" grpId="0"/>
      <p:bldP spid="40969" grpId="0"/>
      <p:bldP spid="40976" grpId="0" animBg="1"/>
      <p:bldP spid="409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250825" y="333375"/>
            <a:ext cx="6121400" cy="1223963"/>
          </a:xfrm>
          <a:prstGeom prst="cloudCallout">
            <a:avLst>
              <a:gd name="adj1" fmla="val 59181"/>
              <a:gd name="adj2" fmla="val 53241"/>
            </a:avLst>
          </a:prstGeom>
          <a:solidFill>
            <a:srgbClr val="FFFF99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>
                <a:solidFill>
                  <a:srgbClr val="000000"/>
                </a:solidFill>
                <a:latin typeface="Georgia" pitchFamily="18" charset="0"/>
              </a:rPr>
              <a:t>2. Деление с остатком: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50825" y="1773238"/>
            <a:ext cx="2293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100 : 25 =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50825" y="2565400"/>
            <a:ext cx="2039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66 : 4 =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50825" y="3357563"/>
            <a:ext cx="2039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66 : 1 =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250825" y="4149725"/>
            <a:ext cx="2293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66 : 11 =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250825" y="5013325"/>
            <a:ext cx="2039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100 : 1 =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50825" y="5876925"/>
            <a:ext cx="2293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100 : 24 =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4572000" y="2492375"/>
            <a:ext cx="2039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72 : 1 =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4643438" y="3357563"/>
            <a:ext cx="2039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72 : 3 =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4643438" y="4149725"/>
            <a:ext cx="2293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72 : 72 =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4643438" y="5013325"/>
            <a:ext cx="2293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66 : 66 =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4643438" y="5876925"/>
            <a:ext cx="2039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72 : 8 =</a:t>
            </a:r>
          </a:p>
        </p:txBody>
      </p:sp>
      <p:sp>
        <p:nvSpPr>
          <p:cNvPr id="41999" name="AutoShape 15"/>
          <p:cNvSpPr>
            <a:spLocks noChangeArrowheads="1"/>
          </p:cNvSpPr>
          <p:nvPr/>
        </p:nvSpPr>
        <p:spPr bwMode="auto">
          <a:xfrm>
            <a:off x="2411413" y="1557338"/>
            <a:ext cx="1512887" cy="1131887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000" b="1">
                <a:solidFill>
                  <a:srgbClr val="663300"/>
                </a:solidFill>
                <a:latin typeface="Times New Roman" pitchFamily="18" charset="0"/>
              </a:rPr>
              <a:t>4</a:t>
            </a:r>
            <a:endParaRPr lang="ru-RU" altLang="ru-RU" sz="4000" b="1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42000" name="AutoShape 16"/>
          <p:cNvSpPr>
            <a:spLocks noChangeArrowheads="1"/>
          </p:cNvSpPr>
          <p:nvPr/>
        </p:nvSpPr>
        <p:spPr bwMode="auto">
          <a:xfrm>
            <a:off x="1979613" y="2349500"/>
            <a:ext cx="3024187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000" b="1">
                <a:solidFill>
                  <a:srgbClr val="663300"/>
                </a:solidFill>
                <a:latin typeface="Times New Roman" pitchFamily="18" charset="0"/>
              </a:rPr>
              <a:t>16</a:t>
            </a: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 (ост.</a:t>
            </a:r>
            <a:r>
              <a:rPr lang="en-US" altLang="ru-RU" sz="4000" b="1">
                <a:solidFill>
                  <a:srgbClr val="663300"/>
                </a:solidFill>
                <a:latin typeface="Times New Roman" pitchFamily="18" charset="0"/>
              </a:rPr>
              <a:t>2</a:t>
            </a: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42001" name="AutoShape 17"/>
          <p:cNvSpPr>
            <a:spLocks noChangeArrowheads="1"/>
          </p:cNvSpPr>
          <p:nvPr/>
        </p:nvSpPr>
        <p:spPr bwMode="auto">
          <a:xfrm>
            <a:off x="2268538" y="3141663"/>
            <a:ext cx="1512887" cy="1131887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66</a:t>
            </a:r>
          </a:p>
        </p:txBody>
      </p:sp>
      <p:sp>
        <p:nvSpPr>
          <p:cNvPr id="42002" name="AutoShape 18"/>
          <p:cNvSpPr>
            <a:spLocks noChangeArrowheads="1"/>
          </p:cNvSpPr>
          <p:nvPr/>
        </p:nvSpPr>
        <p:spPr bwMode="auto">
          <a:xfrm>
            <a:off x="2411413" y="3860800"/>
            <a:ext cx="1512887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42003" name="AutoShape 19"/>
          <p:cNvSpPr>
            <a:spLocks noChangeArrowheads="1"/>
          </p:cNvSpPr>
          <p:nvPr/>
        </p:nvSpPr>
        <p:spPr bwMode="auto">
          <a:xfrm>
            <a:off x="2339975" y="4724400"/>
            <a:ext cx="1512888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100</a:t>
            </a:r>
          </a:p>
        </p:txBody>
      </p:sp>
      <p:sp>
        <p:nvSpPr>
          <p:cNvPr id="42004" name="AutoShape 20"/>
          <p:cNvSpPr>
            <a:spLocks noChangeArrowheads="1"/>
          </p:cNvSpPr>
          <p:nvPr/>
        </p:nvSpPr>
        <p:spPr bwMode="auto">
          <a:xfrm>
            <a:off x="2124075" y="5589588"/>
            <a:ext cx="3024188" cy="1131887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4 (ост.4)</a:t>
            </a:r>
          </a:p>
        </p:txBody>
      </p:sp>
      <p:sp>
        <p:nvSpPr>
          <p:cNvPr id="42005" name="AutoShape 21"/>
          <p:cNvSpPr>
            <a:spLocks noChangeArrowheads="1"/>
          </p:cNvSpPr>
          <p:nvPr/>
        </p:nvSpPr>
        <p:spPr bwMode="auto">
          <a:xfrm>
            <a:off x="6516688" y="2276475"/>
            <a:ext cx="1512887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72</a:t>
            </a:r>
          </a:p>
        </p:txBody>
      </p:sp>
      <p:sp>
        <p:nvSpPr>
          <p:cNvPr id="42006" name="AutoShape 22"/>
          <p:cNvSpPr>
            <a:spLocks noChangeArrowheads="1"/>
          </p:cNvSpPr>
          <p:nvPr/>
        </p:nvSpPr>
        <p:spPr bwMode="auto">
          <a:xfrm>
            <a:off x="6516688" y="3141663"/>
            <a:ext cx="1512887" cy="1131887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24</a:t>
            </a:r>
          </a:p>
        </p:txBody>
      </p:sp>
      <p:sp>
        <p:nvSpPr>
          <p:cNvPr id="42007" name="AutoShape 23"/>
          <p:cNvSpPr>
            <a:spLocks noChangeArrowheads="1"/>
          </p:cNvSpPr>
          <p:nvPr/>
        </p:nvSpPr>
        <p:spPr bwMode="auto">
          <a:xfrm>
            <a:off x="6732588" y="3933825"/>
            <a:ext cx="1512887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2008" name="AutoShape 24"/>
          <p:cNvSpPr>
            <a:spLocks noChangeArrowheads="1"/>
          </p:cNvSpPr>
          <p:nvPr/>
        </p:nvSpPr>
        <p:spPr bwMode="auto">
          <a:xfrm>
            <a:off x="6732588" y="4797425"/>
            <a:ext cx="1512887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2009" name="AutoShape 25"/>
          <p:cNvSpPr>
            <a:spLocks noChangeArrowheads="1"/>
          </p:cNvSpPr>
          <p:nvPr/>
        </p:nvSpPr>
        <p:spPr bwMode="auto">
          <a:xfrm>
            <a:off x="6588125" y="5726113"/>
            <a:ext cx="1512888" cy="1131887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36764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  <p:bldP spid="41988" grpId="0"/>
      <p:bldP spid="41990" grpId="0"/>
      <p:bldP spid="41991" grpId="0"/>
      <p:bldP spid="41992" grpId="0"/>
      <p:bldP spid="41994" grpId="0"/>
      <p:bldP spid="41995" grpId="0"/>
      <p:bldP spid="41996" grpId="0"/>
      <p:bldP spid="41997" grpId="0"/>
      <p:bldP spid="41998" grpId="0"/>
      <p:bldP spid="41999" grpId="0" animBg="1"/>
      <p:bldP spid="42001" grpId="0" animBg="1"/>
      <p:bldP spid="42002" grpId="0" animBg="1"/>
      <p:bldP spid="42003" grpId="0" animBg="1"/>
      <p:bldP spid="42005" grpId="0" animBg="1"/>
      <p:bldP spid="42006" grpId="0" animBg="1"/>
      <p:bldP spid="42007" grpId="0" animBg="1"/>
      <p:bldP spid="42008" grpId="0" animBg="1"/>
      <p:bldP spid="420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250825" y="0"/>
            <a:ext cx="6121400" cy="1557338"/>
          </a:xfrm>
          <a:prstGeom prst="cloudCallout">
            <a:avLst>
              <a:gd name="adj1" fmla="val 59181"/>
              <a:gd name="adj2" fmla="val 52546"/>
            </a:avLst>
          </a:prstGeom>
          <a:solidFill>
            <a:srgbClr val="FFFF99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>
                <a:solidFill>
                  <a:srgbClr val="000000"/>
                </a:solidFill>
                <a:latin typeface="Georgia" pitchFamily="18" charset="0"/>
              </a:rPr>
              <a:t>На какие три группы можно разделить данные выражения: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50825" y="1773238"/>
            <a:ext cx="2293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100 : 25 =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50825" y="2565400"/>
            <a:ext cx="2039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66 : 4 =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50825" y="3357563"/>
            <a:ext cx="2039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66 : 1 =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50825" y="4149725"/>
            <a:ext cx="2293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66 : 11 =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250825" y="5013325"/>
            <a:ext cx="2039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100 : 1 =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250825" y="5876925"/>
            <a:ext cx="2293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100 : 24 =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4572000" y="2492375"/>
            <a:ext cx="2039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72 : 1 =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4643438" y="3357563"/>
            <a:ext cx="2039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72 : 3 =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4643438" y="4149725"/>
            <a:ext cx="2293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72 : 72 =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4643438" y="5013325"/>
            <a:ext cx="2293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66 : 66 =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4643438" y="5876925"/>
            <a:ext cx="2039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72 : 8 =</a:t>
            </a:r>
          </a:p>
        </p:txBody>
      </p:sp>
      <p:sp>
        <p:nvSpPr>
          <p:cNvPr id="43023" name="AutoShape 15"/>
          <p:cNvSpPr>
            <a:spLocks noChangeArrowheads="1"/>
          </p:cNvSpPr>
          <p:nvPr/>
        </p:nvSpPr>
        <p:spPr bwMode="auto">
          <a:xfrm>
            <a:off x="2411413" y="1557338"/>
            <a:ext cx="1512887" cy="1131887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000" b="1">
                <a:solidFill>
                  <a:srgbClr val="663300"/>
                </a:solidFill>
                <a:latin typeface="Times New Roman" pitchFamily="18" charset="0"/>
              </a:rPr>
              <a:t>4</a:t>
            </a:r>
            <a:endParaRPr lang="ru-RU" altLang="ru-RU" sz="4000" b="1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43024" name="AutoShape 16"/>
          <p:cNvSpPr>
            <a:spLocks noChangeArrowheads="1"/>
          </p:cNvSpPr>
          <p:nvPr/>
        </p:nvSpPr>
        <p:spPr bwMode="auto">
          <a:xfrm>
            <a:off x="1979613" y="2349500"/>
            <a:ext cx="3024187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000" b="1">
                <a:solidFill>
                  <a:srgbClr val="663300"/>
                </a:solidFill>
                <a:latin typeface="Times New Roman" pitchFamily="18" charset="0"/>
              </a:rPr>
              <a:t>16</a:t>
            </a: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 (ост.</a:t>
            </a:r>
            <a:r>
              <a:rPr lang="en-US" altLang="ru-RU" sz="4000" b="1">
                <a:solidFill>
                  <a:srgbClr val="663300"/>
                </a:solidFill>
                <a:latin typeface="Times New Roman" pitchFamily="18" charset="0"/>
              </a:rPr>
              <a:t>2</a:t>
            </a: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43025" name="AutoShape 17"/>
          <p:cNvSpPr>
            <a:spLocks noChangeArrowheads="1"/>
          </p:cNvSpPr>
          <p:nvPr/>
        </p:nvSpPr>
        <p:spPr bwMode="auto">
          <a:xfrm>
            <a:off x="2268538" y="3141663"/>
            <a:ext cx="1512887" cy="1131887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66</a:t>
            </a:r>
          </a:p>
        </p:txBody>
      </p:sp>
      <p:sp>
        <p:nvSpPr>
          <p:cNvPr id="43026" name="AutoShape 18"/>
          <p:cNvSpPr>
            <a:spLocks noChangeArrowheads="1"/>
          </p:cNvSpPr>
          <p:nvPr/>
        </p:nvSpPr>
        <p:spPr bwMode="auto">
          <a:xfrm>
            <a:off x="2411413" y="3860800"/>
            <a:ext cx="1512887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43027" name="AutoShape 19"/>
          <p:cNvSpPr>
            <a:spLocks noChangeArrowheads="1"/>
          </p:cNvSpPr>
          <p:nvPr/>
        </p:nvSpPr>
        <p:spPr bwMode="auto">
          <a:xfrm>
            <a:off x="2339975" y="4724400"/>
            <a:ext cx="1512888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100</a:t>
            </a:r>
          </a:p>
        </p:txBody>
      </p:sp>
      <p:sp>
        <p:nvSpPr>
          <p:cNvPr id="43028" name="AutoShape 20"/>
          <p:cNvSpPr>
            <a:spLocks noChangeArrowheads="1"/>
          </p:cNvSpPr>
          <p:nvPr/>
        </p:nvSpPr>
        <p:spPr bwMode="auto">
          <a:xfrm>
            <a:off x="2124075" y="5589588"/>
            <a:ext cx="3024188" cy="1131887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4 (ост.4)</a:t>
            </a:r>
          </a:p>
        </p:txBody>
      </p:sp>
      <p:sp>
        <p:nvSpPr>
          <p:cNvPr id="43029" name="AutoShape 21"/>
          <p:cNvSpPr>
            <a:spLocks noChangeArrowheads="1"/>
          </p:cNvSpPr>
          <p:nvPr/>
        </p:nvSpPr>
        <p:spPr bwMode="auto">
          <a:xfrm>
            <a:off x="6516688" y="2276475"/>
            <a:ext cx="1512887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72</a:t>
            </a:r>
          </a:p>
        </p:txBody>
      </p:sp>
      <p:sp>
        <p:nvSpPr>
          <p:cNvPr id="43030" name="AutoShape 22"/>
          <p:cNvSpPr>
            <a:spLocks noChangeArrowheads="1"/>
          </p:cNvSpPr>
          <p:nvPr/>
        </p:nvSpPr>
        <p:spPr bwMode="auto">
          <a:xfrm>
            <a:off x="6516688" y="3141663"/>
            <a:ext cx="1512887" cy="1131887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24</a:t>
            </a:r>
          </a:p>
        </p:txBody>
      </p:sp>
      <p:sp>
        <p:nvSpPr>
          <p:cNvPr id="43031" name="AutoShape 23"/>
          <p:cNvSpPr>
            <a:spLocks noChangeArrowheads="1"/>
          </p:cNvSpPr>
          <p:nvPr/>
        </p:nvSpPr>
        <p:spPr bwMode="auto">
          <a:xfrm>
            <a:off x="6732588" y="3933825"/>
            <a:ext cx="1512887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3032" name="AutoShape 24"/>
          <p:cNvSpPr>
            <a:spLocks noChangeArrowheads="1"/>
          </p:cNvSpPr>
          <p:nvPr/>
        </p:nvSpPr>
        <p:spPr bwMode="auto">
          <a:xfrm>
            <a:off x="6732588" y="4797425"/>
            <a:ext cx="1512887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3033" name="AutoShape 25"/>
          <p:cNvSpPr>
            <a:spLocks noChangeArrowheads="1"/>
          </p:cNvSpPr>
          <p:nvPr/>
        </p:nvSpPr>
        <p:spPr bwMode="auto">
          <a:xfrm>
            <a:off x="6588125" y="5726113"/>
            <a:ext cx="1512888" cy="1131887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6296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250825" y="260350"/>
            <a:ext cx="6121400" cy="792163"/>
          </a:xfrm>
          <a:prstGeom prst="cloudCallout">
            <a:avLst>
              <a:gd name="adj1" fmla="val 59181"/>
              <a:gd name="adj2" fmla="val 118736"/>
            </a:avLst>
          </a:prstGeom>
          <a:solidFill>
            <a:srgbClr val="FFFF99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>
                <a:solidFill>
                  <a:srgbClr val="000000"/>
                </a:solidFill>
                <a:latin typeface="Georgia" pitchFamily="18" charset="0"/>
              </a:rPr>
              <a:t>По делимому:</a:t>
            </a:r>
          </a:p>
        </p:txBody>
      </p:sp>
      <p:sp>
        <p:nvSpPr>
          <p:cNvPr id="44047" name="AutoShape 15"/>
          <p:cNvSpPr>
            <a:spLocks noChangeArrowheads="1"/>
          </p:cNvSpPr>
          <p:nvPr/>
        </p:nvSpPr>
        <p:spPr bwMode="auto">
          <a:xfrm>
            <a:off x="2411413" y="1557338"/>
            <a:ext cx="1512887" cy="1131887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000" b="1">
                <a:solidFill>
                  <a:srgbClr val="663300"/>
                </a:solidFill>
                <a:latin typeface="Times New Roman" pitchFamily="18" charset="0"/>
              </a:rPr>
              <a:t>4</a:t>
            </a:r>
            <a:endParaRPr lang="ru-RU" altLang="ru-RU" sz="4000" b="1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44048" name="AutoShape 16"/>
          <p:cNvSpPr>
            <a:spLocks noChangeArrowheads="1"/>
          </p:cNvSpPr>
          <p:nvPr/>
        </p:nvSpPr>
        <p:spPr bwMode="auto">
          <a:xfrm>
            <a:off x="1979613" y="2349500"/>
            <a:ext cx="3024187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000" b="1">
                <a:solidFill>
                  <a:srgbClr val="663300"/>
                </a:solidFill>
                <a:latin typeface="Times New Roman" pitchFamily="18" charset="0"/>
              </a:rPr>
              <a:t>16</a:t>
            </a: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 (ост.</a:t>
            </a:r>
            <a:r>
              <a:rPr lang="en-US" altLang="ru-RU" sz="4000" b="1">
                <a:solidFill>
                  <a:srgbClr val="663300"/>
                </a:solidFill>
                <a:latin typeface="Times New Roman" pitchFamily="18" charset="0"/>
              </a:rPr>
              <a:t>2</a:t>
            </a: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44049" name="AutoShape 17"/>
          <p:cNvSpPr>
            <a:spLocks noChangeArrowheads="1"/>
          </p:cNvSpPr>
          <p:nvPr/>
        </p:nvSpPr>
        <p:spPr bwMode="auto">
          <a:xfrm>
            <a:off x="2268538" y="3141663"/>
            <a:ext cx="1512887" cy="1131887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66</a:t>
            </a:r>
          </a:p>
        </p:txBody>
      </p:sp>
      <p:sp>
        <p:nvSpPr>
          <p:cNvPr id="44050" name="AutoShape 18"/>
          <p:cNvSpPr>
            <a:spLocks noChangeArrowheads="1"/>
          </p:cNvSpPr>
          <p:nvPr/>
        </p:nvSpPr>
        <p:spPr bwMode="auto">
          <a:xfrm>
            <a:off x="2411413" y="3860800"/>
            <a:ext cx="1512887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44051" name="AutoShape 19"/>
          <p:cNvSpPr>
            <a:spLocks noChangeArrowheads="1"/>
          </p:cNvSpPr>
          <p:nvPr/>
        </p:nvSpPr>
        <p:spPr bwMode="auto">
          <a:xfrm>
            <a:off x="2339975" y="4724400"/>
            <a:ext cx="1512888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100</a:t>
            </a:r>
          </a:p>
        </p:txBody>
      </p:sp>
      <p:sp>
        <p:nvSpPr>
          <p:cNvPr id="44052" name="AutoShape 20"/>
          <p:cNvSpPr>
            <a:spLocks noChangeArrowheads="1"/>
          </p:cNvSpPr>
          <p:nvPr/>
        </p:nvSpPr>
        <p:spPr bwMode="auto">
          <a:xfrm>
            <a:off x="2124075" y="5589588"/>
            <a:ext cx="3024188" cy="1131887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4 (ост.4)</a:t>
            </a:r>
          </a:p>
        </p:txBody>
      </p:sp>
      <p:sp>
        <p:nvSpPr>
          <p:cNvPr id="44053" name="AutoShape 21"/>
          <p:cNvSpPr>
            <a:spLocks noChangeArrowheads="1"/>
          </p:cNvSpPr>
          <p:nvPr/>
        </p:nvSpPr>
        <p:spPr bwMode="auto">
          <a:xfrm>
            <a:off x="6516688" y="2276475"/>
            <a:ext cx="1512887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72</a:t>
            </a:r>
          </a:p>
        </p:txBody>
      </p:sp>
      <p:sp>
        <p:nvSpPr>
          <p:cNvPr id="44054" name="AutoShape 22"/>
          <p:cNvSpPr>
            <a:spLocks noChangeArrowheads="1"/>
          </p:cNvSpPr>
          <p:nvPr/>
        </p:nvSpPr>
        <p:spPr bwMode="auto">
          <a:xfrm>
            <a:off x="6516688" y="3141663"/>
            <a:ext cx="1512887" cy="1131887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24</a:t>
            </a:r>
          </a:p>
        </p:txBody>
      </p:sp>
      <p:sp>
        <p:nvSpPr>
          <p:cNvPr id="44055" name="AutoShape 23"/>
          <p:cNvSpPr>
            <a:spLocks noChangeArrowheads="1"/>
          </p:cNvSpPr>
          <p:nvPr/>
        </p:nvSpPr>
        <p:spPr bwMode="auto">
          <a:xfrm>
            <a:off x="6732588" y="3933825"/>
            <a:ext cx="1512887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4056" name="AutoShape 24"/>
          <p:cNvSpPr>
            <a:spLocks noChangeArrowheads="1"/>
          </p:cNvSpPr>
          <p:nvPr/>
        </p:nvSpPr>
        <p:spPr bwMode="auto">
          <a:xfrm>
            <a:off x="6732588" y="4797425"/>
            <a:ext cx="1512887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4057" name="AutoShape 25"/>
          <p:cNvSpPr>
            <a:spLocks noChangeArrowheads="1"/>
          </p:cNvSpPr>
          <p:nvPr/>
        </p:nvSpPr>
        <p:spPr bwMode="auto">
          <a:xfrm>
            <a:off x="6588125" y="5726113"/>
            <a:ext cx="1512888" cy="1131887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44058" name="Rectangle 26"/>
          <p:cNvSpPr>
            <a:spLocks noChangeArrowheads="1"/>
          </p:cNvSpPr>
          <p:nvPr/>
        </p:nvSpPr>
        <p:spPr bwMode="auto">
          <a:xfrm>
            <a:off x="250825" y="1844675"/>
            <a:ext cx="936625" cy="627063"/>
          </a:xfrm>
          <a:prstGeom prst="rect">
            <a:avLst/>
          </a:prstGeom>
          <a:solidFill>
            <a:srgbClr val="39D7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4059" name="Rectangle 27"/>
          <p:cNvSpPr>
            <a:spLocks noChangeArrowheads="1"/>
          </p:cNvSpPr>
          <p:nvPr/>
        </p:nvSpPr>
        <p:spPr bwMode="auto">
          <a:xfrm>
            <a:off x="250825" y="5084763"/>
            <a:ext cx="936625" cy="627062"/>
          </a:xfrm>
          <a:prstGeom prst="rect">
            <a:avLst/>
          </a:prstGeom>
          <a:solidFill>
            <a:srgbClr val="39D7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4060" name="Rectangle 28"/>
          <p:cNvSpPr>
            <a:spLocks noChangeArrowheads="1"/>
          </p:cNvSpPr>
          <p:nvPr/>
        </p:nvSpPr>
        <p:spPr bwMode="auto">
          <a:xfrm>
            <a:off x="250825" y="5949950"/>
            <a:ext cx="936625" cy="627063"/>
          </a:xfrm>
          <a:prstGeom prst="rect">
            <a:avLst/>
          </a:prstGeom>
          <a:solidFill>
            <a:srgbClr val="39D7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4061" name="Text Box 29"/>
          <p:cNvSpPr txBox="1">
            <a:spLocks noChangeArrowheads="1"/>
          </p:cNvSpPr>
          <p:nvPr/>
        </p:nvSpPr>
        <p:spPr bwMode="auto">
          <a:xfrm>
            <a:off x="250825" y="1773238"/>
            <a:ext cx="2293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100 : 25 =</a:t>
            </a:r>
          </a:p>
        </p:txBody>
      </p: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250825" y="5013325"/>
            <a:ext cx="2039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100 : 1 =</a:t>
            </a:r>
          </a:p>
        </p:txBody>
      </p:sp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250825" y="5949950"/>
            <a:ext cx="2293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100 : 24 =</a:t>
            </a:r>
          </a:p>
        </p:txBody>
      </p:sp>
      <p:sp>
        <p:nvSpPr>
          <p:cNvPr id="44064" name="Rectangle 32"/>
          <p:cNvSpPr>
            <a:spLocks noChangeArrowheads="1"/>
          </p:cNvSpPr>
          <p:nvPr/>
        </p:nvSpPr>
        <p:spPr bwMode="auto">
          <a:xfrm>
            <a:off x="4716463" y="5084763"/>
            <a:ext cx="936625" cy="627062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250825" y="2636838"/>
            <a:ext cx="936625" cy="627062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4066" name="Rectangle 34"/>
          <p:cNvSpPr>
            <a:spLocks noChangeArrowheads="1"/>
          </p:cNvSpPr>
          <p:nvPr/>
        </p:nvSpPr>
        <p:spPr bwMode="auto">
          <a:xfrm>
            <a:off x="250825" y="3357563"/>
            <a:ext cx="936625" cy="627062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4067" name="Rectangle 35"/>
          <p:cNvSpPr>
            <a:spLocks noChangeArrowheads="1"/>
          </p:cNvSpPr>
          <p:nvPr/>
        </p:nvSpPr>
        <p:spPr bwMode="auto">
          <a:xfrm>
            <a:off x="250825" y="4149725"/>
            <a:ext cx="936625" cy="627063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4068" name="Text Box 36"/>
          <p:cNvSpPr txBox="1">
            <a:spLocks noChangeArrowheads="1"/>
          </p:cNvSpPr>
          <p:nvPr/>
        </p:nvSpPr>
        <p:spPr bwMode="auto">
          <a:xfrm>
            <a:off x="179388" y="4076700"/>
            <a:ext cx="2293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66 : 11 =</a:t>
            </a:r>
          </a:p>
        </p:txBody>
      </p:sp>
      <p:sp>
        <p:nvSpPr>
          <p:cNvPr id="44069" name="Text Box 37"/>
          <p:cNvSpPr txBox="1">
            <a:spLocks noChangeArrowheads="1"/>
          </p:cNvSpPr>
          <p:nvPr/>
        </p:nvSpPr>
        <p:spPr bwMode="auto">
          <a:xfrm>
            <a:off x="179388" y="3284538"/>
            <a:ext cx="2039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66 : 1 =</a:t>
            </a:r>
          </a:p>
        </p:txBody>
      </p:sp>
      <p:sp>
        <p:nvSpPr>
          <p:cNvPr id="44070" name="Text Box 38"/>
          <p:cNvSpPr txBox="1">
            <a:spLocks noChangeArrowheads="1"/>
          </p:cNvSpPr>
          <p:nvPr/>
        </p:nvSpPr>
        <p:spPr bwMode="auto">
          <a:xfrm>
            <a:off x="250825" y="2565400"/>
            <a:ext cx="2039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66 : 4 =</a:t>
            </a:r>
          </a:p>
        </p:txBody>
      </p:sp>
      <p:sp>
        <p:nvSpPr>
          <p:cNvPr id="44071" name="Text Box 39"/>
          <p:cNvSpPr txBox="1">
            <a:spLocks noChangeArrowheads="1"/>
          </p:cNvSpPr>
          <p:nvPr/>
        </p:nvSpPr>
        <p:spPr bwMode="auto">
          <a:xfrm>
            <a:off x="4643438" y="5013325"/>
            <a:ext cx="2293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66 : 66 =</a:t>
            </a:r>
          </a:p>
        </p:txBody>
      </p:sp>
      <p:sp>
        <p:nvSpPr>
          <p:cNvPr id="44072" name="Rectangle 40"/>
          <p:cNvSpPr>
            <a:spLocks noChangeArrowheads="1"/>
          </p:cNvSpPr>
          <p:nvPr/>
        </p:nvSpPr>
        <p:spPr bwMode="auto">
          <a:xfrm>
            <a:off x="4716463" y="2565400"/>
            <a:ext cx="936625" cy="62706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4073" name="Rectangle 41"/>
          <p:cNvSpPr>
            <a:spLocks noChangeArrowheads="1"/>
          </p:cNvSpPr>
          <p:nvPr/>
        </p:nvSpPr>
        <p:spPr bwMode="auto">
          <a:xfrm>
            <a:off x="4716463" y="3357563"/>
            <a:ext cx="936625" cy="62706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4074" name="Text Box 42"/>
          <p:cNvSpPr txBox="1">
            <a:spLocks noChangeArrowheads="1"/>
          </p:cNvSpPr>
          <p:nvPr/>
        </p:nvSpPr>
        <p:spPr bwMode="auto">
          <a:xfrm>
            <a:off x="4643438" y="2492375"/>
            <a:ext cx="2039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72 : 1 =</a:t>
            </a:r>
          </a:p>
        </p:txBody>
      </p:sp>
      <p:sp>
        <p:nvSpPr>
          <p:cNvPr id="44075" name="Rectangle 43"/>
          <p:cNvSpPr>
            <a:spLocks noChangeArrowheads="1"/>
          </p:cNvSpPr>
          <p:nvPr/>
        </p:nvSpPr>
        <p:spPr bwMode="auto">
          <a:xfrm>
            <a:off x="4716463" y="4149725"/>
            <a:ext cx="936625" cy="62706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4076" name="Rectangle 44"/>
          <p:cNvSpPr>
            <a:spLocks noChangeArrowheads="1"/>
          </p:cNvSpPr>
          <p:nvPr/>
        </p:nvSpPr>
        <p:spPr bwMode="auto">
          <a:xfrm>
            <a:off x="4716463" y="5876925"/>
            <a:ext cx="936625" cy="62706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4077" name="Text Box 45"/>
          <p:cNvSpPr txBox="1">
            <a:spLocks noChangeArrowheads="1"/>
          </p:cNvSpPr>
          <p:nvPr/>
        </p:nvSpPr>
        <p:spPr bwMode="auto">
          <a:xfrm>
            <a:off x="4643438" y="3357563"/>
            <a:ext cx="2039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72 : 3 =</a:t>
            </a:r>
          </a:p>
        </p:txBody>
      </p:sp>
      <p:sp>
        <p:nvSpPr>
          <p:cNvPr id="44078" name="Text Box 46"/>
          <p:cNvSpPr txBox="1">
            <a:spLocks noChangeArrowheads="1"/>
          </p:cNvSpPr>
          <p:nvPr/>
        </p:nvSpPr>
        <p:spPr bwMode="auto">
          <a:xfrm>
            <a:off x="4643438" y="4149725"/>
            <a:ext cx="2293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72 : 72 =</a:t>
            </a:r>
          </a:p>
        </p:txBody>
      </p:sp>
      <p:sp>
        <p:nvSpPr>
          <p:cNvPr id="44079" name="Text Box 47"/>
          <p:cNvSpPr txBox="1">
            <a:spLocks noChangeArrowheads="1"/>
          </p:cNvSpPr>
          <p:nvPr/>
        </p:nvSpPr>
        <p:spPr bwMode="auto">
          <a:xfrm>
            <a:off x="4643438" y="5876925"/>
            <a:ext cx="2039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72 : 8 =</a:t>
            </a:r>
          </a:p>
        </p:txBody>
      </p:sp>
    </p:spTree>
    <p:extLst>
      <p:ext uri="{BB962C8B-B14F-4D97-AF65-F5344CB8AC3E}">
        <p14:creationId xmlns:p14="http://schemas.microsoft.com/office/powerpoint/2010/main" val="221450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44058" grpId="0" animBg="1"/>
      <p:bldP spid="44059" grpId="0" animBg="1"/>
      <p:bldP spid="44060" grpId="0" animBg="1"/>
      <p:bldP spid="44064" grpId="0" animBg="1"/>
      <p:bldP spid="44065" grpId="0" animBg="1"/>
      <p:bldP spid="44066" grpId="0" animBg="1"/>
      <p:bldP spid="44067" grpId="0" animBg="1"/>
      <p:bldP spid="44072" grpId="0" animBg="1"/>
      <p:bldP spid="44073" grpId="0" animBg="1"/>
      <p:bldP spid="44075" grpId="0" animBg="1"/>
      <p:bldP spid="440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250825" y="260350"/>
            <a:ext cx="6121400" cy="792163"/>
          </a:xfrm>
          <a:prstGeom prst="cloudCallout">
            <a:avLst>
              <a:gd name="adj1" fmla="val 59181"/>
              <a:gd name="adj2" fmla="val 118736"/>
            </a:avLst>
          </a:prstGeom>
          <a:solidFill>
            <a:srgbClr val="FFFF99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>
                <a:solidFill>
                  <a:srgbClr val="000000"/>
                </a:solidFill>
                <a:latin typeface="Georgia" pitchFamily="18" charset="0"/>
              </a:rPr>
              <a:t>По делителю:</a:t>
            </a: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2411413" y="1557338"/>
            <a:ext cx="1512887" cy="1131887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000" b="1">
                <a:solidFill>
                  <a:srgbClr val="663300"/>
                </a:solidFill>
                <a:latin typeface="Times New Roman" pitchFamily="18" charset="0"/>
              </a:rPr>
              <a:t>4</a:t>
            </a:r>
            <a:endParaRPr lang="ru-RU" altLang="ru-RU" sz="4000" b="1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1979613" y="2349500"/>
            <a:ext cx="3024187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000" b="1">
                <a:solidFill>
                  <a:srgbClr val="663300"/>
                </a:solidFill>
                <a:latin typeface="Times New Roman" pitchFamily="18" charset="0"/>
              </a:rPr>
              <a:t>16</a:t>
            </a: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 (ост.</a:t>
            </a:r>
            <a:r>
              <a:rPr lang="en-US" altLang="ru-RU" sz="4000" b="1">
                <a:solidFill>
                  <a:srgbClr val="663300"/>
                </a:solidFill>
                <a:latin typeface="Times New Roman" pitchFamily="18" charset="0"/>
              </a:rPr>
              <a:t>2</a:t>
            </a: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2268538" y="3141663"/>
            <a:ext cx="1512887" cy="1131887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66</a:t>
            </a:r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2411413" y="3860800"/>
            <a:ext cx="1512887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2339975" y="4724400"/>
            <a:ext cx="1512888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100</a:t>
            </a:r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2124075" y="5589588"/>
            <a:ext cx="3024188" cy="1131887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4 (ост.4)</a:t>
            </a: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6516688" y="2276475"/>
            <a:ext cx="1512887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72</a:t>
            </a:r>
          </a:p>
        </p:txBody>
      </p:sp>
      <p:sp>
        <p:nvSpPr>
          <p:cNvPr id="45067" name="AutoShape 11"/>
          <p:cNvSpPr>
            <a:spLocks noChangeArrowheads="1"/>
          </p:cNvSpPr>
          <p:nvPr/>
        </p:nvSpPr>
        <p:spPr bwMode="auto">
          <a:xfrm>
            <a:off x="6516688" y="3141663"/>
            <a:ext cx="1512887" cy="1131887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24</a:t>
            </a:r>
          </a:p>
        </p:txBody>
      </p:sp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6732588" y="3933825"/>
            <a:ext cx="1512887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5069" name="AutoShape 13"/>
          <p:cNvSpPr>
            <a:spLocks noChangeArrowheads="1"/>
          </p:cNvSpPr>
          <p:nvPr/>
        </p:nvSpPr>
        <p:spPr bwMode="auto">
          <a:xfrm>
            <a:off x="6732588" y="4797425"/>
            <a:ext cx="1512887" cy="1131888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5070" name="AutoShape 14"/>
          <p:cNvSpPr>
            <a:spLocks noChangeArrowheads="1"/>
          </p:cNvSpPr>
          <p:nvPr/>
        </p:nvSpPr>
        <p:spPr bwMode="auto">
          <a:xfrm>
            <a:off x="6588125" y="5726113"/>
            <a:ext cx="1512888" cy="1131887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6633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1042988" y="3357563"/>
            <a:ext cx="936625" cy="627062"/>
          </a:xfrm>
          <a:prstGeom prst="rect">
            <a:avLst/>
          </a:prstGeom>
          <a:solidFill>
            <a:srgbClr val="39D7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1042988" y="5084763"/>
            <a:ext cx="936625" cy="627062"/>
          </a:xfrm>
          <a:prstGeom prst="rect">
            <a:avLst/>
          </a:prstGeom>
          <a:solidFill>
            <a:srgbClr val="39D7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5580063" y="2565400"/>
            <a:ext cx="936625" cy="627063"/>
          </a:xfrm>
          <a:prstGeom prst="rect">
            <a:avLst/>
          </a:prstGeom>
          <a:solidFill>
            <a:srgbClr val="39D7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179388" y="1773238"/>
            <a:ext cx="2293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100 : 25 =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179388" y="5013325"/>
            <a:ext cx="2039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100 : 1 =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179388" y="5876925"/>
            <a:ext cx="2293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100 : 24 =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5580063" y="5084763"/>
            <a:ext cx="936625" cy="627062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5580063" y="4221163"/>
            <a:ext cx="936625" cy="627062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179388" y="4149725"/>
            <a:ext cx="2293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66 : 11 =</a:t>
            </a:r>
          </a:p>
        </p:txBody>
      </p:sp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179388" y="3284538"/>
            <a:ext cx="2039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66 : 1 =</a:t>
            </a:r>
          </a:p>
        </p:txBody>
      </p:sp>
      <p:sp>
        <p:nvSpPr>
          <p:cNvPr id="45083" name="Text Box 27"/>
          <p:cNvSpPr txBox="1">
            <a:spLocks noChangeArrowheads="1"/>
          </p:cNvSpPr>
          <p:nvPr/>
        </p:nvSpPr>
        <p:spPr bwMode="auto">
          <a:xfrm>
            <a:off x="179388" y="2492375"/>
            <a:ext cx="2039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66 : 4 =</a:t>
            </a:r>
          </a:p>
        </p:txBody>
      </p:sp>
      <p:sp>
        <p:nvSpPr>
          <p:cNvPr id="45084" name="Text Box 28"/>
          <p:cNvSpPr txBox="1">
            <a:spLocks noChangeArrowheads="1"/>
          </p:cNvSpPr>
          <p:nvPr/>
        </p:nvSpPr>
        <p:spPr bwMode="auto">
          <a:xfrm>
            <a:off x="4643438" y="5013325"/>
            <a:ext cx="2293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66 : 66 =</a:t>
            </a:r>
          </a:p>
        </p:txBody>
      </p:sp>
      <p:sp>
        <p:nvSpPr>
          <p:cNvPr id="45087" name="Text Box 31"/>
          <p:cNvSpPr txBox="1">
            <a:spLocks noChangeArrowheads="1"/>
          </p:cNvSpPr>
          <p:nvPr/>
        </p:nvSpPr>
        <p:spPr bwMode="auto">
          <a:xfrm>
            <a:off x="4643438" y="2492375"/>
            <a:ext cx="2039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72 : 1 =</a:t>
            </a:r>
          </a:p>
        </p:txBody>
      </p:sp>
      <p:sp>
        <p:nvSpPr>
          <p:cNvPr id="45090" name="Text Box 34"/>
          <p:cNvSpPr txBox="1">
            <a:spLocks noChangeArrowheads="1"/>
          </p:cNvSpPr>
          <p:nvPr/>
        </p:nvSpPr>
        <p:spPr bwMode="auto">
          <a:xfrm>
            <a:off x="4643438" y="3284538"/>
            <a:ext cx="2039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72 : 3 =</a:t>
            </a:r>
          </a:p>
        </p:txBody>
      </p:sp>
      <p:sp>
        <p:nvSpPr>
          <p:cNvPr id="45091" name="Text Box 35"/>
          <p:cNvSpPr txBox="1">
            <a:spLocks noChangeArrowheads="1"/>
          </p:cNvSpPr>
          <p:nvPr/>
        </p:nvSpPr>
        <p:spPr bwMode="auto">
          <a:xfrm>
            <a:off x="4643438" y="4221163"/>
            <a:ext cx="2293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72 : 72 =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4643438" y="5805488"/>
            <a:ext cx="2039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333399"/>
                </a:solidFill>
                <a:latin typeface="Times New Roman" pitchFamily="18" charset="0"/>
              </a:rPr>
              <a:t>  72 : 8 =</a:t>
            </a:r>
          </a:p>
        </p:txBody>
      </p:sp>
    </p:spTree>
    <p:extLst>
      <p:ext uri="{BB962C8B-B14F-4D97-AF65-F5344CB8AC3E}">
        <p14:creationId xmlns:p14="http://schemas.microsoft.com/office/powerpoint/2010/main" val="7064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45071" grpId="0" animBg="1"/>
      <p:bldP spid="45072" grpId="0" animBg="1"/>
      <p:bldP spid="45073" grpId="0" animBg="1"/>
      <p:bldP spid="45077" grpId="0" animBg="1"/>
      <p:bldP spid="450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2268538" y="404813"/>
            <a:ext cx="6553200" cy="1081087"/>
          </a:xfrm>
          <a:prstGeom prst="wedgeRoundRectCallout">
            <a:avLst>
              <a:gd name="adj1" fmla="val -50072"/>
              <a:gd name="adj2" fmla="val 31488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>
                <a:solidFill>
                  <a:srgbClr val="000000"/>
                </a:solidFill>
                <a:latin typeface="Georgia" pitchFamily="18" charset="0"/>
              </a:rPr>
              <a:t>Как называются числа при делении?</a:t>
            </a: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2195513" y="1916113"/>
            <a:ext cx="6408737" cy="1238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a : b = c</a:t>
            </a:r>
            <a:endParaRPr lang="ru-RU" sz="3600" b="1" i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755650" y="4292600"/>
            <a:ext cx="2663825" cy="6477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i="1">
                <a:solidFill>
                  <a:srgbClr val="000000"/>
                </a:solidFill>
                <a:latin typeface="Georgia" pitchFamily="18" charset="0"/>
              </a:rPr>
              <a:t>делимое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3779838" y="4292600"/>
            <a:ext cx="2663825" cy="6477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i="1">
                <a:solidFill>
                  <a:srgbClr val="000000"/>
                </a:solidFill>
                <a:latin typeface="Georgia" pitchFamily="18" charset="0"/>
              </a:rPr>
              <a:t>делитель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6084888" y="5373688"/>
            <a:ext cx="2663825" cy="6477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i="1">
                <a:solidFill>
                  <a:srgbClr val="000000"/>
                </a:solidFill>
                <a:latin typeface="Georgia" pitchFamily="18" charset="0"/>
              </a:rPr>
              <a:t>частное</a:t>
            </a:r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 rot="6339424">
            <a:off x="1790700" y="3617913"/>
            <a:ext cx="1079500" cy="412750"/>
          </a:xfrm>
          <a:prstGeom prst="notchedRightArrow">
            <a:avLst>
              <a:gd name="adj1" fmla="val 50000"/>
              <a:gd name="adj2" fmla="val 653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8923" name="AutoShape 11"/>
          <p:cNvSpPr>
            <a:spLocks noChangeArrowheads="1"/>
          </p:cNvSpPr>
          <p:nvPr/>
        </p:nvSpPr>
        <p:spPr bwMode="auto">
          <a:xfrm rot="5400000">
            <a:off x="4525963" y="3617913"/>
            <a:ext cx="1079500" cy="412750"/>
          </a:xfrm>
          <a:prstGeom prst="notchedRightArrow">
            <a:avLst>
              <a:gd name="adj1" fmla="val 50000"/>
              <a:gd name="adj2" fmla="val 653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8924" name="AutoShape 12"/>
          <p:cNvSpPr>
            <a:spLocks noChangeArrowheads="1"/>
          </p:cNvSpPr>
          <p:nvPr/>
        </p:nvSpPr>
        <p:spPr bwMode="auto">
          <a:xfrm rot="5400000">
            <a:off x="7118350" y="4122738"/>
            <a:ext cx="2089150" cy="412750"/>
          </a:xfrm>
          <a:prstGeom prst="notchedRightArrow">
            <a:avLst>
              <a:gd name="adj1" fmla="val 50000"/>
              <a:gd name="adj2" fmla="val 1265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3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9" grpId="0" animBg="1"/>
      <p:bldP spid="38920" grpId="0" animBg="1"/>
      <p:bldP spid="38921" grpId="0" animBg="1"/>
      <p:bldP spid="38922" grpId="0" animBg="1"/>
      <p:bldP spid="38923" grpId="0" animBg="1"/>
      <p:bldP spid="3892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b="1" i="1" dirty="0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3386</TotalTime>
  <Words>1172</Words>
  <Application>Microsoft Office PowerPoint</Application>
  <PresentationFormat>Экран (4:3)</PresentationFormat>
  <Paragraphs>286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Тема Office</vt:lpstr>
      <vt:lpstr>Оформление по умолчанию</vt:lpstr>
      <vt:lpstr>1_Тема Office</vt:lpstr>
      <vt:lpstr>1_Оформление по умолчанию</vt:lpstr>
      <vt:lpstr>2_Оформление по умолчанию</vt:lpstr>
      <vt:lpstr>2_Тема Office</vt:lpstr>
      <vt:lpstr>4_Тема Office</vt:lpstr>
      <vt:lpstr>5_Тема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Делители и кратные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Презентация_Делители и кратные</dc:title>
  <dc:subject>Делители и кратные</dc:subject>
  <dc:creator>Сажина Наталия Николаевна</dc:creator>
  <cp:keywords>делители, кратные</cp:keywords>
  <cp:lastModifiedBy>Стас</cp:lastModifiedBy>
  <cp:revision>62</cp:revision>
  <dcterms:created xsi:type="dcterms:W3CDTF">2009-08-23T13:19:30Z</dcterms:created>
  <dcterms:modified xsi:type="dcterms:W3CDTF">2016-12-18T10:21:12Z</dcterms:modified>
  <cp:category>6 класс</cp:category>
</cp:coreProperties>
</file>