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4" autoAdjust="0"/>
    <p:restoredTop sz="94660"/>
  </p:normalViewPr>
  <p:slideViewPr>
    <p:cSldViewPr snapToGrid="0">
      <p:cViewPr varScale="1">
        <p:scale>
          <a:sx n="32" d="100"/>
          <a:sy n="32" d="100"/>
        </p:scale>
        <p:origin x="58" y="7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4624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1316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8290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0219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3812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7683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5698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8890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9601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7598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3798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2309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2493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796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7.jpe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audio" Target="../media/audio10.wav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4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4.png"/><Relationship Id="rId10" Type="http://schemas.openxmlformats.org/officeDocument/2006/relationships/image" Target="../media/image12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audio" Target="../media/audio1.bin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5.jpeg"/><Relationship Id="rId5" Type="http://schemas.openxmlformats.org/officeDocument/2006/relationships/image" Target="../media/image5.png"/><Relationship Id="rId10" Type="http://schemas.openxmlformats.org/officeDocument/2006/relationships/image" Target="../media/image14.jpe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104100" cy="1145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0" y="1124030"/>
            <a:ext cx="1009141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750" dirty="0">
                <a:latin typeface="Corbel" panose="020B0503020204020204" pitchFamily="34" charset="0"/>
              </a:rPr>
              <a:t>Режиссёр Джон Форд привлекал индейцев не только как актёров. </a:t>
            </a:r>
            <a:endParaRPr lang="x-none" sz="475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50" dirty="0" smtClean="0">
                <a:latin typeface="Corbel" panose="020B0503020204020204" pitchFamily="34" charset="0"/>
              </a:rPr>
              <a:t>В</a:t>
            </a:r>
            <a:r>
              <a:rPr lang="x-none" sz="4750" dirty="0" smtClean="0">
                <a:latin typeface="Corbel" panose="020B0503020204020204" pitchFamily="34" charset="0"/>
              </a:rPr>
              <a:t> </a:t>
            </a:r>
            <a:r>
              <a:rPr lang="ru-RU" sz="4750" dirty="0" smtClean="0">
                <a:latin typeface="Corbel" panose="020B0503020204020204" pitchFamily="34" charset="0"/>
              </a:rPr>
              <a:t>1940-х </a:t>
            </a:r>
            <a:r>
              <a:rPr lang="ru-RU" sz="4750" dirty="0">
                <a:latin typeface="Corbel" panose="020B0503020204020204" pitchFamily="34" charset="0"/>
              </a:rPr>
              <a:t>годах на съёмках фильма «Форт Апачи» он нанял лекаря </a:t>
            </a:r>
            <a:r>
              <a:rPr lang="ru-RU" sz="4750" dirty="0" smtClean="0">
                <a:latin typeface="Corbel" panose="020B0503020204020204" pitchFamily="34" charset="0"/>
              </a:rPr>
              <a:t>из</a:t>
            </a:r>
            <a:r>
              <a:rPr lang="x-none" sz="4750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ru-RU" sz="4750" dirty="0" smtClean="0">
                <a:latin typeface="Corbel" panose="020B0503020204020204" pitchFamily="34" charset="0"/>
              </a:rPr>
              <a:t>племени </a:t>
            </a:r>
            <a:r>
              <a:rPr lang="ru-RU" sz="4750" dirty="0">
                <a:latin typeface="Corbel" panose="020B0503020204020204" pitchFamily="34" charset="0"/>
              </a:rPr>
              <a:t>навахо, чтобы тот предсказывал погоду. Через несколько </a:t>
            </a:r>
            <a:r>
              <a:rPr lang="ru-RU" sz="4750" dirty="0" smtClean="0">
                <a:latin typeface="Corbel" panose="020B0503020204020204" pitchFamily="34" charset="0"/>
              </a:rPr>
              <a:t>дней </a:t>
            </a:r>
            <a:endParaRPr lang="x-none" sz="475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50" dirty="0" smtClean="0">
                <a:latin typeface="Corbel" panose="020B0503020204020204" pitchFamily="34" charset="0"/>
              </a:rPr>
              <a:t>точных </a:t>
            </a:r>
            <a:r>
              <a:rPr lang="ru-RU" sz="4750" dirty="0">
                <a:latin typeface="Corbel" panose="020B0503020204020204" pitchFamily="34" charset="0"/>
              </a:rPr>
              <a:t>прогнозов индеец сказал, что больше не может этим </a:t>
            </a:r>
            <a:r>
              <a:rPr lang="ru-RU" sz="4750" dirty="0" smtClean="0">
                <a:latin typeface="Corbel" panose="020B0503020204020204" pitchFamily="34" charset="0"/>
              </a:rPr>
              <a:t>заниматься</a:t>
            </a:r>
            <a:r>
              <a:rPr lang="ru-RU" sz="4750" dirty="0">
                <a:latin typeface="Corbel" panose="020B0503020204020204" pitchFamily="34" charset="0"/>
              </a:rPr>
              <a:t>, </a:t>
            </a:r>
            <a:endParaRPr lang="x-none" sz="475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50" dirty="0" smtClean="0">
                <a:latin typeface="Corbel" panose="020B0503020204020204" pitchFamily="34" charset="0"/>
              </a:rPr>
              <a:t>ведь </a:t>
            </a:r>
            <a:r>
              <a:rPr lang="ru-RU" sz="4750" dirty="0">
                <a:latin typeface="Corbel" panose="020B0503020204020204" pitchFamily="34" charset="0"/>
              </a:rPr>
              <a:t>у него отобрали… </a:t>
            </a:r>
            <a:r>
              <a:rPr lang="ru-RU" sz="4750" b="1" dirty="0">
                <a:latin typeface="Corbel" panose="020B0503020204020204" pitchFamily="34" charset="0"/>
              </a:rPr>
              <a:t>Что? </a:t>
            </a:r>
            <a:r>
              <a:rPr lang="ru-RU" sz="4750" dirty="0">
                <a:latin typeface="Corbel" panose="020B0503020204020204" pitchFamily="34" charset="0"/>
              </a:rPr>
              <a:t>Кстати, лекарь был </a:t>
            </a:r>
            <a:r>
              <a:rPr lang="ru-RU" sz="4750" dirty="0" smtClean="0">
                <a:latin typeface="Corbel" panose="020B0503020204020204" pitchFamily="34" charset="0"/>
              </a:rPr>
              <a:t>шарлатаном.</a:t>
            </a:r>
            <a:endParaRPr lang="en-US" sz="4750" dirty="0">
              <a:latin typeface="Corbel" panose="020B0503020204020204" pitchFamily="34" charset="0"/>
            </a:endParaRPr>
          </a:p>
          <a:p>
            <a:pPr fontAlgn="base"/>
            <a:endParaRPr lang="x-none" sz="35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50" dirty="0" err="1" smtClean="0">
                <a:latin typeface="Corbel" panose="020B0503020204020204" pitchFamily="34" charset="0"/>
              </a:rPr>
              <a:t>Regizorul</a:t>
            </a:r>
            <a:r>
              <a:rPr lang="en-US" sz="4750" dirty="0" smtClean="0">
                <a:latin typeface="Corbel" panose="020B0503020204020204" pitchFamily="34" charset="0"/>
              </a:rPr>
              <a:t> </a:t>
            </a:r>
            <a:r>
              <a:rPr lang="en-US" sz="4750" dirty="0">
                <a:latin typeface="Corbel" panose="020B0503020204020204" pitchFamily="34" charset="0"/>
              </a:rPr>
              <a:t>John Ford </a:t>
            </a:r>
            <a:r>
              <a:rPr lang="ro-MD" sz="4750" smtClean="0">
                <a:latin typeface="Corbel" panose="020B0503020204020204" pitchFamily="34" charset="0"/>
              </a:rPr>
              <a:t>implica</a:t>
            </a:r>
            <a:r>
              <a:rPr lang="en-US" sz="4750" smtClean="0">
                <a:latin typeface="Corbel" panose="020B0503020204020204" pitchFamily="34" charset="0"/>
              </a:rPr>
              <a:t> </a:t>
            </a:r>
            <a:r>
              <a:rPr lang="en-US" sz="4750" dirty="0" err="1">
                <a:latin typeface="Corbel" panose="020B0503020204020204" pitchFamily="34" charset="0"/>
              </a:rPr>
              <a:t>amerindienii</a:t>
            </a:r>
            <a:r>
              <a:rPr lang="en-US" sz="4750" dirty="0">
                <a:latin typeface="Corbel" panose="020B0503020204020204" pitchFamily="34" charset="0"/>
              </a:rPr>
              <a:t> nu </a:t>
            </a:r>
            <a:r>
              <a:rPr lang="en-US" sz="4750" dirty="0" err="1">
                <a:latin typeface="Corbel" panose="020B0503020204020204" pitchFamily="34" charset="0"/>
              </a:rPr>
              <a:t>doar</a:t>
            </a:r>
            <a:r>
              <a:rPr lang="en-US" sz="4750" dirty="0">
                <a:latin typeface="Corbel" panose="020B0503020204020204" pitchFamily="34" charset="0"/>
              </a:rPr>
              <a:t> </a:t>
            </a:r>
            <a:r>
              <a:rPr lang="en-US" sz="4750" dirty="0" err="1">
                <a:latin typeface="Corbel" panose="020B0503020204020204" pitchFamily="34" charset="0"/>
              </a:rPr>
              <a:t>în</a:t>
            </a:r>
            <a:r>
              <a:rPr lang="en-US" sz="4750" dirty="0">
                <a:latin typeface="Corbel" panose="020B0503020204020204" pitchFamily="34" charset="0"/>
              </a:rPr>
              <a:t> </a:t>
            </a:r>
            <a:r>
              <a:rPr lang="en-US" sz="4750" dirty="0" err="1">
                <a:latin typeface="Corbel" panose="020B0503020204020204" pitchFamily="34" charset="0"/>
              </a:rPr>
              <a:t>calitate</a:t>
            </a:r>
            <a:r>
              <a:rPr lang="en-US" sz="4750" dirty="0">
                <a:latin typeface="Corbel" panose="020B0503020204020204" pitchFamily="34" charset="0"/>
              </a:rPr>
              <a:t> de </a:t>
            </a:r>
            <a:r>
              <a:rPr lang="en-US" sz="4750" dirty="0" err="1">
                <a:latin typeface="Corbel" panose="020B0503020204020204" pitchFamily="34" charset="0"/>
              </a:rPr>
              <a:t>actori</a:t>
            </a:r>
            <a:r>
              <a:rPr lang="en-US" sz="4750" dirty="0">
                <a:latin typeface="Corbel" panose="020B0503020204020204" pitchFamily="34" charset="0"/>
              </a:rPr>
              <a:t>. </a:t>
            </a:r>
            <a:endParaRPr lang="x-none" sz="475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50" dirty="0" err="1" smtClean="0">
                <a:latin typeface="Corbel" panose="020B0503020204020204" pitchFamily="34" charset="0"/>
              </a:rPr>
              <a:t>În</a:t>
            </a:r>
            <a:r>
              <a:rPr lang="en-US" sz="4750" dirty="0" smtClean="0">
                <a:latin typeface="Corbel" panose="020B0503020204020204" pitchFamily="34" charset="0"/>
              </a:rPr>
              <a:t> </a:t>
            </a:r>
            <a:r>
              <a:rPr lang="en-US" sz="4750" dirty="0" err="1" smtClean="0">
                <a:latin typeface="Corbel" panose="020B0503020204020204" pitchFamily="34" charset="0"/>
              </a:rPr>
              <a:t>anii</a:t>
            </a:r>
            <a:r>
              <a:rPr lang="x-none" sz="4750" dirty="0">
                <a:latin typeface="Corbel" panose="020B0503020204020204" pitchFamily="34" charset="0"/>
              </a:rPr>
              <a:t> </a:t>
            </a:r>
            <a:r>
              <a:rPr lang="en-US" sz="4750" dirty="0" smtClean="0">
                <a:latin typeface="Corbel" panose="020B0503020204020204" pitchFamily="34" charset="0"/>
              </a:rPr>
              <a:t>1940</a:t>
            </a:r>
            <a:r>
              <a:rPr lang="en-US" sz="4750" dirty="0">
                <a:latin typeface="Corbel" panose="020B0503020204020204" pitchFamily="34" charset="0"/>
              </a:rPr>
              <a:t>, </a:t>
            </a:r>
            <a:r>
              <a:rPr lang="en-US" sz="4750" dirty="0" err="1">
                <a:latin typeface="Corbel" panose="020B0503020204020204" pitchFamily="34" charset="0"/>
              </a:rPr>
              <a:t>în</a:t>
            </a:r>
            <a:r>
              <a:rPr lang="en-US" sz="4750" dirty="0">
                <a:latin typeface="Corbel" panose="020B0503020204020204" pitchFamily="34" charset="0"/>
              </a:rPr>
              <a:t> </a:t>
            </a:r>
            <a:r>
              <a:rPr lang="en-US" sz="4750" dirty="0" err="1">
                <a:latin typeface="Corbel" panose="020B0503020204020204" pitchFamily="34" charset="0"/>
              </a:rPr>
              <a:t>timp</a:t>
            </a:r>
            <a:r>
              <a:rPr lang="en-US" sz="4750" dirty="0">
                <a:latin typeface="Corbel" panose="020B0503020204020204" pitchFamily="34" charset="0"/>
              </a:rPr>
              <a:t> </a:t>
            </a:r>
            <a:r>
              <a:rPr lang="en-US" sz="4750" dirty="0" err="1">
                <a:latin typeface="Corbel" panose="020B0503020204020204" pitchFamily="34" charset="0"/>
              </a:rPr>
              <a:t>ce</a:t>
            </a:r>
            <a:r>
              <a:rPr lang="en-US" sz="4750" dirty="0">
                <a:latin typeface="Corbel" panose="020B0503020204020204" pitchFamily="34" charset="0"/>
              </a:rPr>
              <a:t> </a:t>
            </a:r>
            <a:r>
              <a:rPr lang="en-US" sz="4750" dirty="0" err="1">
                <a:latin typeface="Corbel" panose="020B0503020204020204" pitchFamily="34" charset="0"/>
              </a:rPr>
              <a:t>filma</a:t>
            </a:r>
            <a:r>
              <a:rPr lang="en-US" sz="4750" dirty="0">
                <a:latin typeface="Corbel" panose="020B0503020204020204" pitchFamily="34" charset="0"/>
              </a:rPr>
              <a:t> </a:t>
            </a:r>
            <a:r>
              <a:rPr lang="en-US" sz="4750" dirty="0" err="1">
                <a:latin typeface="Corbel" panose="020B0503020204020204" pitchFamily="34" charset="0"/>
              </a:rPr>
              <a:t>pelicula</a:t>
            </a:r>
            <a:r>
              <a:rPr lang="en-US" sz="4750" dirty="0">
                <a:latin typeface="Corbel" panose="020B0503020204020204" pitchFamily="34" charset="0"/>
              </a:rPr>
              <a:t> ”Fort Apache”, el a </a:t>
            </a:r>
            <a:r>
              <a:rPr lang="en-US" sz="4750" dirty="0" err="1">
                <a:latin typeface="Corbel" panose="020B0503020204020204" pitchFamily="34" charset="0"/>
              </a:rPr>
              <a:t>angajat</a:t>
            </a:r>
            <a:r>
              <a:rPr lang="en-US" sz="4750" dirty="0">
                <a:latin typeface="Corbel" panose="020B0503020204020204" pitchFamily="34" charset="0"/>
              </a:rPr>
              <a:t> un medic </a:t>
            </a:r>
            <a:endParaRPr lang="x-none" sz="475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50" dirty="0" smtClean="0">
                <a:latin typeface="Corbel" panose="020B0503020204020204" pitchFamily="34" charset="0"/>
              </a:rPr>
              <a:t>din</a:t>
            </a:r>
            <a:r>
              <a:rPr lang="x-none" sz="4750" dirty="0" smtClean="0">
                <a:latin typeface="Corbel" panose="020B0503020204020204" pitchFamily="34" charset="0"/>
              </a:rPr>
              <a:t> </a:t>
            </a:r>
            <a:r>
              <a:rPr lang="en-US" sz="4750" dirty="0" err="1" smtClean="0">
                <a:latin typeface="Corbel" panose="020B0503020204020204" pitchFamily="34" charset="0"/>
              </a:rPr>
              <a:t>tribul</a:t>
            </a:r>
            <a:r>
              <a:rPr lang="x-none" sz="4750" dirty="0" smtClean="0">
                <a:latin typeface="Corbel" panose="020B0503020204020204" pitchFamily="34" charset="0"/>
              </a:rPr>
              <a:t> </a:t>
            </a:r>
            <a:r>
              <a:rPr lang="en-US" sz="4750" dirty="0" smtClean="0">
                <a:latin typeface="Corbel" panose="020B0503020204020204" pitchFamily="34" charset="0"/>
              </a:rPr>
              <a:t>Navaho </a:t>
            </a:r>
            <a:r>
              <a:rPr lang="en-US" sz="4750" dirty="0" err="1">
                <a:latin typeface="Corbel" panose="020B0503020204020204" pitchFamily="34" charset="0"/>
              </a:rPr>
              <a:t>pentru</a:t>
            </a:r>
            <a:r>
              <a:rPr lang="en-US" sz="4750" dirty="0">
                <a:latin typeface="Corbel" panose="020B0503020204020204" pitchFamily="34" charset="0"/>
              </a:rPr>
              <a:t> a </a:t>
            </a:r>
            <a:r>
              <a:rPr lang="en-US" sz="4750" dirty="0" err="1">
                <a:latin typeface="Corbel" panose="020B0503020204020204" pitchFamily="34" charset="0"/>
              </a:rPr>
              <a:t>prezice</a:t>
            </a:r>
            <a:r>
              <a:rPr lang="en-US" sz="4750" dirty="0">
                <a:latin typeface="Corbel" panose="020B0503020204020204" pitchFamily="34" charset="0"/>
              </a:rPr>
              <a:t> </a:t>
            </a:r>
            <a:r>
              <a:rPr lang="en-US" sz="4750" dirty="0" err="1">
                <a:latin typeface="Corbel" panose="020B0503020204020204" pitchFamily="34" charset="0"/>
              </a:rPr>
              <a:t>vremea</a:t>
            </a:r>
            <a:r>
              <a:rPr lang="en-US" sz="4750" dirty="0">
                <a:latin typeface="Corbel" panose="020B0503020204020204" pitchFamily="34" charset="0"/>
              </a:rPr>
              <a:t>. </a:t>
            </a:r>
            <a:r>
              <a:rPr lang="en-US" sz="4750" dirty="0" err="1">
                <a:latin typeface="Corbel" panose="020B0503020204020204" pitchFamily="34" charset="0"/>
              </a:rPr>
              <a:t>După</a:t>
            </a:r>
            <a:r>
              <a:rPr lang="en-US" sz="4750" dirty="0">
                <a:latin typeface="Corbel" panose="020B0503020204020204" pitchFamily="34" charset="0"/>
              </a:rPr>
              <a:t> </a:t>
            </a:r>
            <a:r>
              <a:rPr lang="en-US" sz="4750" dirty="0" err="1">
                <a:latin typeface="Corbel" panose="020B0503020204020204" pitchFamily="34" charset="0"/>
              </a:rPr>
              <a:t>câteva</a:t>
            </a:r>
            <a:r>
              <a:rPr lang="en-US" sz="4750" dirty="0">
                <a:latin typeface="Corbel" panose="020B0503020204020204" pitchFamily="34" charset="0"/>
              </a:rPr>
              <a:t> </a:t>
            </a:r>
            <a:r>
              <a:rPr lang="en-US" sz="4750" dirty="0" err="1">
                <a:latin typeface="Corbel" panose="020B0503020204020204" pitchFamily="34" charset="0"/>
              </a:rPr>
              <a:t>zile</a:t>
            </a:r>
            <a:r>
              <a:rPr lang="en-US" sz="4750" dirty="0">
                <a:latin typeface="Corbel" panose="020B0503020204020204" pitchFamily="34" charset="0"/>
              </a:rPr>
              <a:t> de </a:t>
            </a:r>
            <a:r>
              <a:rPr lang="en-US" sz="4750" dirty="0" err="1" smtClean="0">
                <a:latin typeface="Corbel" panose="020B0503020204020204" pitchFamily="34" charset="0"/>
              </a:rPr>
              <a:t>prognoze</a:t>
            </a:r>
            <a:r>
              <a:rPr lang="x-none" sz="4750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en-US" sz="4750" dirty="0" err="1" smtClean="0">
                <a:latin typeface="Corbel" panose="020B0503020204020204" pitchFamily="34" charset="0"/>
              </a:rPr>
              <a:t>exacte</a:t>
            </a:r>
            <a:r>
              <a:rPr lang="en-US" sz="4750" dirty="0">
                <a:latin typeface="Corbel" panose="020B0503020204020204" pitchFamily="34" charset="0"/>
              </a:rPr>
              <a:t>, </a:t>
            </a:r>
            <a:r>
              <a:rPr lang="en-US" sz="4750" dirty="0" err="1" smtClean="0">
                <a:latin typeface="Corbel" panose="020B0503020204020204" pitchFamily="34" charset="0"/>
              </a:rPr>
              <a:t>amerindianul</a:t>
            </a:r>
            <a:r>
              <a:rPr lang="en-US" sz="4750" dirty="0" smtClean="0">
                <a:latin typeface="Corbel" panose="020B0503020204020204" pitchFamily="34" charset="0"/>
              </a:rPr>
              <a:t> </a:t>
            </a:r>
            <a:r>
              <a:rPr lang="en-US" sz="4750" dirty="0">
                <a:latin typeface="Corbel" panose="020B0503020204020204" pitchFamily="34" charset="0"/>
              </a:rPr>
              <a:t>a </a:t>
            </a:r>
            <a:r>
              <a:rPr lang="en-US" sz="4750" dirty="0" err="1">
                <a:latin typeface="Corbel" panose="020B0503020204020204" pitchFamily="34" charset="0"/>
              </a:rPr>
              <a:t>spus</a:t>
            </a:r>
            <a:r>
              <a:rPr lang="en-US" sz="4750" dirty="0">
                <a:latin typeface="Corbel" panose="020B0503020204020204" pitchFamily="34" charset="0"/>
              </a:rPr>
              <a:t> </a:t>
            </a:r>
            <a:r>
              <a:rPr lang="en-US" sz="4750" dirty="0" err="1">
                <a:latin typeface="Corbel" panose="020B0503020204020204" pitchFamily="34" charset="0"/>
              </a:rPr>
              <a:t>că</a:t>
            </a:r>
            <a:r>
              <a:rPr lang="en-US" sz="4750" dirty="0">
                <a:latin typeface="Corbel" panose="020B0503020204020204" pitchFamily="34" charset="0"/>
              </a:rPr>
              <a:t> nu </a:t>
            </a:r>
            <a:r>
              <a:rPr lang="en-US" sz="4750" dirty="0" err="1">
                <a:latin typeface="Corbel" panose="020B0503020204020204" pitchFamily="34" charset="0"/>
              </a:rPr>
              <a:t>poate</a:t>
            </a:r>
            <a:r>
              <a:rPr lang="en-US" sz="4750" dirty="0">
                <a:latin typeface="Corbel" panose="020B0503020204020204" pitchFamily="34" charset="0"/>
              </a:rPr>
              <a:t> continua, </a:t>
            </a:r>
            <a:r>
              <a:rPr lang="en-US" sz="4750" dirty="0" err="1">
                <a:latin typeface="Corbel" panose="020B0503020204020204" pitchFamily="34" charset="0"/>
              </a:rPr>
              <a:t>deoarece</a:t>
            </a:r>
            <a:r>
              <a:rPr lang="en-US" sz="4750" dirty="0">
                <a:latin typeface="Corbel" panose="020B0503020204020204" pitchFamily="34" charset="0"/>
              </a:rPr>
              <a:t> </a:t>
            </a:r>
            <a:r>
              <a:rPr lang="en-US" sz="4750" dirty="0" err="1">
                <a:latin typeface="Corbel" panose="020B0503020204020204" pitchFamily="34" charset="0"/>
              </a:rPr>
              <a:t>i</a:t>
            </a:r>
            <a:r>
              <a:rPr lang="en-US" sz="4750" dirty="0">
                <a:latin typeface="Corbel" panose="020B0503020204020204" pitchFamily="34" charset="0"/>
              </a:rPr>
              <a:t> s-a </a:t>
            </a:r>
            <a:r>
              <a:rPr lang="en-US" sz="4750" dirty="0" err="1">
                <a:latin typeface="Corbel" panose="020B0503020204020204" pitchFamily="34" charset="0"/>
              </a:rPr>
              <a:t>luat</a:t>
            </a:r>
            <a:r>
              <a:rPr lang="en-US" sz="4750" dirty="0" smtClean="0">
                <a:latin typeface="Corbel" panose="020B0503020204020204" pitchFamily="34" charset="0"/>
              </a:rPr>
              <a:t>…</a:t>
            </a:r>
            <a:endParaRPr lang="x-none" sz="475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50" b="1" dirty="0" smtClean="0">
                <a:latin typeface="Corbel" panose="020B0503020204020204" pitchFamily="34" charset="0"/>
              </a:rPr>
              <a:t>Ce?</a:t>
            </a:r>
            <a:r>
              <a:rPr lang="x-none" sz="4750" b="1" dirty="0" smtClean="0">
                <a:latin typeface="Corbel" panose="020B0503020204020204" pitchFamily="34" charset="0"/>
              </a:rPr>
              <a:t> </a:t>
            </a:r>
            <a:r>
              <a:rPr lang="en-US" sz="4750" dirty="0" err="1" smtClean="0">
                <a:latin typeface="Corbel" panose="020B0503020204020204" pitchFamily="34" charset="0"/>
              </a:rPr>
              <a:t>Apropo</a:t>
            </a:r>
            <a:r>
              <a:rPr lang="en-US" sz="4750" dirty="0">
                <a:latin typeface="Corbel" panose="020B0503020204020204" pitchFamily="34" charset="0"/>
              </a:rPr>
              <a:t>, </a:t>
            </a:r>
            <a:r>
              <a:rPr lang="en-US" sz="4750" dirty="0" err="1">
                <a:latin typeface="Corbel" panose="020B0503020204020204" pitchFamily="34" charset="0"/>
              </a:rPr>
              <a:t>acesta</a:t>
            </a:r>
            <a:r>
              <a:rPr lang="en-US" sz="4750" dirty="0">
                <a:latin typeface="Corbel" panose="020B0503020204020204" pitchFamily="34" charset="0"/>
              </a:rPr>
              <a:t> era un </a:t>
            </a:r>
            <a:r>
              <a:rPr lang="en-US" sz="4750" dirty="0" err="1">
                <a:latin typeface="Corbel" panose="020B0503020204020204" pitchFamily="34" charset="0"/>
              </a:rPr>
              <a:t>șarlatan</a:t>
            </a:r>
            <a:r>
              <a:rPr lang="en-US" sz="4750" dirty="0">
                <a:latin typeface="Corbel" panose="020B0503020204020204" pitchFamily="34" charset="0"/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2085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40" y="3669578"/>
            <a:ext cx="10173789" cy="389236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29850" y="3651386"/>
            <a:ext cx="9874249" cy="391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300" b="1" dirty="0">
                <a:solidFill>
                  <a:schemeClr val="bg1"/>
                </a:solidFill>
                <a:latin typeface="Corbel" panose="020B0503020204020204" pitchFamily="34" charset="0"/>
              </a:rPr>
              <a:t>Радио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endParaRPr lang="x-none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 fontAlgn="base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Aparatul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>radio</a:t>
            </a:r>
          </a:p>
        </p:txBody>
      </p:sp>
      <p:sp>
        <p:nvSpPr>
          <p:cNvPr id="13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8710709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</a:t>
            </a:r>
            <a:r>
              <a:rPr lang="ru-RU" sz="4800" i="0" u="none" strike="noStrike" cap="none" dirty="0" smtClean="0">
                <a:solidFill>
                  <a:srgbClr val="002E6D"/>
                </a:solidFill>
              </a:rPr>
              <a:t>ОТВЕТ</a:t>
            </a:r>
            <a:r>
              <a:rPr lang="ro-RO" sz="4800" dirty="0" smtClean="0">
                <a:solidFill>
                  <a:srgbClr val="002E6D"/>
                </a:solidFill>
              </a:rPr>
              <a:t>/RĂSPUNSUL</a:t>
            </a:r>
            <a:endParaRPr sz="48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0" y="1124030"/>
            <a:ext cx="10091419" cy="77825"/>
          </a:xfrm>
          <a:prstGeom prst="rect">
            <a:avLst/>
          </a:prstGeom>
        </p:spPr>
      </p:pic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Picture 4" descr="Радиоприемник Tecsun PL-600: 2 100 грн. - Радиоприемники Киев на  BESPLATKA.ua 1815517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12" y="3087052"/>
            <a:ext cx="8697958" cy="51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3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0" y="1124030"/>
            <a:ext cx="1009141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9" cy="7880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Территории только 8 стран находятся </a:t>
            </a:r>
            <a:r>
              <a:rPr lang="ru-RU" sz="7200" dirty="0" smtClean="0">
                <a:latin typeface="Corbel" panose="020B0503020204020204" pitchFamily="34" charset="0"/>
              </a:rPr>
              <a:t>за</a:t>
            </a:r>
            <a:r>
              <a:rPr lang="x-none" sz="7200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Полярным </a:t>
            </a:r>
            <a:r>
              <a:rPr lang="ru-RU" sz="7200" dirty="0">
                <a:latin typeface="Corbel" panose="020B0503020204020204" pitchFamily="34" charset="0"/>
              </a:rPr>
              <a:t>кругом – России, США, </a:t>
            </a:r>
            <a:r>
              <a:rPr lang="ru-RU" sz="7200" dirty="0" smtClean="0">
                <a:latin typeface="Corbel" panose="020B0503020204020204" pitchFamily="34" charset="0"/>
              </a:rPr>
              <a:t>Канады,</a:t>
            </a:r>
            <a:r>
              <a:rPr lang="x-none" sz="7200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Норвегии</a:t>
            </a:r>
            <a:r>
              <a:rPr lang="ru-RU" sz="7200" dirty="0">
                <a:latin typeface="Corbel" panose="020B0503020204020204" pitchFamily="34" charset="0"/>
              </a:rPr>
              <a:t>, Швеции, Финляндии. </a:t>
            </a:r>
            <a:endParaRPr lang="x-none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Назовите </a:t>
            </a:r>
            <a:r>
              <a:rPr lang="ru-RU" sz="7200" b="1" dirty="0">
                <a:latin typeface="Corbel" panose="020B0503020204020204" pitchFamily="34" charset="0"/>
              </a:rPr>
              <a:t>две </a:t>
            </a:r>
            <a:r>
              <a:rPr lang="ru-RU" sz="7200" b="1" dirty="0" smtClean="0">
                <a:latin typeface="Corbel" panose="020B0503020204020204" pitchFamily="34" charset="0"/>
              </a:rPr>
              <a:t>недостающих </a:t>
            </a:r>
            <a:r>
              <a:rPr lang="ru-RU" sz="7200" b="1" dirty="0">
                <a:latin typeface="Corbel" panose="020B0503020204020204" pitchFamily="34" charset="0"/>
              </a:rPr>
              <a:t>страны. </a:t>
            </a:r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dirty="0" err="1" smtClean="0">
                <a:latin typeface="Corbel" panose="020B0503020204020204" pitchFamily="34" charset="0"/>
              </a:rPr>
              <a:t>Doar</a:t>
            </a:r>
            <a:r>
              <a:rPr lang="en-US" sz="7200" dirty="0" smtClean="0">
                <a:latin typeface="Corbel" panose="020B0503020204020204" pitchFamily="34" charset="0"/>
              </a:rPr>
              <a:t> </a:t>
            </a:r>
            <a:r>
              <a:rPr lang="en-US" sz="7200" dirty="0">
                <a:latin typeface="Corbel" panose="020B0503020204020204" pitchFamily="34" charset="0"/>
              </a:rPr>
              <a:t>8 </a:t>
            </a:r>
            <a:r>
              <a:rPr lang="en-US" sz="7200" dirty="0" err="1">
                <a:latin typeface="Corbel" panose="020B0503020204020204" pitchFamily="34" charset="0"/>
              </a:rPr>
              <a:t>țări</a:t>
            </a:r>
            <a:r>
              <a:rPr lang="en-US" sz="7200" dirty="0">
                <a:latin typeface="Corbel" panose="020B0503020204020204" pitchFamily="34" charset="0"/>
              </a:rPr>
              <a:t> au </a:t>
            </a:r>
            <a:r>
              <a:rPr lang="en-US" sz="7200" dirty="0" err="1">
                <a:latin typeface="Corbel" panose="020B0503020204020204" pitchFamily="34" charset="0"/>
              </a:rPr>
              <a:t>teritorii</a:t>
            </a:r>
            <a:r>
              <a:rPr lang="en-US" sz="7200" dirty="0">
                <a:latin typeface="Corbel" panose="020B0503020204020204" pitchFamily="34" charset="0"/>
              </a:rPr>
              <a:t> situate la </a:t>
            </a:r>
            <a:r>
              <a:rPr lang="en-US" sz="7200" dirty="0" err="1">
                <a:latin typeface="Corbel" panose="020B0503020204020204" pitchFamily="34" charset="0"/>
              </a:rPr>
              <a:t>nord</a:t>
            </a:r>
            <a:r>
              <a:rPr lang="en-US" sz="7200" dirty="0">
                <a:latin typeface="Corbel" panose="020B0503020204020204" pitchFamily="34" charset="0"/>
              </a:rPr>
              <a:t> de </a:t>
            </a:r>
            <a:r>
              <a:rPr lang="en-US" sz="7200" dirty="0" err="1">
                <a:latin typeface="Corbel" panose="020B0503020204020204" pitchFamily="34" charset="0"/>
              </a:rPr>
              <a:t>Cercul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endParaRPr lang="x-none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dirty="0" smtClean="0">
                <a:latin typeface="Corbel" panose="020B0503020204020204" pitchFamily="34" charset="0"/>
              </a:rPr>
              <a:t>Arctic:</a:t>
            </a:r>
            <a:r>
              <a:rPr lang="x-none" sz="7200" dirty="0" smtClean="0">
                <a:latin typeface="Corbel" panose="020B0503020204020204" pitchFamily="34" charset="0"/>
              </a:rPr>
              <a:t> </a:t>
            </a:r>
            <a:r>
              <a:rPr lang="en-US" sz="7200" dirty="0" err="1" smtClean="0">
                <a:latin typeface="Corbel" panose="020B0503020204020204" pitchFamily="34" charset="0"/>
              </a:rPr>
              <a:t>Rusia</a:t>
            </a:r>
            <a:r>
              <a:rPr lang="en-US" sz="7200" dirty="0">
                <a:latin typeface="Corbel" panose="020B0503020204020204" pitchFamily="34" charset="0"/>
              </a:rPr>
              <a:t>, SUA, Canada, </a:t>
            </a:r>
            <a:r>
              <a:rPr lang="en-US" sz="7200" dirty="0" err="1">
                <a:latin typeface="Corbel" panose="020B0503020204020204" pitchFamily="34" charset="0"/>
              </a:rPr>
              <a:t>Norvegia</a:t>
            </a:r>
            <a:r>
              <a:rPr lang="en-US" sz="7200" dirty="0">
                <a:latin typeface="Corbel" panose="020B0503020204020204" pitchFamily="34" charset="0"/>
              </a:rPr>
              <a:t>, </a:t>
            </a:r>
            <a:r>
              <a:rPr lang="en-US" sz="7200" dirty="0" err="1">
                <a:latin typeface="Corbel" panose="020B0503020204020204" pitchFamily="34" charset="0"/>
              </a:rPr>
              <a:t>Suedia</a:t>
            </a:r>
            <a:r>
              <a:rPr lang="en-US" sz="7200" dirty="0">
                <a:latin typeface="Corbel" panose="020B0503020204020204" pitchFamily="34" charset="0"/>
              </a:rPr>
              <a:t>, </a:t>
            </a:r>
            <a:endParaRPr lang="x-none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dirty="0" err="1" smtClean="0">
                <a:latin typeface="Corbel" panose="020B0503020204020204" pitchFamily="34" charset="0"/>
              </a:rPr>
              <a:t>Finlanda</a:t>
            </a:r>
            <a:r>
              <a:rPr lang="en-US" sz="7200" dirty="0">
                <a:latin typeface="Corbel" panose="020B0503020204020204" pitchFamily="34" charset="0"/>
              </a:rPr>
              <a:t>. </a:t>
            </a:r>
            <a:r>
              <a:rPr lang="en-US" sz="7200" b="1" dirty="0" smtClean="0">
                <a:latin typeface="Corbel" panose="020B0503020204020204" pitchFamily="34" charset="0"/>
              </a:rPr>
              <a:t>Care 2 </a:t>
            </a:r>
            <a:r>
              <a:rPr lang="en-US" sz="7200" b="1" dirty="0">
                <a:latin typeface="Corbel" panose="020B0503020204020204" pitchFamily="34" charset="0"/>
              </a:rPr>
              <a:t>state nu au </a:t>
            </a:r>
            <a:r>
              <a:rPr lang="en-US" sz="7200" b="1" dirty="0" err="1">
                <a:latin typeface="Corbel" panose="020B0503020204020204" pitchFamily="34" charset="0"/>
              </a:rPr>
              <a:t>fost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menționate</a:t>
            </a:r>
            <a:r>
              <a:rPr lang="en-US" sz="7200" b="1" dirty="0">
                <a:latin typeface="Corbel" panose="020B0503020204020204" pitchFamily="34" charset="0"/>
              </a:rPr>
              <a:t>?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1102651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x-none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/RĂSPUNSURI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x-none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/PUNCTE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0221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40" y="3669578"/>
            <a:ext cx="10173789" cy="389236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48900" y="3669577"/>
            <a:ext cx="9855199" cy="3892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x-none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</a:t>
            </a:r>
            <a:r>
              <a:rPr lang="ru-RU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Исландия</a:t>
            </a:r>
            <a:r>
              <a:rPr lang="x-none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Islanda</a:t>
            </a:r>
            <a:r>
              <a:rPr lang="en-US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x-none" sz="50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x-none" sz="5000" b="1" dirty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x-none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</a:t>
            </a:r>
            <a:r>
              <a:rPr lang="en-US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– </a:t>
            </a:r>
            <a:r>
              <a:rPr lang="en-US" sz="5000" b="1" dirty="0">
                <a:solidFill>
                  <a:schemeClr val="bg1"/>
                </a:solidFill>
                <a:latin typeface="Corbel" panose="020B0503020204020204" pitchFamily="34" charset="0"/>
              </a:rPr>
              <a:t>1 </a:t>
            </a:r>
            <a:r>
              <a:rPr lang="ru-RU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x-none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/punct</a:t>
            </a:r>
            <a:r>
              <a:rPr lang="ru-RU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endParaRPr lang="ru-RU" sz="50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x-none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ru-RU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Дания</a:t>
            </a:r>
            <a:r>
              <a:rPr lang="x-none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Danemarca</a:t>
            </a:r>
            <a:r>
              <a:rPr lang="en-US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x-none" sz="50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x-none" sz="5000" b="1" dirty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en-US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– </a:t>
            </a:r>
            <a:r>
              <a:rPr lang="en-US" sz="5000" b="1" dirty="0">
                <a:solidFill>
                  <a:schemeClr val="bg1"/>
                </a:solidFill>
                <a:latin typeface="Corbel" panose="020B0503020204020204" pitchFamily="34" charset="0"/>
              </a:rPr>
              <a:t>1 </a:t>
            </a:r>
            <a:r>
              <a:rPr lang="ru-RU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x-none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/punct</a:t>
            </a:r>
            <a:r>
              <a:rPr lang="ru-RU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endParaRPr lang="ru-RU" sz="5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8710709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</a:t>
            </a:r>
            <a:r>
              <a:rPr lang="ru-RU" sz="4800" i="0" u="none" strike="noStrike" cap="none" dirty="0" smtClean="0">
                <a:solidFill>
                  <a:srgbClr val="002E6D"/>
                </a:solidFill>
              </a:rPr>
              <a:t>ОТВЕТ</a:t>
            </a:r>
            <a:r>
              <a:rPr lang="ro-RO" sz="4800" dirty="0" smtClean="0">
                <a:solidFill>
                  <a:srgbClr val="002E6D"/>
                </a:solidFill>
              </a:rPr>
              <a:t>/RĂSPUNSUL</a:t>
            </a:r>
            <a:endParaRPr sz="48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0" y="1124030"/>
            <a:ext cx="10091419" cy="77825"/>
          </a:xfrm>
          <a:prstGeom prst="rect">
            <a:avLst/>
          </a:prstGeom>
        </p:spPr>
      </p:pic>
      <p:sp>
        <p:nvSpPr>
          <p:cNvPr id="16" name="Google Shape;253;p20"/>
          <p:cNvSpPr txBox="1"/>
          <p:nvPr/>
        </p:nvSpPr>
        <p:spPr>
          <a:xfrm>
            <a:off x="212989" y="10511686"/>
            <a:ext cx="1049311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 ОТВЕТA/RĂSPUNSURI – 2 БАЛЛA/PUNCTE</a:t>
            </a:r>
            <a:endParaRPr lang="x-none"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Picture 8" descr="https://upload.wikimedia.org/wikipedia/commons/thumb/3/31/World_map_with_polar_circles.svg/1920px-World_map_with_polar_circles.sv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" y="3185160"/>
            <a:ext cx="10164497" cy="508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17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0" y="1124030"/>
            <a:ext cx="1009141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400" dirty="0">
                <a:latin typeface="Corbel" panose="020B0503020204020204" pitchFamily="34" charset="0"/>
              </a:rPr>
              <a:t>Джерри Адлер язвительно шутит, что для </a:t>
            </a:r>
            <a:r>
              <a:rPr lang="ru-RU" sz="6400" dirty="0" smtClean="0">
                <a:latin typeface="Corbel" panose="020B0503020204020204" pitchFamily="34" charset="0"/>
              </a:rPr>
              <a:t>быстрого</a:t>
            </a:r>
            <a:r>
              <a:rPr lang="x-none" sz="6400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ru-RU" sz="6400" dirty="0" smtClean="0">
                <a:latin typeface="Corbel" panose="020B0503020204020204" pitchFamily="34" charset="0"/>
              </a:rPr>
              <a:t>устранения </a:t>
            </a:r>
            <a:r>
              <a:rPr lang="ru-RU" sz="6400" dirty="0">
                <a:latin typeface="Corbel" panose="020B0503020204020204" pitchFamily="34" charset="0"/>
              </a:rPr>
              <a:t>парникового эффекта нужна самая </a:t>
            </a:r>
            <a:endParaRPr lang="x-none" sz="6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400" dirty="0" smtClean="0">
                <a:latin typeface="Corbel" panose="020B0503020204020204" pitchFamily="34" charset="0"/>
              </a:rPr>
              <a:t>малость – </a:t>
            </a:r>
            <a:r>
              <a:rPr lang="ru-RU" sz="6400" dirty="0">
                <a:latin typeface="Corbel" panose="020B0503020204020204" pitchFamily="34" charset="0"/>
              </a:rPr>
              <a:t>чтобы всё человечество на час перестало… </a:t>
            </a:r>
            <a:endParaRPr lang="x-none" sz="6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400" b="1" dirty="0" smtClean="0">
                <a:latin typeface="Corbel" panose="020B0503020204020204" pitchFamily="34" charset="0"/>
              </a:rPr>
              <a:t>Что делать?</a:t>
            </a:r>
            <a:endParaRPr lang="en-US" sz="6400" b="1" dirty="0">
              <a:latin typeface="Corbel" panose="020B0503020204020204" pitchFamily="34" charset="0"/>
            </a:endParaRPr>
          </a:p>
          <a:p>
            <a:pPr fontAlgn="base"/>
            <a:r>
              <a:rPr lang="en-US" sz="6400" dirty="0" smtClean="0">
                <a:latin typeface="Corbel" panose="020B0503020204020204" pitchFamily="34" charset="0"/>
              </a:rPr>
              <a:t>Jerry </a:t>
            </a:r>
            <a:r>
              <a:rPr lang="en-US" sz="6400" dirty="0">
                <a:latin typeface="Corbel" panose="020B0503020204020204" pitchFamily="34" charset="0"/>
              </a:rPr>
              <a:t>Adler </a:t>
            </a:r>
            <a:r>
              <a:rPr lang="en-US" sz="6400" dirty="0" err="1">
                <a:latin typeface="Corbel" panose="020B0503020204020204" pitchFamily="34" charset="0"/>
              </a:rPr>
              <a:t>glumește</a:t>
            </a:r>
            <a:r>
              <a:rPr lang="en-US" sz="6400" dirty="0">
                <a:latin typeface="Corbel" panose="020B0503020204020204" pitchFamily="34" charset="0"/>
              </a:rPr>
              <a:t> </a:t>
            </a:r>
            <a:r>
              <a:rPr lang="en-US" sz="6400" dirty="0" err="1">
                <a:latin typeface="Corbel" panose="020B0503020204020204" pitchFamily="34" charset="0"/>
              </a:rPr>
              <a:t>că</a:t>
            </a:r>
            <a:r>
              <a:rPr lang="en-US" sz="6400" dirty="0">
                <a:latin typeface="Corbel" panose="020B0503020204020204" pitchFamily="34" charset="0"/>
              </a:rPr>
              <a:t> </a:t>
            </a:r>
            <a:r>
              <a:rPr lang="en-US" sz="6400" dirty="0" smtClean="0">
                <a:latin typeface="Corbel" panose="020B0503020204020204" pitchFamily="34" charset="0"/>
              </a:rPr>
              <a:t>e</a:t>
            </a:r>
            <a:r>
              <a:rPr lang="ro-MD" sz="6400" dirty="0" smtClean="0">
                <a:latin typeface="Corbel" panose="020B0503020204020204" pitchFamily="34" charset="0"/>
              </a:rPr>
              <a:t>ste</a:t>
            </a:r>
            <a:r>
              <a:rPr lang="en-US" sz="6400" dirty="0" smtClean="0">
                <a:latin typeface="Corbel" panose="020B0503020204020204" pitchFamily="34" charset="0"/>
              </a:rPr>
              <a:t> </a:t>
            </a:r>
            <a:r>
              <a:rPr lang="en-US" sz="6400" dirty="0" err="1">
                <a:latin typeface="Corbel" panose="020B0503020204020204" pitchFamily="34" charset="0"/>
              </a:rPr>
              <a:t>nevoie</a:t>
            </a:r>
            <a:r>
              <a:rPr lang="en-US" sz="6400" dirty="0">
                <a:latin typeface="Corbel" panose="020B0503020204020204" pitchFamily="34" charset="0"/>
              </a:rPr>
              <a:t> de </a:t>
            </a:r>
            <a:r>
              <a:rPr lang="en-US" sz="6400" dirty="0" err="1">
                <a:latin typeface="Corbel" panose="020B0503020204020204" pitchFamily="34" charset="0"/>
              </a:rPr>
              <a:t>puțin</a:t>
            </a:r>
            <a:r>
              <a:rPr lang="en-US" sz="6400" dirty="0">
                <a:latin typeface="Corbel" panose="020B0503020204020204" pitchFamily="34" charset="0"/>
              </a:rPr>
              <a:t> </a:t>
            </a:r>
            <a:r>
              <a:rPr lang="en-US" sz="6400" dirty="0" err="1">
                <a:latin typeface="Corbel" panose="020B0503020204020204" pitchFamily="34" charset="0"/>
              </a:rPr>
              <a:t>pentru</a:t>
            </a:r>
            <a:r>
              <a:rPr lang="en-US" sz="6400" dirty="0">
                <a:latin typeface="Corbel" panose="020B0503020204020204" pitchFamily="34" charset="0"/>
              </a:rPr>
              <a:t> </a:t>
            </a:r>
            <a:endParaRPr lang="ro-MD" sz="6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400" dirty="0" smtClean="0">
                <a:latin typeface="Corbel" panose="020B0503020204020204" pitchFamily="34" charset="0"/>
              </a:rPr>
              <a:t>a </a:t>
            </a:r>
            <a:r>
              <a:rPr lang="en-US" sz="6400" dirty="0" err="1" smtClean="0">
                <a:latin typeface="Corbel" panose="020B0503020204020204" pitchFamily="34" charset="0"/>
              </a:rPr>
              <a:t>elimina</a:t>
            </a:r>
            <a:r>
              <a:rPr lang="x-none" sz="6400" dirty="0" smtClean="0">
                <a:latin typeface="Corbel" panose="020B0503020204020204" pitchFamily="34" charset="0"/>
              </a:rPr>
              <a:t> </a:t>
            </a:r>
            <a:r>
              <a:rPr lang="en-US" sz="6400" dirty="0" smtClean="0">
                <a:latin typeface="Corbel" panose="020B0503020204020204" pitchFamily="34" charset="0"/>
              </a:rPr>
              <a:t>rapid </a:t>
            </a:r>
            <a:r>
              <a:rPr lang="en-US" sz="6400" dirty="0" err="1">
                <a:latin typeface="Corbel" panose="020B0503020204020204" pitchFamily="34" charset="0"/>
              </a:rPr>
              <a:t>efectul</a:t>
            </a:r>
            <a:r>
              <a:rPr lang="en-US" sz="6400" dirty="0">
                <a:latin typeface="Corbel" panose="020B0503020204020204" pitchFamily="34" charset="0"/>
              </a:rPr>
              <a:t> de </a:t>
            </a:r>
            <a:r>
              <a:rPr lang="en-US" sz="6400" dirty="0" err="1">
                <a:latin typeface="Corbel" panose="020B0503020204020204" pitchFamily="34" charset="0"/>
              </a:rPr>
              <a:t>seră</a:t>
            </a:r>
            <a:r>
              <a:rPr lang="en-US" sz="6400" dirty="0">
                <a:latin typeface="Corbel" panose="020B0503020204020204" pitchFamily="34" charset="0"/>
              </a:rPr>
              <a:t>: </a:t>
            </a:r>
            <a:r>
              <a:rPr lang="en-US" sz="6400" dirty="0" err="1">
                <a:latin typeface="Corbel" panose="020B0503020204020204" pitchFamily="34" charset="0"/>
              </a:rPr>
              <a:t>toată</a:t>
            </a:r>
            <a:r>
              <a:rPr lang="en-US" sz="6400" dirty="0">
                <a:latin typeface="Corbel" panose="020B0503020204020204" pitchFamily="34" charset="0"/>
              </a:rPr>
              <a:t> </a:t>
            </a:r>
            <a:r>
              <a:rPr lang="en-US" sz="6400" dirty="0" err="1">
                <a:latin typeface="Corbel" panose="020B0503020204020204" pitchFamily="34" charset="0"/>
              </a:rPr>
              <a:t>populația</a:t>
            </a:r>
            <a:r>
              <a:rPr lang="en-US" sz="6400" dirty="0">
                <a:latin typeface="Corbel" panose="020B0503020204020204" pitchFamily="34" charset="0"/>
              </a:rPr>
              <a:t> </a:t>
            </a:r>
            <a:r>
              <a:rPr lang="en-US" sz="6400" dirty="0" err="1">
                <a:latin typeface="Corbel" panose="020B0503020204020204" pitchFamily="34" charset="0"/>
              </a:rPr>
              <a:t>globului</a:t>
            </a:r>
            <a:r>
              <a:rPr lang="en-US" sz="6400" dirty="0">
                <a:latin typeface="Corbel" panose="020B0503020204020204" pitchFamily="34" charset="0"/>
              </a:rPr>
              <a:t> </a:t>
            </a:r>
            <a:endParaRPr lang="ro-MD" sz="6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400" dirty="0" err="1" smtClean="0">
                <a:latin typeface="Corbel" panose="020B0503020204020204" pitchFamily="34" charset="0"/>
              </a:rPr>
              <a:t>ar</a:t>
            </a:r>
            <a:r>
              <a:rPr lang="en-US" sz="6400" dirty="0" smtClean="0">
                <a:latin typeface="Corbel" panose="020B0503020204020204" pitchFamily="34" charset="0"/>
              </a:rPr>
              <a:t> </a:t>
            </a:r>
            <a:r>
              <a:rPr lang="en-US" sz="6400" dirty="0" err="1" smtClean="0">
                <a:latin typeface="Corbel" panose="020B0503020204020204" pitchFamily="34" charset="0"/>
              </a:rPr>
              <a:t>trebui</a:t>
            </a:r>
            <a:r>
              <a:rPr lang="en-US" sz="6400" dirty="0" smtClean="0">
                <a:latin typeface="Corbel" panose="020B0503020204020204" pitchFamily="34" charset="0"/>
              </a:rPr>
              <a:t>,</a:t>
            </a:r>
            <a:r>
              <a:rPr lang="x-none" sz="6400" dirty="0" smtClean="0">
                <a:latin typeface="Corbel" panose="020B0503020204020204" pitchFamily="34" charset="0"/>
              </a:rPr>
              <a:t> </a:t>
            </a:r>
            <a:r>
              <a:rPr lang="en-US" sz="6400" dirty="0" err="1" smtClean="0">
                <a:latin typeface="Corbel" panose="020B0503020204020204" pitchFamily="34" charset="0"/>
              </a:rPr>
              <a:t>pentru</a:t>
            </a:r>
            <a:r>
              <a:rPr lang="en-US" sz="6400" dirty="0" smtClean="0">
                <a:latin typeface="Corbel" panose="020B0503020204020204" pitchFamily="34" charset="0"/>
              </a:rPr>
              <a:t> </a:t>
            </a:r>
            <a:r>
              <a:rPr lang="en-US" sz="6400" dirty="0">
                <a:latin typeface="Corbel" panose="020B0503020204020204" pitchFamily="34" charset="0"/>
              </a:rPr>
              <a:t>exact o </a:t>
            </a:r>
            <a:r>
              <a:rPr lang="en-US" sz="6400" dirty="0" err="1">
                <a:latin typeface="Corbel" panose="020B0503020204020204" pitchFamily="34" charset="0"/>
              </a:rPr>
              <a:t>oră</a:t>
            </a:r>
            <a:r>
              <a:rPr lang="en-US" sz="6400" dirty="0">
                <a:latin typeface="Corbel" panose="020B0503020204020204" pitchFamily="34" charset="0"/>
              </a:rPr>
              <a:t>, </a:t>
            </a:r>
            <a:r>
              <a:rPr lang="en-US" sz="6400" dirty="0" err="1">
                <a:latin typeface="Corbel" panose="020B0503020204020204" pitchFamily="34" charset="0"/>
              </a:rPr>
              <a:t>să</a:t>
            </a:r>
            <a:r>
              <a:rPr lang="en-US" sz="6400" dirty="0">
                <a:latin typeface="Corbel" panose="020B0503020204020204" pitchFamily="34" charset="0"/>
              </a:rPr>
              <a:t> nu… </a:t>
            </a:r>
            <a:endParaRPr lang="ro-MD" sz="6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400" b="1" dirty="0" err="1" smtClean="0">
                <a:latin typeface="Corbel" panose="020B0503020204020204" pitchFamily="34" charset="0"/>
              </a:rPr>
              <a:t>Finisați</a:t>
            </a:r>
            <a:r>
              <a:rPr lang="en-US" sz="6400" b="1" dirty="0" smtClean="0">
                <a:latin typeface="Corbel" panose="020B0503020204020204" pitchFamily="34" charset="0"/>
              </a:rPr>
              <a:t> </a:t>
            </a:r>
            <a:r>
              <a:rPr lang="en-US" sz="6400" b="1" dirty="0" err="1">
                <a:latin typeface="Corbel" panose="020B0503020204020204" pitchFamily="34" charset="0"/>
              </a:rPr>
              <a:t>gluma</a:t>
            </a:r>
            <a:r>
              <a:rPr lang="en-US" sz="6400" b="1" dirty="0">
                <a:latin typeface="Corbel" panose="020B0503020204020204" pitchFamily="34" charset="0"/>
              </a:rPr>
              <a:t> </a:t>
            </a:r>
            <a:r>
              <a:rPr lang="en-US" sz="6400" b="1" dirty="0" err="1">
                <a:latin typeface="Corbel" panose="020B0503020204020204" pitchFamily="34" charset="0"/>
              </a:rPr>
              <a:t>lui</a:t>
            </a:r>
            <a:r>
              <a:rPr lang="en-US" sz="6400" b="1" dirty="0">
                <a:latin typeface="Corbel" panose="020B0503020204020204" pitchFamily="34" charset="0"/>
              </a:rPr>
              <a:t> Jerry </a:t>
            </a:r>
            <a:r>
              <a:rPr lang="en-US" sz="6400" b="1" dirty="0" err="1" smtClean="0">
                <a:latin typeface="Corbel" panose="020B0503020204020204" pitchFamily="34" charset="0"/>
              </a:rPr>
              <a:t>printr</a:t>
            </a:r>
            <a:r>
              <a:rPr lang="x-none" sz="6400" b="1" dirty="0">
                <a:latin typeface="Corbel" panose="020B0503020204020204" pitchFamily="34" charset="0"/>
              </a:rPr>
              <a:t>-</a:t>
            </a:r>
            <a:r>
              <a:rPr lang="en-US" sz="6400" b="1" dirty="0" smtClean="0">
                <a:latin typeface="Corbel" panose="020B0503020204020204" pitchFamily="34" charset="0"/>
              </a:rPr>
              <a:t>un </a:t>
            </a:r>
            <a:r>
              <a:rPr lang="en-US" sz="6400" b="1" dirty="0" err="1" smtClean="0">
                <a:latin typeface="Corbel" panose="020B0503020204020204" pitchFamily="34" charset="0"/>
              </a:rPr>
              <a:t>singur</a:t>
            </a:r>
            <a:r>
              <a:rPr lang="en-US" sz="6400" b="1" dirty="0" smtClean="0">
                <a:latin typeface="Corbel" panose="020B0503020204020204" pitchFamily="34" charset="0"/>
              </a:rPr>
              <a:t> </a:t>
            </a:r>
            <a:r>
              <a:rPr lang="en-US" sz="6400" b="1" dirty="0" err="1">
                <a:latin typeface="Corbel" panose="020B0503020204020204" pitchFamily="34" charset="0"/>
              </a:rPr>
              <a:t>cuvânt</a:t>
            </a:r>
            <a:r>
              <a:rPr lang="en-US" sz="6400" b="1" dirty="0">
                <a:latin typeface="Corbel" panose="020B0503020204020204" pitchFamily="34" charset="0"/>
              </a:rPr>
              <a:t>.  </a:t>
            </a:r>
            <a:endParaRPr lang="ru-RU" sz="6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4289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40" y="3669578"/>
            <a:ext cx="10173789" cy="389236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69732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Дышать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algn="ctr" fontAlgn="base"/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Respire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8710709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</a:t>
            </a:r>
            <a:r>
              <a:rPr lang="ru-RU" sz="4800" i="0" u="none" strike="noStrike" cap="none" dirty="0" smtClean="0">
                <a:solidFill>
                  <a:srgbClr val="002E6D"/>
                </a:solidFill>
              </a:rPr>
              <a:t>ОТВЕТ</a:t>
            </a:r>
            <a:r>
              <a:rPr lang="ro-RO" sz="4800" dirty="0" smtClean="0">
                <a:solidFill>
                  <a:srgbClr val="002E6D"/>
                </a:solidFill>
              </a:rPr>
              <a:t>/RĂSPUNSUL</a:t>
            </a:r>
            <a:endParaRPr sz="48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0" y="1124030"/>
            <a:ext cx="10091419" cy="77825"/>
          </a:xfrm>
          <a:prstGeom prst="rect">
            <a:avLst/>
          </a:prstGeom>
        </p:spPr>
      </p:pic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Picture 2" descr="D:\Docs\Desktop\9024b8e9b561fa88aa0b2c5ee6165207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30"/>
          <a:stretch/>
        </p:blipFill>
        <p:spPr bwMode="auto">
          <a:xfrm>
            <a:off x="1069339" y="2871916"/>
            <a:ext cx="9004301" cy="622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77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1028"/>
            <a:ext cx="20104099" cy="12082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53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0" y="1124030"/>
            <a:ext cx="1009141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3"/>
            <a:ext cx="10658513" cy="792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700" dirty="0">
                <a:latin typeface="Corbel" panose="020B0503020204020204" pitchFamily="34" charset="0"/>
              </a:rPr>
              <a:t>Чтобы привлечь внимание к </a:t>
            </a:r>
            <a:r>
              <a:rPr lang="ru-RU" sz="4700" dirty="0" smtClean="0">
                <a:latin typeface="Corbel" panose="020B0503020204020204" pitchFamily="34" charset="0"/>
              </a:rPr>
              <a:t>опасным </a:t>
            </a:r>
            <a:endParaRPr lang="x-none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последствиям</a:t>
            </a:r>
            <a:r>
              <a:rPr lang="x-none" sz="4700" dirty="0" smtClean="0">
                <a:latin typeface="Corbel" panose="020B0503020204020204" pitchFamily="34" charset="0"/>
              </a:rPr>
              <a:t> </a:t>
            </a:r>
            <a:r>
              <a:rPr lang="ru-RU" sz="4700" dirty="0" smtClean="0">
                <a:latin typeface="Corbel" panose="020B0503020204020204" pitchFamily="34" charset="0"/>
              </a:rPr>
              <a:t>изменения </a:t>
            </a:r>
            <a:r>
              <a:rPr lang="ru-RU" sz="4700" dirty="0">
                <a:latin typeface="Corbel" panose="020B0503020204020204" pitchFamily="34" charset="0"/>
              </a:rPr>
              <a:t>климата, ещё </a:t>
            </a:r>
            <a:endParaRPr lang="x-none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в </a:t>
            </a:r>
            <a:r>
              <a:rPr lang="ru-RU" sz="4700" dirty="0">
                <a:latin typeface="Corbel" panose="020B0503020204020204" pitchFamily="34" charset="0"/>
              </a:rPr>
              <a:t>2009 </a:t>
            </a:r>
            <a:r>
              <a:rPr lang="ru-RU" sz="4700" dirty="0" smtClean="0">
                <a:latin typeface="Corbel" panose="020B0503020204020204" pitchFamily="34" charset="0"/>
              </a:rPr>
              <a:t>году </a:t>
            </a:r>
            <a:r>
              <a:rPr lang="ru-RU" sz="4700" dirty="0">
                <a:latin typeface="Corbel" panose="020B0503020204020204" pitchFamily="34" charset="0"/>
              </a:rPr>
              <a:t>заседание правительства </a:t>
            </a:r>
            <a:endParaRPr lang="x-none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700" dirty="0" smtClean="0">
                <a:latin typeface="Corbel" panose="020B0503020204020204" pitchFamily="34" charset="0"/>
              </a:rPr>
              <a:t>Мальдив </a:t>
            </a:r>
            <a:r>
              <a:rPr lang="ru-RU" sz="4700" dirty="0">
                <a:latin typeface="Corbel" panose="020B0503020204020204" pitchFamily="34" charset="0"/>
              </a:rPr>
              <a:t>прошло… </a:t>
            </a:r>
            <a:r>
              <a:rPr lang="ru-RU" sz="4700" b="1" dirty="0" smtClean="0">
                <a:latin typeface="Corbel" panose="020B0503020204020204" pitchFamily="34" charset="0"/>
              </a:rPr>
              <a:t>Где?</a:t>
            </a:r>
            <a:endParaRPr lang="en-US" sz="4700" dirty="0">
              <a:latin typeface="Corbel" panose="020B0503020204020204" pitchFamily="34" charset="0"/>
            </a:endParaRPr>
          </a:p>
          <a:p>
            <a:pPr fontAlgn="base"/>
            <a:endParaRPr lang="x-none" sz="25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00" dirty="0" err="1" smtClean="0">
                <a:latin typeface="Corbel" panose="020B0503020204020204" pitchFamily="34" charset="0"/>
              </a:rPr>
              <a:t>Pentru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>
                <a:latin typeface="Corbel" panose="020B0503020204020204" pitchFamily="34" charset="0"/>
              </a:rPr>
              <a:t>a </a:t>
            </a:r>
            <a:r>
              <a:rPr lang="en-US" sz="4700" dirty="0" err="1">
                <a:latin typeface="Corbel" panose="020B0503020204020204" pitchFamily="34" charset="0"/>
              </a:rPr>
              <a:t>atrage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atenția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asupra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endParaRPr lang="x-none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00" dirty="0" err="1" smtClean="0">
                <a:latin typeface="Corbel" panose="020B0503020204020204" pitchFamily="34" charset="0"/>
              </a:rPr>
              <a:t>consecințelor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>
                <a:latin typeface="Corbel" panose="020B0503020204020204" pitchFamily="34" charset="0"/>
              </a:rPr>
              <a:t>negative </a:t>
            </a:r>
            <a:r>
              <a:rPr lang="en-US" sz="4700" dirty="0" smtClean="0">
                <a:latin typeface="Corbel" panose="020B0503020204020204" pitchFamily="34" charset="0"/>
              </a:rPr>
              <a:t>ale </a:t>
            </a:r>
            <a:r>
              <a:rPr lang="en-US" sz="4700" dirty="0" err="1" smtClean="0">
                <a:latin typeface="Corbel" panose="020B0503020204020204" pitchFamily="34" charset="0"/>
              </a:rPr>
              <a:t>schimbărilor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  <a:endParaRPr lang="x-none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00" dirty="0" err="1" smtClean="0">
                <a:latin typeface="Corbel" panose="020B0503020204020204" pitchFamily="34" charset="0"/>
              </a:rPr>
              <a:t>climatice</a:t>
            </a:r>
            <a:r>
              <a:rPr lang="en-US" sz="4700" dirty="0">
                <a:latin typeface="Corbel" panose="020B0503020204020204" pitchFamily="34" charset="0"/>
              </a:rPr>
              <a:t>, </a:t>
            </a:r>
            <a:r>
              <a:rPr lang="en-US" sz="4700" dirty="0" err="1">
                <a:latin typeface="Corbel" panose="020B0503020204020204" pitchFamily="34" charset="0"/>
              </a:rPr>
              <a:t>în</a:t>
            </a:r>
            <a:r>
              <a:rPr lang="en-US" sz="4700" dirty="0">
                <a:latin typeface="Corbel" panose="020B0503020204020204" pitchFamily="34" charset="0"/>
              </a:rPr>
              <a:t> 2009 a </a:t>
            </a:r>
            <a:r>
              <a:rPr lang="en-US" sz="4700" dirty="0" err="1" smtClean="0">
                <a:latin typeface="Corbel" panose="020B0503020204020204" pitchFamily="34" charset="0"/>
              </a:rPr>
              <a:t>avut</a:t>
            </a:r>
            <a:r>
              <a:rPr lang="x-none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err="1" smtClean="0">
                <a:latin typeface="Corbel" panose="020B0503020204020204" pitchFamily="34" charset="0"/>
              </a:rPr>
              <a:t>loc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>
                <a:latin typeface="Corbel" panose="020B0503020204020204" pitchFamily="34" charset="0"/>
              </a:rPr>
              <a:t>o </a:t>
            </a:r>
            <a:r>
              <a:rPr lang="en-US" sz="4700" dirty="0" err="1">
                <a:latin typeface="Corbel" panose="020B0503020204020204" pitchFamily="34" charset="0"/>
              </a:rPr>
              <a:t>ședință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endParaRPr lang="x-none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00" dirty="0" err="1" smtClean="0">
                <a:latin typeface="Corbel" panose="020B0503020204020204" pitchFamily="34" charset="0"/>
              </a:rPr>
              <a:t>neobișnuită</a:t>
            </a:r>
            <a:r>
              <a:rPr lang="en-US" sz="4700" dirty="0" smtClean="0">
                <a:latin typeface="Corbel" panose="020B0503020204020204" pitchFamily="34" charset="0"/>
              </a:rPr>
              <a:t> a </a:t>
            </a:r>
            <a:r>
              <a:rPr lang="en-US" sz="4700" dirty="0" err="1" smtClean="0">
                <a:latin typeface="Corbel" panose="020B0503020204020204" pitchFamily="34" charset="0"/>
              </a:rPr>
              <a:t>Guvernului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Maldiv</a:t>
            </a:r>
            <a:r>
              <a:rPr lang="en-US" sz="4700" dirty="0">
                <a:latin typeface="Corbel" panose="020B0503020204020204" pitchFamily="34" charset="0"/>
              </a:rPr>
              <a:t>. </a:t>
            </a:r>
            <a:r>
              <a:rPr lang="en-US" sz="4700" dirty="0" err="1">
                <a:latin typeface="Corbel" panose="020B0503020204020204" pitchFamily="34" charset="0"/>
              </a:rPr>
              <a:t>Locul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endParaRPr lang="x-none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00" dirty="0" err="1" smtClean="0">
                <a:latin typeface="Corbel" panose="020B0503020204020204" pitchFamily="34" charset="0"/>
              </a:rPr>
              <a:t>desfășurării</a:t>
            </a:r>
            <a:r>
              <a:rPr lang="x-none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err="1" smtClean="0">
                <a:latin typeface="Corbel" panose="020B0503020204020204" pitchFamily="34" charset="0"/>
              </a:rPr>
              <a:t>ședinței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>
                <a:latin typeface="Corbel" panose="020B0503020204020204" pitchFamily="34" charset="0"/>
              </a:rPr>
              <a:t>a </a:t>
            </a:r>
            <a:r>
              <a:rPr lang="en-US" sz="4700" dirty="0" err="1">
                <a:latin typeface="Corbel" panose="020B0503020204020204" pitchFamily="34" charset="0"/>
              </a:rPr>
              <a:t>fost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foarte</a:t>
            </a:r>
            <a:r>
              <a:rPr lang="en-US" sz="4700" dirty="0">
                <a:latin typeface="Corbel" panose="020B0503020204020204" pitchFamily="34" charset="0"/>
              </a:rPr>
              <a:t>  </a:t>
            </a:r>
            <a:endParaRPr lang="x-none" sz="4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700" dirty="0" err="1" smtClean="0">
                <a:latin typeface="Corbel" panose="020B0503020204020204" pitchFamily="34" charset="0"/>
              </a:rPr>
              <a:t>sugestiv</a:t>
            </a:r>
            <a:r>
              <a:rPr lang="en-US" sz="4700" dirty="0">
                <a:latin typeface="Corbel" panose="020B0503020204020204" pitchFamily="34" charset="0"/>
              </a:rPr>
              <a:t>. </a:t>
            </a:r>
            <a:r>
              <a:rPr lang="en-US" sz="4700" b="1" dirty="0" err="1">
                <a:latin typeface="Corbel" panose="020B0503020204020204" pitchFamily="34" charset="0"/>
              </a:rPr>
              <a:t>Unde</a:t>
            </a:r>
            <a:r>
              <a:rPr lang="en-US" sz="4700" b="1" dirty="0">
                <a:latin typeface="Corbel" panose="020B0503020204020204" pitchFamily="34" charset="0"/>
              </a:rPr>
              <a:t> a </a:t>
            </a:r>
            <a:r>
              <a:rPr lang="en-US" sz="4700" b="1" dirty="0" err="1">
                <a:latin typeface="Corbel" panose="020B0503020204020204" pitchFamily="34" charset="0"/>
              </a:rPr>
              <a:t>avut</a:t>
            </a:r>
            <a:r>
              <a:rPr lang="en-US" sz="4700" b="1" dirty="0">
                <a:latin typeface="Corbel" panose="020B0503020204020204" pitchFamily="34" charset="0"/>
              </a:rPr>
              <a:t> </a:t>
            </a:r>
            <a:r>
              <a:rPr lang="en-US" sz="4700" b="1" dirty="0" err="1">
                <a:latin typeface="Corbel" panose="020B0503020204020204" pitchFamily="34" charset="0"/>
              </a:rPr>
              <a:t>loc</a:t>
            </a:r>
            <a:r>
              <a:rPr lang="en-US" sz="4700" b="1" dirty="0">
                <a:latin typeface="Corbel" panose="020B0503020204020204" pitchFamily="34" charset="0"/>
              </a:rPr>
              <a:t> </a:t>
            </a:r>
            <a:r>
              <a:rPr lang="en-US" sz="4700" b="1" dirty="0" err="1">
                <a:latin typeface="Corbel" panose="020B0503020204020204" pitchFamily="34" charset="0"/>
              </a:rPr>
              <a:t>ședința</a:t>
            </a:r>
            <a:r>
              <a:rPr lang="en-US" sz="4700" b="1" dirty="0">
                <a:latin typeface="Corbel" panose="020B0503020204020204" pitchFamily="34" charset="0"/>
              </a:rPr>
              <a:t>?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643" y="1232334"/>
            <a:ext cx="8928497" cy="892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40" y="3669578"/>
            <a:ext cx="10173789" cy="3892360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69732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7200" b="1" dirty="0">
                <a:solidFill>
                  <a:schemeClr val="bg1"/>
                </a:solidFill>
                <a:latin typeface="Corbel" panose="020B0503020204020204" pitchFamily="34" charset="0"/>
              </a:rPr>
              <a:t>Под </a:t>
            </a:r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водой</a:t>
            </a:r>
            <a:r>
              <a:rPr lang="x-none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Ședința</a:t>
            </a:r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7200" b="1" dirty="0">
                <a:solidFill>
                  <a:schemeClr val="bg1"/>
                </a:solidFill>
                <a:latin typeface="Corbel" panose="020B0503020204020204" pitchFamily="34" charset="0"/>
              </a:rPr>
              <a:t>a </a:t>
            </a:r>
            <a:r>
              <a:rPr lang="en-US" sz="7200" b="1" dirty="0" err="1">
                <a:solidFill>
                  <a:schemeClr val="bg1"/>
                </a:solidFill>
                <a:latin typeface="Corbel" panose="020B0503020204020204" pitchFamily="34" charset="0"/>
              </a:rPr>
              <a:t>avut</a:t>
            </a:r>
            <a:r>
              <a:rPr lang="en-US" sz="72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Corbel" panose="020B0503020204020204" pitchFamily="34" charset="0"/>
              </a:rPr>
              <a:t>loc</a:t>
            </a:r>
            <a:r>
              <a:rPr lang="en-US" sz="72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x-none" sz="72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sub </a:t>
            </a:r>
            <a:r>
              <a:rPr lang="en-US" sz="7200" b="1" dirty="0" err="1">
                <a:solidFill>
                  <a:schemeClr val="bg1"/>
                </a:solidFill>
                <a:latin typeface="Corbel" panose="020B0503020204020204" pitchFamily="34" charset="0"/>
              </a:rPr>
              <a:t>apă</a:t>
            </a:r>
            <a:endParaRPr lang="en-US" sz="72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8710709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</a:t>
            </a:r>
            <a:r>
              <a:rPr lang="ru-RU" sz="4800" i="0" u="none" strike="noStrike" cap="none" dirty="0" smtClean="0">
                <a:solidFill>
                  <a:srgbClr val="002E6D"/>
                </a:solidFill>
              </a:rPr>
              <a:t>ОТВЕТ</a:t>
            </a:r>
            <a:r>
              <a:rPr lang="ro-RO" sz="4800" dirty="0" smtClean="0">
                <a:solidFill>
                  <a:srgbClr val="002E6D"/>
                </a:solidFill>
              </a:rPr>
              <a:t>/RĂSPUNSUL</a:t>
            </a:r>
            <a:endParaRPr sz="48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0" y="1124030"/>
            <a:ext cx="10091419" cy="77825"/>
          </a:xfrm>
          <a:prstGeom prst="rect">
            <a:avLst/>
          </a:prstGeom>
        </p:spPr>
      </p:pic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6" descr="Дайвинг — Википедия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" y="2621280"/>
            <a:ext cx="10019595" cy="637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37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0" y="1124030"/>
            <a:ext cx="1009141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700" dirty="0">
                <a:latin typeface="Corbel" panose="020B0503020204020204" pitchFamily="34" charset="0"/>
              </a:rPr>
              <a:t>Ещё в </a:t>
            </a:r>
            <a:r>
              <a:rPr lang="en-US" sz="5700" dirty="0">
                <a:latin typeface="Corbel" panose="020B0503020204020204" pitchFamily="34" charset="0"/>
              </a:rPr>
              <a:t>XI </a:t>
            </a:r>
            <a:r>
              <a:rPr lang="ru-RU" sz="5700" dirty="0">
                <a:latin typeface="Corbel" panose="020B0503020204020204" pitchFamily="34" charset="0"/>
              </a:rPr>
              <a:t>веке в дельте реки </a:t>
            </a:r>
            <a:r>
              <a:rPr lang="ru-RU" sz="5700" dirty="0" err="1">
                <a:latin typeface="Corbel" panose="020B0503020204020204" pitchFamily="34" charset="0"/>
              </a:rPr>
              <a:t>Хонгха</a:t>
            </a:r>
            <a:r>
              <a:rPr lang="ru-RU" sz="5700" dirty="0">
                <a:latin typeface="Corbel" panose="020B0503020204020204" pitchFamily="34" charset="0"/>
              </a:rPr>
              <a:t> возникла </a:t>
            </a:r>
            <a:r>
              <a:rPr lang="ru-RU" sz="5700" dirty="0" smtClean="0">
                <a:latin typeface="Corbel" panose="020B0503020204020204" pitchFamily="34" charset="0"/>
              </a:rPr>
              <a:t>традиция</a:t>
            </a:r>
            <a:r>
              <a:rPr lang="x-none" sz="5700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необычного </a:t>
            </a:r>
            <a:r>
              <a:rPr lang="ru-RU" sz="5700" dirty="0">
                <a:latin typeface="Corbel" panose="020B0503020204020204" pitchFamily="34" charset="0"/>
              </a:rPr>
              <a:t>кукольного театра. Куклы делали из дерева, </a:t>
            </a:r>
            <a:endParaRPr lang="x-none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их поддерживал </a:t>
            </a:r>
            <a:r>
              <a:rPr lang="ru-RU" sz="5700" dirty="0">
                <a:latin typeface="Corbel" panose="020B0503020204020204" pitchFamily="34" charset="0"/>
              </a:rPr>
              <a:t>длинный спрятанный стержень. </a:t>
            </a:r>
            <a:r>
              <a:rPr lang="ru-RU" sz="5700" dirty="0" smtClean="0">
                <a:latin typeface="Corbel" panose="020B0503020204020204" pitchFamily="34" charset="0"/>
              </a:rPr>
              <a:t>Причиной</a:t>
            </a:r>
            <a:r>
              <a:rPr lang="x-none" sz="5700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появления </a:t>
            </a:r>
            <a:r>
              <a:rPr lang="ru-RU" sz="5700" dirty="0">
                <a:latin typeface="Corbel" panose="020B0503020204020204" pitchFamily="34" charset="0"/>
              </a:rPr>
              <a:t>таких представлений стали частые… </a:t>
            </a:r>
            <a:r>
              <a:rPr lang="ru-RU" sz="5700" b="1" dirty="0" smtClean="0">
                <a:latin typeface="Corbel" panose="020B0503020204020204" pitchFamily="34" charset="0"/>
              </a:rPr>
              <a:t>Что?</a:t>
            </a:r>
            <a:endParaRPr lang="en-US" sz="5700" b="1" dirty="0" smtClean="0">
              <a:latin typeface="Corbel" panose="020B0503020204020204" pitchFamily="34" charset="0"/>
            </a:endParaRPr>
          </a:p>
          <a:p>
            <a:pPr fontAlgn="base"/>
            <a:endParaRPr lang="x-none" sz="35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dirty="0" err="1" smtClean="0">
                <a:latin typeface="Corbel" panose="020B0503020204020204" pitchFamily="34" charset="0"/>
              </a:rPr>
              <a:t>Încă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în</a:t>
            </a:r>
            <a:r>
              <a:rPr lang="en-US" sz="5700" dirty="0">
                <a:latin typeface="Corbel" panose="020B0503020204020204" pitchFamily="34" charset="0"/>
              </a:rPr>
              <a:t> sec. XI </a:t>
            </a:r>
            <a:r>
              <a:rPr lang="en-US" sz="5700" dirty="0" err="1">
                <a:latin typeface="Corbel" panose="020B0503020204020204" pitchFamily="34" charset="0"/>
              </a:rPr>
              <a:t>în</a:t>
            </a:r>
            <a:r>
              <a:rPr lang="en-US" sz="5700" dirty="0">
                <a:latin typeface="Corbel" panose="020B0503020204020204" pitchFamily="34" charset="0"/>
              </a:rPr>
              <a:t> delta </a:t>
            </a:r>
            <a:r>
              <a:rPr lang="en-US" sz="5700" dirty="0" err="1">
                <a:latin typeface="Corbel" panose="020B0503020204020204" pitchFamily="34" charset="0"/>
              </a:rPr>
              <a:t>râului</a:t>
            </a:r>
            <a:r>
              <a:rPr lang="en-US" sz="5700" dirty="0">
                <a:latin typeface="Corbel" panose="020B0503020204020204" pitchFamily="34" charset="0"/>
              </a:rPr>
              <a:t> Hong Ha a </a:t>
            </a:r>
            <a:r>
              <a:rPr lang="en-US" sz="5700" dirty="0" err="1">
                <a:latin typeface="Corbel" panose="020B0503020204020204" pitchFamily="34" charset="0"/>
              </a:rPr>
              <a:t>apărut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tradiția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unui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 smtClean="0">
                <a:latin typeface="Corbel" panose="020B0503020204020204" pitchFamily="34" charset="0"/>
              </a:rPr>
              <a:t>teatru</a:t>
            </a:r>
            <a:r>
              <a:rPr lang="x-none" sz="5700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en-US" sz="5700" dirty="0" smtClean="0">
                <a:latin typeface="Corbel" panose="020B0503020204020204" pitchFamily="34" charset="0"/>
              </a:rPr>
              <a:t>de </a:t>
            </a:r>
            <a:r>
              <a:rPr lang="en-US" sz="5700" dirty="0" err="1">
                <a:latin typeface="Corbel" panose="020B0503020204020204" pitchFamily="34" charset="0"/>
              </a:rPr>
              <a:t>păpuși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neobișnuit</a:t>
            </a:r>
            <a:r>
              <a:rPr lang="en-US" sz="5700" dirty="0">
                <a:latin typeface="Corbel" panose="020B0503020204020204" pitchFamily="34" charset="0"/>
              </a:rPr>
              <a:t>. </a:t>
            </a:r>
            <a:r>
              <a:rPr lang="en-US" sz="5700" dirty="0" err="1">
                <a:latin typeface="Corbel" panose="020B0503020204020204" pitchFamily="34" charset="0"/>
              </a:rPr>
              <a:t>Păpușile</a:t>
            </a:r>
            <a:r>
              <a:rPr lang="en-US" sz="5700" dirty="0">
                <a:latin typeface="Corbel" panose="020B0503020204020204" pitchFamily="34" charset="0"/>
              </a:rPr>
              <a:t> de </a:t>
            </a:r>
            <a:r>
              <a:rPr lang="en-US" sz="5700" dirty="0" err="1">
                <a:latin typeface="Corbel" panose="020B0503020204020204" pitchFamily="34" charset="0"/>
              </a:rPr>
              <a:t>lemn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erau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susținute</a:t>
            </a:r>
            <a:r>
              <a:rPr lang="en-US" sz="5700" dirty="0">
                <a:latin typeface="Corbel" panose="020B0503020204020204" pitchFamily="34" charset="0"/>
              </a:rPr>
              <a:t> de </a:t>
            </a:r>
            <a:r>
              <a:rPr lang="en-US" sz="5700" dirty="0" err="1">
                <a:latin typeface="Corbel" panose="020B0503020204020204" pitchFamily="34" charset="0"/>
              </a:rPr>
              <a:t>tije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endParaRPr lang="x-none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dirty="0" smtClean="0">
                <a:latin typeface="Corbel" panose="020B0503020204020204" pitchFamily="34" charset="0"/>
              </a:rPr>
              <a:t>lungi</a:t>
            </a:r>
            <a:r>
              <a:rPr lang="x-none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 smtClean="0">
                <a:latin typeface="Corbel" panose="020B0503020204020204" pitchFamily="34" charset="0"/>
              </a:rPr>
              <a:t>ascunse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>
                <a:latin typeface="Corbel" panose="020B0503020204020204" pitchFamily="34" charset="0"/>
              </a:rPr>
              <a:t>de </a:t>
            </a:r>
            <a:r>
              <a:rPr lang="en-US" sz="5700" dirty="0" err="1">
                <a:latin typeface="Corbel" panose="020B0503020204020204" pitchFamily="34" charset="0"/>
              </a:rPr>
              <a:t>ochii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spectatorilor</a:t>
            </a:r>
            <a:r>
              <a:rPr lang="en-US" sz="5700" dirty="0">
                <a:latin typeface="Corbel" panose="020B0503020204020204" pitchFamily="34" charset="0"/>
              </a:rPr>
              <a:t>. </a:t>
            </a:r>
            <a:r>
              <a:rPr lang="en-US" sz="5700" dirty="0" err="1">
                <a:latin typeface="Corbel" panose="020B0503020204020204" pitchFamily="34" charset="0"/>
              </a:rPr>
              <a:t>Motiv</a:t>
            </a:r>
            <a:r>
              <a:rPr lang="en-US" sz="5700" dirty="0">
                <a:latin typeface="Corbel" panose="020B0503020204020204" pitchFamily="34" charset="0"/>
              </a:rPr>
              <a:t> al </a:t>
            </a:r>
            <a:r>
              <a:rPr lang="en-US" sz="5700" dirty="0" err="1">
                <a:latin typeface="Corbel" panose="020B0503020204020204" pitchFamily="34" charset="0"/>
              </a:rPr>
              <a:t>apariției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acestui</a:t>
            </a:r>
            <a:r>
              <a:rPr lang="en-US" sz="5700" dirty="0">
                <a:latin typeface="Corbel" panose="020B0503020204020204" pitchFamily="34" charset="0"/>
              </a:rPr>
              <a:t> tip </a:t>
            </a:r>
            <a:endParaRPr lang="x-none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dirty="0" smtClean="0">
                <a:latin typeface="Corbel" panose="020B0503020204020204" pitchFamily="34" charset="0"/>
              </a:rPr>
              <a:t>de</a:t>
            </a:r>
            <a:r>
              <a:rPr lang="x-none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 smtClean="0">
                <a:latin typeface="Corbel" panose="020B0503020204020204" pitchFamily="34" charset="0"/>
              </a:rPr>
              <a:t>teatru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erau</a:t>
            </a:r>
            <a:r>
              <a:rPr lang="en-US" sz="5700" dirty="0">
                <a:latin typeface="Corbel" panose="020B0503020204020204" pitchFamily="34" charset="0"/>
              </a:rPr>
              <a:t> ALFELE </a:t>
            </a:r>
            <a:r>
              <a:rPr lang="en-US" sz="5700" dirty="0" err="1">
                <a:latin typeface="Corbel" panose="020B0503020204020204" pitchFamily="34" charset="0"/>
              </a:rPr>
              <a:t>frecvente</a:t>
            </a:r>
            <a:r>
              <a:rPr lang="en-US" sz="5700" dirty="0">
                <a:latin typeface="Corbel" panose="020B0503020204020204" pitchFamily="34" charset="0"/>
              </a:rPr>
              <a:t>. </a:t>
            </a:r>
            <a:r>
              <a:rPr lang="en-US" sz="5700" b="1" dirty="0">
                <a:latin typeface="Corbel" panose="020B0503020204020204" pitchFamily="34" charset="0"/>
              </a:rPr>
              <a:t>Ce </a:t>
            </a:r>
            <a:r>
              <a:rPr lang="en-US" sz="5700" b="1" dirty="0" err="1">
                <a:latin typeface="Corbel" panose="020B0503020204020204" pitchFamily="34" charset="0"/>
              </a:rPr>
              <a:t>sunt</a:t>
            </a:r>
            <a:r>
              <a:rPr lang="en-US" sz="5700" b="1" dirty="0">
                <a:latin typeface="Corbel" panose="020B0503020204020204" pitchFamily="34" charset="0"/>
              </a:rPr>
              <a:t> ALFELE?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8761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40" y="3669578"/>
            <a:ext cx="10173789" cy="3892360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69732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Наводнения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endParaRPr lang="x-none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Inundațiile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8710709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</a:t>
            </a:r>
            <a:r>
              <a:rPr lang="ru-RU" sz="4800" i="0" u="none" strike="noStrike" cap="none" dirty="0" smtClean="0">
                <a:solidFill>
                  <a:srgbClr val="002E6D"/>
                </a:solidFill>
              </a:rPr>
              <a:t>ОТВЕТ</a:t>
            </a:r>
            <a:r>
              <a:rPr lang="ro-RO" sz="4800" dirty="0" smtClean="0">
                <a:solidFill>
                  <a:srgbClr val="002E6D"/>
                </a:solidFill>
              </a:rPr>
              <a:t>/RĂSPUNSUL</a:t>
            </a:r>
            <a:endParaRPr sz="48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0" y="1124030"/>
            <a:ext cx="10091419" cy="77825"/>
          </a:xfrm>
          <a:prstGeom prst="rect">
            <a:avLst/>
          </a:prstGeom>
        </p:spPr>
      </p:pic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4" descr="http://tourmenu.net/wp-content/uploads/2015/10/ffe13f1844282cfee57bd424faec43bb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36" y="2523999"/>
            <a:ext cx="10018806" cy="671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84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0" y="1124030"/>
            <a:ext cx="1009141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dirty="0">
                <a:latin typeface="Corbel" panose="020B0503020204020204" pitchFamily="34" charset="0"/>
              </a:rPr>
              <a:t>В 2019 году группа учёных открыла новый вид улиток. </a:t>
            </a:r>
            <a:r>
              <a:rPr lang="ru-RU" sz="5400" dirty="0" smtClean="0">
                <a:latin typeface="Corbel" panose="020B0503020204020204" pitchFamily="34" charset="0"/>
              </a:rPr>
              <a:t>Они</a:t>
            </a:r>
            <a:r>
              <a:rPr lang="x-none" sz="5400" dirty="0" smtClean="0">
                <a:latin typeface="Corbel" panose="020B0503020204020204" pitchFamily="34" charset="0"/>
              </a:rPr>
              <a:t> </a:t>
            </a:r>
            <a:r>
              <a:rPr lang="ru-RU" sz="5400" dirty="0" smtClean="0">
                <a:latin typeface="Corbel" panose="020B0503020204020204" pitchFamily="34" charset="0"/>
              </a:rPr>
              <a:t>очень </a:t>
            </a:r>
            <a:endParaRPr lang="x-none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чувствительны </a:t>
            </a:r>
            <a:r>
              <a:rPr lang="ru-RU" sz="5400" dirty="0">
                <a:latin typeface="Corbel" panose="020B0503020204020204" pitchFamily="34" charset="0"/>
              </a:rPr>
              <a:t>к засухе, уничтожению лесов и </a:t>
            </a:r>
            <a:r>
              <a:rPr lang="ru-RU" sz="5400" dirty="0" smtClean="0">
                <a:latin typeface="Corbel" panose="020B0503020204020204" pitchFamily="34" charset="0"/>
              </a:rPr>
              <a:t>не</a:t>
            </a:r>
            <a:r>
              <a:rPr lang="x-none" sz="5400" dirty="0" smtClean="0">
                <a:latin typeface="Corbel" panose="020B0503020204020204" pitchFamily="34" charset="0"/>
              </a:rPr>
              <a:t> </a:t>
            </a:r>
            <a:r>
              <a:rPr lang="ru-RU" sz="5400" dirty="0" smtClean="0">
                <a:latin typeface="Corbel" panose="020B0503020204020204" pitchFamily="34" charset="0"/>
              </a:rPr>
              <a:t>переносят </a:t>
            </a:r>
            <a:endParaRPr lang="x-none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экстремальные </a:t>
            </a:r>
            <a:r>
              <a:rPr lang="ru-RU" sz="5400" dirty="0">
                <a:latin typeface="Corbel" panose="020B0503020204020204" pitchFamily="34" charset="0"/>
              </a:rPr>
              <a:t>температуры. Следовательно, </a:t>
            </a:r>
            <a:r>
              <a:rPr lang="ru-RU" sz="5400" dirty="0" smtClean="0">
                <a:latin typeface="Corbel" panose="020B0503020204020204" pitchFamily="34" charset="0"/>
              </a:rPr>
              <a:t>изменение </a:t>
            </a:r>
            <a:endParaRPr lang="x-none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климата </a:t>
            </a:r>
            <a:r>
              <a:rPr lang="ru-RU" sz="5400" dirty="0">
                <a:latin typeface="Corbel" panose="020B0503020204020204" pitchFamily="34" charset="0"/>
              </a:rPr>
              <a:t>для них губительно. </a:t>
            </a:r>
            <a:r>
              <a:rPr lang="ru-RU" sz="5400" b="1" dirty="0">
                <a:latin typeface="Corbel" panose="020B0503020204020204" pitchFamily="34" charset="0"/>
              </a:rPr>
              <a:t>В честь кого назвали </a:t>
            </a:r>
            <a:r>
              <a:rPr lang="ru-RU" sz="5400" b="1" dirty="0" smtClean="0">
                <a:latin typeface="Corbel" panose="020B0503020204020204" pitchFamily="34" charset="0"/>
              </a:rPr>
              <a:t>этот вид?</a:t>
            </a:r>
            <a:endParaRPr lang="en-US" sz="5400" b="1" dirty="0">
              <a:latin typeface="Corbel" panose="020B0503020204020204" pitchFamily="34" charset="0"/>
            </a:endParaRPr>
          </a:p>
          <a:p>
            <a:pPr fontAlgn="base"/>
            <a:endParaRPr lang="x-none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Un </a:t>
            </a:r>
            <a:r>
              <a:rPr lang="en-US" sz="5400" dirty="0" err="1">
                <a:latin typeface="Corbel" panose="020B0503020204020204" pitchFamily="34" charset="0"/>
              </a:rPr>
              <a:t>grup</a:t>
            </a:r>
            <a:r>
              <a:rPr lang="en-US" sz="5400" dirty="0">
                <a:latin typeface="Corbel" panose="020B0503020204020204" pitchFamily="34" charset="0"/>
              </a:rPr>
              <a:t> de </a:t>
            </a:r>
            <a:r>
              <a:rPr lang="en-US" sz="5400" dirty="0" err="1">
                <a:latin typeface="Corbel" panose="020B0503020204020204" pitchFamily="34" charset="0"/>
              </a:rPr>
              <a:t>savanți</a:t>
            </a:r>
            <a:r>
              <a:rPr lang="en-US" sz="5400" dirty="0">
                <a:latin typeface="Corbel" panose="020B0503020204020204" pitchFamily="34" charset="0"/>
              </a:rPr>
              <a:t> a </a:t>
            </a:r>
            <a:r>
              <a:rPr lang="en-US" sz="5400" dirty="0" err="1">
                <a:latin typeface="Corbel" panose="020B0503020204020204" pitchFamily="34" charset="0"/>
              </a:rPr>
              <a:t>descoperit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în</a:t>
            </a:r>
            <a:r>
              <a:rPr lang="en-US" sz="5400" dirty="0">
                <a:latin typeface="Corbel" panose="020B0503020204020204" pitchFamily="34" charset="0"/>
              </a:rPr>
              <a:t> 2019 o </a:t>
            </a:r>
            <a:r>
              <a:rPr lang="en-US" sz="5400" dirty="0" err="1">
                <a:latin typeface="Corbel" panose="020B0503020204020204" pitchFamily="34" charset="0"/>
              </a:rPr>
              <a:t>nouă</a:t>
            </a:r>
            <a:r>
              <a:rPr lang="en-US" sz="5400" dirty="0">
                <a:latin typeface="Corbel" panose="020B0503020204020204" pitchFamily="34" charset="0"/>
              </a:rPr>
              <a:t> specie de </a:t>
            </a:r>
            <a:r>
              <a:rPr lang="en-US" sz="5400" dirty="0" err="1" smtClean="0">
                <a:latin typeface="Corbel" panose="020B0503020204020204" pitchFamily="34" charset="0"/>
              </a:rPr>
              <a:t>melci</a:t>
            </a:r>
            <a:r>
              <a:rPr lang="en-US" sz="5400" dirty="0" smtClean="0">
                <a:latin typeface="Corbel" panose="020B0503020204020204" pitchFamily="34" charset="0"/>
              </a:rPr>
              <a:t>.</a:t>
            </a:r>
            <a:r>
              <a:rPr lang="x-none" sz="5400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Aceștia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sunt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extrem</a:t>
            </a:r>
            <a:r>
              <a:rPr lang="en-US" sz="5400" dirty="0">
                <a:latin typeface="Corbel" panose="020B0503020204020204" pitchFamily="34" charset="0"/>
              </a:rPr>
              <a:t> de </a:t>
            </a:r>
            <a:r>
              <a:rPr lang="en-US" sz="5400" dirty="0" err="1">
                <a:latin typeface="Corbel" panose="020B0503020204020204" pitchFamily="34" charset="0"/>
              </a:rPr>
              <a:t>sensibili</a:t>
            </a:r>
            <a:r>
              <a:rPr lang="en-US" sz="5400" dirty="0">
                <a:latin typeface="Corbel" panose="020B0503020204020204" pitchFamily="34" charset="0"/>
              </a:rPr>
              <a:t> la </a:t>
            </a:r>
            <a:r>
              <a:rPr lang="en-US" sz="5400" dirty="0" err="1">
                <a:latin typeface="Corbel" panose="020B0503020204020204" pitchFamily="34" charset="0"/>
              </a:rPr>
              <a:t>secetă</a:t>
            </a:r>
            <a:r>
              <a:rPr lang="en-US" sz="5400" dirty="0">
                <a:latin typeface="Corbel" panose="020B0503020204020204" pitchFamily="34" charset="0"/>
              </a:rPr>
              <a:t>, </a:t>
            </a:r>
            <a:r>
              <a:rPr lang="en-US" sz="5400" dirty="0" err="1">
                <a:latin typeface="Corbel" panose="020B0503020204020204" pitchFamily="34" charset="0"/>
              </a:rPr>
              <a:t>defrișarea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pădurilor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și</a:t>
            </a:r>
            <a:r>
              <a:rPr lang="x-none" sz="5400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temperaturi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>
                <a:latin typeface="Corbel" panose="020B0503020204020204" pitchFamily="34" charset="0"/>
              </a:rPr>
              <a:t>extreme. </a:t>
            </a:r>
            <a:r>
              <a:rPr lang="en-US" sz="5400" dirty="0" err="1">
                <a:latin typeface="Corbel" panose="020B0503020204020204" pitchFamily="34" charset="0"/>
              </a:rPr>
              <a:t>Astfel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schimbările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climatice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sunt</a:t>
            </a:r>
            <a:r>
              <a:rPr lang="x-none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dezastruoase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endParaRPr lang="x-none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pentru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ei</a:t>
            </a:r>
            <a:r>
              <a:rPr lang="en-US" sz="5400" dirty="0">
                <a:latin typeface="Corbel" panose="020B0503020204020204" pitchFamily="34" charset="0"/>
              </a:rPr>
              <a:t>. </a:t>
            </a:r>
            <a:r>
              <a:rPr lang="en-US" sz="5400" b="1" dirty="0" err="1">
                <a:latin typeface="Corbel" panose="020B0503020204020204" pitchFamily="34" charset="0"/>
              </a:rPr>
              <a:t>În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cinstea</a:t>
            </a:r>
            <a:r>
              <a:rPr lang="en-US" sz="5400" b="1" dirty="0">
                <a:latin typeface="Corbel" panose="020B0503020204020204" pitchFamily="34" charset="0"/>
              </a:rPr>
              <a:t> cui a </a:t>
            </a:r>
            <a:r>
              <a:rPr lang="en-US" sz="5400" b="1" dirty="0" err="1">
                <a:latin typeface="Corbel" panose="020B0503020204020204" pitchFamily="34" charset="0"/>
              </a:rPr>
              <a:t>fost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numită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 smtClean="0">
                <a:latin typeface="Corbel" panose="020B0503020204020204" pitchFamily="34" charset="0"/>
              </a:rPr>
              <a:t>această</a:t>
            </a:r>
            <a:r>
              <a:rPr lang="x-none" sz="5400" b="1" dirty="0" smtClean="0">
                <a:latin typeface="Corbel" panose="020B0503020204020204" pitchFamily="34" charset="0"/>
              </a:rPr>
              <a:t> </a:t>
            </a:r>
            <a:r>
              <a:rPr lang="en-US" sz="5400" b="1" dirty="0" smtClean="0">
                <a:latin typeface="Corbel" panose="020B0503020204020204" pitchFamily="34" charset="0"/>
              </a:rPr>
              <a:t>specie</a:t>
            </a:r>
            <a:r>
              <a:rPr lang="en-US" sz="5400" b="1" dirty="0">
                <a:latin typeface="Corbel" panose="020B0503020204020204" pitchFamily="34" charset="0"/>
              </a:rPr>
              <a:t>?</a:t>
            </a:r>
            <a:endParaRPr lang="ru-RU" sz="5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2998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40" y="3669578"/>
            <a:ext cx="10173789" cy="389236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14703" y="3651387"/>
            <a:ext cx="9854926" cy="3910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7200" b="1" dirty="0">
                <a:solidFill>
                  <a:schemeClr val="bg1"/>
                </a:solidFill>
                <a:latin typeface="Corbel" panose="020B0503020204020204" pitchFamily="34" charset="0"/>
              </a:rPr>
              <a:t>Грета </a:t>
            </a:r>
            <a:r>
              <a:rPr lang="ru-RU" sz="72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Тунберг</a:t>
            </a:r>
            <a:r>
              <a:rPr lang="x-none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Greta </a:t>
            </a:r>
            <a:r>
              <a:rPr lang="en-US" sz="7200" b="1" dirty="0">
                <a:solidFill>
                  <a:schemeClr val="bg1"/>
                </a:solidFill>
                <a:latin typeface="Corbel" panose="020B0503020204020204" pitchFamily="34" charset="0"/>
              </a:rPr>
              <a:t>Thunberg </a:t>
            </a:r>
            <a:endParaRPr lang="ru-RU" sz="72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8710709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</a:t>
            </a:r>
            <a:r>
              <a:rPr lang="ru-RU" sz="4800" i="0" u="none" strike="noStrike" cap="none" dirty="0" smtClean="0">
                <a:solidFill>
                  <a:srgbClr val="002E6D"/>
                </a:solidFill>
              </a:rPr>
              <a:t>ОТВЕТ</a:t>
            </a:r>
            <a:r>
              <a:rPr lang="ro-RO" sz="4800" dirty="0" smtClean="0">
                <a:solidFill>
                  <a:srgbClr val="002E6D"/>
                </a:solidFill>
              </a:rPr>
              <a:t>/RĂSPUNSUL</a:t>
            </a:r>
            <a:endParaRPr sz="48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0" y="1124030"/>
            <a:ext cx="10091419" cy="77825"/>
          </a:xfrm>
          <a:prstGeom prst="rect">
            <a:avLst/>
          </a:prstGeom>
        </p:spPr>
      </p:pic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2" descr="D:\Docs\Desktop\photo_309375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7" y="2721649"/>
            <a:ext cx="10066463" cy="566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22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0" y="1124030"/>
            <a:ext cx="1009141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000" dirty="0">
                <a:latin typeface="Corbel" panose="020B0503020204020204" pitchFamily="34" charset="0"/>
              </a:rPr>
              <a:t>Многие не верят в изменение климата, соответственно и не осознают </a:t>
            </a:r>
            <a:r>
              <a:rPr lang="ru-RU" sz="4000" dirty="0" smtClean="0">
                <a:latin typeface="Corbel" panose="020B0503020204020204" pitchFamily="34" charset="0"/>
              </a:rPr>
              <a:t>негативные</a:t>
            </a:r>
            <a:r>
              <a:rPr lang="x-none" sz="4000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ru-RU" sz="4000" dirty="0" smtClean="0">
                <a:latin typeface="Corbel" panose="020B0503020204020204" pitchFamily="34" charset="0"/>
              </a:rPr>
              <a:t>последствия </a:t>
            </a:r>
            <a:r>
              <a:rPr lang="ru-RU" sz="4000" dirty="0">
                <a:latin typeface="Corbel" panose="020B0503020204020204" pitchFamily="34" charset="0"/>
              </a:rPr>
              <a:t>этого феномена. Чтобы продемонстрировать глупость этих </a:t>
            </a:r>
            <a:r>
              <a:rPr lang="ru-RU" sz="4000" dirty="0" smtClean="0">
                <a:latin typeface="Corbel" panose="020B0503020204020204" pitchFamily="34" charset="0"/>
              </a:rPr>
              <a:t>суждений,</a:t>
            </a:r>
            <a:r>
              <a:rPr lang="x-none" sz="4000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ru-RU" sz="4000" dirty="0" smtClean="0">
                <a:latin typeface="Corbel" panose="020B0503020204020204" pitchFamily="34" charset="0"/>
              </a:rPr>
              <a:t>выпустили </a:t>
            </a:r>
            <a:r>
              <a:rPr lang="ru-RU" sz="4000" dirty="0">
                <a:latin typeface="Corbel" panose="020B0503020204020204" pitchFamily="34" charset="0"/>
              </a:rPr>
              <a:t>серию плакатов с ироничным лозунгом: «Они существуют, а </a:t>
            </a:r>
            <a:r>
              <a:rPr lang="ru-RU" sz="4000" dirty="0" smtClean="0">
                <a:latin typeface="Corbel" panose="020B0503020204020204" pitchFamily="34" charset="0"/>
              </a:rPr>
              <a:t>глобальное</a:t>
            </a:r>
            <a:r>
              <a:rPr lang="x-none" sz="4000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ru-RU" sz="4000" dirty="0" smtClean="0">
                <a:latin typeface="Corbel" panose="020B0503020204020204" pitchFamily="34" charset="0"/>
              </a:rPr>
              <a:t>потепление </a:t>
            </a:r>
            <a:r>
              <a:rPr lang="ru-RU" sz="4000" dirty="0">
                <a:latin typeface="Corbel" panose="020B0503020204020204" pitchFamily="34" charset="0"/>
              </a:rPr>
              <a:t>– нет!». </a:t>
            </a:r>
            <a:r>
              <a:rPr lang="ru-RU" sz="4000" b="1" dirty="0">
                <a:latin typeface="Corbel" panose="020B0503020204020204" pitchFamily="34" charset="0"/>
              </a:rPr>
              <a:t>Угадайте по описанию, кого поместили на эти плакаты.</a:t>
            </a:r>
            <a:r>
              <a:rPr lang="ru-RU" sz="4000" dirty="0">
                <a:latin typeface="Corbel" panose="020B0503020204020204" pitchFamily="34" charset="0"/>
              </a:rPr>
              <a:t> </a:t>
            </a:r>
            <a:endParaRPr lang="x-none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000" b="1" dirty="0" smtClean="0">
                <a:latin typeface="Corbel" panose="020B0503020204020204" pitchFamily="34" charset="0"/>
              </a:rPr>
              <a:t>1. Мифологические </a:t>
            </a:r>
            <a:r>
              <a:rPr lang="ru-RU" sz="4000" b="1" dirty="0">
                <a:latin typeface="Corbel" panose="020B0503020204020204" pitchFamily="34" charset="0"/>
              </a:rPr>
              <a:t>персонажи, которые питаются </a:t>
            </a:r>
            <a:r>
              <a:rPr lang="ru-RU" sz="4000" b="1" dirty="0" smtClean="0">
                <a:latin typeface="Corbel" panose="020B0503020204020204" pitchFamily="34" charset="0"/>
              </a:rPr>
              <a:t>кровью.</a:t>
            </a:r>
            <a:endParaRPr lang="en-US" sz="4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000" b="1" dirty="0" smtClean="0">
                <a:latin typeface="Corbel" panose="020B0503020204020204" pitchFamily="34" charset="0"/>
              </a:rPr>
              <a:t>2</a:t>
            </a:r>
            <a:r>
              <a:rPr lang="ru-RU" sz="4000" b="1" dirty="0">
                <a:latin typeface="Corbel" panose="020B0503020204020204" pitchFamily="34" charset="0"/>
              </a:rPr>
              <a:t>. Ежегодный поставщик подарков. </a:t>
            </a:r>
            <a:endParaRPr lang="en-US" sz="4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000" b="1" dirty="0" smtClean="0">
                <a:latin typeface="Corbel" panose="020B0503020204020204" pitchFamily="34" charset="0"/>
              </a:rPr>
              <a:t>3</a:t>
            </a:r>
            <a:r>
              <a:rPr lang="ru-RU" sz="4000" b="1" dirty="0">
                <a:latin typeface="Corbel" panose="020B0503020204020204" pitchFamily="34" charset="0"/>
              </a:rPr>
              <a:t>. Мифический персонаж </a:t>
            </a:r>
            <a:r>
              <a:rPr lang="ru-RU" sz="4000" b="1">
                <a:latin typeface="Corbel" panose="020B0503020204020204" pitchFamily="34" charset="0"/>
              </a:rPr>
              <a:t>с </a:t>
            </a:r>
            <a:r>
              <a:rPr lang="ru-RU" sz="4000" b="1" smtClean="0">
                <a:latin typeface="Corbel" panose="020B0503020204020204" pitchFamily="34" charset="0"/>
              </a:rPr>
              <a:t>прекрасным </a:t>
            </a:r>
            <a:r>
              <a:rPr lang="ru-RU" sz="4000" b="1" dirty="0">
                <a:latin typeface="Corbel" panose="020B0503020204020204" pitchFamily="34" charset="0"/>
              </a:rPr>
              <a:t>голосом. </a:t>
            </a:r>
            <a:endParaRPr lang="en-US" sz="4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000" dirty="0" err="1" smtClean="0">
                <a:latin typeface="Corbel" panose="020B0503020204020204" pitchFamily="34" charset="0"/>
              </a:rPr>
              <a:t>Mulți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>
                <a:latin typeface="Corbel" panose="020B0503020204020204" pitchFamily="34" charset="0"/>
              </a:rPr>
              <a:t>nu cred </a:t>
            </a:r>
            <a:r>
              <a:rPr lang="en-US" sz="4000" dirty="0" err="1">
                <a:latin typeface="Corbel" panose="020B0503020204020204" pitchFamily="34" charset="0"/>
              </a:rPr>
              <a:t>în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schimbările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climatice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și</a:t>
            </a:r>
            <a:r>
              <a:rPr lang="en-US" sz="4000" dirty="0">
                <a:latin typeface="Corbel" panose="020B0503020204020204" pitchFamily="34" charset="0"/>
              </a:rPr>
              <a:t>, </a:t>
            </a:r>
            <a:r>
              <a:rPr lang="en-US" sz="4000" dirty="0" err="1">
                <a:latin typeface="Corbel" panose="020B0503020204020204" pitchFamily="34" charset="0"/>
              </a:rPr>
              <a:t>prin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urmare</a:t>
            </a:r>
            <a:r>
              <a:rPr lang="en-US" sz="4000" dirty="0">
                <a:latin typeface="Corbel" panose="020B0503020204020204" pitchFamily="34" charset="0"/>
              </a:rPr>
              <a:t>, nu </a:t>
            </a:r>
            <a:r>
              <a:rPr lang="en-US" sz="4000" dirty="0" err="1">
                <a:latin typeface="Corbel" panose="020B0503020204020204" pitchFamily="34" charset="0"/>
              </a:rPr>
              <a:t>își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dau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seama</a:t>
            </a:r>
            <a:r>
              <a:rPr lang="en-US" sz="4000" dirty="0">
                <a:latin typeface="Corbel" panose="020B0503020204020204" pitchFamily="34" charset="0"/>
              </a:rPr>
              <a:t> de </a:t>
            </a:r>
            <a:r>
              <a:rPr lang="en-US" sz="4000" dirty="0" err="1">
                <a:latin typeface="Corbel" panose="020B0503020204020204" pitchFamily="34" charset="0"/>
              </a:rPr>
              <a:t>consecințele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endParaRPr lang="x-none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000" dirty="0" smtClean="0">
                <a:latin typeface="Corbel" panose="020B0503020204020204" pitchFamily="34" charset="0"/>
              </a:rPr>
              <a:t>negative ale</a:t>
            </a:r>
            <a:r>
              <a:rPr lang="x-none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 err="1" smtClean="0">
                <a:latin typeface="Corbel" panose="020B0503020204020204" pitchFamily="34" charset="0"/>
              </a:rPr>
              <a:t>acestora</a:t>
            </a:r>
            <a:r>
              <a:rPr lang="en-US" sz="4000" dirty="0">
                <a:latin typeface="Corbel" panose="020B0503020204020204" pitchFamily="34" charset="0"/>
              </a:rPr>
              <a:t>. </a:t>
            </a:r>
            <a:r>
              <a:rPr lang="en-US" sz="4000" dirty="0" err="1">
                <a:latin typeface="Corbel" panose="020B0503020204020204" pitchFamily="34" charset="0"/>
              </a:rPr>
              <a:t>Astfel</a:t>
            </a:r>
            <a:r>
              <a:rPr lang="en-US" sz="4000" dirty="0">
                <a:latin typeface="Corbel" panose="020B0503020204020204" pitchFamily="34" charset="0"/>
              </a:rPr>
              <a:t>, a </a:t>
            </a:r>
            <a:r>
              <a:rPr lang="en-US" sz="4000" dirty="0" err="1">
                <a:latin typeface="Corbel" panose="020B0503020204020204" pitchFamily="34" charset="0"/>
              </a:rPr>
              <a:t>apărut</a:t>
            </a:r>
            <a:r>
              <a:rPr lang="en-US" sz="4000" dirty="0">
                <a:latin typeface="Corbel" panose="020B0503020204020204" pitchFamily="34" charset="0"/>
              </a:rPr>
              <a:t> o </a:t>
            </a:r>
            <a:r>
              <a:rPr lang="en-US" sz="4000" dirty="0" err="1">
                <a:latin typeface="Corbel" panose="020B0503020204020204" pitchFamily="34" charset="0"/>
              </a:rPr>
              <a:t>serie</a:t>
            </a:r>
            <a:r>
              <a:rPr lang="en-US" sz="4000" dirty="0">
                <a:latin typeface="Corbel" panose="020B0503020204020204" pitchFamily="34" charset="0"/>
              </a:rPr>
              <a:t> de </a:t>
            </a:r>
            <a:r>
              <a:rPr lang="en-US" sz="4000" dirty="0" err="1">
                <a:latin typeface="Corbel" panose="020B0503020204020204" pitchFamily="34" charset="0"/>
              </a:rPr>
              <a:t>postere</a:t>
            </a:r>
            <a:r>
              <a:rPr lang="en-US" sz="4000" dirty="0">
                <a:latin typeface="Corbel" panose="020B0503020204020204" pitchFamily="34" charset="0"/>
              </a:rPr>
              <a:t> sub </a:t>
            </a:r>
            <a:r>
              <a:rPr lang="en-US" sz="4000" dirty="0" err="1">
                <a:latin typeface="Corbel" panose="020B0503020204020204" pitchFamily="34" charset="0"/>
              </a:rPr>
              <a:t>sloganul</a:t>
            </a:r>
            <a:r>
              <a:rPr lang="en-US" sz="4000" dirty="0">
                <a:latin typeface="Corbel" panose="020B0503020204020204" pitchFamily="34" charset="0"/>
              </a:rPr>
              <a:t> ironic ”</a:t>
            </a:r>
            <a:r>
              <a:rPr lang="en-US" sz="4000" dirty="0" err="1">
                <a:latin typeface="Corbel" panose="020B0503020204020204" pitchFamily="34" charset="0"/>
              </a:rPr>
              <a:t>Ei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există</a:t>
            </a:r>
            <a:r>
              <a:rPr lang="en-US" sz="4000" dirty="0">
                <a:latin typeface="Corbel" panose="020B0503020204020204" pitchFamily="34" charset="0"/>
              </a:rPr>
              <a:t>, </a:t>
            </a:r>
            <a:r>
              <a:rPr lang="en-US" sz="4000" dirty="0" err="1">
                <a:latin typeface="Corbel" panose="020B0503020204020204" pitchFamily="34" charset="0"/>
              </a:rPr>
              <a:t>iar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endParaRPr lang="x-none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000" dirty="0" err="1" smtClean="0">
                <a:latin typeface="Corbel" panose="020B0503020204020204" pitchFamily="34" charset="0"/>
              </a:rPr>
              <a:t>încălzirea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globală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smtClean="0">
                <a:latin typeface="Corbel" panose="020B0503020204020204" pitchFamily="34" charset="0"/>
              </a:rPr>
              <a:t>–</a:t>
            </a:r>
            <a:r>
              <a:rPr lang="x-none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 smtClean="0">
                <a:latin typeface="Corbel" panose="020B0503020204020204" pitchFamily="34" charset="0"/>
              </a:rPr>
              <a:t>nu</a:t>
            </a:r>
            <a:r>
              <a:rPr lang="en-US" sz="4000" dirty="0">
                <a:latin typeface="Corbel" panose="020B0503020204020204" pitchFamily="34" charset="0"/>
              </a:rPr>
              <a:t>!”. </a:t>
            </a:r>
            <a:r>
              <a:rPr lang="en-US" sz="4000" b="1" dirty="0" err="1">
                <a:latin typeface="Corbel" panose="020B0503020204020204" pitchFamily="34" charset="0"/>
              </a:rPr>
              <a:t>Ghiciți</a:t>
            </a:r>
            <a:r>
              <a:rPr lang="en-US" sz="4000" b="1" dirty="0">
                <a:latin typeface="Corbel" panose="020B0503020204020204" pitchFamily="34" charset="0"/>
              </a:rPr>
              <a:t> </a:t>
            </a:r>
            <a:r>
              <a:rPr lang="en-US" sz="4000" b="1" dirty="0" err="1">
                <a:latin typeface="Corbel" panose="020B0503020204020204" pitchFamily="34" charset="0"/>
              </a:rPr>
              <a:t>după</a:t>
            </a:r>
            <a:r>
              <a:rPr lang="en-US" sz="4000" b="1" dirty="0">
                <a:latin typeface="Corbel" panose="020B0503020204020204" pitchFamily="34" charset="0"/>
              </a:rPr>
              <a:t> </a:t>
            </a:r>
            <a:r>
              <a:rPr lang="en-US" sz="4000" b="1" dirty="0" err="1">
                <a:latin typeface="Corbel" panose="020B0503020204020204" pitchFamily="34" charset="0"/>
              </a:rPr>
              <a:t>descriere</a:t>
            </a:r>
            <a:r>
              <a:rPr lang="en-US" sz="4000" b="1" dirty="0">
                <a:latin typeface="Corbel" panose="020B0503020204020204" pitchFamily="34" charset="0"/>
              </a:rPr>
              <a:t> </a:t>
            </a:r>
            <a:r>
              <a:rPr lang="en-US" sz="4000" b="1" dirty="0" err="1">
                <a:latin typeface="Corbel" panose="020B0503020204020204" pitchFamily="34" charset="0"/>
              </a:rPr>
              <a:t>ce</a:t>
            </a:r>
            <a:r>
              <a:rPr lang="en-US" sz="4000" b="1" dirty="0">
                <a:latin typeface="Corbel" panose="020B0503020204020204" pitchFamily="34" charset="0"/>
              </a:rPr>
              <a:t> </a:t>
            </a:r>
            <a:r>
              <a:rPr lang="en-US" sz="4000" b="1" dirty="0" err="1">
                <a:latin typeface="Corbel" panose="020B0503020204020204" pitchFamily="34" charset="0"/>
              </a:rPr>
              <a:t>personaje</a:t>
            </a:r>
            <a:r>
              <a:rPr lang="en-US" sz="4000" b="1" dirty="0">
                <a:latin typeface="Corbel" panose="020B0503020204020204" pitchFamily="34" charset="0"/>
              </a:rPr>
              <a:t> au </a:t>
            </a:r>
            <a:r>
              <a:rPr lang="en-US" sz="4000" b="1" dirty="0" err="1">
                <a:latin typeface="Corbel" panose="020B0503020204020204" pitchFamily="34" charset="0"/>
              </a:rPr>
              <a:t>fost</a:t>
            </a:r>
            <a:r>
              <a:rPr lang="en-US" sz="4000" b="1" dirty="0">
                <a:latin typeface="Corbel" panose="020B0503020204020204" pitchFamily="34" charset="0"/>
              </a:rPr>
              <a:t> </a:t>
            </a:r>
            <a:r>
              <a:rPr lang="en-US" sz="4000" b="1" dirty="0" err="1">
                <a:latin typeface="Corbel" panose="020B0503020204020204" pitchFamily="34" charset="0"/>
              </a:rPr>
              <a:t>plasate</a:t>
            </a:r>
            <a:r>
              <a:rPr lang="en-US" sz="4000" b="1" dirty="0">
                <a:latin typeface="Corbel" panose="020B0503020204020204" pitchFamily="34" charset="0"/>
              </a:rPr>
              <a:t> </a:t>
            </a:r>
            <a:r>
              <a:rPr lang="en-US" sz="4000" b="1" dirty="0" err="1">
                <a:latin typeface="Corbel" panose="020B0503020204020204" pitchFamily="34" charset="0"/>
              </a:rPr>
              <a:t>pe</a:t>
            </a:r>
            <a:r>
              <a:rPr lang="en-US" sz="4000" b="1" dirty="0">
                <a:latin typeface="Corbel" panose="020B0503020204020204" pitchFamily="34" charset="0"/>
              </a:rPr>
              <a:t> </a:t>
            </a:r>
            <a:r>
              <a:rPr lang="en-US" sz="4000" b="1" dirty="0" err="1">
                <a:latin typeface="Corbel" panose="020B0503020204020204" pitchFamily="34" charset="0"/>
              </a:rPr>
              <a:t>postere</a:t>
            </a:r>
            <a:r>
              <a:rPr lang="en-US" sz="4000" b="1" dirty="0">
                <a:latin typeface="Corbel" panose="020B0503020204020204" pitchFamily="34" charset="0"/>
              </a:rPr>
              <a:t>.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endParaRPr lang="en-US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000" b="1" dirty="0" smtClean="0">
                <a:latin typeface="Corbel" panose="020B0503020204020204" pitchFamily="34" charset="0"/>
              </a:rPr>
              <a:t>1. </a:t>
            </a:r>
            <a:r>
              <a:rPr lang="en-US" sz="4000" b="1" dirty="0" err="1" smtClean="0">
                <a:latin typeface="Corbel" panose="020B0503020204020204" pitchFamily="34" charset="0"/>
              </a:rPr>
              <a:t>Personaje</a:t>
            </a:r>
            <a:r>
              <a:rPr lang="en-US" sz="4000" b="1" dirty="0" smtClean="0">
                <a:latin typeface="Corbel" panose="020B0503020204020204" pitchFamily="34" charset="0"/>
              </a:rPr>
              <a:t> </a:t>
            </a:r>
            <a:r>
              <a:rPr lang="en-US" sz="4000" b="1" dirty="0" err="1">
                <a:latin typeface="Corbel" panose="020B0503020204020204" pitchFamily="34" charset="0"/>
              </a:rPr>
              <a:t>mitice</a:t>
            </a:r>
            <a:r>
              <a:rPr lang="en-US" sz="4000" b="1" dirty="0">
                <a:latin typeface="Corbel" panose="020B0503020204020204" pitchFamily="34" charset="0"/>
              </a:rPr>
              <a:t> care beau </a:t>
            </a:r>
            <a:r>
              <a:rPr lang="en-US" sz="4000" b="1" dirty="0" err="1">
                <a:latin typeface="Corbel" panose="020B0503020204020204" pitchFamily="34" charset="0"/>
              </a:rPr>
              <a:t>sânge</a:t>
            </a:r>
            <a:r>
              <a:rPr lang="en-US" sz="4000" b="1" dirty="0">
                <a:latin typeface="Corbel" panose="020B0503020204020204" pitchFamily="34" charset="0"/>
              </a:rPr>
              <a:t>. </a:t>
            </a:r>
            <a:endParaRPr lang="en-US" sz="4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000" b="1" dirty="0" smtClean="0">
                <a:latin typeface="Corbel" panose="020B0503020204020204" pitchFamily="34" charset="0"/>
              </a:rPr>
              <a:t>2</a:t>
            </a:r>
            <a:r>
              <a:rPr lang="en-US" sz="4000" b="1" dirty="0">
                <a:latin typeface="Corbel" panose="020B0503020204020204" pitchFamily="34" charset="0"/>
              </a:rPr>
              <a:t>. </a:t>
            </a:r>
            <a:r>
              <a:rPr lang="en-US" sz="4000" b="1" dirty="0" err="1">
                <a:latin typeface="Corbel" panose="020B0503020204020204" pitchFamily="34" charset="0"/>
              </a:rPr>
              <a:t>Furnizorul</a:t>
            </a:r>
            <a:r>
              <a:rPr lang="en-US" sz="4000" b="1" dirty="0">
                <a:latin typeface="Corbel" panose="020B0503020204020204" pitchFamily="34" charset="0"/>
              </a:rPr>
              <a:t> </a:t>
            </a:r>
            <a:r>
              <a:rPr lang="en-US" sz="4000" b="1" dirty="0" err="1">
                <a:latin typeface="Corbel" panose="020B0503020204020204" pitchFamily="34" charset="0"/>
              </a:rPr>
              <a:t>anual</a:t>
            </a:r>
            <a:r>
              <a:rPr lang="en-US" sz="4000" b="1" dirty="0">
                <a:latin typeface="Corbel" panose="020B0503020204020204" pitchFamily="34" charset="0"/>
              </a:rPr>
              <a:t> de </a:t>
            </a:r>
            <a:r>
              <a:rPr lang="en-US" sz="4000" b="1" dirty="0" err="1" smtClean="0">
                <a:latin typeface="Corbel" panose="020B0503020204020204" pitchFamily="34" charset="0"/>
              </a:rPr>
              <a:t>cadouri</a:t>
            </a:r>
            <a:r>
              <a:rPr lang="en-US" sz="4000" b="1" dirty="0" smtClean="0">
                <a:latin typeface="Corbel" panose="020B0503020204020204" pitchFamily="34" charset="0"/>
              </a:rPr>
              <a:t>.</a:t>
            </a:r>
          </a:p>
          <a:p>
            <a:pPr fontAlgn="base"/>
            <a:r>
              <a:rPr lang="en-US" sz="4000" b="1" dirty="0" smtClean="0">
                <a:latin typeface="Corbel" panose="020B0503020204020204" pitchFamily="34" charset="0"/>
              </a:rPr>
              <a:t>3</a:t>
            </a:r>
            <a:r>
              <a:rPr lang="en-US" sz="4000" b="1" dirty="0">
                <a:latin typeface="Corbel" panose="020B0503020204020204" pitchFamily="34" charset="0"/>
              </a:rPr>
              <a:t>. </a:t>
            </a:r>
            <a:r>
              <a:rPr lang="en-US" sz="4000" b="1" dirty="0" err="1">
                <a:latin typeface="Corbel" panose="020B0503020204020204" pitchFamily="34" charset="0"/>
              </a:rPr>
              <a:t>Personaj</a:t>
            </a:r>
            <a:r>
              <a:rPr lang="en-US" sz="4000" b="1" dirty="0">
                <a:latin typeface="Corbel" panose="020B0503020204020204" pitchFamily="34" charset="0"/>
              </a:rPr>
              <a:t> </a:t>
            </a:r>
            <a:r>
              <a:rPr lang="en-US" sz="4000" b="1" dirty="0" err="1">
                <a:latin typeface="Corbel" panose="020B0503020204020204" pitchFamily="34" charset="0"/>
              </a:rPr>
              <a:t>mitologic</a:t>
            </a:r>
            <a:r>
              <a:rPr lang="en-US" sz="4000" b="1" dirty="0">
                <a:latin typeface="Corbel" panose="020B0503020204020204" pitchFamily="34" charset="0"/>
              </a:rPr>
              <a:t> cu o voce </a:t>
            </a:r>
            <a:r>
              <a:rPr lang="en-US" sz="4000" b="1" dirty="0" err="1">
                <a:latin typeface="Corbel" panose="020B0503020204020204" pitchFamily="34" charset="0"/>
              </a:rPr>
              <a:t>minunată</a:t>
            </a:r>
            <a:r>
              <a:rPr lang="en-US" sz="4000" b="1" dirty="0">
                <a:latin typeface="Corbel" panose="020B050302020402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1186471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x-none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/RĂSPUNSURI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x-none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/PUNCTE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141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40" y="3669578"/>
            <a:ext cx="10173789" cy="389236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0" y="3651387"/>
            <a:ext cx="9798049" cy="391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x-none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	</a:t>
            </a:r>
            <a:r>
              <a:rPr lang="ru-RU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Вампиры</a:t>
            </a:r>
            <a:r>
              <a:rPr lang="x-none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4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Vampirii</a:t>
            </a:r>
            <a:r>
              <a:rPr lang="en-US" sz="4300" b="1" dirty="0">
                <a:solidFill>
                  <a:schemeClr val="bg1"/>
                </a:solidFill>
                <a:latin typeface="Corbel" panose="020B0503020204020204" pitchFamily="34" charset="0"/>
              </a:rPr>
              <a:t>  </a:t>
            </a:r>
            <a:endParaRPr lang="x-none" sz="4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x-none" sz="4300" b="1" dirty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x-none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</a:t>
            </a:r>
            <a:r>
              <a:rPr lang="en-US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– </a:t>
            </a:r>
            <a:r>
              <a:rPr lang="en-US" sz="4300" b="1" dirty="0">
                <a:solidFill>
                  <a:schemeClr val="bg1"/>
                </a:solidFill>
                <a:latin typeface="Corbel" panose="020B0503020204020204" pitchFamily="34" charset="0"/>
              </a:rPr>
              <a:t>1 </a:t>
            </a:r>
            <a:r>
              <a:rPr lang="ru-RU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x-none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/punct</a:t>
            </a:r>
            <a:r>
              <a:rPr lang="ru-RU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endParaRPr lang="ru-RU" sz="43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x-none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</a:t>
            </a:r>
            <a:r>
              <a:rPr lang="ru-RU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Санта-Клаус</a:t>
            </a:r>
            <a:r>
              <a:rPr lang="x-none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Santa-Claus </a:t>
            </a:r>
            <a:endParaRPr lang="x-none" sz="4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x-none" sz="4300" b="1" dirty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x-none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</a:t>
            </a:r>
            <a:r>
              <a:rPr lang="en-US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– </a:t>
            </a:r>
            <a:r>
              <a:rPr lang="en-US" sz="4300" b="1" dirty="0">
                <a:solidFill>
                  <a:schemeClr val="bg1"/>
                </a:solidFill>
                <a:latin typeface="Corbel" panose="020B0503020204020204" pitchFamily="34" charset="0"/>
              </a:rPr>
              <a:t>1 </a:t>
            </a:r>
            <a:r>
              <a:rPr lang="ru-RU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x-none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/punct</a:t>
            </a:r>
            <a:r>
              <a:rPr lang="ru-RU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endParaRPr lang="ru-RU" sz="43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x-none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</a:t>
            </a:r>
            <a:r>
              <a:rPr lang="ru-RU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Русалки</a:t>
            </a:r>
            <a:r>
              <a:rPr lang="x-none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4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Sirena</a:t>
            </a:r>
            <a:r>
              <a:rPr lang="en-US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x-none" sz="4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x-none" sz="4300" b="1" dirty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x-none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en-US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– </a:t>
            </a:r>
            <a:r>
              <a:rPr lang="en-US" sz="4300" b="1" dirty="0">
                <a:solidFill>
                  <a:schemeClr val="bg1"/>
                </a:solidFill>
                <a:latin typeface="Corbel" panose="020B0503020204020204" pitchFamily="34" charset="0"/>
              </a:rPr>
              <a:t>1 </a:t>
            </a:r>
            <a:r>
              <a:rPr lang="ru-RU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x-none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/punct</a:t>
            </a:r>
            <a:r>
              <a:rPr lang="ru-RU" sz="4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endParaRPr lang="ru-RU" sz="43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8710709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</a:t>
            </a:r>
            <a:r>
              <a:rPr lang="ru-RU" sz="4800" i="0" u="none" strike="noStrike" cap="none" dirty="0" smtClean="0">
                <a:solidFill>
                  <a:srgbClr val="002E6D"/>
                </a:solidFill>
              </a:rPr>
              <a:t>ОТВЕТ</a:t>
            </a:r>
            <a:r>
              <a:rPr lang="ro-RO" sz="4800" dirty="0" smtClean="0">
                <a:solidFill>
                  <a:srgbClr val="002E6D"/>
                </a:solidFill>
              </a:rPr>
              <a:t>/RĂSPUNSUL</a:t>
            </a:r>
            <a:endParaRPr sz="48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0" y="1124030"/>
            <a:ext cx="10091419" cy="77825"/>
          </a:xfrm>
          <a:prstGeom prst="rect">
            <a:avLst/>
          </a:prstGeom>
        </p:spPr>
      </p:pic>
      <p:sp>
        <p:nvSpPr>
          <p:cNvPr id="16" name="Google Shape;253;p20"/>
          <p:cNvSpPr txBox="1"/>
          <p:nvPr/>
        </p:nvSpPr>
        <p:spPr>
          <a:xfrm>
            <a:off x="212989" y="10511686"/>
            <a:ext cx="1074076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 ОТВЕТA/RĂSPUNSURI – 3 БАЛЛA/PUNCTE</a:t>
            </a:r>
            <a:endParaRPr lang="x-none"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Picture 12" descr="Граф Дракула. Особые приметы | Инфографика | АиФ Аргументы и факты в  Беларус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" y="5889418"/>
            <a:ext cx="5361921" cy="356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Фрик-шоу должно продолжаться: русалка с ногами и исландские хитмейкеры |  Статьи | Извести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" y="2377083"/>
            <a:ext cx="6226938" cy="350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Санта-Клаус — Википедия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927" y="2386871"/>
            <a:ext cx="4993382" cy="706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09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4016</TotalTime>
  <Words>760</Words>
  <Application>Microsoft Office PowerPoint</Application>
  <PresentationFormat>Произвольный</PresentationFormat>
  <Paragraphs>118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Презентация PowerPoint</vt:lpstr>
      <vt:lpstr>1  ОТВЕТ/RĂSPUNSUL</vt:lpstr>
      <vt:lpstr>Презентация PowerPoint</vt:lpstr>
      <vt:lpstr>2  ОТВЕТ/RĂSPUNSUL</vt:lpstr>
      <vt:lpstr>Презентация PowerPoint</vt:lpstr>
      <vt:lpstr>3  ОТВЕТ/RĂSPUNSUL</vt:lpstr>
      <vt:lpstr>Презентация PowerPoint</vt:lpstr>
      <vt:lpstr>4  ОТВЕТ/RĂSPUNSUL</vt:lpstr>
      <vt:lpstr>Презентация PowerPoint</vt:lpstr>
      <vt:lpstr>5  ОТВЕТ/RĂSPUNSUL</vt:lpstr>
      <vt:lpstr>Презентация PowerPoint</vt:lpstr>
      <vt:lpstr>6  ОТВЕТ/RĂSPUNSUL</vt:lpstr>
      <vt:lpstr>Презентация PowerPoint</vt:lpstr>
      <vt:lpstr>7  ОТВЕТ/RĂSPUNSUL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417</cp:revision>
  <dcterms:modified xsi:type="dcterms:W3CDTF">2021-01-13T16:37:27Z</dcterms:modified>
</cp:coreProperties>
</file>