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619CC-A76D-4679-A5FA-AE164AF91B17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67036-C811-45D3-A91D-F0FC9E384B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536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67036-C811-45D3-A91D-F0FC9E384BB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35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11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1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4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94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36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74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04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93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99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8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57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31FB2-282A-4F02-BE6E-B2B02CAA5FA2}" type="datetimeFigureOut">
              <a:rPr lang="ru-RU" smtClean="0"/>
              <a:t>25.08.2021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A567F-480B-4473-BB3D-9D1ED6737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9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4668" y="341906"/>
            <a:ext cx="9236814" cy="3387255"/>
          </a:xfrm>
        </p:spPr>
        <p:txBody>
          <a:bodyPr>
            <a:noAutofit/>
          </a:bodyPr>
          <a:lstStyle/>
          <a:p>
            <a:r>
              <a:rPr lang="en-US" sz="6600" dirty="0" err="1">
                <a:solidFill>
                  <a:srgbClr val="00B0F0"/>
                </a:solidFill>
              </a:rPr>
              <a:t>Analiza</a:t>
            </a:r>
            <a:r>
              <a:rPr lang="en-US" sz="6600" dirty="0">
                <a:solidFill>
                  <a:srgbClr val="00B0F0"/>
                </a:solidFill>
              </a:rPr>
              <a:t> </a:t>
            </a:r>
            <a:r>
              <a:rPr lang="en-US" sz="6600" dirty="0" err="1">
                <a:solidFill>
                  <a:srgbClr val="00B0F0"/>
                </a:solidFill>
              </a:rPr>
              <a:t>rezultatelor</a:t>
            </a:r>
            <a:r>
              <a:rPr lang="en-US" sz="6600" dirty="0">
                <a:solidFill>
                  <a:srgbClr val="00B0F0"/>
                </a:solidFill>
              </a:rPr>
              <a:t> la </a:t>
            </a:r>
            <a:r>
              <a:rPr lang="en-US" sz="6600" dirty="0" err="1" smtClean="0">
                <a:solidFill>
                  <a:srgbClr val="00B0F0"/>
                </a:solidFill>
              </a:rPr>
              <a:t>examen</a:t>
            </a:r>
            <a:r>
              <a:rPr lang="ro-RO" sz="6600" dirty="0" smtClean="0">
                <a:solidFill>
                  <a:srgbClr val="00B0F0"/>
                </a:solidFill>
              </a:rPr>
              <a:t>ul</a:t>
            </a:r>
            <a:r>
              <a:rPr lang="en-US" sz="6600" dirty="0" smtClean="0">
                <a:solidFill>
                  <a:srgbClr val="00B0F0"/>
                </a:solidFill>
              </a:rPr>
              <a:t> </a:t>
            </a:r>
            <a:r>
              <a:rPr lang="en-US" sz="6600" dirty="0">
                <a:solidFill>
                  <a:srgbClr val="00B0F0"/>
                </a:solidFill>
              </a:rPr>
              <a:t>de </a:t>
            </a:r>
            <a:r>
              <a:rPr lang="en-US" sz="6600" dirty="0" err="1">
                <a:solidFill>
                  <a:srgbClr val="00B0F0"/>
                </a:solidFill>
              </a:rPr>
              <a:t>absolvire</a:t>
            </a:r>
            <a:r>
              <a:rPr lang="en-US" sz="6600" dirty="0">
                <a:solidFill>
                  <a:srgbClr val="00B0F0"/>
                </a:solidFill>
              </a:rPr>
              <a:t> a </a:t>
            </a:r>
            <a:r>
              <a:rPr lang="en-US" sz="6600" dirty="0" err="1">
                <a:solidFill>
                  <a:srgbClr val="00B0F0"/>
                </a:solidFill>
              </a:rPr>
              <a:t>gimnaziului</a:t>
            </a:r>
            <a:r>
              <a:rPr lang="en-US" sz="6600" dirty="0">
                <a:solidFill>
                  <a:srgbClr val="00B0F0"/>
                </a:solidFill>
              </a:rPr>
              <a:t> </a:t>
            </a:r>
            <a:r>
              <a:rPr lang="en-US" sz="6600" dirty="0" smtClean="0">
                <a:solidFill>
                  <a:srgbClr val="00B0F0"/>
                </a:solidFill>
              </a:rPr>
              <a:t>la </a:t>
            </a:r>
            <a:r>
              <a:rPr lang="en-US" sz="6600" dirty="0" err="1">
                <a:solidFill>
                  <a:srgbClr val="00B0F0"/>
                </a:solidFill>
              </a:rPr>
              <a:t>matematică</a:t>
            </a:r>
            <a:r>
              <a:rPr lang="en-US" sz="6600" dirty="0">
                <a:solidFill>
                  <a:srgbClr val="00B0F0"/>
                </a:solidFill>
              </a:rPr>
              <a:t>.</a:t>
            </a:r>
            <a:endParaRPr lang="ru-RU" sz="6600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20278" y="4695446"/>
            <a:ext cx="8348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3200" dirty="0" smtClean="0">
                <a:solidFill>
                  <a:srgbClr val="555555"/>
                </a:solidFill>
                <a:latin typeface="Roboto"/>
              </a:rPr>
              <a:t>Raportor: Ciobanu Irina, gr.didactic superior</a:t>
            </a:r>
          </a:p>
          <a:p>
            <a:r>
              <a:rPr lang="ro-RO" sz="3200" dirty="0">
                <a:solidFill>
                  <a:srgbClr val="555555"/>
                </a:solidFill>
                <a:latin typeface="Roboto"/>
              </a:rPr>
              <a:t> </a:t>
            </a:r>
            <a:r>
              <a:rPr lang="ro-RO" sz="3200" dirty="0" smtClean="0">
                <a:solidFill>
                  <a:srgbClr val="555555"/>
                </a:solidFill>
                <a:latin typeface="Roboto"/>
              </a:rPr>
              <a:t>                LT ,,Mihai Eminescu”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957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5817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Examenul</a:t>
            </a:r>
            <a:r>
              <a:rPr lang="en-US" dirty="0"/>
              <a:t> la </a:t>
            </a:r>
            <a:r>
              <a:rPr lang="en-US" dirty="0" err="1"/>
              <a:t>matematică</a:t>
            </a:r>
            <a:r>
              <a:rPr lang="en-US" dirty="0"/>
              <a:t> a </a:t>
            </a:r>
            <a:r>
              <a:rPr lang="en-US" dirty="0" err="1"/>
              <a:t>avut</a:t>
            </a:r>
            <a:r>
              <a:rPr lang="en-US" dirty="0"/>
              <a:t> </a:t>
            </a:r>
            <a:r>
              <a:rPr lang="en-US" dirty="0" err="1"/>
              <a:t>loc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data de 7 </a:t>
            </a:r>
            <a:r>
              <a:rPr lang="en-US" dirty="0" err="1"/>
              <a:t>iunie</a:t>
            </a:r>
            <a:r>
              <a:rPr lang="en-US" dirty="0"/>
              <a:t>, 2021.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examenelor</a:t>
            </a:r>
            <a:r>
              <a:rPr lang="en-US" dirty="0"/>
              <a:t> de </a:t>
            </a:r>
            <a:r>
              <a:rPr lang="en-US" dirty="0" err="1"/>
              <a:t>absolvire</a:t>
            </a:r>
            <a:r>
              <a:rPr lang="en-US" dirty="0"/>
              <a:t> a </a:t>
            </a:r>
            <a:r>
              <a:rPr lang="en-US" dirty="0" err="1"/>
              <a:t>gimnaziului</a:t>
            </a:r>
            <a:r>
              <a:rPr lang="en-US" dirty="0"/>
              <a:t> </a:t>
            </a:r>
            <a:r>
              <a:rPr lang="en-US" dirty="0" err="1"/>
              <a:t>examenul</a:t>
            </a:r>
            <a:r>
              <a:rPr lang="en-US" dirty="0"/>
              <a:t> la MATEMATICĂ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susţinut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scris</a:t>
            </a:r>
            <a:r>
              <a:rPr lang="en-US" dirty="0"/>
              <a:t>,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toţi</a:t>
            </a:r>
            <a:r>
              <a:rPr lang="en-US" dirty="0"/>
              <a:t> </a:t>
            </a:r>
            <a:r>
              <a:rPr lang="en-US" dirty="0" err="1"/>
              <a:t>absolvenţii</a:t>
            </a:r>
            <a:r>
              <a:rPr lang="en-US" dirty="0"/>
              <a:t>. </a:t>
            </a:r>
            <a:r>
              <a:rPr lang="en-US" dirty="0" err="1"/>
              <a:t>Timpul</a:t>
            </a:r>
            <a:r>
              <a:rPr lang="en-US" dirty="0"/>
              <a:t> de </a:t>
            </a:r>
            <a:r>
              <a:rPr lang="en-US" dirty="0" err="1"/>
              <a:t>realizare</a:t>
            </a:r>
            <a:r>
              <a:rPr lang="en-US" dirty="0"/>
              <a:t> a </a:t>
            </a:r>
            <a:r>
              <a:rPr lang="en-US" dirty="0" err="1"/>
              <a:t>testului</a:t>
            </a:r>
            <a:r>
              <a:rPr lang="en-US" dirty="0"/>
              <a:t> de </a:t>
            </a:r>
            <a:r>
              <a:rPr lang="en-US" dirty="0" err="1"/>
              <a:t>examen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120 de minute.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40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088" y="349161"/>
            <a:ext cx="10515600" cy="63997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4400" dirty="0" smtClean="0"/>
              <a:t>     </a:t>
            </a:r>
            <a:r>
              <a:rPr lang="en-US" sz="4400" dirty="0" err="1" smtClean="0"/>
              <a:t>Testul</a:t>
            </a:r>
            <a:r>
              <a:rPr lang="en-US" sz="4400" dirty="0" smtClean="0"/>
              <a:t> </a:t>
            </a:r>
            <a:r>
              <a:rPr lang="en-US" sz="4400" dirty="0"/>
              <a:t>a </a:t>
            </a:r>
            <a:r>
              <a:rPr lang="en-US" sz="4400" dirty="0" err="1"/>
              <a:t>conţinut</a:t>
            </a:r>
            <a:r>
              <a:rPr lang="en-US" sz="4400" dirty="0"/>
              <a:t> </a:t>
            </a:r>
            <a:r>
              <a:rPr lang="en-US" sz="4400" dirty="0" err="1"/>
              <a:t>itemi</a:t>
            </a:r>
            <a:r>
              <a:rPr lang="en-US" sz="4400" dirty="0"/>
              <a:t> din </a:t>
            </a:r>
            <a:r>
              <a:rPr lang="en-US" sz="4400" dirty="0" err="1"/>
              <a:t>domeniile</a:t>
            </a:r>
            <a:r>
              <a:rPr lang="en-US" sz="4400" dirty="0"/>
              <a:t>:</a:t>
            </a:r>
            <a:endParaRPr lang="ru-RU" sz="4400" dirty="0"/>
          </a:p>
          <a:p>
            <a:r>
              <a:rPr lang="en-US" sz="4400" dirty="0" smtClean="0"/>
              <a:t> </a:t>
            </a:r>
            <a:r>
              <a:rPr lang="en-US" sz="4400" dirty="0" err="1"/>
              <a:t>Mulţimi</a:t>
            </a:r>
            <a:r>
              <a:rPr lang="en-US" sz="4400" dirty="0"/>
              <a:t>. </a:t>
            </a:r>
            <a:r>
              <a:rPr lang="en-US" sz="4400" dirty="0" err="1"/>
              <a:t>Mulţimi</a:t>
            </a:r>
            <a:r>
              <a:rPr lang="en-US" sz="4400" dirty="0"/>
              <a:t> </a:t>
            </a:r>
            <a:r>
              <a:rPr lang="en-US" sz="4400" dirty="0" err="1"/>
              <a:t>numerice</a:t>
            </a:r>
            <a:r>
              <a:rPr lang="en-US" sz="4400" dirty="0"/>
              <a:t>;</a:t>
            </a:r>
            <a:endParaRPr lang="ru-RU" sz="4400" dirty="0"/>
          </a:p>
          <a:p>
            <a:r>
              <a:rPr lang="en-US" sz="4400" dirty="0" smtClean="0"/>
              <a:t> </a:t>
            </a:r>
            <a:r>
              <a:rPr lang="en-US" sz="4400" dirty="0" err="1"/>
              <a:t>Rapoarte</a:t>
            </a:r>
            <a:r>
              <a:rPr lang="en-US" sz="4400" dirty="0"/>
              <a:t> </a:t>
            </a:r>
            <a:r>
              <a:rPr lang="en-US" sz="4400" dirty="0" err="1"/>
              <a:t>şi</a:t>
            </a:r>
            <a:r>
              <a:rPr lang="en-US" sz="4400" dirty="0"/>
              <a:t> </a:t>
            </a:r>
            <a:r>
              <a:rPr lang="en-US" sz="4400" dirty="0" err="1"/>
              <a:t>proporţii</a:t>
            </a:r>
            <a:r>
              <a:rPr lang="en-US" sz="4400" dirty="0"/>
              <a:t>; </a:t>
            </a:r>
            <a:endParaRPr lang="ru-RU" sz="4400" dirty="0"/>
          </a:p>
          <a:p>
            <a:r>
              <a:rPr lang="en-US" sz="4400" dirty="0" smtClean="0"/>
              <a:t> </a:t>
            </a:r>
            <a:r>
              <a:rPr lang="en-US" sz="4400" dirty="0" err="1"/>
              <a:t>Calcul</a:t>
            </a:r>
            <a:r>
              <a:rPr lang="en-US" sz="4400" dirty="0"/>
              <a:t> </a:t>
            </a:r>
            <a:r>
              <a:rPr lang="en-US" sz="4400" dirty="0" err="1"/>
              <a:t>algebric</a:t>
            </a:r>
            <a:r>
              <a:rPr lang="en-US" sz="4400" dirty="0"/>
              <a:t>. </a:t>
            </a:r>
            <a:r>
              <a:rPr lang="en-US" sz="4400" dirty="0" err="1"/>
              <a:t>Polinoame</a:t>
            </a:r>
            <a:r>
              <a:rPr lang="en-US" sz="4400" dirty="0"/>
              <a:t>. </a:t>
            </a:r>
            <a:r>
              <a:rPr lang="en-US" sz="4400" dirty="0" err="1"/>
              <a:t>Fracţii</a:t>
            </a:r>
            <a:r>
              <a:rPr lang="en-US" sz="4400" dirty="0"/>
              <a:t> </a:t>
            </a:r>
            <a:r>
              <a:rPr lang="en-US" sz="4400" dirty="0" err="1"/>
              <a:t>algebrice</a:t>
            </a:r>
            <a:r>
              <a:rPr lang="en-US" sz="4400" dirty="0"/>
              <a:t>; </a:t>
            </a:r>
            <a:endParaRPr lang="ru-RU" sz="4400" dirty="0"/>
          </a:p>
          <a:p>
            <a:r>
              <a:rPr lang="ro-RO" sz="4400" dirty="0" smtClean="0"/>
              <a:t> </a:t>
            </a:r>
            <a:r>
              <a:rPr lang="en-US" sz="4400" dirty="0" err="1" smtClean="0"/>
              <a:t>Funcţii</a:t>
            </a:r>
            <a:r>
              <a:rPr lang="en-US" sz="4400" dirty="0"/>
              <a:t>. </a:t>
            </a:r>
            <a:r>
              <a:rPr lang="en-US" sz="4400" dirty="0" err="1"/>
              <a:t>Şiruri</a:t>
            </a:r>
            <a:r>
              <a:rPr lang="en-US" sz="4400" dirty="0"/>
              <a:t> </a:t>
            </a:r>
            <a:r>
              <a:rPr lang="en-US" sz="4400" dirty="0" err="1"/>
              <a:t>numerice</a:t>
            </a:r>
            <a:r>
              <a:rPr lang="en-US" sz="4400" dirty="0"/>
              <a:t>; </a:t>
            </a:r>
            <a:endParaRPr lang="ro-RO" sz="4400" dirty="0" smtClean="0"/>
          </a:p>
          <a:p>
            <a:r>
              <a:rPr lang="ro-RO" sz="4400" dirty="0"/>
              <a:t> </a:t>
            </a:r>
            <a:r>
              <a:rPr lang="en-US" sz="4400" dirty="0" err="1" smtClean="0"/>
              <a:t>Ecuaţii</a:t>
            </a:r>
            <a:r>
              <a:rPr lang="en-US" sz="4400" dirty="0"/>
              <a:t>, </a:t>
            </a:r>
            <a:r>
              <a:rPr lang="en-US" sz="4400" dirty="0" err="1"/>
              <a:t>inecuaţii</a:t>
            </a:r>
            <a:r>
              <a:rPr lang="en-US" sz="4400" dirty="0"/>
              <a:t>, </a:t>
            </a:r>
            <a:r>
              <a:rPr lang="en-US" sz="4400" dirty="0" err="1"/>
              <a:t>sisteme</a:t>
            </a:r>
            <a:r>
              <a:rPr lang="en-US" sz="4400" dirty="0"/>
              <a:t> de </a:t>
            </a:r>
            <a:r>
              <a:rPr lang="en-US" sz="4400" dirty="0" err="1"/>
              <a:t>ecuaţii</a:t>
            </a:r>
            <a:r>
              <a:rPr lang="en-US" sz="4400" dirty="0"/>
              <a:t>, </a:t>
            </a:r>
            <a:r>
              <a:rPr lang="en-US" sz="4400" dirty="0" err="1"/>
              <a:t>sisteme</a:t>
            </a:r>
            <a:r>
              <a:rPr lang="en-US" sz="4400" dirty="0"/>
              <a:t> de </a:t>
            </a:r>
            <a:r>
              <a:rPr lang="en-US" sz="4400" dirty="0" err="1"/>
              <a:t>inecuaţii</a:t>
            </a:r>
            <a:r>
              <a:rPr lang="en-US" sz="4400" dirty="0"/>
              <a:t>;</a:t>
            </a:r>
            <a:endParaRPr lang="ru-RU" sz="4400" dirty="0"/>
          </a:p>
          <a:p>
            <a:r>
              <a:rPr lang="ro-RO" sz="4400" dirty="0"/>
              <a:t> </a:t>
            </a:r>
            <a:r>
              <a:rPr lang="en-US" sz="4400" dirty="0" err="1" smtClean="0"/>
              <a:t>Măsurare</a:t>
            </a:r>
            <a:r>
              <a:rPr lang="en-US" sz="4400" dirty="0" smtClean="0"/>
              <a:t> </a:t>
            </a:r>
            <a:r>
              <a:rPr lang="en-US" sz="4400" dirty="0" err="1"/>
              <a:t>şi</a:t>
            </a:r>
            <a:r>
              <a:rPr lang="en-US" sz="4400" dirty="0"/>
              <a:t> </a:t>
            </a:r>
            <a:r>
              <a:rPr lang="en-US" sz="4400" dirty="0" err="1"/>
              <a:t>măsuri</a:t>
            </a:r>
            <a:r>
              <a:rPr lang="en-US" sz="4400" dirty="0"/>
              <a:t>. </a:t>
            </a:r>
            <a:r>
              <a:rPr lang="en-US" sz="4400" dirty="0" err="1"/>
              <a:t>Geometrie</a:t>
            </a:r>
            <a:r>
              <a:rPr lang="en-US" sz="4400" dirty="0"/>
              <a:t> </a:t>
            </a:r>
            <a:r>
              <a:rPr lang="en-US" sz="4400" dirty="0" err="1"/>
              <a:t>în</a:t>
            </a:r>
            <a:r>
              <a:rPr lang="en-US" sz="4400" dirty="0"/>
              <a:t> plan </a:t>
            </a:r>
            <a:r>
              <a:rPr lang="en-US" sz="4400" dirty="0" err="1"/>
              <a:t>şi</a:t>
            </a:r>
            <a:r>
              <a:rPr lang="en-US" sz="4400" dirty="0"/>
              <a:t> </a:t>
            </a:r>
            <a:r>
              <a:rPr lang="en-US" sz="4400" dirty="0" err="1"/>
              <a:t>spaţiu</a:t>
            </a:r>
            <a:r>
              <a:rPr lang="en-US" sz="4400" dirty="0"/>
              <a:t>.</a:t>
            </a:r>
            <a:endParaRPr lang="ru-RU" sz="4400" dirty="0"/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1206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Itemul 5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1097" y="96780"/>
            <a:ext cx="5603845" cy="15939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99626" y="1690688"/>
            <a:ext cx="91523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,,A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plicarea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regulii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puterea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unei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puteri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730" y="4413972"/>
            <a:ext cx="11157357" cy="2265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,,L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calcularea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rădăcinilor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greșit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semnul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lui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b, au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încurca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modulul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diferenței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diferența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modulelor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ru-RU" sz="4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7622" y="3086471"/>
            <a:ext cx="8246378" cy="781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o-RO" sz="4400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Itemul 6</a:t>
            </a:r>
            <a:endParaRPr lang="ru-RU" sz="4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1097" y="2970803"/>
            <a:ext cx="7439025" cy="100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52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949" y="276837"/>
            <a:ext cx="11509695" cy="5900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solidFill>
                  <a:srgbClr val="00B050"/>
                </a:solidFill>
              </a:rPr>
              <a:t>Itemul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smtClean="0">
                <a:solidFill>
                  <a:srgbClr val="00B050"/>
                </a:solidFill>
              </a:rPr>
              <a:t>7</a:t>
            </a:r>
            <a:r>
              <a:rPr lang="ro-RO" sz="4400" dirty="0" smtClean="0">
                <a:solidFill>
                  <a:srgbClr val="00B050"/>
                </a:solidFill>
              </a:rPr>
              <a:t>  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0383" y="199938"/>
            <a:ext cx="8334375" cy="1676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78172" y="1876338"/>
                <a:ext cx="11375472" cy="1557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,,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o-RO" sz="4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en-US" sz="4400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plicarea</a:t>
                </a:r>
                <a:r>
                  <a:rPr lang="en-US" sz="4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teormei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unghiului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alt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triunghi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decât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cel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dreptunghic</a:t>
                </a:r>
                <a:r>
                  <a:rPr lang="en-US" sz="4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”</a:t>
                </a:r>
                <a:endParaRPr lang="ru-RU" sz="4400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72" y="1876338"/>
                <a:ext cx="11375472" cy="1557734"/>
              </a:xfrm>
              <a:prstGeom prst="rect">
                <a:avLst/>
              </a:prstGeom>
              <a:blipFill>
                <a:blip r:embed="rId3"/>
                <a:stretch>
                  <a:fillRect l="-2144" t="-7451" b="-1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11062" y="3638617"/>
            <a:ext cx="20888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Itemul</a:t>
            </a:r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 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0427" y="3434072"/>
            <a:ext cx="8467725" cy="15995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8172" y="5033573"/>
            <a:ext cx="11026586" cy="154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ro-RO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lcătuirea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greșită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sistemulului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ecuații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conform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condiției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problemei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4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42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391"/>
            <a:ext cx="10515600" cy="6017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solidFill>
                  <a:srgbClr val="00B050"/>
                </a:solidFill>
              </a:rPr>
              <a:t>Itemul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smtClean="0">
                <a:solidFill>
                  <a:srgbClr val="00B050"/>
                </a:solidFill>
              </a:rPr>
              <a:t>9</a:t>
            </a:r>
            <a:r>
              <a:rPr lang="ro-RO" sz="4400" dirty="0" smtClean="0">
                <a:solidFill>
                  <a:srgbClr val="00B050"/>
                </a:solidFill>
              </a:rPr>
              <a:t> 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314" y="251670"/>
            <a:ext cx="8682605" cy="13002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1178" y="1960819"/>
            <a:ext cx="10838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,,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 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scris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semnul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corect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2783456"/>
            <a:ext cx="23631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Itemul</a:t>
            </a:r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019" y="2783456"/>
            <a:ext cx="8343900" cy="128806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38201" y="4284569"/>
            <a:ext cx="108057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,,</a:t>
            </a:r>
            <a:r>
              <a:rPr lang="ro-RO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ezolvarea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parțială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aplicarea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greșită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formulelor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5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837" y="293615"/>
            <a:ext cx="11652307" cy="63169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 smtClean="0">
                <a:solidFill>
                  <a:srgbClr val="00B050"/>
                </a:solidFill>
              </a:rPr>
              <a:t>Itemul</a:t>
            </a:r>
            <a:r>
              <a:rPr lang="en-US" sz="4400" dirty="0" smtClean="0">
                <a:solidFill>
                  <a:srgbClr val="00B050"/>
                </a:solidFill>
              </a:rPr>
              <a:t> 11 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770" y="293615"/>
            <a:ext cx="9016854" cy="11241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5617" y="1625096"/>
            <a:ext cx="113335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,,</a:t>
            </a:r>
            <a:r>
              <a:rPr lang="ro-RO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mplificarea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mare parte a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fost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făcută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corect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dar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operația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adunare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și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împărțire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fost efectuată geșit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mult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nu au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înțeles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trebuia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demonstrat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că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E(X)=0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3700" y="209550"/>
            <a:ext cx="250421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44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Itemul</a:t>
            </a:r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 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102" y="209550"/>
            <a:ext cx="9096374" cy="153870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3339" y="2448907"/>
            <a:ext cx="11090245" cy="154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 pus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corect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trebuia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f(0)=4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pus f(4)=0; nu 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ținut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semnul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m”</a:t>
            </a:r>
            <a:endParaRPr lang="ru-RU" sz="4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3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003" y="572494"/>
            <a:ext cx="11543251" cy="59457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5400" dirty="0" smtClean="0">
                <a:solidFill>
                  <a:srgbClr val="FF0000"/>
                </a:solidFill>
              </a:rPr>
              <a:t>Mulțumim tuturor profesorilor implicați pentru efortul depus </a:t>
            </a:r>
            <a:r>
              <a:rPr lang="ro-RO" sz="5400" smtClean="0">
                <a:solidFill>
                  <a:srgbClr val="FF0000"/>
                </a:solidFill>
              </a:rPr>
              <a:t>în evaluarea </a:t>
            </a:r>
            <a:r>
              <a:rPr lang="ro-RO" sz="5400" dirty="0" smtClean="0">
                <a:solidFill>
                  <a:srgbClr val="FF0000"/>
                </a:solidFill>
              </a:rPr>
              <a:t>lucrărilor de examen la matematică. 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3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294</Words>
  <Application>Microsoft Office PowerPoint</Application>
  <PresentationFormat>Widescreen</PresentationFormat>
  <Paragraphs>29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Roboto</vt:lpstr>
      <vt:lpstr>Times New Roman</vt:lpstr>
      <vt:lpstr>Office Theme</vt:lpstr>
      <vt:lpstr>Analiza rezultatelor la examenul de absolvire a gimnaziului la matematică.</vt:lpstr>
      <vt:lpstr>Examenul la matematică a avut loc pe data de 7 iunie, 2021. În cadrul examenelor de absolvire a gimnaziului examenul la MATEMATICĂ a fost susţinut, în scris, de către toţi absolvenţii. Timpul de realizare a testului de examen a fost 120 de minute.  </vt:lpstr>
      <vt:lpstr>PowerPoint Presentation</vt:lpstr>
      <vt:lpstr>Itemul 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rezultatelor la examenele de absolvire a gimnaziului și de BAC la matematică.</dc:title>
  <dc:creator>Пользователь</dc:creator>
  <cp:lastModifiedBy>Пользователь</cp:lastModifiedBy>
  <cp:revision>13</cp:revision>
  <dcterms:created xsi:type="dcterms:W3CDTF">2021-08-25T16:44:45Z</dcterms:created>
  <dcterms:modified xsi:type="dcterms:W3CDTF">2021-08-25T18:44:05Z</dcterms:modified>
</cp:coreProperties>
</file>