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58" r:id="rId3"/>
    <p:sldId id="276" r:id="rId4"/>
    <p:sldId id="349" r:id="rId5"/>
    <p:sldId id="338" r:id="rId6"/>
    <p:sldId id="350" r:id="rId7"/>
    <p:sldId id="340" r:id="rId8"/>
    <p:sldId id="351" r:id="rId9"/>
    <p:sldId id="342" r:id="rId10"/>
    <p:sldId id="352" r:id="rId11"/>
    <p:sldId id="344" r:id="rId12"/>
    <p:sldId id="353" r:id="rId13"/>
    <p:sldId id="346" r:id="rId14"/>
    <p:sldId id="354" r:id="rId15"/>
    <p:sldId id="348" r:id="rId16"/>
    <p:sldId id="355" r:id="rId17"/>
    <p:sldId id="356" r:id="rId18"/>
    <p:sldId id="35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24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7300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2691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387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1714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9222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1131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3237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6791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840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2042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7213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952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2044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755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544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6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1.bin"/><Relationship Id="rId4" Type="http://schemas.openxmlformats.org/officeDocument/2006/relationships/image" Target="../media/image11.jp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 начале </a:t>
            </a:r>
            <a:r>
              <a:rPr lang="en-US" sz="5400" dirty="0">
                <a:latin typeface="Corbel" panose="020B0503020204020204" pitchFamily="34" charset="0"/>
              </a:rPr>
              <a:t>XIX </a:t>
            </a:r>
            <a:r>
              <a:rPr lang="ru-RU" sz="5400" dirty="0">
                <a:latin typeface="Corbel" panose="020B0503020204020204" pitchFamily="34" charset="0"/>
              </a:rPr>
              <a:t>века в Италии жил мальчик небольшого </a:t>
            </a:r>
            <a:r>
              <a:rPr lang="ru-RU" sz="5400" dirty="0" smtClean="0">
                <a:latin typeface="Corbel" panose="020B0503020204020204" pitchFamily="34" charset="0"/>
              </a:rPr>
              <a:t>роста,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который </a:t>
            </a:r>
            <a:r>
              <a:rPr lang="ru-RU" sz="5400" dirty="0">
                <a:latin typeface="Corbel" panose="020B0503020204020204" pitchFamily="34" charset="0"/>
              </a:rPr>
              <a:t>всё-таки пошёл на войну. Вернулся </a:t>
            </a:r>
            <a:r>
              <a:rPr lang="ru-RU" sz="5400" dirty="0" smtClean="0">
                <a:latin typeface="Corbel" panose="020B0503020204020204" pitchFamily="34" charset="0"/>
              </a:rPr>
              <a:t>он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покалеченным</a:t>
            </a:r>
            <a:r>
              <a:rPr lang="ru-RU" sz="5400" dirty="0">
                <a:latin typeface="Corbel" panose="020B0503020204020204" pitchFamily="34" charset="0"/>
              </a:rPr>
              <a:t>, но местный мастер сделал ему </a:t>
            </a:r>
            <a:r>
              <a:rPr lang="ru-RU" sz="5400" dirty="0" smtClean="0">
                <a:latin typeface="Corbel" panose="020B0503020204020204" pitchFamily="34" charset="0"/>
              </a:rPr>
              <a:t>протезы.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Прототипом </a:t>
            </a:r>
            <a:r>
              <a:rPr lang="ru-RU" sz="5400" b="1" dirty="0">
                <a:latin typeface="Corbel" panose="020B0503020204020204" pitchFamily="34" charset="0"/>
              </a:rPr>
              <a:t>какого персонажа считают этого </a:t>
            </a:r>
            <a:r>
              <a:rPr lang="ru-RU" sz="5400" b="1" dirty="0" smtClean="0">
                <a:latin typeface="Corbel" panose="020B0503020204020204" pitchFamily="34" charset="0"/>
              </a:rPr>
              <a:t>мальчика</a:t>
            </a:r>
            <a:r>
              <a:rPr lang="ru-RU" sz="5400" dirty="0" smtClean="0">
                <a:latin typeface="Corbel" panose="020B0503020204020204" pitchFamily="34" charset="0"/>
              </a:rPr>
              <a:t>?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La </a:t>
            </a:r>
            <a:r>
              <a:rPr lang="en-US" sz="5400" dirty="0" err="1">
                <a:latin typeface="Corbel" panose="020B0503020204020204" pitchFamily="34" charset="0"/>
              </a:rPr>
              <a:t>începutul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secolului</a:t>
            </a:r>
            <a:r>
              <a:rPr lang="en-US" sz="5400" dirty="0">
                <a:latin typeface="Corbel" panose="020B0503020204020204" pitchFamily="34" charset="0"/>
              </a:rPr>
              <a:t> al XIX-lea,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Italia </a:t>
            </a:r>
            <a:r>
              <a:rPr lang="en-US" sz="5400" dirty="0" err="1">
                <a:latin typeface="Corbel" panose="020B0503020204020204" pitchFamily="34" charset="0"/>
              </a:rPr>
              <a:t>locuia</a:t>
            </a:r>
            <a:r>
              <a:rPr lang="en-US" sz="5400" dirty="0">
                <a:latin typeface="Corbel" panose="020B0503020204020204" pitchFamily="34" charset="0"/>
              </a:rPr>
              <a:t> un </a:t>
            </a:r>
            <a:r>
              <a:rPr lang="en-US" sz="5400" dirty="0" err="1">
                <a:latin typeface="Corbel" panose="020B0503020204020204" pitchFamily="34" charset="0"/>
              </a:rPr>
              <a:t>băiat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micuț</a:t>
            </a:r>
            <a:r>
              <a:rPr lang="en-US" sz="5400" dirty="0" smtClean="0">
                <a:latin typeface="Corbel" panose="020B0503020204020204" pitchFamily="34" charset="0"/>
              </a:rPr>
              <a:t>,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care </a:t>
            </a:r>
            <a:r>
              <a:rPr lang="en-US" sz="5400" dirty="0" err="1">
                <a:latin typeface="Corbel" panose="020B0503020204020204" pitchFamily="34" charset="0"/>
              </a:rPr>
              <a:t>totuși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decis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plece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  <a:r>
              <a:rPr lang="en-US" sz="5400" dirty="0" err="1">
                <a:latin typeface="Corbel" panose="020B0503020204020204" pitchFamily="34" charset="0"/>
              </a:rPr>
              <a:t>război</a:t>
            </a:r>
            <a:r>
              <a:rPr lang="en-US" sz="5400" dirty="0">
                <a:latin typeface="Corbel" panose="020B0503020204020204" pitchFamily="34" charset="0"/>
              </a:rPr>
              <a:t>. El s-a </a:t>
            </a:r>
            <a:r>
              <a:rPr lang="en-US" sz="5400" dirty="0" err="1">
                <a:latin typeface="Corbel" panose="020B0503020204020204" pitchFamily="34" charset="0"/>
              </a:rPr>
              <a:t>întors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rănit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însă</a:t>
            </a:r>
            <a:r>
              <a:rPr lang="en-US" sz="5400" dirty="0">
                <a:latin typeface="Corbel" panose="020B0503020204020204" pitchFamily="34" charset="0"/>
              </a:rPr>
              <a:t> un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meșter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local </a:t>
            </a:r>
            <a:r>
              <a:rPr lang="en-US" sz="5400" dirty="0" err="1">
                <a:latin typeface="Corbel" panose="020B0503020204020204" pitchFamily="34" charset="0"/>
              </a:rPr>
              <a:t>i</a:t>
            </a:r>
            <a:r>
              <a:rPr lang="en-US" sz="5400" dirty="0">
                <a:latin typeface="Corbel" panose="020B0503020204020204" pitchFamily="34" charset="0"/>
              </a:rPr>
              <a:t>-a </a:t>
            </a:r>
            <a:r>
              <a:rPr lang="en-US" sz="5400" dirty="0" err="1">
                <a:latin typeface="Corbel" panose="020B0503020204020204" pitchFamily="34" charset="0"/>
              </a:rPr>
              <a:t>fabricat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proteze</a:t>
            </a:r>
            <a:r>
              <a:rPr lang="en-US" sz="5400" dirty="0">
                <a:latin typeface="Corbel" panose="020B0503020204020204" pitchFamily="34" charset="0"/>
              </a:rPr>
              <a:t>. Conform </a:t>
            </a:r>
            <a:r>
              <a:rPr lang="en-US" sz="5400" dirty="0" err="1">
                <a:latin typeface="Corbel" panose="020B0503020204020204" pitchFamily="34" charset="0"/>
              </a:rPr>
              <a:t>unei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versiuni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acest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băiat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 </a:t>
            </a:r>
            <a:r>
              <a:rPr lang="en-US" sz="5400" dirty="0" err="1">
                <a:latin typeface="Corbel" panose="020B0503020204020204" pitchFamily="34" charset="0"/>
              </a:rPr>
              <a:t>fost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prototipul</a:t>
            </a:r>
            <a:r>
              <a:rPr lang="en-US" sz="5400" dirty="0">
                <a:latin typeface="Corbel" panose="020B0503020204020204" pitchFamily="34" charset="0"/>
              </a:rPr>
              <a:t>… </a:t>
            </a:r>
            <a:r>
              <a:rPr lang="en-US" sz="5400" b="1" dirty="0" err="1">
                <a:latin typeface="Corbel" panose="020B0503020204020204" pitchFamily="34" charset="0"/>
              </a:rPr>
              <a:t>Cărui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personaj</a:t>
            </a:r>
            <a:r>
              <a:rPr lang="en-US" sz="5400" b="1" dirty="0">
                <a:latin typeface="Corbel" panose="020B0503020204020204" pitchFamily="34" charset="0"/>
              </a:rPr>
              <a:t>?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060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Некоторые компании обращают внимание на </a:t>
            </a:r>
            <a:r>
              <a:rPr lang="ru-RU" sz="5700" dirty="0" smtClean="0">
                <a:latin typeface="Corbel" panose="020B0503020204020204" pitchFamily="34" charset="0"/>
              </a:rPr>
              <a:t>вредные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привычки </a:t>
            </a:r>
            <a:r>
              <a:rPr lang="ru-RU" sz="5700" dirty="0">
                <a:latin typeface="Corbel" panose="020B0503020204020204" pitchFamily="34" charset="0"/>
              </a:rPr>
              <a:t>и часто не берут курильщиков на работу.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На одной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карикатуре </a:t>
            </a:r>
            <a:r>
              <a:rPr lang="ru-RU" sz="5700" dirty="0">
                <a:latin typeface="Corbel" panose="020B0503020204020204" pitchFamily="34" charset="0"/>
              </a:rPr>
              <a:t>ОНА спрашивает у курильщика: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«</a:t>
            </a:r>
            <a:r>
              <a:rPr lang="ru-RU" sz="5700" dirty="0">
                <a:latin typeface="Corbel" panose="020B0503020204020204" pitchFamily="34" charset="0"/>
              </a:rPr>
              <a:t>Ты </a:t>
            </a:r>
            <a:r>
              <a:rPr lang="ru-RU" sz="5700" dirty="0" smtClean="0">
                <a:latin typeface="Corbel" panose="020B0503020204020204" pitchFamily="34" charset="0"/>
              </a:rPr>
              <a:t>заигрываешь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со </a:t>
            </a:r>
            <a:r>
              <a:rPr lang="ru-RU" sz="5700" dirty="0">
                <a:latin typeface="Corbel" panose="020B0503020204020204" pitchFamily="34" charset="0"/>
              </a:rPr>
              <a:t>мной?». </a:t>
            </a:r>
            <a:r>
              <a:rPr lang="ru-RU" sz="5700" b="1" dirty="0">
                <a:latin typeface="Corbel" panose="020B0503020204020204" pitchFamily="34" charset="0"/>
              </a:rPr>
              <a:t>Назовите </a:t>
            </a:r>
            <a:r>
              <a:rPr lang="ru-RU" sz="5700" b="1" dirty="0" smtClean="0">
                <a:latin typeface="Corbel" panose="020B0503020204020204" pitchFamily="34" charset="0"/>
              </a:rPr>
              <a:t>ЕЁ.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Unele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companii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acordă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atenție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sporită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obiceiurilor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proaste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și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adesea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nu </a:t>
            </a:r>
            <a:r>
              <a:rPr lang="en-US" sz="5700" dirty="0" err="1">
                <a:latin typeface="Corbel" panose="020B0503020204020204" pitchFamily="34" charset="0"/>
              </a:rPr>
              <a:t>angajează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persoane</a:t>
            </a:r>
            <a:r>
              <a:rPr lang="en-US" sz="5700" dirty="0">
                <a:latin typeface="Corbel" panose="020B0503020204020204" pitchFamily="34" charset="0"/>
              </a:rPr>
              <a:t> care </a:t>
            </a:r>
            <a:r>
              <a:rPr lang="en-US" sz="5700" dirty="0" err="1">
                <a:latin typeface="Corbel" panose="020B0503020204020204" pitchFamily="34" charset="0"/>
              </a:rPr>
              <a:t>fumează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Într</a:t>
            </a:r>
            <a:r>
              <a:rPr lang="en-US" sz="5700" dirty="0">
                <a:latin typeface="Corbel" panose="020B0503020204020204" pitchFamily="34" charset="0"/>
              </a:rPr>
              <a:t>-o </a:t>
            </a:r>
            <a:r>
              <a:rPr lang="en-US" sz="5700" dirty="0" err="1">
                <a:latin typeface="Corbel" panose="020B0503020204020204" pitchFamily="34" charset="0"/>
              </a:rPr>
              <a:t>caricatură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EA </a:t>
            </a:r>
            <a:r>
              <a:rPr lang="en-US" sz="5700" dirty="0" err="1" smtClean="0">
                <a:latin typeface="Corbel" panose="020B0503020204020204" pitchFamily="34" charset="0"/>
              </a:rPr>
              <a:t>întreabă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un </a:t>
            </a:r>
            <a:r>
              <a:rPr lang="en-US" sz="5700" dirty="0" err="1">
                <a:latin typeface="Corbel" panose="020B0503020204020204" pitchFamily="34" charset="0"/>
              </a:rPr>
              <a:t>fumător</a:t>
            </a:r>
            <a:r>
              <a:rPr lang="en-US" sz="5700" dirty="0">
                <a:latin typeface="Corbel" panose="020B0503020204020204" pitchFamily="34" charset="0"/>
              </a:rPr>
              <a:t>: ”</a:t>
            </a:r>
            <a:r>
              <a:rPr lang="en-US" sz="5700" dirty="0" err="1">
                <a:latin typeface="Corbel" panose="020B0503020204020204" pitchFamily="34" charset="0"/>
              </a:rPr>
              <a:t>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joci</a:t>
            </a:r>
            <a:r>
              <a:rPr lang="en-US" sz="5700" dirty="0">
                <a:latin typeface="Corbel" panose="020B0503020204020204" pitchFamily="34" charset="0"/>
              </a:rPr>
              <a:t> cu mine?”.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smtClean="0">
                <a:latin typeface="Corbel" panose="020B0503020204020204" pitchFamily="34" charset="0"/>
              </a:rPr>
              <a:t>Cine </a:t>
            </a:r>
            <a:r>
              <a:rPr lang="en-US" sz="5700" b="1" dirty="0" err="1">
                <a:latin typeface="Corbel" panose="020B0503020204020204" pitchFamily="34" charset="0"/>
              </a:rPr>
              <a:t>sau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ce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smtClean="0">
                <a:latin typeface="Corbel" panose="020B0503020204020204" pitchFamily="34" charset="0"/>
              </a:rPr>
              <a:t>e</a:t>
            </a:r>
            <a:r>
              <a:rPr lang="ro-MD" sz="5700" b="1" dirty="0" smtClean="0">
                <a:latin typeface="Corbel" panose="020B0503020204020204" pitchFamily="34" charset="0"/>
              </a:rPr>
              <a:t>ste</a:t>
            </a:r>
            <a:r>
              <a:rPr lang="en-US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>
                <a:latin typeface="Corbel" panose="020B0503020204020204" pitchFamily="34" charset="0"/>
              </a:rPr>
              <a:t>EA?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423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Некоторые компании обращают внимание на </a:t>
            </a:r>
            <a:r>
              <a:rPr lang="ru-RU" sz="5700" dirty="0" smtClean="0">
                <a:latin typeface="Corbel" panose="020B0503020204020204" pitchFamily="34" charset="0"/>
              </a:rPr>
              <a:t>вредные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привычки </a:t>
            </a:r>
            <a:r>
              <a:rPr lang="ru-RU" sz="5700" dirty="0">
                <a:latin typeface="Corbel" panose="020B0503020204020204" pitchFamily="34" charset="0"/>
              </a:rPr>
              <a:t>и часто не берут курильщиков на работу.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На одной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карикатуре </a:t>
            </a:r>
            <a:r>
              <a:rPr lang="ru-RU" sz="5700" dirty="0">
                <a:latin typeface="Corbel" panose="020B0503020204020204" pitchFamily="34" charset="0"/>
              </a:rPr>
              <a:t>ОНА спрашивает у курильщика: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«</a:t>
            </a:r>
            <a:r>
              <a:rPr lang="ru-RU" sz="5700" dirty="0">
                <a:latin typeface="Corbel" panose="020B0503020204020204" pitchFamily="34" charset="0"/>
              </a:rPr>
              <a:t>Ты </a:t>
            </a:r>
            <a:r>
              <a:rPr lang="ru-RU" sz="5700" dirty="0" smtClean="0">
                <a:latin typeface="Corbel" panose="020B0503020204020204" pitchFamily="34" charset="0"/>
              </a:rPr>
              <a:t>заигрываешь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со </a:t>
            </a:r>
            <a:r>
              <a:rPr lang="ru-RU" sz="5700" dirty="0">
                <a:latin typeface="Corbel" panose="020B0503020204020204" pitchFamily="34" charset="0"/>
              </a:rPr>
              <a:t>мной?». </a:t>
            </a:r>
            <a:r>
              <a:rPr lang="ru-RU" sz="5700" b="1" dirty="0">
                <a:latin typeface="Corbel" panose="020B0503020204020204" pitchFamily="34" charset="0"/>
              </a:rPr>
              <a:t>Назовите </a:t>
            </a:r>
            <a:r>
              <a:rPr lang="ru-RU" sz="5700" b="1" dirty="0" smtClean="0">
                <a:latin typeface="Corbel" panose="020B0503020204020204" pitchFamily="34" charset="0"/>
              </a:rPr>
              <a:t>ЕЁ.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Unele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companii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acordă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atenție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sporită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obiceiurilor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proaste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și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adesea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nu </a:t>
            </a:r>
            <a:r>
              <a:rPr lang="en-US" sz="5700" dirty="0" err="1">
                <a:latin typeface="Corbel" panose="020B0503020204020204" pitchFamily="34" charset="0"/>
              </a:rPr>
              <a:t>angajează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persoane</a:t>
            </a:r>
            <a:r>
              <a:rPr lang="en-US" sz="5700" dirty="0">
                <a:latin typeface="Corbel" panose="020B0503020204020204" pitchFamily="34" charset="0"/>
              </a:rPr>
              <a:t> care </a:t>
            </a:r>
            <a:r>
              <a:rPr lang="en-US" sz="5700" dirty="0" err="1">
                <a:latin typeface="Corbel" panose="020B0503020204020204" pitchFamily="34" charset="0"/>
              </a:rPr>
              <a:t>fumează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Într</a:t>
            </a:r>
            <a:r>
              <a:rPr lang="en-US" sz="5700" dirty="0">
                <a:latin typeface="Corbel" panose="020B0503020204020204" pitchFamily="34" charset="0"/>
              </a:rPr>
              <a:t>-o </a:t>
            </a:r>
            <a:r>
              <a:rPr lang="en-US" sz="5700" dirty="0" err="1">
                <a:latin typeface="Corbel" panose="020B0503020204020204" pitchFamily="34" charset="0"/>
              </a:rPr>
              <a:t>caricatură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EA </a:t>
            </a:r>
            <a:r>
              <a:rPr lang="en-US" sz="5700" dirty="0" err="1" smtClean="0">
                <a:latin typeface="Corbel" panose="020B0503020204020204" pitchFamily="34" charset="0"/>
              </a:rPr>
              <a:t>întreabă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un </a:t>
            </a:r>
            <a:r>
              <a:rPr lang="en-US" sz="5700" dirty="0" err="1">
                <a:latin typeface="Corbel" panose="020B0503020204020204" pitchFamily="34" charset="0"/>
              </a:rPr>
              <a:t>fumător</a:t>
            </a:r>
            <a:r>
              <a:rPr lang="en-US" sz="5700" dirty="0">
                <a:latin typeface="Corbel" panose="020B0503020204020204" pitchFamily="34" charset="0"/>
              </a:rPr>
              <a:t>: ”</a:t>
            </a:r>
            <a:r>
              <a:rPr lang="en-US" sz="5700" dirty="0" err="1">
                <a:latin typeface="Corbel" panose="020B0503020204020204" pitchFamily="34" charset="0"/>
              </a:rPr>
              <a:t>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joci</a:t>
            </a:r>
            <a:r>
              <a:rPr lang="en-US" sz="5700" dirty="0">
                <a:latin typeface="Corbel" panose="020B0503020204020204" pitchFamily="34" charset="0"/>
              </a:rPr>
              <a:t> cu mine?”. </a:t>
            </a:r>
            <a:endParaRPr lang="ro-MD" sz="570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smtClean="0">
                <a:latin typeface="Corbel" panose="020B0503020204020204" pitchFamily="34" charset="0"/>
              </a:rPr>
              <a:t>Cine </a:t>
            </a:r>
            <a:r>
              <a:rPr lang="en-US" sz="5700" b="1" dirty="0" err="1">
                <a:latin typeface="Corbel" panose="020B0503020204020204" pitchFamily="34" charset="0"/>
              </a:rPr>
              <a:t>sau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ce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smtClean="0">
                <a:latin typeface="Corbel" panose="020B0503020204020204" pitchFamily="34" charset="0"/>
              </a:rPr>
              <a:t>e</a:t>
            </a:r>
            <a:r>
              <a:rPr lang="ro-MD" sz="5700" b="1" dirty="0" smtClean="0">
                <a:latin typeface="Corbel" panose="020B0503020204020204" pitchFamily="34" charset="0"/>
              </a:rPr>
              <a:t>ste</a:t>
            </a:r>
            <a:r>
              <a:rPr lang="en-US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>
                <a:latin typeface="Corbel" panose="020B0503020204020204" pitchFamily="34" charset="0"/>
              </a:rPr>
              <a:t>EA?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247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Считается, что так их назвал Гиппократ, </a:t>
            </a:r>
            <a:r>
              <a:rPr lang="ru-RU" sz="6600" dirty="0" smtClean="0">
                <a:latin typeface="Corbel" panose="020B0503020204020204" pitchFamily="34" charset="0"/>
              </a:rPr>
              <a:t>веривший,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что </a:t>
            </a:r>
            <a:r>
              <a:rPr lang="ru-RU" sz="6600" dirty="0">
                <a:latin typeface="Corbel" panose="020B0503020204020204" pitchFamily="34" charset="0"/>
              </a:rPr>
              <a:t>они появляются у детей благодаря </a:t>
            </a:r>
            <a:r>
              <a:rPr lang="ru-RU" sz="6600" dirty="0" smtClean="0">
                <a:latin typeface="Corbel" panose="020B0503020204020204" pitchFamily="34" charset="0"/>
              </a:rPr>
              <a:t>питанию.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их двумя словами.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Conform </a:t>
            </a:r>
            <a:r>
              <a:rPr lang="en-US" sz="6600" dirty="0" err="1">
                <a:latin typeface="Corbel" panose="020B0503020204020204" pitchFamily="34" charset="0"/>
              </a:rPr>
              <a:t>unei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versiuni</a:t>
            </a:r>
            <a:r>
              <a:rPr lang="en-US" sz="6600" dirty="0">
                <a:latin typeface="Corbel" panose="020B0503020204020204" pitchFamily="34" charset="0"/>
              </a:rPr>
              <a:t>, </a:t>
            </a:r>
            <a:r>
              <a:rPr lang="en-US" sz="6600" dirty="0" err="1">
                <a:latin typeface="Corbel" panose="020B0503020204020204" pitchFamily="34" charset="0"/>
              </a:rPr>
              <a:t>denumirea</a:t>
            </a:r>
            <a:r>
              <a:rPr lang="en-US" sz="6600" dirty="0">
                <a:latin typeface="Corbel" panose="020B0503020204020204" pitchFamily="34" charset="0"/>
              </a:rPr>
              <a:t> a </a:t>
            </a:r>
            <a:r>
              <a:rPr lang="en-US" sz="6600" dirty="0" err="1">
                <a:latin typeface="Corbel" panose="020B0503020204020204" pitchFamily="34" charset="0"/>
              </a:rPr>
              <a:t>apărut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datorită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lui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Hippocrate</a:t>
            </a:r>
            <a:r>
              <a:rPr lang="en-US" sz="6600" dirty="0">
                <a:latin typeface="Corbel" panose="020B0503020204020204" pitchFamily="34" charset="0"/>
              </a:rPr>
              <a:t>, care </a:t>
            </a:r>
            <a:r>
              <a:rPr lang="en-US" sz="6600" dirty="0" err="1">
                <a:latin typeface="Corbel" panose="020B0503020204020204" pitchFamily="34" charset="0"/>
              </a:rPr>
              <a:t>credea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că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aceștia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apar</a:t>
            </a:r>
            <a:r>
              <a:rPr lang="en-US" sz="6600" dirty="0">
                <a:latin typeface="Corbel" panose="020B0503020204020204" pitchFamily="34" charset="0"/>
              </a:rPr>
              <a:t> la </a:t>
            </a:r>
            <a:r>
              <a:rPr lang="en-US" sz="6600" dirty="0" err="1" smtClean="0">
                <a:latin typeface="Corbel" panose="020B0503020204020204" pitchFamily="34" charset="0"/>
              </a:rPr>
              <a:t>copii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datorită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mâncării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specifice</a:t>
            </a:r>
            <a:r>
              <a:rPr lang="en-US" sz="6600" dirty="0">
                <a:latin typeface="Corbel" panose="020B0503020204020204" pitchFamily="34" charset="0"/>
              </a:rPr>
              <a:t>. </a:t>
            </a:r>
            <a:r>
              <a:rPr lang="en-US" sz="6600" b="1" dirty="0" err="1">
                <a:latin typeface="Corbel" panose="020B0503020204020204" pitchFamily="34" charset="0"/>
              </a:rPr>
              <a:t>Numiți-i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prin</a:t>
            </a:r>
            <a:r>
              <a:rPr lang="en-US" sz="6600" b="1" dirty="0">
                <a:latin typeface="Corbel" panose="020B0503020204020204" pitchFamily="34" charset="0"/>
              </a:rPr>
              <a:t> 3 </a:t>
            </a:r>
            <a:r>
              <a:rPr lang="en-US" sz="6600" b="1" dirty="0" err="1">
                <a:latin typeface="Corbel" panose="020B0503020204020204" pitchFamily="34" charset="0"/>
              </a:rPr>
              <a:t>cuvinte</a:t>
            </a:r>
            <a:r>
              <a:rPr lang="en-US" sz="6600" b="1" dirty="0">
                <a:latin typeface="Corbel" panose="020B0503020204020204" pitchFamily="34" charset="0"/>
              </a:rPr>
              <a:t>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326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Считается, что так их назвал Гиппократ, </a:t>
            </a:r>
            <a:r>
              <a:rPr lang="ru-RU" sz="6600" dirty="0" smtClean="0">
                <a:latin typeface="Corbel" panose="020B0503020204020204" pitchFamily="34" charset="0"/>
              </a:rPr>
              <a:t>веривший,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что </a:t>
            </a:r>
            <a:r>
              <a:rPr lang="ru-RU" sz="6600" dirty="0">
                <a:latin typeface="Corbel" panose="020B0503020204020204" pitchFamily="34" charset="0"/>
              </a:rPr>
              <a:t>они появляются у детей благодаря </a:t>
            </a:r>
            <a:r>
              <a:rPr lang="ru-RU" sz="6600" dirty="0" smtClean="0">
                <a:latin typeface="Corbel" panose="020B0503020204020204" pitchFamily="34" charset="0"/>
              </a:rPr>
              <a:t>питанию.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их двумя словами.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Conform </a:t>
            </a:r>
            <a:r>
              <a:rPr lang="en-US" sz="6600" dirty="0" err="1">
                <a:latin typeface="Corbel" panose="020B0503020204020204" pitchFamily="34" charset="0"/>
              </a:rPr>
              <a:t>unei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versiuni</a:t>
            </a:r>
            <a:r>
              <a:rPr lang="en-US" sz="6600" dirty="0">
                <a:latin typeface="Corbel" panose="020B0503020204020204" pitchFamily="34" charset="0"/>
              </a:rPr>
              <a:t>, </a:t>
            </a:r>
            <a:r>
              <a:rPr lang="en-US" sz="6600" dirty="0" err="1">
                <a:latin typeface="Corbel" panose="020B0503020204020204" pitchFamily="34" charset="0"/>
              </a:rPr>
              <a:t>denumirea</a:t>
            </a:r>
            <a:r>
              <a:rPr lang="en-US" sz="6600" dirty="0">
                <a:latin typeface="Corbel" panose="020B0503020204020204" pitchFamily="34" charset="0"/>
              </a:rPr>
              <a:t> a </a:t>
            </a:r>
            <a:r>
              <a:rPr lang="en-US" sz="6600" dirty="0" err="1">
                <a:latin typeface="Corbel" panose="020B0503020204020204" pitchFamily="34" charset="0"/>
              </a:rPr>
              <a:t>apărut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datorită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lui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Hippocrate</a:t>
            </a:r>
            <a:r>
              <a:rPr lang="en-US" sz="6600" dirty="0">
                <a:latin typeface="Corbel" panose="020B0503020204020204" pitchFamily="34" charset="0"/>
              </a:rPr>
              <a:t>, care </a:t>
            </a:r>
            <a:r>
              <a:rPr lang="en-US" sz="6600" dirty="0" err="1">
                <a:latin typeface="Corbel" panose="020B0503020204020204" pitchFamily="34" charset="0"/>
              </a:rPr>
              <a:t>credea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că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aceștia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apar</a:t>
            </a:r>
            <a:r>
              <a:rPr lang="en-US" sz="6600" dirty="0">
                <a:latin typeface="Corbel" panose="020B0503020204020204" pitchFamily="34" charset="0"/>
              </a:rPr>
              <a:t> la </a:t>
            </a:r>
            <a:r>
              <a:rPr lang="en-US" sz="6600" dirty="0" err="1" smtClean="0">
                <a:latin typeface="Corbel" panose="020B0503020204020204" pitchFamily="34" charset="0"/>
              </a:rPr>
              <a:t>copii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datorită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mâncării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specifice</a:t>
            </a:r>
            <a:r>
              <a:rPr lang="en-US" sz="6600" dirty="0">
                <a:latin typeface="Corbel" panose="020B0503020204020204" pitchFamily="34" charset="0"/>
              </a:rPr>
              <a:t>. </a:t>
            </a:r>
            <a:r>
              <a:rPr lang="en-US" sz="6600" b="1" dirty="0" err="1">
                <a:latin typeface="Corbel" panose="020B0503020204020204" pitchFamily="34" charset="0"/>
              </a:rPr>
              <a:t>Numiți-i</a:t>
            </a:r>
            <a:r>
              <a:rPr lang="en-US" sz="6600" b="1" dirty="0">
                <a:latin typeface="Corbel" panose="020B0503020204020204" pitchFamily="34" charset="0"/>
              </a:rPr>
              <a:t> </a:t>
            </a:r>
            <a:r>
              <a:rPr lang="en-US" sz="6600" b="1" dirty="0" err="1">
                <a:latin typeface="Corbel" panose="020B0503020204020204" pitchFamily="34" charset="0"/>
              </a:rPr>
              <a:t>prin</a:t>
            </a:r>
            <a:r>
              <a:rPr lang="en-US" sz="6600" b="1" dirty="0">
                <a:latin typeface="Corbel" panose="020B0503020204020204" pitchFamily="34" charset="0"/>
              </a:rPr>
              <a:t> 3 </a:t>
            </a:r>
            <a:r>
              <a:rPr lang="en-US" sz="6600" b="1" dirty="0" err="1">
                <a:latin typeface="Corbel" panose="020B0503020204020204" pitchFamily="34" charset="0"/>
              </a:rPr>
              <a:t>cuvinte</a:t>
            </a:r>
            <a:r>
              <a:rPr lang="en-US" sz="6600" b="1" dirty="0">
                <a:latin typeface="Corbel" panose="020B0503020204020204" pitchFamily="34" charset="0"/>
              </a:rPr>
              <a:t>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157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900" dirty="0">
                <a:latin typeface="Corbel" panose="020B0503020204020204" pitchFamily="34" charset="0"/>
              </a:rPr>
              <a:t>Для расчёта международного индекса счастья </a:t>
            </a:r>
            <a:r>
              <a:rPr lang="ru-RU" sz="5900" dirty="0" smtClean="0">
                <a:latin typeface="Corbel" panose="020B0503020204020204" pitchFamily="34" charset="0"/>
              </a:rPr>
              <a:t>используют 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3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ru-RU" sz="5900" dirty="0" smtClean="0">
                <a:latin typeface="Corbel" panose="020B0503020204020204" pitchFamily="34" charset="0"/>
              </a:rPr>
              <a:t>показателя</a:t>
            </a:r>
            <a:r>
              <a:rPr lang="ru-RU" sz="5900" dirty="0">
                <a:latin typeface="Corbel" panose="020B0503020204020204" pitchFamily="34" charset="0"/>
              </a:rPr>
              <a:t>: субъективная </a:t>
            </a:r>
            <a:r>
              <a:rPr lang="ru-RU" sz="5900" dirty="0" smtClean="0">
                <a:latin typeface="Corbel" panose="020B0503020204020204" pitchFamily="34" charset="0"/>
              </a:rPr>
              <a:t>удовлетворённость людей,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ожидаемая </a:t>
            </a:r>
            <a:r>
              <a:rPr lang="ru-RU" sz="5900" dirty="0">
                <a:latin typeface="Corbel" panose="020B0503020204020204" pitchFamily="34" charset="0"/>
              </a:rPr>
              <a:t>ОНА и так </a:t>
            </a:r>
            <a:r>
              <a:rPr lang="ru-RU" sz="5900" dirty="0" smtClean="0">
                <a:latin typeface="Corbel" panose="020B0503020204020204" pitchFamily="34" charset="0"/>
              </a:rPr>
              <a:t>называемый </a:t>
            </a:r>
            <a:r>
              <a:rPr lang="ru-RU" sz="5900" dirty="0">
                <a:latin typeface="Corbel" panose="020B0503020204020204" pitchFamily="34" charset="0"/>
              </a:rPr>
              <a:t>«экологический след</a:t>
            </a:r>
            <a:r>
              <a:rPr lang="ru-RU" sz="5900" dirty="0" smtClean="0">
                <a:latin typeface="Corbel" panose="020B0503020204020204" pitchFamily="34" charset="0"/>
              </a:rPr>
              <a:t>».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b="1" dirty="0" smtClean="0">
                <a:latin typeface="Corbel" panose="020B0503020204020204" pitchFamily="34" charset="0"/>
              </a:rPr>
              <a:t>Назовите ЕЁ двумя словами. </a:t>
            </a:r>
            <a:endParaRPr lang="en-US" sz="5900" b="1" dirty="0" smtClean="0">
              <a:latin typeface="Corbel" panose="020B0503020204020204" pitchFamily="34" charset="0"/>
            </a:endParaRPr>
          </a:p>
          <a:p>
            <a:pPr fontAlgn="base"/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Pentru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>
                <a:latin typeface="Corbel" panose="020B0503020204020204" pitchFamily="34" charset="0"/>
              </a:rPr>
              <a:t>a </a:t>
            </a:r>
            <a:r>
              <a:rPr lang="en-US" sz="5900" dirty="0" err="1">
                <a:latin typeface="Corbel" panose="020B0503020204020204" pitchFamily="34" charset="0"/>
              </a:rPr>
              <a:t>calcula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Indicele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Internațional</a:t>
            </a:r>
            <a:r>
              <a:rPr lang="en-US" sz="5900" dirty="0">
                <a:latin typeface="Corbel" panose="020B0503020204020204" pitchFamily="34" charset="0"/>
              </a:rPr>
              <a:t> al </a:t>
            </a:r>
            <a:r>
              <a:rPr lang="en-US" sz="5900" dirty="0" err="1">
                <a:latin typeface="Corbel" panose="020B0503020204020204" pitchFamily="34" charset="0"/>
              </a:rPr>
              <a:t>Fericirii</a:t>
            </a:r>
            <a:r>
              <a:rPr lang="en-US" sz="5900" dirty="0">
                <a:latin typeface="Corbel" panose="020B0503020204020204" pitchFamily="34" charset="0"/>
              </a:rPr>
              <a:t> se </a:t>
            </a:r>
            <a:r>
              <a:rPr lang="en-US" sz="5900" dirty="0" err="1">
                <a:latin typeface="Corbel" panose="020B0503020204020204" pitchFamily="34" charset="0"/>
              </a:rPr>
              <a:t>folosesc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smtClean="0">
                <a:latin typeface="Corbel" panose="020B0503020204020204" pitchFamily="34" charset="0"/>
              </a:rPr>
              <a:t>3</a:t>
            </a: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indicatori</a:t>
            </a:r>
            <a:r>
              <a:rPr lang="en-US" sz="5900" dirty="0">
                <a:latin typeface="Corbel" panose="020B0503020204020204" pitchFamily="34" charset="0"/>
              </a:rPr>
              <a:t>: </a:t>
            </a:r>
            <a:r>
              <a:rPr lang="en-US" sz="5900" dirty="0" err="1">
                <a:latin typeface="Corbel" panose="020B0503020204020204" pitchFamily="34" charset="0"/>
              </a:rPr>
              <a:t>satisfacția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oamenilor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ro-MD" sz="5900" dirty="0" smtClean="0">
                <a:latin typeface="Corbel" panose="020B0503020204020204" pitchFamily="34" charset="0"/>
              </a:rPr>
              <a:t>de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 err="1" smtClean="0">
                <a:latin typeface="Corbel" panose="020B0503020204020204" pitchFamily="34" charset="0"/>
              </a:rPr>
              <a:t>viaț</a:t>
            </a:r>
            <a:r>
              <a:rPr lang="ro-MD" sz="5900" dirty="0" smtClean="0">
                <a:latin typeface="Corbel" panose="020B0503020204020204" pitchFamily="34" charset="0"/>
              </a:rPr>
              <a:t>ă</a:t>
            </a:r>
            <a:r>
              <a:rPr lang="en-US" sz="5900" dirty="0" smtClean="0">
                <a:latin typeface="Corbel" panose="020B0503020204020204" pitchFamily="34" charset="0"/>
              </a:rPr>
              <a:t>, </a:t>
            </a:r>
            <a:r>
              <a:rPr lang="en-US" sz="5900" dirty="0">
                <a:latin typeface="Corbel" panose="020B0503020204020204" pitchFamily="34" charset="0"/>
              </a:rPr>
              <a:t>EA </a:t>
            </a:r>
            <a:r>
              <a:rPr lang="en-US" sz="5900" dirty="0" err="1">
                <a:latin typeface="Corbel" panose="020B0503020204020204" pitchFamily="34" charset="0"/>
              </a:rPr>
              <a:t>preconizată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și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 smtClean="0">
                <a:latin typeface="Corbel" panose="020B0503020204020204" pitchFamily="34" charset="0"/>
              </a:rPr>
              <a:t>așa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numita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>
                <a:latin typeface="Corbel" panose="020B0503020204020204" pitchFamily="34" charset="0"/>
              </a:rPr>
              <a:t>”</a:t>
            </a:r>
            <a:r>
              <a:rPr lang="en-US" sz="5900" dirty="0" err="1">
                <a:latin typeface="Corbel" panose="020B0503020204020204" pitchFamily="34" charset="0"/>
              </a:rPr>
              <a:t>amprentă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ecologică</a:t>
            </a:r>
            <a:r>
              <a:rPr lang="en-US" sz="5900" dirty="0">
                <a:latin typeface="Corbel" panose="020B0503020204020204" pitchFamily="34" charset="0"/>
              </a:rPr>
              <a:t>”. </a:t>
            </a:r>
            <a:r>
              <a:rPr lang="en-US" sz="5900" b="1" dirty="0" err="1">
                <a:latin typeface="Corbel" panose="020B0503020204020204" pitchFamily="34" charset="0"/>
              </a:rPr>
              <a:t>Numiți</a:t>
            </a:r>
            <a:r>
              <a:rPr lang="en-US" sz="5900" b="1" dirty="0">
                <a:latin typeface="Corbel" panose="020B0503020204020204" pitchFamily="34" charset="0"/>
              </a:rPr>
              <a:t>-O </a:t>
            </a:r>
            <a:r>
              <a:rPr lang="en-US" sz="5900" b="1" dirty="0" err="1">
                <a:latin typeface="Corbel" panose="020B0503020204020204" pitchFamily="34" charset="0"/>
              </a:rPr>
              <a:t>prin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câteva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cuvinte</a:t>
            </a:r>
            <a:r>
              <a:rPr lang="en-US" sz="59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822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900" dirty="0">
                <a:latin typeface="Corbel" panose="020B0503020204020204" pitchFamily="34" charset="0"/>
              </a:rPr>
              <a:t>Для расчёта международного индекса счастья </a:t>
            </a:r>
            <a:r>
              <a:rPr lang="ru-RU" sz="5900" dirty="0" smtClean="0">
                <a:latin typeface="Corbel" panose="020B0503020204020204" pitchFamily="34" charset="0"/>
              </a:rPr>
              <a:t>используют 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3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ru-RU" sz="5900" dirty="0" smtClean="0">
                <a:latin typeface="Corbel" panose="020B0503020204020204" pitchFamily="34" charset="0"/>
              </a:rPr>
              <a:t>показателя</a:t>
            </a:r>
            <a:r>
              <a:rPr lang="ru-RU" sz="5900" dirty="0">
                <a:latin typeface="Corbel" panose="020B0503020204020204" pitchFamily="34" charset="0"/>
              </a:rPr>
              <a:t>: субъективная </a:t>
            </a:r>
            <a:r>
              <a:rPr lang="ru-RU" sz="5900" dirty="0" smtClean="0">
                <a:latin typeface="Corbel" panose="020B0503020204020204" pitchFamily="34" charset="0"/>
              </a:rPr>
              <a:t>удовлетворённость людей,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ожидаемая </a:t>
            </a:r>
            <a:r>
              <a:rPr lang="ru-RU" sz="5900" dirty="0">
                <a:latin typeface="Corbel" panose="020B0503020204020204" pitchFamily="34" charset="0"/>
              </a:rPr>
              <a:t>ОНА и так </a:t>
            </a:r>
            <a:r>
              <a:rPr lang="ru-RU" sz="5900" dirty="0" smtClean="0">
                <a:latin typeface="Corbel" panose="020B0503020204020204" pitchFamily="34" charset="0"/>
              </a:rPr>
              <a:t>называемый </a:t>
            </a:r>
            <a:r>
              <a:rPr lang="ru-RU" sz="5900" dirty="0">
                <a:latin typeface="Corbel" panose="020B0503020204020204" pitchFamily="34" charset="0"/>
              </a:rPr>
              <a:t>«экологический след</a:t>
            </a:r>
            <a:r>
              <a:rPr lang="ru-RU" sz="5900" dirty="0" smtClean="0">
                <a:latin typeface="Corbel" panose="020B0503020204020204" pitchFamily="34" charset="0"/>
              </a:rPr>
              <a:t>».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b="1" dirty="0" smtClean="0">
                <a:latin typeface="Corbel" panose="020B0503020204020204" pitchFamily="34" charset="0"/>
              </a:rPr>
              <a:t>Назовите ЕЁ двумя словами. </a:t>
            </a:r>
            <a:endParaRPr lang="en-US" sz="5900" b="1" dirty="0" smtClean="0">
              <a:latin typeface="Corbel" panose="020B0503020204020204" pitchFamily="34" charset="0"/>
            </a:endParaRPr>
          </a:p>
          <a:p>
            <a:pPr fontAlgn="base"/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Pentru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>
                <a:latin typeface="Corbel" panose="020B0503020204020204" pitchFamily="34" charset="0"/>
              </a:rPr>
              <a:t>a </a:t>
            </a:r>
            <a:r>
              <a:rPr lang="en-US" sz="5900" dirty="0" err="1">
                <a:latin typeface="Corbel" panose="020B0503020204020204" pitchFamily="34" charset="0"/>
              </a:rPr>
              <a:t>calcula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Indicele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Internațional</a:t>
            </a:r>
            <a:r>
              <a:rPr lang="en-US" sz="5900" dirty="0">
                <a:latin typeface="Corbel" panose="020B0503020204020204" pitchFamily="34" charset="0"/>
              </a:rPr>
              <a:t> al </a:t>
            </a:r>
            <a:r>
              <a:rPr lang="en-US" sz="5900" dirty="0" err="1">
                <a:latin typeface="Corbel" panose="020B0503020204020204" pitchFamily="34" charset="0"/>
              </a:rPr>
              <a:t>Fericirii</a:t>
            </a:r>
            <a:r>
              <a:rPr lang="en-US" sz="5900" dirty="0">
                <a:latin typeface="Corbel" panose="020B0503020204020204" pitchFamily="34" charset="0"/>
              </a:rPr>
              <a:t> se </a:t>
            </a:r>
            <a:r>
              <a:rPr lang="en-US" sz="5900" dirty="0" err="1">
                <a:latin typeface="Corbel" panose="020B0503020204020204" pitchFamily="34" charset="0"/>
              </a:rPr>
              <a:t>folosesc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smtClean="0">
                <a:latin typeface="Corbel" panose="020B0503020204020204" pitchFamily="34" charset="0"/>
              </a:rPr>
              <a:t>3</a:t>
            </a: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indicatori</a:t>
            </a:r>
            <a:r>
              <a:rPr lang="en-US" sz="5900" dirty="0">
                <a:latin typeface="Corbel" panose="020B0503020204020204" pitchFamily="34" charset="0"/>
              </a:rPr>
              <a:t>: </a:t>
            </a:r>
            <a:r>
              <a:rPr lang="en-US" sz="5900" dirty="0" err="1">
                <a:latin typeface="Corbel" panose="020B0503020204020204" pitchFamily="34" charset="0"/>
              </a:rPr>
              <a:t>satisfacția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oamenilor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ro-MD" sz="5900" dirty="0" smtClean="0">
                <a:latin typeface="Corbel" panose="020B0503020204020204" pitchFamily="34" charset="0"/>
              </a:rPr>
              <a:t>de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 err="1" smtClean="0">
                <a:latin typeface="Corbel" panose="020B0503020204020204" pitchFamily="34" charset="0"/>
              </a:rPr>
              <a:t>viaț</a:t>
            </a:r>
            <a:r>
              <a:rPr lang="ro-MD" sz="5900" dirty="0" smtClean="0">
                <a:latin typeface="Corbel" panose="020B0503020204020204" pitchFamily="34" charset="0"/>
              </a:rPr>
              <a:t>ă</a:t>
            </a:r>
            <a:r>
              <a:rPr lang="en-US" sz="5900" dirty="0" smtClean="0">
                <a:latin typeface="Corbel" panose="020B0503020204020204" pitchFamily="34" charset="0"/>
              </a:rPr>
              <a:t>, </a:t>
            </a:r>
            <a:r>
              <a:rPr lang="en-US" sz="5900" dirty="0">
                <a:latin typeface="Corbel" panose="020B0503020204020204" pitchFamily="34" charset="0"/>
              </a:rPr>
              <a:t>EA </a:t>
            </a:r>
            <a:r>
              <a:rPr lang="en-US" sz="5900" dirty="0" err="1">
                <a:latin typeface="Corbel" panose="020B0503020204020204" pitchFamily="34" charset="0"/>
              </a:rPr>
              <a:t>preconizată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și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 smtClean="0">
                <a:latin typeface="Corbel" panose="020B0503020204020204" pitchFamily="34" charset="0"/>
              </a:rPr>
              <a:t>așa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numita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>
                <a:latin typeface="Corbel" panose="020B0503020204020204" pitchFamily="34" charset="0"/>
              </a:rPr>
              <a:t>”</a:t>
            </a:r>
            <a:r>
              <a:rPr lang="en-US" sz="5900" dirty="0" err="1">
                <a:latin typeface="Corbel" panose="020B0503020204020204" pitchFamily="34" charset="0"/>
              </a:rPr>
              <a:t>amprentă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ecologică</a:t>
            </a:r>
            <a:r>
              <a:rPr lang="en-US" sz="5900" dirty="0">
                <a:latin typeface="Corbel" panose="020B0503020204020204" pitchFamily="34" charset="0"/>
              </a:rPr>
              <a:t>”. </a:t>
            </a:r>
            <a:r>
              <a:rPr lang="en-US" sz="5900" b="1" dirty="0" err="1">
                <a:latin typeface="Corbel" panose="020B0503020204020204" pitchFamily="34" charset="0"/>
              </a:rPr>
              <a:t>Numiți</a:t>
            </a:r>
            <a:r>
              <a:rPr lang="en-US" sz="5900" b="1" dirty="0">
                <a:latin typeface="Corbel" panose="020B0503020204020204" pitchFamily="34" charset="0"/>
              </a:rPr>
              <a:t>-O </a:t>
            </a:r>
            <a:r>
              <a:rPr lang="en-US" sz="5900" b="1" dirty="0" err="1">
                <a:latin typeface="Corbel" panose="020B0503020204020204" pitchFamily="34" charset="0"/>
              </a:rPr>
              <a:t>prin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câteva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cuvinte</a:t>
            </a:r>
            <a:r>
              <a:rPr lang="en-US" sz="59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250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900" dirty="0">
                <a:latin typeface="Corbel" panose="020B0503020204020204" pitchFamily="34" charset="0"/>
              </a:rPr>
              <a:t>Для расчёта международного индекса счастья </a:t>
            </a:r>
            <a:r>
              <a:rPr lang="ru-RU" sz="5900" dirty="0" smtClean="0">
                <a:latin typeface="Corbel" panose="020B0503020204020204" pitchFamily="34" charset="0"/>
              </a:rPr>
              <a:t>используют 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3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ru-RU" sz="5900" dirty="0" smtClean="0">
                <a:latin typeface="Corbel" panose="020B0503020204020204" pitchFamily="34" charset="0"/>
              </a:rPr>
              <a:t>показателя</a:t>
            </a:r>
            <a:r>
              <a:rPr lang="ru-RU" sz="5900" dirty="0">
                <a:latin typeface="Corbel" panose="020B0503020204020204" pitchFamily="34" charset="0"/>
              </a:rPr>
              <a:t>: субъективная </a:t>
            </a:r>
            <a:r>
              <a:rPr lang="ru-RU" sz="5900" dirty="0" smtClean="0">
                <a:latin typeface="Corbel" panose="020B0503020204020204" pitchFamily="34" charset="0"/>
              </a:rPr>
              <a:t>удовлетворённость людей,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ожидаемая </a:t>
            </a:r>
            <a:r>
              <a:rPr lang="ru-RU" sz="5900" dirty="0">
                <a:latin typeface="Corbel" panose="020B0503020204020204" pitchFamily="34" charset="0"/>
              </a:rPr>
              <a:t>ОНА и так </a:t>
            </a:r>
            <a:r>
              <a:rPr lang="ru-RU" sz="5900" dirty="0" smtClean="0">
                <a:latin typeface="Corbel" panose="020B0503020204020204" pitchFamily="34" charset="0"/>
              </a:rPr>
              <a:t>называемый </a:t>
            </a:r>
            <a:r>
              <a:rPr lang="ru-RU" sz="5900" dirty="0">
                <a:latin typeface="Corbel" panose="020B0503020204020204" pitchFamily="34" charset="0"/>
              </a:rPr>
              <a:t>«экологический след</a:t>
            </a:r>
            <a:r>
              <a:rPr lang="ru-RU" sz="5900" dirty="0" smtClean="0">
                <a:latin typeface="Corbel" panose="020B0503020204020204" pitchFamily="34" charset="0"/>
              </a:rPr>
              <a:t>».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b="1" dirty="0" smtClean="0">
                <a:latin typeface="Corbel" panose="020B0503020204020204" pitchFamily="34" charset="0"/>
              </a:rPr>
              <a:t>Назовите ЕЁ двумя словами. </a:t>
            </a:r>
            <a:endParaRPr lang="en-US" sz="5900" b="1" dirty="0" smtClean="0">
              <a:latin typeface="Corbel" panose="020B0503020204020204" pitchFamily="34" charset="0"/>
            </a:endParaRPr>
          </a:p>
          <a:p>
            <a:pPr fontAlgn="base"/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Pentru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>
                <a:latin typeface="Corbel" panose="020B0503020204020204" pitchFamily="34" charset="0"/>
              </a:rPr>
              <a:t>a </a:t>
            </a:r>
            <a:r>
              <a:rPr lang="en-US" sz="5900" dirty="0" err="1">
                <a:latin typeface="Corbel" panose="020B0503020204020204" pitchFamily="34" charset="0"/>
              </a:rPr>
              <a:t>calcula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Indicele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Internațional</a:t>
            </a:r>
            <a:r>
              <a:rPr lang="en-US" sz="5900" dirty="0">
                <a:latin typeface="Corbel" panose="020B0503020204020204" pitchFamily="34" charset="0"/>
              </a:rPr>
              <a:t> al </a:t>
            </a:r>
            <a:r>
              <a:rPr lang="en-US" sz="5900" dirty="0" err="1">
                <a:latin typeface="Corbel" panose="020B0503020204020204" pitchFamily="34" charset="0"/>
              </a:rPr>
              <a:t>Fericirii</a:t>
            </a:r>
            <a:r>
              <a:rPr lang="en-US" sz="5900" dirty="0">
                <a:latin typeface="Corbel" panose="020B0503020204020204" pitchFamily="34" charset="0"/>
              </a:rPr>
              <a:t> se </a:t>
            </a:r>
            <a:r>
              <a:rPr lang="en-US" sz="5900" dirty="0" err="1">
                <a:latin typeface="Corbel" panose="020B0503020204020204" pitchFamily="34" charset="0"/>
              </a:rPr>
              <a:t>folosesc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smtClean="0">
                <a:latin typeface="Corbel" panose="020B0503020204020204" pitchFamily="34" charset="0"/>
              </a:rPr>
              <a:t>3</a:t>
            </a: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indicatori</a:t>
            </a:r>
            <a:r>
              <a:rPr lang="en-US" sz="5900" dirty="0">
                <a:latin typeface="Corbel" panose="020B0503020204020204" pitchFamily="34" charset="0"/>
              </a:rPr>
              <a:t>: </a:t>
            </a:r>
            <a:r>
              <a:rPr lang="en-US" sz="5900" dirty="0" err="1">
                <a:latin typeface="Corbel" panose="020B0503020204020204" pitchFamily="34" charset="0"/>
              </a:rPr>
              <a:t>satisfacția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oamenilor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ro-MD" sz="5900" dirty="0" smtClean="0">
                <a:latin typeface="Corbel" panose="020B0503020204020204" pitchFamily="34" charset="0"/>
              </a:rPr>
              <a:t>de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 err="1" smtClean="0">
                <a:latin typeface="Corbel" panose="020B0503020204020204" pitchFamily="34" charset="0"/>
              </a:rPr>
              <a:t>viaț</a:t>
            </a:r>
            <a:r>
              <a:rPr lang="ro-MD" sz="5900" smtClean="0">
                <a:latin typeface="Corbel" panose="020B0503020204020204" pitchFamily="34" charset="0"/>
              </a:rPr>
              <a:t>ă</a:t>
            </a:r>
            <a:r>
              <a:rPr lang="en-US" sz="5900" smtClean="0">
                <a:latin typeface="Corbel" panose="020B0503020204020204" pitchFamily="34" charset="0"/>
              </a:rPr>
              <a:t>, </a:t>
            </a:r>
            <a:r>
              <a:rPr lang="en-US" sz="5900" dirty="0">
                <a:latin typeface="Corbel" panose="020B0503020204020204" pitchFamily="34" charset="0"/>
              </a:rPr>
              <a:t>EA </a:t>
            </a:r>
            <a:r>
              <a:rPr lang="en-US" sz="5900" dirty="0" err="1">
                <a:latin typeface="Corbel" panose="020B0503020204020204" pitchFamily="34" charset="0"/>
              </a:rPr>
              <a:t>preconizată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și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 smtClean="0">
                <a:latin typeface="Corbel" panose="020B0503020204020204" pitchFamily="34" charset="0"/>
              </a:rPr>
              <a:t>așa</a:t>
            </a:r>
            <a:endParaRPr lang="en-US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numita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>
                <a:latin typeface="Corbel" panose="020B0503020204020204" pitchFamily="34" charset="0"/>
              </a:rPr>
              <a:t>”</a:t>
            </a:r>
            <a:r>
              <a:rPr lang="en-US" sz="5900" dirty="0" err="1">
                <a:latin typeface="Corbel" panose="020B0503020204020204" pitchFamily="34" charset="0"/>
              </a:rPr>
              <a:t>amprentă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ecologică</a:t>
            </a:r>
            <a:r>
              <a:rPr lang="en-US" sz="5900" dirty="0">
                <a:latin typeface="Corbel" panose="020B0503020204020204" pitchFamily="34" charset="0"/>
              </a:rPr>
              <a:t>”. </a:t>
            </a:r>
            <a:r>
              <a:rPr lang="en-US" sz="5900" b="1" dirty="0" err="1">
                <a:latin typeface="Corbel" panose="020B0503020204020204" pitchFamily="34" charset="0"/>
              </a:rPr>
              <a:t>Numiți</a:t>
            </a:r>
            <a:r>
              <a:rPr lang="en-US" sz="5900" b="1" dirty="0">
                <a:latin typeface="Corbel" panose="020B0503020204020204" pitchFamily="34" charset="0"/>
              </a:rPr>
              <a:t>-O </a:t>
            </a:r>
            <a:r>
              <a:rPr lang="en-US" sz="5900" b="1" dirty="0" err="1">
                <a:latin typeface="Corbel" panose="020B0503020204020204" pitchFamily="34" charset="0"/>
              </a:rPr>
              <a:t>prin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câteva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cuvinte</a:t>
            </a:r>
            <a:r>
              <a:rPr lang="en-US" sz="59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8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20104100" cy="5372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6" name="Google Shape;305;p24"/>
          <p:cNvSpPr txBox="1"/>
          <p:nvPr/>
        </p:nvSpPr>
        <p:spPr>
          <a:xfrm>
            <a:off x="0" y="2834350"/>
            <a:ext cx="20110500" cy="5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628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6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 err="1">
                <a:latin typeface="Corbel" panose="020B0503020204020204" pitchFamily="34" charset="0"/>
              </a:rPr>
              <a:t>Бэнкси</a:t>
            </a:r>
            <a:r>
              <a:rPr lang="ru-RU" sz="5200" dirty="0">
                <a:latin typeface="Corbel" panose="020B0503020204020204" pitchFamily="34" charset="0"/>
              </a:rPr>
              <a:t> – известный стрит-арт художник, который </a:t>
            </a:r>
            <a:r>
              <a:rPr lang="ru-RU" sz="5200" dirty="0" smtClean="0">
                <a:latin typeface="Corbel" panose="020B0503020204020204" pitchFamily="34" charset="0"/>
              </a:rPr>
              <a:t>затрагивает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повседневные </a:t>
            </a:r>
            <a:r>
              <a:rPr lang="ru-RU" sz="5200" dirty="0">
                <a:latin typeface="Corbel" panose="020B0503020204020204" pitchFamily="34" charset="0"/>
              </a:rPr>
              <a:t>проблемы. В разгар пандемии </a:t>
            </a:r>
            <a:r>
              <a:rPr lang="en-US" sz="5200" dirty="0">
                <a:latin typeface="Corbel" panose="020B0503020204020204" pitchFamily="34" charset="0"/>
              </a:rPr>
              <a:t>COVID-19 </a:t>
            </a:r>
            <a:r>
              <a:rPr lang="ru-RU" sz="5200" dirty="0" smtClean="0">
                <a:latin typeface="Corbel" panose="020B0503020204020204" pitchFamily="34" charset="0"/>
              </a:rPr>
              <a:t>он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опубликовал </a:t>
            </a:r>
            <a:r>
              <a:rPr lang="ru-RU" sz="5200" dirty="0">
                <a:latin typeface="Corbel" panose="020B0503020204020204" pitchFamily="34" charset="0"/>
              </a:rPr>
              <a:t>рисунок, где ребёнок оставляет в стороне ИХ </a:t>
            </a:r>
            <a:r>
              <a:rPr lang="ru-RU" sz="5200" dirty="0" smtClean="0">
                <a:latin typeface="Corbel" panose="020B0503020204020204" pitchFamily="34" charset="0"/>
              </a:rPr>
              <a:t>и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выбирает </a:t>
            </a:r>
            <a:r>
              <a:rPr lang="ru-RU" sz="5200" dirty="0">
                <a:latin typeface="Corbel" panose="020B0503020204020204" pitchFamily="34" charset="0"/>
              </a:rPr>
              <a:t>игрушку, одетую в форму врача. </a:t>
            </a:r>
            <a:r>
              <a:rPr lang="ru-RU" sz="5200" b="1" dirty="0">
                <a:latin typeface="Corbel" panose="020B0503020204020204" pitchFamily="34" charset="0"/>
              </a:rPr>
              <a:t>Назовите любого </a:t>
            </a:r>
            <a:r>
              <a:rPr lang="ru-RU" sz="5200" b="1" dirty="0" smtClean="0">
                <a:latin typeface="Corbel" panose="020B0503020204020204" pitchFamily="34" charset="0"/>
              </a:rPr>
              <a:t>ЕГО.</a:t>
            </a:r>
            <a:endParaRPr lang="en-US" sz="5200" b="1" dirty="0" smtClean="0">
              <a:latin typeface="Corbel" panose="020B0503020204020204" pitchFamily="34" charset="0"/>
            </a:endParaRPr>
          </a:p>
          <a:p>
            <a:pPr fontAlgn="base"/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Banksy </a:t>
            </a:r>
            <a:r>
              <a:rPr lang="en-US" sz="5200" dirty="0">
                <a:latin typeface="Corbel" panose="020B0503020204020204" pitchFamily="34" charset="0"/>
              </a:rPr>
              <a:t>e un </a:t>
            </a:r>
            <a:r>
              <a:rPr lang="en-US" sz="5200" dirty="0" err="1">
                <a:latin typeface="Corbel" panose="020B0503020204020204" pitchFamily="34" charset="0"/>
              </a:rPr>
              <a:t>renumit</a:t>
            </a:r>
            <a:r>
              <a:rPr lang="en-US" sz="5200" dirty="0">
                <a:latin typeface="Corbel" panose="020B0503020204020204" pitchFamily="34" charset="0"/>
              </a:rPr>
              <a:t> artist de </a:t>
            </a:r>
            <a:r>
              <a:rPr lang="en-US" sz="5200" dirty="0" err="1">
                <a:latin typeface="Corbel" panose="020B0503020204020204" pitchFamily="34" charset="0"/>
              </a:rPr>
              <a:t>artă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stradală</a:t>
            </a:r>
            <a:r>
              <a:rPr lang="en-US" sz="5200" dirty="0">
                <a:latin typeface="Corbel" panose="020B0503020204020204" pitchFamily="34" charset="0"/>
              </a:rPr>
              <a:t> care </a:t>
            </a:r>
            <a:r>
              <a:rPr lang="en-US" sz="5200" dirty="0" err="1">
                <a:latin typeface="Corbel" panose="020B0503020204020204" pitchFamily="34" charset="0"/>
              </a:rPr>
              <a:t>abordează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problemele</a:t>
            </a:r>
            <a:endParaRPr lang="en-US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cotidiene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timpul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pandemiei</a:t>
            </a:r>
            <a:r>
              <a:rPr lang="en-US" sz="5200" dirty="0">
                <a:latin typeface="Corbel" panose="020B0503020204020204" pitchFamily="34" charset="0"/>
              </a:rPr>
              <a:t> COVID-19 el a </a:t>
            </a:r>
            <a:r>
              <a:rPr lang="en-US" sz="5200" dirty="0" err="1">
                <a:latin typeface="Corbel" panose="020B0503020204020204" pitchFamily="34" charset="0"/>
              </a:rPr>
              <a:t>publicat</a:t>
            </a:r>
            <a:r>
              <a:rPr lang="en-US" sz="5200" dirty="0">
                <a:latin typeface="Corbel" panose="020B0503020204020204" pitchFamily="34" charset="0"/>
              </a:rPr>
              <a:t> un </a:t>
            </a:r>
            <a:r>
              <a:rPr lang="en-US" sz="5200" dirty="0" err="1">
                <a:latin typeface="Corbel" panose="020B0503020204020204" pitchFamily="34" charset="0"/>
              </a:rPr>
              <a:t>desen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care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copilul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dă</a:t>
            </a:r>
            <a:r>
              <a:rPr lang="en-US" sz="5200" dirty="0">
                <a:latin typeface="Corbel" panose="020B0503020204020204" pitchFamily="34" charset="0"/>
              </a:rPr>
              <a:t> la o parte </a:t>
            </a:r>
            <a:r>
              <a:rPr lang="en-US" sz="5200" dirty="0" err="1">
                <a:latin typeface="Corbel" panose="020B0503020204020204" pitchFamily="34" charset="0"/>
              </a:rPr>
              <a:t>jucăriile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reprezintă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alege</a:t>
            </a:r>
            <a:r>
              <a:rPr lang="en-US" sz="5200" dirty="0">
                <a:latin typeface="Corbel" panose="020B0503020204020204" pitchFamily="34" charset="0"/>
              </a:rPr>
              <a:t> o </a:t>
            </a:r>
            <a:r>
              <a:rPr lang="en-US" sz="5200" dirty="0" err="1">
                <a:latin typeface="Corbel" panose="020B0503020204020204" pitchFamily="34" charset="0"/>
              </a:rPr>
              <a:t>jucărie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îmbrăcată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uniformă</a:t>
            </a:r>
            <a:r>
              <a:rPr lang="en-US" sz="5200" dirty="0">
                <a:latin typeface="Corbel" panose="020B0503020204020204" pitchFamily="34" charset="0"/>
              </a:rPr>
              <a:t> de medic. </a:t>
            </a:r>
            <a:r>
              <a:rPr lang="en-US" sz="5200" b="1" dirty="0" err="1">
                <a:latin typeface="Corbel" panose="020B0503020204020204" pitchFamily="34" charset="0"/>
              </a:rPr>
              <a:t>Numiți</a:t>
            </a:r>
            <a:r>
              <a:rPr lang="en-US" sz="5200" b="1" dirty="0">
                <a:latin typeface="Corbel" panose="020B0503020204020204" pitchFamily="34" charset="0"/>
              </a:rPr>
              <a:t>-l </a:t>
            </a:r>
            <a:r>
              <a:rPr lang="en-US" sz="5200" b="1" dirty="0" err="1">
                <a:latin typeface="Corbel" panose="020B0503020204020204" pitchFamily="34" charset="0"/>
              </a:rPr>
              <a:t>pe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oricare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dintre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Ei</a:t>
            </a:r>
            <a:r>
              <a:rPr lang="en-US" sz="5200" b="1" dirty="0">
                <a:latin typeface="Corbel" panose="020B0503020204020204" pitchFamily="34" charset="0"/>
              </a:rPr>
              <a:t>.</a:t>
            </a:r>
            <a:endParaRPr lang="ru-RU" sz="5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 err="1">
                <a:latin typeface="Corbel" panose="020B0503020204020204" pitchFamily="34" charset="0"/>
              </a:rPr>
              <a:t>Бэнкси</a:t>
            </a:r>
            <a:r>
              <a:rPr lang="ru-RU" sz="5200" dirty="0">
                <a:latin typeface="Corbel" panose="020B0503020204020204" pitchFamily="34" charset="0"/>
              </a:rPr>
              <a:t> – известный стрит-арт художник, который </a:t>
            </a:r>
            <a:r>
              <a:rPr lang="ru-RU" sz="5200" dirty="0" smtClean="0">
                <a:latin typeface="Corbel" panose="020B0503020204020204" pitchFamily="34" charset="0"/>
              </a:rPr>
              <a:t>затрагивает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повседневные </a:t>
            </a:r>
            <a:r>
              <a:rPr lang="ru-RU" sz="5200" dirty="0">
                <a:latin typeface="Corbel" panose="020B0503020204020204" pitchFamily="34" charset="0"/>
              </a:rPr>
              <a:t>проблемы. В разгар пандемии </a:t>
            </a:r>
            <a:r>
              <a:rPr lang="en-US" sz="5200" dirty="0">
                <a:latin typeface="Corbel" panose="020B0503020204020204" pitchFamily="34" charset="0"/>
              </a:rPr>
              <a:t>COVID-19 </a:t>
            </a:r>
            <a:r>
              <a:rPr lang="ru-RU" sz="5200" dirty="0" smtClean="0">
                <a:latin typeface="Corbel" panose="020B0503020204020204" pitchFamily="34" charset="0"/>
              </a:rPr>
              <a:t>он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опубликовал </a:t>
            </a:r>
            <a:r>
              <a:rPr lang="ru-RU" sz="5200" dirty="0">
                <a:latin typeface="Corbel" panose="020B0503020204020204" pitchFamily="34" charset="0"/>
              </a:rPr>
              <a:t>рисунок, где ребёнок оставляет в стороне ИХ </a:t>
            </a:r>
            <a:r>
              <a:rPr lang="ru-RU" sz="5200" dirty="0" smtClean="0">
                <a:latin typeface="Corbel" panose="020B0503020204020204" pitchFamily="34" charset="0"/>
              </a:rPr>
              <a:t>и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выбирает </a:t>
            </a:r>
            <a:r>
              <a:rPr lang="ru-RU" sz="5200" dirty="0">
                <a:latin typeface="Corbel" panose="020B0503020204020204" pitchFamily="34" charset="0"/>
              </a:rPr>
              <a:t>игрушку, одетую в форму врача. </a:t>
            </a:r>
            <a:r>
              <a:rPr lang="ru-RU" sz="5200" b="1" dirty="0">
                <a:latin typeface="Corbel" panose="020B0503020204020204" pitchFamily="34" charset="0"/>
              </a:rPr>
              <a:t>Назовите любого </a:t>
            </a:r>
            <a:r>
              <a:rPr lang="ru-RU" sz="5200" b="1" dirty="0" smtClean="0">
                <a:latin typeface="Corbel" panose="020B0503020204020204" pitchFamily="34" charset="0"/>
              </a:rPr>
              <a:t>ЕГО.</a:t>
            </a:r>
            <a:endParaRPr lang="en-US" sz="5200" b="1" dirty="0" smtClean="0">
              <a:latin typeface="Corbel" panose="020B0503020204020204" pitchFamily="34" charset="0"/>
            </a:endParaRPr>
          </a:p>
          <a:p>
            <a:pPr fontAlgn="base"/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Banksy </a:t>
            </a:r>
            <a:r>
              <a:rPr lang="en-US" sz="5200" dirty="0">
                <a:latin typeface="Corbel" panose="020B0503020204020204" pitchFamily="34" charset="0"/>
              </a:rPr>
              <a:t>e un </a:t>
            </a:r>
            <a:r>
              <a:rPr lang="en-US" sz="5200" dirty="0" err="1">
                <a:latin typeface="Corbel" panose="020B0503020204020204" pitchFamily="34" charset="0"/>
              </a:rPr>
              <a:t>renumit</a:t>
            </a:r>
            <a:r>
              <a:rPr lang="en-US" sz="5200" dirty="0">
                <a:latin typeface="Corbel" panose="020B0503020204020204" pitchFamily="34" charset="0"/>
              </a:rPr>
              <a:t> artist de </a:t>
            </a:r>
            <a:r>
              <a:rPr lang="en-US" sz="5200" dirty="0" err="1">
                <a:latin typeface="Corbel" panose="020B0503020204020204" pitchFamily="34" charset="0"/>
              </a:rPr>
              <a:t>artă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stradală</a:t>
            </a:r>
            <a:r>
              <a:rPr lang="en-US" sz="5200" dirty="0">
                <a:latin typeface="Corbel" panose="020B0503020204020204" pitchFamily="34" charset="0"/>
              </a:rPr>
              <a:t> care </a:t>
            </a:r>
            <a:r>
              <a:rPr lang="en-US" sz="5200" dirty="0" err="1">
                <a:latin typeface="Corbel" panose="020B0503020204020204" pitchFamily="34" charset="0"/>
              </a:rPr>
              <a:t>abordează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problemele</a:t>
            </a:r>
            <a:endParaRPr lang="en-US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cotidiene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timpul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pandemiei</a:t>
            </a:r>
            <a:r>
              <a:rPr lang="en-US" sz="5200" dirty="0">
                <a:latin typeface="Corbel" panose="020B0503020204020204" pitchFamily="34" charset="0"/>
              </a:rPr>
              <a:t> COVID-19 el a </a:t>
            </a:r>
            <a:r>
              <a:rPr lang="en-US" sz="5200" dirty="0" err="1">
                <a:latin typeface="Corbel" panose="020B0503020204020204" pitchFamily="34" charset="0"/>
              </a:rPr>
              <a:t>publicat</a:t>
            </a:r>
            <a:r>
              <a:rPr lang="en-US" sz="5200" dirty="0">
                <a:latin typeface="Corbel" panose="020B0503020204020204" pitchFamily="34" charset="0"/>
              </a:rPr>
              <a:t> un </a:t>
            </a:r>
            <a:r>
              <a:rPr lang="en-US" sz="5200" dirty="0" err="1">
                <a:latin typeface="Corbel" panose="020B0503020204020204" pitchFamily="34" charset="0"/>
              </a:rPr>
              <a:t>desen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care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copilul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dă</a:t>
            </a:r>
            <a:r>
              <a:rPr lang="en-US" sz="5200" dirty="0">
                <a:latin typeface="Corbel" panose="020B0503020204020204" pitchFamily="34" charset="0"/>
              </a:rPr>
              <a:t> la o parte </a:t>
            </a:r>
            <a:r>
              <a:rPr lang="en-US" sz="5200" dirty="0" err="1">
                <a:latin typeface="Corbel" panose="020B0503020204020204" pitchFamily="34" charset="0"/>
              </a:rPr>
              <a:t>jucăriile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reprezintă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alege</a:t>
            </a:r>
            <a:r>
              <a:rPr lang="en-US" sz="5200" dirty="0">
                <a:latin typeface="Corbel" panose="020B0503020204020204" pitchFamily="34" charset="0"/>
              </a:rPr>
              <a:t> o </a:t>
            </a:r>
            <a:r>
              <a:rPr lang="en-US" sz="5200" dirty="0" err="1">
                <a:latin typeface="Corbel" panose="020B0503020204020204" pitchFamily="34" charset="0"/>
              </a:rPr>
              <a:t>jucărie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îmbrăcată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uniformă</a:t>
            </a:r>
            <a:r>
              <a:rPr lang="en-US" sz="5200" dirty="0">
                <a:latin typeface="Corbel" panose="020B0503020204020204" pitchFamily="34" charset="0"/>
              </a:rPr>
              <a:t> de medic. </a:t>
            </a:r>
            <a:r>
              <a:rPr lang="en-US" sz="5200" b="1" dirty="0" err="1">
                <a:latin typeface="Corbel" panose="020B0503020204020204" pitchFamily="34" charset="0"/>
              </a:rPr>
              <a:t>Numiți</a:t>
            </a:r>
            <a:r>
              <a:rPr lang="en-US" sz="5200" b="1" dirty="0">
                <a:latin typeface="Corbel" panose="020B0503020204020204" pitchFamily="34" charset="0"/>
              </a:rPr>
              <a:t>-l </a:t>
            </a:r>
            <a:r>
              <a:rPr lang="en-US" sz="5200" b="1" dirty="0" err="1">
                <a:latin typeface="Corbel" panose="020B0503020204020204" pitchFamily="34" charset="0"/>
              </a:rPr>
              <a:t>pe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oricare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dintre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Ei</a:t>
            </a:r>
            <a:r>
              <a:rPr lang="en-US" sz="5200" b="1" dirty="0">
                <a:latin typeface="Corbel" panose="020B0503020204020204" pitchFamily="34" charset="0"/>
              </a:rPr>
              <a:t>.</a:t>
            </a:r>
            <a:endParaRPr lang="ru-RU" sz="5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3128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1326375"/>
            <a:ext cx="10805365" cy="4042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endParaRPr lang="en-US" sz="5400" dirty="0">
              <a:latin typeface="Corbel" panose="020B0503020204020204" pitchFamily="34" charset="0"/>
            </a:endParaRPr>
          </a:p>
          <a:p>
            <a:pPr fontAlgn="base"/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Так </a:t>
            </a:r>
            <a:r>
              <a:rPr lang="ru-RU" sz="5400" dirty="0">
                <a:latin typeface="Corbel" panose="020B0503020204020204" pitchFamily="34" charset="0"/>
              </a:rPr>
              <a:t>сверху выглядит то, что придумал Карл </a:t>
            </a:r>
            <a:r>
              <a:rPr lang="ru-RU" sz="5400" dirty="0" err="1">
                <a:latin typeface="Corbel" panose="020B0503020204020204" pitchFamily="34" charset="0"/>
              </a:rPr>
              <a:t>Дрез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Это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стало </a:t>
            </a:r>
            <a:r>
              <a:rPr lang="ru-RU" sz="5400" dirty="0">
                <a:latin typeface="Corbel" panose="020B0503020204020204" pitchFamily="34" charset="0"/>
              </a:rPr>
              <a:t>прообразом современного… </a:t>
            </a:r>
            <a:r>
              <a:rPr lang="ru-RU" sz="5400" b="1" dirty="0" smtClean="0">
                <a:latin typeface="Corbel" panose="020B0503020204020204" pitchFamily="34" charset="0"/>
              </a:rPr>
              <a:t>Чего?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Astfel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privită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sus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arată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ceea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ce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fost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inventat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 smtClean="0">
                <a:latin typeface="Corbel" panose="020B0503020204020204" pitchFamily="34" charset="0"/>
              </a:rPr>
              <a:t>către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Karl </a:t>
            </a:r>
            <a:r>
              <a:rPr lang="en-US" sz="5400" dirty="0">
                <a:latin typeface="Corbel" panose="020B0503020204020204" pitchFamily="34" charset="0"/>
              </a:rPr>
              <a:t>von </a:t>
            </a:r>
            <a:r>
              <a:rPr lang="en-US" sz="5400" dirty="0" err="1">
                <a:latin typeface="Corbel" panose="020B0503020204020204" pitchFamily="34" charset="0"/>
              </a:rPr>
              <a:t>Drais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Acest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obiect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devenit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prototipul</a:t>
            </a:r>
            <a:r>
              <a:rPr lang="en-US" sz="5400" dirty="0">
                <a:latin typeface="Corbel" panose="020B0503020204020204" pitchFamily="34" charset="0"/>
              </a:rPr>
              <a:t>… </a:t>
            </a:r>
            <a:r>
              <a:rPr lang="en-US" sz="5400" b="1" dirty="0">
                <a:latin typeface="Corbel" panose="020B0503020204020204" pitchFamily="34" charset="0"/>
              </a:rPr>
              <a:t>A </a:t>
            </a:r>
            <a:r>
              <a:rPr lang="en-US" sz="5400" b="1" dirty="0" err="1" smtClean="0">
                <a:latin typeface="Corbel" panose="020B0503020204020204" pitchFamily="34" charset="0"/>
              </a:rPr>
              <a:t>ce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anume</a:t>
            </a:r>
            <a:r>
              <a:rPr lang="en-US" sz="5400" b="1" dirty="0">
                <a:latin typeface="Corbel" panose="020B0503020204020204" pitchFamily="34" charset="0"/>
              </a:rPr>
              <a:t>?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084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1326375"/>
            <a:ext cx="10805365" cy="4042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endParaRPr lang="en-US" sz="5400" dirty="0">
              <a:latin typeface="Corbel" panose="020B0503020204020204" pitchFamily="34" charset="0"/>
            </a:endParaRPr>
          </a:p>
          <a:p>
            <a:pPr fontAlgn="base"/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Так </a:t>
            </a:r>
            <a:r>
              <a:rPr lang="ru-RU" sz="5400" dirty="0">
                <a:latin typeface="Corbel" panose="020B0503020204020204" pitchFamily="34" charset="0"/>
              </a:rPr>
              <a:t>сверху выглядит то, что придумал Карл </a:t>
            </a:r>
            <a:r>
              <a:rPr lang="ru-RU" sz="5400" dirty="0" err="1">
                <a:latin typeface="Corbel" panose="020B0503020204020204" pitchFamily="34" charset="0"/>
              </a:rPr>
              <a:t>Дрез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Это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стало </a:t>
            </a:r>
            <a:r>
              <a:rPr lang="ru-RU" sz="5400" dirty="0">
                <a:latin typeface="Corbel" panose="020B0503020204020204" pitchFamily="34" charset="0"/>
              </a:rPr>
              <a:t>прообразом современного… </a:t>
            </a:r>
            <a:r>
              <a:rPr lang="ru-RU" sz="5400" b="1" dirty="0" smtClean="0">
                <a:latin typeface="Corbel" panose="020B0503020204020204" pitchFamily="34" charset="0"/>
              </a:rPr>
              <a:t>Чего?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Astfel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privită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sus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arată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ceea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ce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fost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inventat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 smtClean="0">
                <a:latin typeface="Corbel" panose="020B0503020204020204" pitchFamily="34" charset="0"/>
              </a:rPr>
              <a:t>către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Karl </a:t>
            </a:r>
            <a:r>
              <a:rPr lang="en-US" sz="5400" dirty="0">
                <a:latin typeface="Corbel" panose="020B0503020204020204" pitchFamily="34" charset="0"/>
              </a:rPr>
              <a:t>von </a:t>
            </a:r>
            <a:r>
              <a:rPr lang="en-US" sz="5400" dirty="0" err="1">
                <a:latin typeface="Corbel" panose="020B0503020204020204" pitchFamily="34" charset="0"/>
              </a:rPr>
              <a:t>Drais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Acest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obiect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devenit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prototipul</a:t>
            </a:r>
            <a:r>
              <a:rPr lang="en-US" sz="5400" dirty="0">
                <a:latin typeface="Corbel" panose="020B0503020204020204" pitchFamily="34" charset="0"/>
              </a:rPr>
              <a:t>… </a:t>
            </a:r>
            <a:r>
              <a:rPr lang="en-US" sz="5400" b="1" dirty="0">
                <a:latin typeface="Corbel" panose="020B0503020204020204" pitchFamily="34" charset="0"/>
              </a:rPr>
              <a:t>A </a:t>
            </a:r>
            <a:r>
              <a:rPr lang="en-US" sz="5400" b="1" dirty="0" err="1" smtClean="0">
                <a:latin typeface="Corbel" panose="020B0503020204020204" pitchFamily="34" charset="0"/>
              </a:rPr>
              <a:t>ce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anume</a:t>
            </a:r>
            <a:r>
              <a:rPr lang="en-US" sz="5400" b="1" dirty="0">
                <a:latin typeface="Corbel" panose="020B0503020204020204" pitchFamily="34" charset="0"/>
              </a:rPr>
              <a:t>?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9896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Будьте внимательны, кому верите! В мае 2020 </a:t>
            </a:r>
            <a:r>
              <a:rPr lang="ru-RU" sz="6000" dirty="0" smtClean="0">
                <a:latin typeface="Corbel" panose="020B0503020204020204" pitchFamily="34" charset="0"/>
              </a:rPr>
              <a:t>года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ООН </a:t>
            </a:r>
            <a:r>
              <a:rPr lang="ru-RU" sz="6000" dirty="0">
                <a:latin typeface="Corbel" panose="020B0503020204020204" pitchFamily="34" charset="0"/>
              </a:rPr>
              <a:t>запустила кампанию «Проверено», </a:t>
            </a:r>
            <a:r>
              <a:rPr lang="ru-RU" sz="6000" dirty="0" smtClean="0">
                <a:latin typeface="Corbel" panose="020B0503020204020204" pitchFamily="34" charset="0"/>
              </a:rPr>
              <a:t>направленную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против </a:t>
            </a:r>
            <a:r>
              <a:rPr lang="ru-RU" sz="6000" dirty="0">
                <a:latin typeface="Corbel" panose="020B0503020204020204" pitchFamily="34" charset="0"/>
              </a:rPr>
              <a:t>дезинфекции. </a:t>
            </a:r>
            <a:r>
              <a:rPr lang="ru-RU" sz="6000" b="1" dirty="0">
                <a:latin typeface="Corbel" panose="020B0503020204020204" pitchFamily="34" charset="0"/>
              </a:rPr>
              <a:t>Какое слово мы </a:t>
            </a:r>
            <a:r>
              <a:rPr lang="ru-RU" sz="6000" b="1" dirty="0" smtClean="0">
                <a:latin typeface="Corbel" panose="020B0503020204020204" pitchFamily="34" charset="0"/>
              </a:rPr>
              <a:t>немного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изменили </a:t>
            </a:r>
            <a:r>
              <a:rPr lang="ru-RU" sz="6000" b="1" dirty="0">
                <a:latin typeface="Corbel" panose="020B0503020204020204" pitchFamily="34" charset="0"/>
              </a:rPr>
              <a:t>в тексте </a:t>
            </a:r>
            <a:r>
              <a:rPr lang="ru-RU" sz="6000" b="1" dirty="0" smtClean="0">
                <a:latin typeface="Corbel" panose="020B0503020204020204" pitchFamily="34" charset="0"/>
              </a:rPr>
              <a:t>вопроса?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Fiți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atenți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cine </a:t>
            </a:r>
            <a:r>
              <a:rPr lang="en-US" sz="6000" dirty="0" err="1">
                <a:latin typeface="Corbel" panose="020B0503020204020204" pitchFamily="34" charset="0"/>
              </a:rPr>
              <a:t>aveți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încredere</a:t>
            </a:r>
            <a:r>
              <a:rPr lang="en-US" sz="6000" dirty="0">
                <a:latin typeface="Corbel" panose="020B0503020204020204" pitchFamily="34" charset="0"/>
              </a:rPr>
              <a:t>!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mai</a:t>
            </a:r>
            <a:r>
              <a:rPr lang="en-US" sz="6000" dirty="0">
                <a:latin typeface="Corbel" panose="020B0503020204020204" pitchFamily="34" charset="0"/>
              </a:rPr>
              <a:t> 2020 ONU a </a:t>
            </a:r>
            <a:r>
              <a:rPr lang="en-US" sz="6000" dirty="0" err="1" smtClean="0">
                <a:latin typeface="Corbel" panose="020B0503020204020204" pitchFamily="34" charset="0"/>
              </a:rPr>
              <a:t>lansat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campania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”</a:t>
            </a:r>
            <a:r>
              <a:rPr lang="en-US" sz="6000" dirty="0" err="1">
                <a:latin typeface="Corbel" panose="020B0503020204020204" pitchFamily="34" charset="0"/>
              </a:rPr>
              <a:t>Verificat</a:t>
            </a:r>
            <a:r>
              <a:rPr lang="en-US" sz="6000" dirty="0">
                <a:latin typeface="Corbel" panose="020B0503020204020204" pitchFamily="34" charset="0"/>
              </a:rPr>
              <a:t>”, cu </a:t>
            </a:r>
            <a:r>
              <a:rPr lang="en-US" sz="6000" dirty="0" err="1">
                <a:latin typeface="Corbel" panose="020B0503020204020204" pitchFamily="34" charset="0"/>
              </a:rPr>
              <a:t>menirea</a:t>
            </a:r>
            <a:r>
              <a:rPr lang="en-US" sz="6000" dirty="0">
                <a:latin typeface="Corbel" panose="020B0503020204020204" pitchFamily="34" charset="0"/>
              </a:rPr>
              <a:t> de a </a:t>
            </a:r>
            <a:r>
              <a:rPr lang="en-US" sz="6000" dirty="0" err="1">
                <a:latin typeface="Corbel" panose="020B0503020204020204" pitchFamily="34" charset="0"/>
              </a:rPr>
              <a:t>lupta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cu</a:t>
            </a: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dezinfectarea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cuvânt</a:t>
            </a:r>
            <a:r>
              <a:rPr lang="en-US" sz="6000" b="1" dirty="0">
                <a:latin typeface="Corbel" panose="020B0503020204020204" pitchFamily="34" charset="0"/>
              </a:rPr>
              <a:t> a </a:t>
            </a:r>
            <a:r>
              <a:rPr lang="en-US" sz="6000" b="1" dirty="0" err="1">
                <a:latin typeface="Corbel" panose="020B0503020204020204" pitchFamily="34" charset="0"/>
              </a:rPr>
              <a:t>fost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modificat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propoziția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precedentă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346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Будьте внимательны, кому верите! В мае 2020 </a:t>
            </a:r>
            <a:r>
              <a:rPr lang="ru-RU" sz="6000" dirty="0" smtClean="0">
                <a:latin typeface="Corbel" panose="020B0503020204020204" pitchFamily="34" charset="0"/>
              </a:rPr>
              <a:t>года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ООН </a:t>
            </a:r>
            <a:r>
              <a:rPr lang="ru-RU" sz="6000" dirty="0">
                <a:latin typeface="Corbel" panose="020B0503020204020204" pitchFamily="34" charset="0"/>
              </a:rPr>
              <a:t>запустила кампанию «Проверено», </a:t>
            </a:r>
            <a:r>
              <a:rPr lang="ru-RU" sz="6000" dirty="0" smtClean="0">
                <a:latin typeface="Corbel" panose="020B0503020204020204" pitchFamily="34" charset="0"/>
              </a:rPr>
              <a:t>направленную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против </a:t>
            </a:r>
            <a:r>
              <a:rPr lang="ru-RU" sz="6000" dirty="0">
                <a:latin typeface="Corbel" panose="020B0503020204020204" pitchFamily="34" charset="0"/>
              </a:rPr>
              <a:t>дезинфекции. </a:t>
            </a:r>
            <a:r>
              <a:rPr lang="ru-RU" sz="6000" b="1" dirty="0">
                <a:latin typeface="Corbel" panose="020B0503020204020204" pitchFamily="34" charset="0"/>
              </a:rPr>
              <a:t>Какое слово мы </a:t>
            </a:r>
            <a:r>
              <a:rPr lang="ru-RU" sz="6000" b="1" dirty="0" smtClean="0">
                <a:latin typeface="Corbel" panose="020B0503020204020204" pitchFamily="34" charset="0"/>
              </a:rPr>
              <a:t>немного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изменили </a:t>
            </a:r>
            <a:r>
              <a:rPr lang="ru-RU" sz="6000" b="1" dirty="0">
                <a:latin typeface="Corbel" panose="020B0503020204020204" pitchFamily="34" charset="0"/>
              </a:rPr>
              <a:t>в тексте </a:t>
            </a:r>
            <a:r>
              <a:rPr lang="ru-RU" sz="6000" b="1" dirty="0" smtClean="0">
                <a:latin typeface="Corbel" panose="020B0503020204020204" pitchFamily="34" charset="0"/>
              </a:rPr>
              <a:t>вопроса?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Fiți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atenți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cine </a:t>
            </a:r>
            <a:r>
              <a:rPr lang="en-US" sz="6000" dirty="0" err="1">
                <a:latin typeface="Corbel" panose="020B0503020204020204" pitchFamily="34" charset="0"/>
              </a:rPr>
              <a:t>aveți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încredere</a:t>
            </a:r>
            <a:r>
              <a:rPr lang="en-US" sz="6000" dirty="0">
                <a:latin typeface="Corbel" panose="020B0503020204020204" pitchFamily="34" charset="0"/>
              </a:rPr>
              <a:t>!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mai</a:t>
            </a:r>
            <a:r>
              <a:rPr lang="en-US" sz="6000" dirty="0">
                <a:latin typeface="Corbel" panose="020B0503020204020204" pitchFamily="34" charset="0"/>
              </a:rPr>
              <a:t> 2020 ONU a </a:t>
            </a:r>
            <a:r>
              <a:rPr lang="en-US" sz="6000" dirty="0" err="1" smtClean="0">
                <a:latin typeface="Corbel" panose="020B0503020204020204" pitchFamily="34" charset="0"/>
              </a:rPr>
              <a:t>lansat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campania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”</a:t>
            </a:r>
            <a:r>
              <a:rPr lang="en-US" sz="6000" dirty="0" err="1">
                <a:latin typeface="Corbel" panose="020B0503020204020204" pitchFamily="34" charset="0"/>
              </a:rPr>
              <a:t>Verificat</a:t>
            </a:r>
            <a:r>
              <a:rPr lang="en-US" sz="6000" dirty="0">
                <a:latin typeface="Corbel" panose="020B0503020204020204" pitchFamily="34" charset="0"/>
              </a:rPr>
              <a:t>”, cu </a:t>
            </a:r>
            <a:r>
              <a:rPr lang="en-US" sz="6000" dirty="0" err="1">
                <a:latin typeface="Corbel" panose="020B0503020204020204" pitchFamily="34" charset="0"/>
              </a:rPr>
              <a:t>menirea</a:t>
            </a:r>
            <a:r>
              <a:rPr lang="en-US" sz="6000" dirty="0">
                <a:latin typeface="Corbel" panose="020B0503020204020204" pitchFamily="34" charset="0"/>
              </a:rPr>
              <a:t> de a </a:t>
            </a:r>
            <a:r>
              <a:rPr lang="en-US" sz="6000" dirty="0" err="1">
                <a:latin typeface="Corbel" panose="020B0503020204020204" pitchFamily="34" charset="0"/>
              </a:rPr>
              <a:t>lupta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cu</a:t>
            </a: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dezinfectarea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cuvânt</a:t>
            </a:r>
            <a:r>
              <a:rPr lang="en-US" sz="6000" b="1" dirty="0">
                <a:latin typeface="Corbel" panose="020B0503020204020204" pitchFamily="34" charset="0"/>
              </a:rPr>
              <a:t> a </a:t>
            </a:r>
            <a:r>
              <a:rPr lang="en-US" sz="6000" b="1" dirty="0" err="1">
                <a:latin typeface="Corbel" panose="020B0503020204020204" pitchFamily="34" charset="0"/>
              </a:rPr>
              <a:t>fost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modificat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propoziția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precedentă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1507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 начале </a:t>
            </a:r>
            <a:r>
              <a:rPr lang="en-US" sz="5400" dirty="0">
                <a:latin typeface="Corbel" panose="020B0503020204020204" pitchFamily="34" charset="0"/>
              </a:rPr>
              <a:t>XIX </a:t>
            </a:r>
            <a:r>
              <a:rPr lang="ru-RU" sz="5400" dirty="0">
                <a:latin typeface="Corbel" panose="020B0503020204020204" pitchFamily="34" charset="0"/>
              </a:rPr>
              <a:t>века в Италии жил мальчик небольшого </a:t>
            </a:r>
            <a:r>
              <a:rPr lang="ru-RU" sz="5400" dirty="0" smtClean="0">
                <a:latin typeface="Corbel" panose="020B0503020204020204" pitchFamily="34" charset="0"/>
              </a:rPr>
              <a:t>роста,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который </a:t>
            </a:r>
            <a:r>
              <a:rPr lang="ru-RU" sz="5400" dirty="0">
                <a:latin typeface="Corbel" panose="020B0503020204020204" pitchFamily="34" charset="0"/>
              </a:rPr>
              <a:t>всё-таки пошёл на войну. Вернулся </a:t>
            </a:r>
            <a:r>
              <a:rPr lang="ru-RU" sz="5400" dirty="0" smtClean="0">
                <a:latin typeface="Corbel" panose="020B0503020204020204" pitchFamily="34" charset="0"/>
              </a:rPr>
              <a:t>он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покалеченным</a:t>
            </a:r>
            <a:r>
              <a:rPr lang="ru-RU" sz="5400" dirty="0">
                <a:latin typeface="Corbel" panose="020B0503020204020204" pitchFamily="34" charset="0"/>
              </a:rPr>
              <a:t>, но местный мастер сделал ему </a:t>
            </a:r>
            <a:r>
              <a:rPr lang="ru-RU" sz="5400" dirty="0" smtClean="0">
                <a:latin typeface="Corbel" panose="020B0503020204020204" pitchFamily="34" charset="0"/>
              </a:rPr>
              <a:t>протезы.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Прототипом </a:t>
            </a:r>
            <a:r>
              <a:rPr lang="ru-RU" sz="5400" b="1" dirty="0">
                <a:latin typeface="Corbel" panose="020B0503020204020204" pitchFamily="34" charset="0"/>
              </a:rPr>
              <a:t>какого персонажа считают этого </a:t>
            </a:r>
            <a:r>
              <a:rPr lang="ru-RU" sz="5400" b="1" dirty="0" smtClean="0">
                <a:latin typeface="Corbel" panose="020B0503020204020204" pitchFamily="34" charset="0"/>
              </a:rPr>
              <a:t>мальчика</a:t>
            </a:r>
            <a:r>
              <a:rPr lang="ru-RU" sz="5400" dirty="0" smtClean="0">
                <a:latin typeface="Corbel" panose="020B0503020204020204" pitchFamily="34" charset="0"/>
              </a:rPr>
              <a:t>?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La </a:t>
            </a:r>
            <a:r>
              <a:rPr lang="en-US" sz="5400" dirty="0" err="1">
                <a:latin typeface="Corbel" panose="020B0503020204020204" pitchFamily="34" charset="0"/>
              </a:rPr>
              <a:t>începutul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secolului</a:t>
            </a:r>
            <a:r>
              <a:rPr lang="en-US" sz="5400" dirty="0">
                <a:latin typeface="Corbel" panose="020B0503020204020204" pitchFamily="34" charset="0"/>
              </a:rPr>
              <a:t> al XIX-lea,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Italia </a:t>
            </a:r>
            <a:r>
              <a:rPr lang="en-US" sz="5400" dirty="0" err="1">
                <a:latin typeface="Corbel" panose="020B0503020204020204" pitchFamily="34" charset="0"/>
              </a:rPr>
              <a:t>locuia</a:t>
            </a:r>
            <a:r>
              <a:rPr lang="en-US" sz="5400" dirty="0">
                <a:latin typeface="Corbel" panose="020B0503020204020204" pitchFamily="34" charset="0"/>
              </a:rPr>
              <a:t> un </a:t>
            </a:r>
            <a:r>
              <a:rPr lang="en-US" sz="5400" dirty="0" err="1">
                <a:latin typeface="Corbel" panose="020B0503020204020204" pitchFamily="34" charset="0"/>
              </a:rPr>
              <a:t>băiat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micuț</a:t>
            </a:r>
            <a:r>
              <a:rPr lang="en-US" sz="5400" dirty="0" smtClean="0">
                <a:latin typeface="Corbel" panose="020B0503020204020204" pitchFamily="34" charset="0"/>
              </a:rPr>
              <a:t>,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care </a:t>
            </a:r>
            <a:r>
              <a:rPr lang="en-US" sz="5400" dirty="0" err="1">
                <a:latin typeface="Corbel" panose="020B0503020204020204" pitchFamily="34" charset="0"/>
              </a:rPr>
              <a:t>totuși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decis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plece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  <a:r>
              <a:rPr lang="en-US" sz="5400" dirty="0" err="1">
                <a:latin typeface="Corbel" panose="020B0503020204020204" pitchFamily="34" charset="0"/>
              </a:rPr>
              <a:t>război</a:t>
            </a:r>
            <a:r>
              <a:rPr lang="en-US" sz="5400" dirty="0">
                <a:latin typeface="Corbel" panose="020B0503020204020204" pitchFamily="34" charset="0"/>
              </a:rPr>
              <a:t>. El s-a </a:t>
            </a:r>
            <a:r>
              <a:rPr lang="en-US" sz="5400" dirty="0" err="1">
                <a:latin typeface="Corbel" panose="020B0503020204020204" pitchFamily="34" charset="0"/>
              </a:rPr>
              <a:t>întors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rănit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însă</a:t>
            </a:r>
            <a:r>
              <a:rPr lang="en-US" sz="5400" dirty="0">
                <a:latin typeface="Corbel" panose="020B0503020204020204" pitchFamily="34" charset="0"/>
              </a:rPr>
              <a:t> un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meșter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local </a:t>
            </a:r>
            <a:r>
              <a:rPr lang="en-US" sz="5400" dirty="0" err="1">
                <a:latin typeface="Corbel" panose="020B0503020204020204" pitchFamily="34" charset="0"/>
              </a:rPr>
              <a:t>i</a:t>
            </a:r>
            <a:r>
              <a:rPr lang="en-US" sz="5400" dirty="0">
                <a:latin typeface="Corbel" panose="020B0503020204020204" pitchFamily="34" charset="0"/>
              </a:rPr>
              <a:t>-a </a:t>
            </a:r>
            <a:r>
              <a:rPr lang="en-US" sz="5400" dirty="0" err="1">
                <a:latin typeface="Corbel" panose="020B0503020204020204" pitchFamily="34" charset="0"/>
              </a:rPr>
              <a:t>fabricat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proteze</a:t>
            </a:r>
            <a:r>
              <a:rPr lang="en-US" sz="5400" dirty="0">
                <a:latin typeface="Corbel" panose="020B0503020204020204" pitchFamily="34" charset="0"/>
              </a:rPr>
              <a:t>. Conform </a:t>
            </a:r>
            <a:r>
              <a:rPr lang="en-US" sz="5400" dirty="0" err="1">
                <a:latin typeface="Corbel" panose="020B0503020204020204" pitchFamily="34" charset="0"/>
              </a:rPr>
              <a:t>unei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versiuni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acest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băiat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 </a:t>
            </a:r>
            <a:r>
              <a:rPr lang="en-US" sz="5400" dirty="0" err="1">
                <a:latin typeface="Corbel" panose="020B0503020204020204" pitchFamily="34" charset="0"/>
              </a:rPr>
              <a:t>fost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prototipul</a:t>
            </a:r>
            <a:r>
              <a:rPr lang="en-US" sz="5400" dirty="0">
                <a:latin typeface="Corbel" panose="020B0503020204020204" pitchFamily="34" charset="0"/>
              </a:rPr>
              <a:t>… </a:t>
            </a:r>
            <a:r>
              <a:rPr lang="en-US" sz="5400" b="1" dirty="0" err="1">
                <a:latin typeface="Corbel" panose="020B0503020204020204" pitchFamily="34" charset="0"/>
              </a:rPr>
              <a:t>Cărui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personaj</a:t>
            </a:r>
            <a:r>
              <a:rPr lang="en-US" sz="5400" b="1" dirty="0">
                <a:latin typeface="Corbel" panose="020B0503020204020204" pitchFamily="34" charset="0"/>
              </a:rPr>
              <a:t>?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270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2940</TotalTime>
  <Words>1134</Words>
  <Application>Microsoft Office PowerPoint</Application>
  <PresentationFormat>Произвольный</PresentationFormat>
  <Paragraphs>157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412</cp:revision>
  <dcterms:modified xsi:type="dcterms:W3CDTF">2021-01-06T12:55:17Z</dcterms:modified>
</cp:coreProperties>
</file>