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89" r:id="rId5"/>
    <p:sldId id="318" r:id="rId6"/>
    <p:sldId id="258" r:id="rId7"/>
    <p:sldId id="278" r:id="rId8"/>
    <p:sldId id="319" r:id="rId9"/>
    <p:sldId id="293" r:id="rId10"/>
    <p:sldId id="320" r:id="rId11"/>
    <p:sldId id="303" r:id="rId12"/>
    <p:sldId id="321" r:id="rId13"/>
    <p:sldId id="322" r:id="rId14"/>
    <p:sldId id="323" r:id="rId15"/>
    <p:sldId id="257" r:id="rId16"/>
    <p:sldId id="32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FF5"/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339" autoAdjust="0"/>
  </p:normalViewPr>
  <p:slideViewPr>
    <p:cSldViewPr showGuides="1"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708" y="-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5" Type="http://schemas.openxmlformats.org/officeDocument/2006/relationships/image" Target="../media/image42.wmf"/><Relationship Id="rId4" Type="http://schemas.openxmlformats.org/officeDocument/2006/relationships/image" Target="../media/image41.wmf"/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8.wmf"/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30.wmf"/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r>
              <a:rPr lang="ru-RU" dirty="0" smtClean="0"/>
              <a:t>Ведение в степень</a:t>
            </a:r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Одночлен и его стандартный вид</a:t>
            </a:r>
            <a:endParaRPr lang="ru-RU" sz="4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3960440" cy="6480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к уроку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Группа 1"/>
          <p:cNvGrpSpPr/>
          <p:nvPr userDrawn="1"/>
        </p:nvGrpSpPr>
        <p:grpSpPr>
          <a:xfrm>
            <a:off x="6746350" y="1104121"/>
            <a:ext cx="2124236" cy="5736932"/>
            <a:chOff x="-1908720" y="772187"/>
            <a:chExt cx="2124236" cy="5736932"/>
          </a:xfrm>
        </p:grpSpPr>
        <p:sp>
          <p:nvSpPr>
            <p:cNvPr id="19" name="Овал 18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8410" y="1317127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217220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03413" y="2060848"/>
            <a:ext cx="4133697" cy="446449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37640" y="2065933"/>
            <a:ext cx="4133697" cy="445097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24226" y="3168676"/>
            <a:ext cx="8352928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1628800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24226" y="27089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26465" y="4829726"/>
            <a:ext cx="8352928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26465" y="436997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2344654"/>
            <a:ext cx="4133697" cy="4180689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637640" y="2348879"/>
            <a:ext cx="4118701" cy="416802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Одночлен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 его стандартный вид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1628800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Одночлен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 его стандартный вид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 userDrawn="1"/>
        </p:nvSpPr>
        <p:spPr>
          <a:xfrm>
            <a:off x="403413" y="1628800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3413" y="2708920"/>
            <a:ext cx="8324191" cy="388843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Одночлен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 его стандартный вид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Одночлен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 его стандартный вид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Одночлен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 его стандартный вид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23528" y="476672"/>
            <a:ext cx="8496944" cy="79208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348880"/>
            <a:ext cx="8324191" cy="424847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Одночлен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 его стандартный вид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24226" y="3168676"/>
            <a:ext cx="8352928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1628800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24226" y="27089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26465" y="4829726"/>
            <a:ext cx="8352928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26465" y="436997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Одночлен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 его стандартный вид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1" y="3501008"/>
            <a:ext cx="8350689" cy="302433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403413" y="2708920"/>
            <a:ext cx="8352928" cy="10081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Одночлен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 его стандартный вид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18410" y="162880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13218" y="4725143"/>
            <a:ext cx="8358119" cy="689667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3218" y="5414811"/>
            <a:ext cx="8347949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13218" y="2365727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13217" y="3301830"/>
            <a:ext cx="8347949" cy="1351305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Одночлен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 его стандартный вид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7.jpeg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19" cstate="email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-271" b="-1"/>
          <a:stretch>
            <a:fillRect/>
          </a:stretch>
        </p:blipFill>
        <p:spPr bwMode="auto">
          <a:xfrm>
            <a:off x="0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9.vml"/><Relationship Id="rId8" Type="http://schemas.openxmlformats.org/officeDocument/2006/relationships/slideLayout" Target="../slideLayouts/slideLayout14.xml"/><Relationship Id="rId7" Type="http://schemas.openxmlformats.org/officeDocument/2006/relationships/image" Target="../media/image37.wmf"/><Relationship Id="rId6" Type="http://schemas.openxmlformats.org/officeDocument/2006/relationships/oleObject" Target="../embeddings/oleObject27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26.bin"/><Relationship Id="rId3" Type="http://schemas.openxmlformats.org/officeDocument/2006/relationships/image" Target="../media/image35.wmf"/><Relationship Id="rId2" Type="http://schemas.openxmlformats.org/officeDocument/2006/relationships/oleObject" Target="../embeddings/oleObject25.bin"/><Relationship Id="rId10" Type="http://schemas.openxmlformats.org/officeDocument/2006/relationships/notesSlide" Target="../notesSlides/notesSlide10.xml"/><Relationship Id="rId1" Type="http://schemas.openxmlformats.org/officeDocument/2006/relationships/slide" Target="slide8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2.bin"/><Relationship Id="rId8" Type="http://schemas.openxmlformats.org/officeDocument/2006/relationships/image" Target="../media/image41.wmf"/><Relationship Id="rId7" Type="http://schemas.openxmlformats.org/officeDocument/2006/relationships/oleObject" Target="../embeddings/oleObject31.bin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9.wmf"/><Relationship Id="rId3" Type="http://schemas.openxmlformats.org/officeDocument/2006/relationships/oleObject" Target="../embeddings/oleObject29.bin"/><Relationship Id="rId2" Type="http://schemas.openxmlformats.org/officeDocument/2006/relationships/image" Target="../media/image38.wmf"/><Relationship Id="rId13" Type="http://schemas.openxmlformats.org/officeDocument/2006/relationships/notesSlide" Target="../notesSlides/notesSlide11.xml"/><Relationship Id="rId12" Type="http://schemas.openxmlformats.org/officeDocument/2006/relationships/vmlDrawing" Target="../drawings/vmlDrawing10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42.wmf"/><Relationship Id="rId1" Type="http://schemas.openxmlformats.org/officeDocument/2006/relationships/oleObject" Target="../embeddings/oleObject28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2.xml"/><Relationship Id="rId8" Type="http://schemas.openxmlformats.org/officeDocument/2006/relationships/vmlDrawing" Target="../drawings/vmlDrawing11.vml"/><Relationship Id="rId7" Type="http://schemas.openxmlformats.org/officeDocument/2006/relationships/slideLayout" Target="../slideLayouts/slideLayout6.x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44.wmf"/><Relationship Id="rId3" Type="http://schemas.openxmlformats.org/officeDocument/2006/relationships/oleObject" Target="../embeddings/oleObject34.bin"/><Relationship Id="rId2" Type="http://schemas.openxmlformats.org/officeDocument/2006/relationships/image" Target="../media/image43.wmf"/><Relationship Id="rId1" Type="http://schemas.openxmlformats.org/officeDocument/2006/relationships/oleObject" Target="../embeddings/oleObject33.bin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hyperlink" Target="http://karmanform.ucoz.ru/index/materialy_k_urokam_a_7/0-104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i.pinimg.com/736x/85/7b/cd/857bcd477c263ef7c294b3551214daf4.jpg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5" Type="http://schemas.openxmlformats.org/officeDocument/2006/relationships/notesSlide" Target="../notesSlides/notesSlide2.xml"/><Relationship Id="rId14" Type="http://schemas.openxmlformats.org/officeDocument/2006/relationships/vmlDrawing" Target="../drawings/vmlDrawing1.vml"/><Relationship Id="rId13" Type="http://schemas.openxmlformats.org/officeDocument/2006/relationships/slideLayout" Target="../slideLayouts/slideLayout10.xml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0.xml"/><Relationship Id="rId8" Type="http://schemas.openxmlformats.org/officeDocument/2006/relationships/image" Target="../media/image18.wmf"/><Relationship Id="rId7" Type="http://schemas.openxmlformats.org/officeDocument/2006/relationships/oleObject" Target="../embeddings/oleObject10.bin"/><Relationship Id="rId6" Type="http://schemas.openxmlformats.org/officeDocument/2006/relationships/image" Target="../media/image17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6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15.wmf"/><Relationship Id="rId11" Type="http://schemas.openxmlformats.org/officeDocument/2006/relationships/notesSlide" Target="../notesSlides/notesSlide3.xml"/><Relationship Id="rId10" Type="http://schemas.openxmlformats.org/officeDocument/2006/relationships/vmlDrawing" Target="../drawings/vmlDrawing2.vml"/><Relationship Id="rId1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4.xml"/><Relationship Id="rId8" Type="http://schemas.openxmlformats.org/officeDocument/2006/relationships/vmlDrawing" Target="../drawings/vmlDrawing3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3" Type="http://schemas.openxmlformats.org/officeDocument/2006/relationships/image" Target="../media/image20.png"/><Relationship Id="rId2" Type="http://schemas.openxmlformats.org/officeDocument/2006/relationships/image" Target="../media/image19.wmf"/><Relationship Id="rId1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4.vml"/><Relationship Id="rId8" Type="http://schemas.openxmlformats.org/officeDocument/2006/relationships/slideLayout" Target="../slideLayouts/slideLayout14.xml"/><Relationship Id="rId7" Type="http://schemas.openxmlformats.org/officeDocument/2006/relationships/image" Target="../media/image1.jpeg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4.wmf"/><Relationship Id="rId3" Type="http://schemas.openxmlformats.org/officeDocument/2006/relationships/oleObject" Target="../embeddings/oleObject13.bin"/><Relationship Id="rId2" Type="http://schemas.openxmlformats.org/officeDocument/2006/relationships/image" Target="../media/image23.wmf"/><Relationship Id="rId10" Type="http://schemas.openxmlformats.org/officeDocument/2006/relationships/notesSlide" Target="../notesSlides/notesSlide5.xml"/><Relationship Id="rId1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6.xml"/><Relationship Id="rId5" Type="http://schemas.openxmlformats.org/officeDocument/2006/relationships/vmlDrawing" Target="../drawings/vmlDrawing5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.jpeg"/><Relationship Id="rId2" Type="http://schemas.openxmlformats.org/officeDocument/2006/relationships/image" Target="../media/image26.wmf"/><Relationship Id="rId1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30.wmf"/><Relationship Id="rId8" Type="http://schemas.openxmlformats.org/officeDocument/2006/relationships/oleObject" Target="../embeddings/oleObject19.bin"/><Relationship Id="rId7" Type="http://schemas.openxmlformats.org/officeDocument/2006/relationships/image" Target="../media/image29.wmf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17.bin"/><Relationship Id="rId3" Type="http://schemas.openxmlformats.org/officeDocument/2006/relationships/image" Target="../media/image27.wmf"/><Relationship Id="rId2" Type="http://schemas.openxmlformats.org/officeDocument/2006/relationships/oleObject" Target="../embeddings/oleObject16.bin"/><Relationship Id="rId12" Type="http://schemas.openxmlformats.org/officeDocument/2006/relationships/notesSlide" Target="../notesSlides/notesSlide7.xml"/><Relationship Id="rId11" Type="http://schemas.openxmlformats.org/officeDocument/2006/relationships/vmlDrawing" Target="../drawings/vmlDrawing6.vml"/><Relationship Id="rId10" Type="http://schemas.openxmlformats.org/officeDocument/2006/relationships/slideLayout" Target="../slideLayouts/slideLayout6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8.xml"/><Relationship Id="rId6" Type="http://schemas.openxmlformats.org/officeDocument/2006/relationships/vmlDrawing" Target="../drawings/vmlDrawing7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1.wmf"/><Relationship Id="rId3" Type="http://schemas.openxmlformats.org/officeDocument/2006/relationships/oleObject" Target="../embeddings/oleObject21.bin"/><Relationship Id="rId2" Type="http://schemas.openxmlformats.org/officeDocument/2006/relationships/image" Target="../media/image19.wmf"/><Relationship Id="rId1" Type="http://schemas.openxmlformats.org/officeDocument/2006/relationships/oleObject" Target="../embeddings/oleObject20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8.vml"/><Relationship Id="rId8" Type="http://schemas.openxmlformats.org/officeDocument/2006/relationships/slideLayout" Target="../slideLayouts/slideLayout14.xml"/><Relationship Id="rId7" Type="http://schemas.openxmlformats.org/officeDocument/2006/relationships/image" Target="../media/image34.wmf"/><Relationship Id="rId6" Type="http://schemas.openxmlformats.org/officeDocument/2006/relationships/oleObject" Target="../embeddings/oleObject24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23.bin"/><Relationship Id="rId3" Type="http://schemas.openxmlformats.org/officeDocument/2006/relationships/image" Target="../media/image32.wmf"/><Relationship Id="rId2" Type="http://schemas.openxmlformats.org/officeDocument/2006/relationships/oleObject" Target="../embeddings/oleObject22.bin"/><Relationship Id="rId10" Type="http://schemas.openxmlformats.org/officeDocument/2006/relationships/notesSlide" Target="../notesSlides/notesSlide9.xml"/><Relationship Id="rId1" Type="http://schemas.openxmlformats.org/officeDocument/2006/relationships/slide" Target="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5605" y="6381750"/>
            <a:ext cx="691261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4599" y="1629695"/>
            <a:ext cx="677384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Приведите одночлен к стандартному виду,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укажите его коэффициент и степень: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1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15616" y="2826665"/>
          <a:ext cx="4687169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6" name="Equation" r:id="rId2" imgW="35661600" imgH="6096000" progId="Equation.DSMT4">
                  <p:embed/>
                </p:oleObj>
              </mc:Choice>
              <mc:Fallback>
                <p:oleObj name="Equation" r:id="rId2" imgW="35661600" imgH="6096000" progId="Equation.DSMT4">
                  <p:embed/>
                  <p:pic>
                    <p:nvPicPr>
                      <p:cNvPr id="0" name="Изображение 645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826665"/>
                        <a:ext cx="4687169" cy="7620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987575" y="2788589"/>
            <a:ext cx="1947694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23619" y="2936599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-23619" y="4066883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-28457" y="525906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43148" y="3464087"/>
            <a:ext cx="456176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оэффициент 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–1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степень 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136539" y="3918873"/>
          <a:ext cx="64150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7" name="Equation" r:id="rId4" imgW="48768000" imgH="6096000" progId="Equation.DSMT4">
                  <p:embed/>
                </p:oleObj>
              </mc:Choice>
              <mc:Fallback>
                <p:oleObj name="Equation" r:id="rId4" imgW="48768000" imgH="6096000" progId="Equation.DSMT4">
                  <p:embed/>
                  <p:pic>
                    <p:nvPicPr>
                      <p:cNvPr id="0" name="Изображение 645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539" y="3918873"/>
                        <a:ext cx="6415088" cy="7620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5796136" y="3918873"/>
            <a:ext cx="1872208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3910256" y="4625634"/>
            <a:ext cx="414498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оэффициент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степень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1115616" y="5127251"/>
          <a:ext cx="5959846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8" name="Equation" r:id="rId6" imgW="45720000" imgH="5486400" progId="Equation.DSMT4">
                  <p:embed/>
                </p:oleObj>
              </mc:Choice>
              <mc:Fallback>
                <p:oleObj name="Equation" r:id="rId6" imgW="45720000" imgH="5486400" progId="Equation.DSMT4">
                  <p:embed/>
                  <p:pic>
                    <p:nvPicPr>
                      <p:cNvPr id="0" name="Изображение 64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5127251"/>
                        <a:ext cx="5959846" cy="6858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4520244" y="5098738"/>
            <a:ext cx="2716051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3974104" y="5813051"/>
            <a:ext cx="447840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оэффициент 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степень 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6" grpId="0" animBg="1"/>
      <p:bldP spid="23" grpId="0"/>
      <p:bldP spid="26" grpId="0" animBg="1"/>
      <p:bldP spid="27" grpId="0"/>
      <p:bldP spid="29" grpId="0" animBg="1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674302"/>
            <a:ext cx="47112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одночлена: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190625" y="2593975"/>
          <a:ext cx="33670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88" name="Equation" r:id="rId1" imgW="25603200" imgH="5486400" progId="Equation.DSMT4">
                  <p:embed/>
                </p:oleObj>
              </mc:Choice>
              <mc:Fallback>
                <p:oleObj name="Equation" r:id="rId1" imgW="25603200" imgH="5486400" progId="Equation.DSMT4">
                  <p:embed/>
                  <p:pic>
                    <p:nvPicPr>
                      <p:cNvPr id="0" name="Изображение 655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0625" y="2593975"/>
                        <a:ext cx="3367088" cy="6858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2684571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187624" y="3193253"/>
          <a:ext cx="50101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89" name="Equation" r:id="rId3" imgW="38100000" imgH="6705600" progId="Equation.DSMT4">
                  <p:embed/>
                </p:oleObj>
              </mc:Choice>
              <mc:Fallback>
                <p:oleObj name="Equation" r:id="rId3" imgW="38100000" imgH="67056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193253"/>
                        <a:ext cx="50101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212073" y="3255206"/>
            <a:ext cx="3168352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339828" y="3284984"/>
            <a:ext cx="174434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-43790" y="405067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212073" y="4642829"/>
          <a:ext cx="517165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90" name="Equation" r:id="rId5" imgW="43281600" imgH="6096000" progId="Equation.DSMT4">
                  <p:embed/>
                </p:oleObj>
              </mc:Choice>
              <mc:Fallback>
                <p:oleObj name="Equation" r:id="rId5" imgW="43281600" imgH="6096000" progId="Equation.DSMT4">
                  <p:embed/>
                  <p:pic>
                    <p:nvPicPr>
                      <p:cNvPr id="0" name="Изображение 655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2073" y="4642829"/>
                        <a:ext cx="517165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1212073" y="4685790"/>
            <a:ext cx="5304143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212073" y="5333862"/>
          <a:ext cx="5486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91" name="Equation" r:id="rId7" imgW="38404800" imgH="4876800" progId="Equation.DSMT4">
                  <p:embed/>
                </p:oleObj>
              </mc:Choice>
              <mc:Fallback>
                <p:oleObj name="Equation" r:id="rId7" imgW="38404800" imgH="4876800" progId="Equation.DSMT4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2073" y="5333862"/>
                        <a:ext cx="5486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168283" y="3965289"/>
          <a:ext cx="7054851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92" name="Equation" r:id="rId9" imgW="53644800" imgH="5486400" progId="Equation.DSMT4">
                  <p:embed/>
                </p:oleObj>
              </mc:Choice>
              <mc:Fallback>
                <p:oleObj name="Equation" r:id="rId9" imgW="53644800" imgH="5486400" progId="Equation.DSMT4">
                  <p:embed/>
                  <p:pic>
                    <p:nvPicPr>
                      <p:cNvPr id="0" name="Изображение 655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283" y="3965289"/>
                        <a:ext cx="7054851" cy="6858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996048" y="5359744"/>
            <a:ext cx="4215949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364089" y="5389492"/>
            <a:ext cx="1254842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2" grpId="0" animBg="1"/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674302"/>
            <a:ext cx="47112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одночлена: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007118" y="2492896"/>
          <a:ext cx="561181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0" name="Equation" r:id="rId1" imgW="42672000" imgH="9448800" progId="Equation.DSMT4">
                  <p:embed/>
                </p:oleObj>
              </mc:Choice>
              <mc:Fallback>
                <p:oleObj name="Equation" r:id="rId1" imgW="42672000" imgH="9448800" progId="Equation.DSMT4">
                  <p:embed/>
                  <p:pic>
                    <p:nvPicPr>
                      <p:cNvPr id="0" name="Изображение 665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7118" y="2492896"/>
                        <a:ext cx="5611812" cy="11811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2684571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971600" y="3789040"/>
          <a:ext cx="73342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1" name="Equation" r:id="rId3" imgW="55778400" imgH="9448800" progId="Equation.DSMT4">
                  <p:embed/>
                </p:oleObj>
              </mc:Choice>
              <mc:Fallback>
                <p:oleObj name="Equation" r:id="rId3" imgW="55778400" imgH="9448800" progId="Equation.DSMT4">
                  <p:embed/>
                  <p:pic>
                    <p:nvPicPr>
                      <p:cNvPr id="0" name="Изображение 665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789040"/>
                        <a:ext cx="733425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028306" y="3743856"/>
            <a:ext cx="4896544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955558" y="3743856"/>
            <a:ext cx="2376264" cy="11973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03050" y="5037665"/>
          <a:ext cx="53308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2" name="Equation" r:id="rId5" imgW="40538400" imgH="9448800" progId="Equation.DSMT4">
                  <p:embed/>
                </p:oleObj>
              </mc:Choice>
              <mc:Fallback>
                <p:oleObj name="Equation" r:id="rId5" imgW="40538400" imgH="94488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050" y="5037665"/>
                        <a:ext cx="533082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1074811" y="5096519"/>
            <a:ext cx="2401767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577188" y="5040947"/>
            <a:ext cx="2871419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9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08132" y="5661248"/>
            <a:ext cx="14782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u="sng" dirty="0">
                <a:hlinkClick r:id="rId3"/>
              </a:rPr>
              <a:t>Презентации</a:t>
            </a:r>
            <a:endParaRPr lang="ru-RU" dirty="0"/>
          </a:p>
          <a:p>
            <a:r>
              <a:rPr lang="ru-RU" u="sng" dirty="0">
                <a:hlinkClick r:id="rId3"/>
              </a:rPr>
              <a:t>к урокам </a:t>
            </a:r>
            <a:r>
              <a:rPr lang="ru-RU" u="sng" dirty="0" smtClean="0">
                <a:hlinkClick r:id="rId3"/>
              </a:rPr>
              <a:t>А-7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1929" y="1337137"/>
            <a:ext cx="5599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Выполните действия со степенями: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07904" y="1885263"/>
            <a:ext cx="5760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05421" y="1867689"/>
            <a:ext cx="5760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11960" y="2529201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11960" y="3563192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15772" y="453366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39750" y="2455863"/>
          <a:ext cx="3395663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81" name="Формула" r:id="rId1" imgW="24993600" imgH="6400800" progId="Equation.3">
                  <p:embed/>
                </p:oleObj>
              </mc:Choice>
              <mc:Fallback>
                <p:oleObj name="Формула" r:id="rId1" imgW="24993600" imgH="6400800" progId="Equation.3">
                  <p:embed/>
                  <p:pic>
                    <p:nvPicPr>
                      <p:cNvPr id="0" name="Изображение 33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455863"/>
                        <a:ext cx="3395663" cy="8001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2411760" y="2389319"/>
            <a:ext cx="1591479" cy="903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39552" y="3419878"/>
          <a:ext cx="3567186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82" name="Формула" r:id="rId3" imgW="26517600" imgH="6400800" progId="Equation.3">
                  <p:embed/>
                </p:oleObj>
              </mc:Choice>
              <mc:Fallback>
                <p:oleObj name="Формула" r:id="rId3" imgW="26517600" imgH="6400800" progId="Equation.3">
                  <p:embed/>
                  <p:pic>
                    <p:nvPicPr>
                      <p:cNvPr id="0" name="Изображение 33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419878"/>
                        <a:ext cx="3567186" cy="8001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2862186" y="3410463"/>
            <a:ext cx="1277766" cy="809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539552" y="4437112"/>
          <a:ext cx="36004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83" name="Формула" r:id="rId5" imgW="29565600" imgH="12192000" progId="Equation.3">
                  <p:embed/>
                </p:oleObj>
              </mc:Choice>
              <mc:Fallback>
                <p:oleObj name="Формула" r:id="rId5" imgW="29565600" imgH="12192000" progId="Equation.3">
                  <p:embed/>
                  <p:pic>
                    <p:nvPicPr>
                      <p:cNvPr id="0" name="Изображение 33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4437112"/>
                        <a:ext cx="3600400" cy="15240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3643198" y="4437112"/>
            <a:ext cx="496753" cy="1512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5078776" y="2439343"/>
          <a:ext cx="3392488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84" name="Формула" r:id="rId7" imgW="24993600" imgH="6400800" progId="Equation.3">
                  <p:embed/>
                </p:oleObj>
              </mc:Choice>
              <mc:Fallback>
                <p:oleObj name="Формула" r:id="rId7" imgW="24993600" imgH="6400800" progId="Equation.3">
                  <p:embed/>
                  <p:pic>
                    <p:nvPicPr>
                      <p:cNvPr id="0" name="Изображение 33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8776" y="2439343"/>
                        <a:ext cx="3392488" cy="8001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7025890" y="2387451"/>
            <a:ext cx="1540654" cy="903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5113008" y="3444064"/>
          <a:ext cx="342191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85" name="Формула" r:id="rId9" imgW="26517600" imgH="6400800" progId="Equation.3">
                  <p:embed/>
                </p:oleObj>
              </mc:Choice>
              <mc:Fallback>
                <p:oleObj name="Формула" r:id="rId9" imgW="26517600" imgH="6400800" progId="Equation.3">
                  <p:embed/>
                  <p:pic>
                    <p:nvPicPr>
                      <p:cNvPr id="0" name="Изображение 33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3008" y="3444064"/>
                        <a:ext cx="3421910" cy="8001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Прямоугольник 27"/>
          <p:cNvSpPr/>
          <p:nvPr/>
        </p:nvSpPr>
        <p:spPr>
          <a:xfrm>
            <a:off x="7277917" y="3365633"/>
            <a:ext cx="1288627" cy="9267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Управляющая кнопка: далее 3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5121275" y="4495800"/>
          <a:ext cx="356235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86" name="Формула" r:id="rId11" imgW="29260800" imgH="12192000" progId="Equation.3">
                  <p:embed/>
                </p:oleObj>
              </mc:Choice>
              <mc:Fallback>
                <p:oleObj name="Формула" r:id="rId11" imgW="29260800" imgH="12192000" progId="Equation.3">
                  <p:embed/>
                  <p:pic>
                    <p:nvPicPr>
                      <p:cNvPr id="0" name="Изображение 33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1275" y="4495800"/>
                        <a:ext cx="3562350" cy="15240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8206097" y="4496459"/>
            <a:ext cx="496753" cy="1512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1187624" y="1203521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15" grpId="0" animBg="1"/>
      <p:bldP spid="18" grpId="0" animBg="1"/>
      <p:bldP spid="24" grpId="0" animBg="1"/>
      <p:bldP spid="26" grpId="0" animBg="1"/>
      <p:bldP spid="28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1929" y="1337137"/>
            <a:ext cx="48286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выражения: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07904" y="1885263"/>
            <a:ext cx="5760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05421" y="1867689"/>
            <a:ext cx="5760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11960" y="2529201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15333" y="378904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42473" y="2589476"/>
          <a:ext cx="3519686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2" name="Формула" r:id="rId1" imgW="26822400" imgH="6400800" progId="Equation.3">
                  <p:embed/>
                </p:oleObj>
              </mc:Choice>
              <mc:Fallback>
                <p:oleObj name="Формула" r:id="rId1" imgW="26822400" imgH="6400800" progId="Equation.3">
                  <p:embed/>
                  <p:pic>
                    <p:nvPicPr>
                      <p:cNvPr id="0" name="Изображение 615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473" y="2589476"/>
                        <a:ext cx="3519686" cy="8001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3491880" y="2529201"/>
            <a:ext cx="650052" cy="903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539552" y="3808462"/>
          <a:ext cx="2592288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3" name="Формула" r:id="rId3" imgW="18592800" imgH="10058400" progId="Equation.3">
                  <p:embed/>
                </p:oleObj>
              </mc:Choice>
              <mc:Fallback>
                <p:oleObj name="Формула" r:id="rId3" imgW="18592800" imgH="10058400" progId="Equation.3">
                  <p:embed/>
                  <p:pic>
                    <p:nvPicPr>
                      <p:cNvPr id="0" name="Изображение 615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808462"/>
                        <a:ext cx="2592288" cy="12573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2339752" y="3694482"/>
            <a:ext cx="908168" cy="1512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5193453" y="2573125"/>
          <a:ext cx="347588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4" name="Формула" r:id="rId5" imgW="26517600" imgH="6400800" progId="Equation.3">
                  <p:embed/>
                </p:oleObj>
              </mc:Choice>
              <mc:Fallback>
                <p:oleObj name="Формула" r:id="rId5" imgW="26517600" imgH="6400800" progId="Equation.3">
                  <p:embed/>
                  <p:pic>
                    <p:nvPicPr>
                      <p:cNvPr id="0" name="Изображение 615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3453" y="2573125"/>
                        <a:ext cx="3475885" cy="8001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8081540" y="2521546"/>
            <a:ext cx="580284" cy="903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Управляющая кнопка: далее 3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5223294" y="3766709"/>
          <a:ext cx="2227263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5" name="Формула" r:id="rId7" imgW="18288000" imgH="10058400" progId="Equation.3">
                  <p:embed/>
                </p:oleObj>
              </mc:Choice>
              <mc:Fallback>
                <p:oleObj name="Формула" r:id="rId7" imgW="18288000" imgH="10058400" progId="Equation.3">
                  <p:embed/>
                  <p:pic>
                    <p:nvPicPr>
                      <p:cNvPr id="0" name="Изображение 615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3294" y="3766709"/>
                        <a:ext cx="2227263" cy="12573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6948264" y="3694482"/>
            <a:ext cx="859729" cy="1512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1187624" y="1203521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15" grpId="0" animBg="1"/>
      <p:bldP spid="24" grpId="0" animBg="1"/>
      <p:bldP spid="26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725024" y="3362241"/>
            <a:ext cx="7782097" cy="326471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83568" y="3260629"/>
            <a:ext cx="778209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2025650" y="3960813"/>
          <a:ext cx="19859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09" name="Equation" r:id="rId1" imgW="14630400" imgH="4876800" progId="Equation.DSMT4">
                  <p:embed/>
                </p:oleObj>
              </mc:Choice>
              <mc:Fallback>
                <p:oleObj name="Equation" r:id="rId1" imgW="14630400" imgH="48768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3960813"/>
                        <a:ext cx="1985963" cy="6096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ая выноска 8"/>
          <p:cNvSpPr/>
          <p:nvPr/>
        </p:nvSpPr>
        <p:spPr>
          <a:xfrm>
            <a:off x="683568" y="1484784"/>
            <a:ext cx="7397972" cy="1714368"/>
          </a:xfrm>
          <a:prstGeom prst="wedgeRectCallout">
            <a:avLst>
              <a:gd name="adj1" fmla="val 37372"/>
              <a:gd name="adj2" fmla="val -79754"/>
            </a:avLst>
          </a:prstGeom>
          <a:solidFill>
            <a:schemeClr val="bg1"/>
          </a:solidFill>
          <a:ln w="508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Алгебраическое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выражение,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состоящее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 произведения числовых и буквенных множителей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их степеней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называется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одночленом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-----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7399164" y="548680"/>
            <a:ext cx="682376" cy="648072"/>
          </a:xfrm>
          <a:prstGeom prst="actionButtonInformation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475656" y="4845981"/>
                <a:ext cx="2520280" cy="615553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400" b="0" i="0" smtClean="0">
                          <a:latin typeface="Cambria Math" panose="02040503050406030204"/>
                        </a:rPr>
                        <m:t>2</m:t>
                      </m:r>
                      <m:sSup>
                        <m:sSupPr>
                          <m:ctrlPr>
                            <a:rPr lang="en-US" sz="3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400" b="0" i="1" smtClean="0">
                              <a:latin typeface="Cambria Math" panose="02040503050406030204"/>
                            </a:rPr>
                            <m:t>𝑏</m:t>
                          </m:r>
                        </m:e>
                        <m:sup>
                          <m:r>
                            <a:rPr lang="en-US" sz="3400" b="0" i="1" smtClean="0">
                              <a:latin typeface="Cambria Math" panose="02040503050406030204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n-US" sz="3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400" b="0" i="1" smtClean="0">
                              <a:latin typeface="Cambria Math" panose="02040503050406030204"/>
                            </a:rPr>
                            <m:t>−</m:t>
                          </m:r>
                          <m:r>
                            <a:rPr lang="en-US" sz="3400" b="0" i="1" smtClean="0">
                              <a:latin typeface="Cambria Math" panose="02040503050406030204"/>
                            </a:rPr>
                            <m:t>3</m:t>
                          </m:r>
                        </m:e>
                      </m:d>
                      <m:r>
                        <a:rPr lang="en-US" sz="3400" b="0" i="1" smtClean="0">
                          <a:latin typeface="Cambria Math" panose="02040503050406030204"/>
                        </a:rPr>
                        <m:t>𝑏</m:t>
                      </m:r>
                      <m:sSup>
                        <m:sSupPr>
                          <m:ctrlPr>
                            <a:rPr lang="en-US" sz="3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400" b="0" i="1" smtClean="0">
                              <a:latin typeface="Cambria Math" panose="02040503050406030204"/>
                            </a:rPr>
                            <m:t>𝑐</m:t>
                          </m:r>
                        </m:e>
                        <m:sup>
                          <m:r>
                            <a:rPr lang="en-US" sz="3400" b="0" i="1" smtClean="0">
                              <a:latin typeface="Cambria Math" panose="02040503050406030204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34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4845981"/>
                <a:ext cx="2520280" cy="615553"/>
              </a:xfrm>
              <a:prstGeom prst="rect">
                <a:avLst/>
              </a:prstGeom>
              <a:blipFill rotWithShape="1">
                <a:blip r:embed="rId3"/>
                <a:stretch>
                  <a:fillRect l="-22" t="-48" r="20" b="87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499992" y="3936960"/>
                <a:ext cx="1877309" cy="615553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3400" b="0" i="1" smtClean="0">
                                  <a:latin typeface="Cambria Math" panose="02040503050406030204"/>
                                </a:rPr>
                                <m:t>−</m:t>
                              </m:r>
                              <m:r>
                                <a:rPr lang="ru-RU" sz="3400" b="0" i="1" smtClean="0">
                                  <a:latin typeface="Cambria Math" panose="02040503050406030204"/>
                                </a:rPr>
                                <m:t>5</m:t>
                              </m:r>
                            </m:e>
                          </m:d>
                        </m:e>
                        <m:sup>
                          <m:r>
                            <a:rPr lang="ru-RU" sz="3400" b="0" i="1" smtClean="0">
                              <a:latin typeface="Cambria Math" panose="02040503050406030204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ru-RU" sz="3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400" b="0" i="1" smtClean="0">
                              <a:latin typeface="Cambria Math" panose="02040503050406030204"/>
                            </a:rPr>
                            <m:t>𝑏</m:t>
                          </m:r>
                        </m:e>
                        <m:sup>
                          <m:r>
                            <a:rPr lang="en-US" sz="3400" b="0" i="1" smtClean="0">
                              <a:latin typeface="Cambria Math" panose="02040503050406030204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3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992" y="3936960"/>
                <a:ext cx="1877309" cy="615553"/>
              </a:xfrm>
              <a:prstGeom prst="rect">
                <a:avLst/>
              </a:prstGeom>
              <a:blipFill rotWithShape="1">
                <a:blip r:embed="rId4"/>
                <a:stretch>
                  <a:fillRect l="-20" t="-97" r="34" b="32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5023579" y="4803270"/>
                <a:ext cx="1055865" cy="1075231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400" b="0" i="1" smtClean="0">
                              <a:latin typeface="Cambria Math" panose="02040503050406030204"/>
                            </a:rPr>
                            <m:t>3</m:t>
                          </m:r>
                        </m:num>
                        <m:den>
                          <m:r>
                            <a:rPr lang="en-US" sz="3400" b="0" i="1" smtClean="0">
                              <a:latin typeface="Cambria Math" panose="02040503050406030204"/>
                            </a:rPr>
                            <m:t>8</m:t>
                          </m:r>
                        </m:den>
                      </m:f>
                      <m:sSup>
                        <m:sSupPr>
                          <m:ctrlPr>
                            <a:rPr lang="ru-RU" sz="3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400" b="0" i="1" smtClean="0">
                              <a:latin typeface="Cambria Math" panose="02040503050406030204"/>
                            </a:rPr>
                            <m:t>𝑥</m:t>
                          </m:r>
                        </m:e>
                        <m:sup>
                          <m:r>
                            <a:rPr lang="en-US" sz="3400" b="0" i="1" smtClean="0">
                              <a:latin typeface="Cambria Math" panose="02040503050406030204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ru-RU" sz="34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3579" y="4803270"/>
                <a:ext cx="1055865" cy="1075231"/>
              </a:xfrm>
              <a:prstGeom prst="rect">
                <a:avLst/>
              </a:prstGeom>
              <a:blipFill rotWithShape="1">
                <a:blip r:embed="rId5"/>
                <a:stretch>
                  <a:fillRect l="-9" t="-12" r="56" b="28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123728" y="5734197"/>
            <a:ext cx="402674" cy="6155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618074" y="5771101"/>
            <a:ext cx="534121" cy="6155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³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7308303" y="2040779"/>
            <a:ext cx="1662389" cy="4656258"/>
            <a:chOff x="-1908720" y="772187"/>
            <a:chExt cx="2124236" cy="5736932"/>
          </a:xfrm>
        </p:grpSpPr>
        <p:sp>
          <p:nvSpPr>
            <p:cNvPr id="20" name="Овал 19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1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1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9" grpId="0" animBg="1"/>
      <p:bldP spid="5" grpId="0" animBg="1"/>
      <p:bldP spid="6" grpId="0" animBg="1"/>
      <p:bldP spid="4" grpId="0" animBg="1"/>
      <p:bldP spid="8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9636" y="1639671"/>
            <a:ext cx="653563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Упростите одночлен, используя свойства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степеней: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25779" y="3013911"/>
          <a:ext cx="771529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2" name="Equation" r:id="rId1" imgW="63093600" imgH="6096000" progId="Equation.DSMT4">
                  <p:embed/>
                </p:oleObj>
              </mc:Choice>
              <mc:Fallback>
                <p:oleObj name="Equation" r:id="rId1" imgW="63093600" imgH="6096000" progId="Equation.DSMT4">
                  <p:embed/>
                  <p:pic>
                    <p:nvPicPr>
                      <p:cNvPr id="0" name="Изображение 208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779" y="3013911"/>
                        <a:ext cx="7715293" cy="7620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995937" y="2982194"/>
            <a:ext cx="3015158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961" y="3142883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899592" y="3927582"/>
          <a:ext cx="7661276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3" name="Equation" r:id="rId3" imgW="56388000" imgH="6705600" progId="Equation.DSMT4">
                  <p:embed/>
                </p:oleObj>
              </mc:Choice>
              <mc:Fallback>
                <p:oleObj name="Equation" r:id="rId3" imgW="56388000" imgH="6705600" progId="Equation.DSMT4">
                  <p:embed/>
                  <p:pic>
                    <p:nvPicPr>
                      <p:cNvPr id="0" name="Изображение 208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927582"/>
                        <a:ext cx="7661276" cy="8382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4139952" y="3844845"/>
            <a:ext cx="2736304" cy="937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22227" y="4159861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890399" y="4903822"/>
          <a:ext cx="7714049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4" name="Equation" r:id="rId5" imgW="67665600" imgH="7315200" progId="Equation.DSMT4">
                  <p:embed/>
                </p:oleObj>
              </mc:Choice>
              <mc:Fallback>
                <p:oleObj name="Equation" r:id="rId5" imgW="67665600" imgH="7315200" progId="Equation.DSMT4">
                  <p:embed/>
                  <p:pic>
                    <p:nvPicPr>
                      <p:cNvPr id="0" name="Изображение 208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0399" y="4903822"/>
                        <a:ext cx="7714049" cy="914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4211959" y="4882615"/>
            <a:ext cx="2799135" cy="9362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-20840" y="513616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001945" y="2982194"/>
            <a:ext cx="1700699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6876256" y="3844845"/>
            <a:ext cx="1728192" cy="937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7011094" y="4882615"/>
            <a:ext cx="1593353" cy="9362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7" name="Группа 16"/>
          <p:cNvGrpSpPr/>
          <p:nvPr/>
        </p:nvGrpSpPr>
        <p:grpSpPr>
          <a:xfrm>
            <a:off x="7308303" y="2040779"/>
            <a:ext cx="1662389" cy="4656258"/>
            <a:chOff x="-1908720" y="772187"/>
            <a:chExt cx="2124236" cy="5736932"/>
          </a:xfrm>
        </p:grpSpPr>
        <p:sp>
          <p:nvSpPr>
            <p:cNvPr id="18" name="Овал 17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9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26" grpId="0" animBg="1"/>
      <p:bldP spid="33" grpId="0" animBg="1"/>
      <p:bldP spid="34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725024" y="3362241"/>
            <a:ext cx="7782097" cy="326471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83568" y="3260629"/>
            <a:ext cx="778209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403648" y="4005064"/>
          <a:ext cx="36004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2" name="Equation" r:id="rId1" imgW="26517600" imgH="9448800" progId="Equation.DSMT4">
                  <p:embed/>
                </p:oleObj>
              </mc:Choice>
              <mc:Fallback>
                <p:oleObj name="Equation" r:id="rId1" imgW="26517600" imgH="9448800" progId="Equation.DSMT4">
                  <p:embed/>
                  <p:pic>
                    <p:nvPicPr>
                      <p:cNvPr id="0" name="Изображение 624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4005064"/>
                        <a:ext cx="3600450" cy="11811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ая выноска 8"/>
          <p:cNvSpPr/>
          <p:nvPr/>
        </p:nvSpPr>
        <p:spPr>
          <a:xfrm>
            <a:off x="683568" y="1484784"/>
            <a:ext cx="7375436" cy="1714368"/>
          </a:xfrm>
          <a:prstGeom prst="wedgeRectCallout">
            <a:avLst>
              <a:gd name="adj1" fmla="val 38851"/>
              <a:gd name="adj2" fmla="val -77152"/>
            </a:avLst>
          </a:prstGeom>
          <a:solidFill>
            <a:schemeClr val="bg1"/>
          </a:solidFill>
          <a:ln w="508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 одночлене записан числовой множитель, а произведение одинаковых степеней переменных записано в виде одной степени,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такой вид одночлена наз. 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тандартным </a:t>
            </a:r>
            <a:r>
              <a:rPr lang="ru-RU" sz="26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---</a:t>
            </a:r>
            <a:endParaRPr lang="ru-RU" sz="2600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7376628" y="585055"/>
            <a:ext cx="682376" cy="648072"/>
          </a:xfrm>
          <a:prstGeom prst="actionButtonInformation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973272" y="5518392"/>
            <a:ext cx="6796028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Коэффициенты перемножаются между собой, </a:t>
            </a:r>
            <a:endParaRPr lang="ru-RU" sz="26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переменные – между собой</a:t>
            </a:r>
            <a:endParaRPr lang="ru-RU" sz="2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7308303" y="2040779"/>
            <a:ext cx="1662389" cy="4656258"/>
            <a:chOff x="-1908720" y="772187"/>
            <a:chExt cx="2124236" cy="5736932"/>
          </a:xfrm>
        </p:grpSpPr>
        <p:sp>
          <p:nvSpPr>
            <p:cNvPr id="19" name="Овал 18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9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Группа 23"/>
          <p:cNvGrpSpPr/>
          <p:nvPr/>
        </p:nvGrpSpPr>
        <p:grpSpPr>
          <a:xfrm>
            <a:off x="7308303" y="2040779"/>
            <a:ext cx="1662389" cy="4656258"/>
            <a:chOff x="-1908720" y="772187"/>
            <a:chExt cx="2124236" cy="5736932"/>
          </a:xfrm>
        </p:grpSpPr>
        <p:sp>
          <p:nvSpPr>
            <p:cNvPr id="28" name="Овал 27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9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568781" y="1653619"/>
            <a:ext cx="67249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Приведите одночлен к стандартному виду: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76325" y="2517775"/>
          <a:ext cx="25638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91" name="Equation" r:id="rId2" imgW="19202400" imgH="4876800" progId="Equation.DSMT4">
                  <p:embed/>
                </p:oleObj>
              </mc:Choice>
              <mc:Fallback>
                <p:oleObj name="Equation" r:id="rId2" imgW="19202400" imgH="4876800" progId="Equation.DSMT4">
                  <p:embed/>
                  <p:pic>
                    <p:nvPicPr>
                      <p:cNvPr id="0" name="Изображение 360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6325" y="2517775"/>
                        <a:ext cx="2563813" cy="6096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915816" y="2447237"/>
            <a:ext cx="1008112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32496" y="2595247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092557" y="3341945"/>
          <a:ext cx="39195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92" name="Equation" r:id="rId4" imgW="29260800" imgH="4876800" progId="Equation.DSMT4">
                  <p:embed/>
                </p:oleObj>
              </mc:Choice>
              <mc:Fallback>
                <p:oleObj name="Equation" r:id="rId4" imgW="29260800" imgH="4876800" progId="Equation.DSMT4">
                  <p:embed/>
                  <p:pic>
                    <p:nvPicPr>
                      <p:cNvPr id="0" name="Изображение 360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557" y="3341945"/>
                        <a:ext cx="3919538" cy="6096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923928" y="3285581"/>
            <a:ext cx="1088166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32496" y="339471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115616" y="4049598"/>
          <a:ext cx="44529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93" name="Equation" r:id="rId6" imgW="32918400" imgH="6705600" progId="Equation.DSMT4">
                  <p:embed/>
                </p:oleObj>
              </mc:Choice>
              <mc:Fallback>
                <p:oleObj name="Equation" r:id="rId6" imgW="32918400" imgH="6705600" progId="Equation.DSMT4">
                  <p:embed/>
                  <p:pic>
                    <p:nvPicPr>
                      <p:cNvPr id="0" name="Изображение 360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049598"/>
                        <a:ext cx="4452937" cy="8382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4211961" y="4007910"/>
            <a:ext cx="1484210" cy="91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-28457" y="422376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-28457" y="5023239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1153468" y="5037665"/>
          <a:ext cx="50927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94" name="Equation" r:id="rId8" imgW="38100000" imgH="9448800" progId="Equation.DSMT4">
                  <p:embed/>
                </p:oleObj>
              </mc:Choice>
              <mc:Fallback>
                <p:oleObj name="Equation" r:id="rId8" imgW="38100000" imgH="9448800" progId="Equation.DSMT4">
                  <p:embed/>
                  <p:pic>
                    <p:nvPicPr>
                      <p:cNvPr id="0" name="Изображение 360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3468" y="5037665"/>
                        <a:ext cx="5092700" cy="11811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Прямоугольник 34"/>
          <p:cNvSpPr/>
          <p:nvPr/>
        </p:nvSpPr>
        <p:spPr>
          <a:xfrm>
            <a:off x="4468011" y="4927109"/>
            <a:ext cx="1961705" cy="14838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Управляющая кнопка: далее 4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26" grpId="0" animBg="1"/>
      <p:bldP spid="3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ая выноска 17"/>
          <p:cNvSpPr/>
          <p:nvPr/>
        </p:nvSpPr>
        <p:spPr>
          <a:xfrm>
            <a:off x="644373" y="3749099"/>
            <a:ext cx="7885823" cy="884155"/>
          </a:xfrm>
          <a:prstGeom prst="wedgeRectCallout">
            <a:avLst>
              <a:gd name="adj1" fmla="val 39944"/>
              <a:gd name="adj2" fmla="val -109946"/>
            </a:avLst>
          </a:prstGeom>
          <a:solidFill>
            <a:schemeClr val="bg1"/>
          </a:solidFill>
          <a:ln w="508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определить степень одночлена, нужно сложить показатели степеней всех переменных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79563" y="5085184"/>
            <a:ext cx="7850633" cy="158417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59172" y="4721221"/>
            <a:ext cx="7903411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221502" y="5959066"/>
          <a:ext cx="19859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7" name="Equation" r:id="rId1" imgW="14630400" imgH="4876800" progId="Equation.DSMT4">
                  <p:embed/>
                </p:oleObj>
              </mc:Choice>
              <mc:Fallback>
                <p:oleObj name="Equation" r:id="rId1" imgW="14630400" imgH="4876800" progId="Equation.DSMT4">
                  <p:embed/>
                  <p:pic>
                    <p:nvPicPr>
                      <p:cNvPr id="0" name="Изображение 635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1502" y="5959066"/>
                        <a:ext cx="1985963" cy="6096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ая выноска 8"/>
          <p:cNvSpPr/>
          <p:nvPr/>
        </p:nvSpPr>
        <p:spPr>
          <a:xfrm>
            <a:off x="646616" y="2792904"/>
            <a:ext cx="7885823" cy="884155"/>
          </a:xfrm>
          <a:prstGeom prst="wedgeRectCallout">
            <a:avLst>
              <a:gd name="adj1" fmla="val 39944"/>
              <a:gd name="adj2" fmla="val -109946"/>
            </a:avLst>
          </a:prstGeom>
          <a:solidFill>
            <a:schemeClr val="bg1"/>
          </a:solidFill>
          <a:ln w="508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Степенью одночлена называется сумма показателей степеней всех переменных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7378889" y="565029"/>
            <a:ext cx="682376" cy="648072"/>
          </a:xfrm>
          <a:prstGeom prst="actionButtonInformation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ая выноска 15"/>
          <p:cNvSpPr/>
          <p:nvPr/>
        </p:nvSpPr>
        <p:spPr>
          <a:xfrm>
            <a:off x="646616" y="1513721"/>
            <a:ext cx="7885823" cy="1195199"/>
          </a:xfrm>
          <a:prstGeom prst="wedgeRectCallout">
            <a:avLst>
              <a:gd name="adj1" fmla="val 40413"/>
              <a:gd name="adj2" fmla="val -94237"/>
            </a:avLst>
          </a:prstGeom>
          <a:solidFill>
            <a:schemeClr val="bg1"/>
          </a:solidFill>
          <a:ln w="508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одночлен записан в стандартном виде, то его числовой множитель называется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коэффициентом одночлена</a:t>
            </a:r>
            <a:endParaRPr lang="ru-RU" sz="2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453750" y="5966499"/>
            <a:ext cx="425719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оэффициент –3,  степень 10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252538" y="5307013"/>
          <a:ext cx="19446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8" name="Equation" r:id="rId3" imgW="14325600" imgH="4876800" progId="Equation.DSMT4">
                  <p:embed/>
                </p:oleObj>
              </mc:Choice>
              <mc:Fallback>
                <p:oleObj name="Equation" r:id="rId3" imgW="14325600" imgH="4876800" progId="Equation.DSMT4">
                  <p:embed/>
                  <p:pic>
                    <p:nvPicPr>
                      <p:cNvPr id="0" name="Изображение 635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2538" y="5307013"/>
                        <a:ext cx="1944687" cy="6096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3464198" y="5315114"/>
            <a:ext cx="409047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оэффициент 8,  степень 13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возврат 27">
            <a:hlinkClick r:id="" action="ppaction://hlinkshowjump?jump=lastslideviewed" highlightClick="1"/>
          </p:cNvPr>
          <p:cNvSpPr/>
          <p:nvPr/>
        </p:nvSpPr>
        <p:spPr>
          <a:xfrm>
            <a:off x="8081540" y="5834406"/>
            <a:ext cx="768252" cy="384359"/>
          </a:xfrm>
          <a:prstGeom prst="actionButtonReturn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1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8" grpId="0" animBg="1"/>
      <p:bldP spid="14" grpId="0" animBg="1"/>
      <p:bldP spid="15" grpId="0" animBg="1"/>
      <p:bldP spid="9" grpId="0" animBg="1"/>
      <p:bldP spid="16" grpId="0" animBg="1"/>
      <p:bldP spid="23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4599" y="1629695"/>
            <a:ext cx="677384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Приведите одночлен к стандартному виду,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укажите его коэффициент и степень: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1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206500" y="2846388"/>
          <a:ext cx="32877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93" name="Equation" r:id="rId2" imgW="24993600" imgH="5486400" progId="Equation.DSMT4">
                  <p:embed/>
                </p:oleObj>
              </mc:Choice>
              <mc:Fallback>
                <p:oleObj name="Equation" r:id="rId2" imgW="24993600" imgH="5486400" progId="Equation.DSMT4">
                  <p:embed/>
                  <p:pic>
                    <p:nvPicPr>
                      <p:cNvPr id="0" name="Изображение 461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2846388"/>
                        <a:ext cx="3287713" cy="6858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131840" y="2788589"/>
            <a:ext cx="1512168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23619" y="2936599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-23619" y="4066883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-28457" y="525906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43148" y="3435705"/>
            <a:ext cx="414498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оэффициент 9,  степень 8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155353" y="4019061"/>
          <a:ext cx="47323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94" name="Equation" r:id="rId4" imgW="35966400" imgH="4876800" progId="Equation.DSMT4">
                  <p:embed/>
                </p:oleObj>
              </mc:Choice>
              <mc:Fallback>
                <p:oleObj name="Equation" r:id="rId4" imgW="35966400" imgH="4876800" progId="Equation.DSMT4">
                  <p:embed/>
                  <p:pic>
                    <p:nvPicPr>
                      <p:cNvPr id="0" name="Изображение 461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353" y="4019061"/>
                        <a:ext cx="4732337" cy="6096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3929133" y="3923823"/>
            <a:ext cx="2053614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3910257" y="4570939"/>
            <a:ext cx="439504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оэффициент 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1,4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степень 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1157267" y="5148465"/>
          <a:ext cx="58943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95" name="Equation" r:id="rId6" imgW="44805600" imgH="6096000" progId="Equation.DSMT4">
                  <p:embed/>
                </p:oleObj>
              </mc:Choice>
              <mc:Fallback>
                <p:oleObj name="Equation" r:id="rId6" imgW="44805600" imgH="6096000" progId="Equation.DSMT4">
                  <p:embed/>
                  <p:pic>
                    <p:nvPicPr>
                      <p:cNvPr id="0" name="Изображение 46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7267" y="5148465"/>
                        <a:ext cx="5894388" cy="7620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5508104" y="5145567"/>
            <a:ext cx="2016224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3974104" y="5813051"/>
            <a:ext cx="414498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оэффициент 1,  степень 8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6" grpId="0" animBg="1"/>
      <p:bldP spid="23" grpId="0"/>
      <p:bldP spid="26" grpId="0" animBg="1"/>
      <p:bldP spid="27" grpId="0"/>
      <p:bldP spid="29" grpId="0" animBg="1"/>
      <p:bldP spid="3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1382</Words>
  <Application>WPS Presentation</Application>
  <PresentationFormat>Экран (4:3)</PresentationFormat>
  <Paragraphs>140</Paragraphs>
  <Slides>14</Slides>
  <Notes>12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35</vt:i4>
      </vt:variant>
      <vt:variant>
        <vt:lpstr>幻灯片标题</vt:lpstr>
      </vt:variant>
      <vt:variant>
        <vt:i4>14</vt:i4>
      </vt:variant>
    </vt:vector>
  </HeadingPairs>
  <TitlesOfParts>
    <vt:vector size="59" baseType="lpstr">
      <vt:lpstr>Arial</vt:lpstr>
      <vt:lpstr>SimSun</vt:lpstr>
      <vt:lpstr>Wingdings</vt:lpstr>
      <vt:lpstr>Times New Roman</vt:lpstr>
      <vt:lpstr>Cambria Math</vt:lpstr>
      <vt:lpstr>Cambria Math</vt:lpstr>
      <vt:lpstr>Calibri</vt:lpstr>
      <vt:lpstr>Microsoft YaHei</vt:lpstr>
      <vt:lpstr>Arial Unicode MS</vt:lpstr>
      <vt:lpstr>Тема Office</vt:lpstr>
      <vt:lpstr>Equation.3</vt:lpstr>
      <vt:lpstr>Equation.3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Equation.3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Equation.3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243</cp:revision>
  <dcterms:created xsi:type="dcterms:W3CDTF">2023-03-27T04:11:00Z</dcterms:created>
  <dcterms:modified xsi:type="dcterms:W3CDTF">2024-11-02T15:00:12Z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DBF3EECA63E84E2AB0764779C7A652EF_12</vt:lpwstr>
  </property>
  <property fmtid="{D5CDD505-2E9C-101B-9397-08002B2CF9AE}" pid="3" name="KSOProductBuildVer">
    <vt:lpwstr>1049-12.2.0.18607</vt:lpwstr>
  </property>
</Properties>
</file>