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.wav" ContentType="audio/wav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20"/>
  </p:notesMasterIdLst>
  <p:sldIdLst>
    <p:sldId id="274" r:id="rId2"/>
    <p:sldId id="309" r:id="rId3"/>
    <p:sldId id="276" r:id="rId4"/>
    <p:sldId id="300" r:id="rId5"/>
    <p:sldId id="289" r:id="rId6"/>
    <p:sldId id="301" r:id="rId7"/>
    <p:sldId id="291" r:id="rId8"/>
    <p:sldId id="302" r:id="rId9"/>
    <p:sldId id="293" r:id="rId10"/>
    <p:sldId id="303" r:id="rId11"/>
    <p:sldId id="295" r:id="rId12"/>
    <p:sldId id="304" r:id="rId13"/>
    <p:sldId id="297" r:id="rId14"/>
    <p:sldId id="305" r:id="rId15"/>
    <p:sldId id="299" r:id="rId16"/>
    <p:sldId id="306" r:id="rId17"/>
    <p:sldId id="307" r:id="rId18"/>
    <p:sldId id="308" r:id="rId19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4660"/>
  </p:normalViewPr>
  <p:slideViewPr>
    <p:cSldViewPr snapToGrid="0">
      <p:cViewPr varScale="1">
        <p:scale>
          <a:sx n="31" d="100"/>
          <a:sy n="31" d="100"/>
        </p:scale>
        <p:origin x="91" y="773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9699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5736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18081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986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57562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6319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9256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1014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782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9904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36980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0515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78724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951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4246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1/6/2021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84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bin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audio" Target="../media/audio10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используют не только морские, но </a:t>
            </a:r>
            <a:r>
              <a:rPr lang="ru-RU" sz="7200" b="1" dirty="0" smtClean="0">
                <a:latin typeface="Corbel" panose="020B0503020204020204" pitchFamily="34" charset="0"/>
              </a:rPr>
              <a:t>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космические </a:t>
            </a:r>
            <a:r>
              <a:rPr lang="ru-RU" sz="7200" b="1" dirty="0">
                <a:latin typeface="Corbel" panose="020B0503020204020204" pitchFamily="34" charset="0"/>
              </a:rPr>
              <a:t>корабли, чтобы </a:t>
            </a:r>
            <a:r>
              <a:rPr lang="ru-RU" sz="7200" b="1" dirty="0" smtClean="0">
                <a:latin typeface="Corbel" panose="020B0503020204020204" pitchFamily="34" charset="0"/>
              </a:rPr>
              <a:t>передвигаться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без </a:t>
            </a:r>
            <a:r>
              <a:rPr lang="ru-RU" sz="7200" b="1" dirty="0">
                <a:latin typeface="Corbel" panose="020B0503020204020204" pitchFamily="34" charset="0"/>
              </a:rPr>
              <a:t>помощи </a:t>
            </a:r>
            <a:r>
              <a:rPr lang="ru-RU" sz="7200" b="1" dirty="0" smtClean="0">
                <a:latin typeface="Corbel" panose="020B0503020204020204" pitchFamily="34" charset="0"/>
              </a:rPr>
              <a:t>топлива?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folosit</a:t>
            </a:r>
            <a:r>
              <a:rPr lang="en-US" sz="7200" b="1" dirty="0">
                <a:latin typeface="Corbel" panose="020B0503020204020204" pitchFamily="34" charset="0"/>
              </a:rPr>
              <a:t> nu </a:t>
            </a:r>
            <a:r>
              <a:rPr lang="en-US" sz="7200" b="1" dirty="0" err="1">
                <a:latin typeface="Corbel" panose="020B0503020204020204" pitchFamily="34" charset="0"/>
              </a:rPr>
              <a:t>doar</a:t>
            </a:r>
            <a:r>
              <a:rPr lang="en-US" sz="7200" b="1" dirty="0">
                <a:latin typeface="Corbel" panose="020B0503020204020204" pitchFamily="34" charset="0"/>
              </a:rPr>
              <a:t> de nave maritime, ci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nave </a:t>
            </a:r>
            <a:r>
              <a:rPr lang="en-US" sz="7200" b="1" dirty="0" err="1">
                <a:latin typeface="Corbel" panose="020B0503020204020204" pitchFamily="34" charset="0"/>
              </a:rPr>
              <a:t>spațiale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a se </a:t>
            </a:r>
            <a:r>
              <a:rPr lang="en-US" sz="7200" b="1" dirty="0" err="1">
                <a:latin typeface="Corbel" panose="020B0503020204020204" pitchFamily="34" charset="0"/>
              </a:rPr>
              <a:t>deplasa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fără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combustibil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9640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4911460"/>
            <a:ext cx="19647970" cy="523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Слева – молодой изобретатель </a:t>
            </a:r>
            <a:r>
              <a:rPr lang="ru-RU" sz="5200" dirty="0" err="1">
                <a:latin typeface="Corbel" panose="020B0503020204020204" pitchFamily="34" charset="0"/>
              </a:rPr>
              <a:t>Фило</a:t>
            </a:r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Тэйлор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Фарнсуорт</a:t>
            </a:r>
            <a:r>
              <a:rPr lang="ru-RU" sz="5200" dirty="0">
                <a:latin typeface="Corbel" panose="020B0503020204020204" pitchFamily="34" charset="0"/>
              </a:rPr>
              <a:t>, который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придумал электронное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u-RU" sz="5200" dirty="0">
                <a:latin typeface="Corbel" panose="020B0503020204020204" pitchFamily="34" charset="0"/>
              </a:rPr>
              <a:t>телевидение. Мы не спрашиваем, что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придумал ты. </a:t>
            </a:r>
            <a:r>
              <a:rPr lang="ru-RU" sz="5200" b="1" dirty="0">
                <a:latin typeface="Corbel" panose="020B0503020204020204" pitchFamily="34" charset="0"/>
              </a:rPr>
              <a:t>Что 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ru-RU" sz="5200" b="1" dirty="0">
                <a:latin typeface="Corbel" panose="020B0503020204020204" pitchFamily="34" charset="0"/>
              </a:rPr>
              <a:t>придумали молодые люди справа?</a:t>
            </a:r>
            <a:endParaRPr lang="en-US" sz="5200" b="1" dirty="0">
              <a:latin typeface="Corbel" panose="020B0503020204020204" pitchFamily="34" charset="0"/>
            </a:endParaRPr>
          </a:p>
          <a:p>
            <a:pPr fontAlgn="base"/>
            <a:endParaRPr lang="x-none" sz="25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partea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stângă</a:t>
            </a:r>
            <a:r>
              <a:rPr lang="en-US" sz="5200" dirty="0">
                <a:latin typeface="Corbel" panose="020B0503020204020204" pitchFamily="34" charset="0"/>
              </a:rPr>
              <a:t> e Philo Taylor Farnsworth care a </a:t>
            </a:r>
            <a:r>
              <a:rPr lang="en-US" sz="5200" dirty="0" err="1">
                <a:latin typeface="Corbel" panose="020B0503020204020204" pitchFamily="34" charset="0"/>
              </a:rPr>
              <a:t>inventat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televiziunea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electronică</a:t>
            </a:r>
            <a:r>
              <a:rPr lang="en-US" sz="5200" dirty="0">
                <a:latin typeface="Corbel" panose="020B0503020204020204" pitchFamily="34" charset="0"/>
              </a:rPr>
              <a:t>. Nu </a:t>
            </a:r>
            <a:r>
              <a:rPr lang="en-US" sz="5200" dirty="0" err="1">
                <a:latin typeface="Corbel" panose="020B0503020204020204" pitchFamily="34" charset="0"/>
              </a:rPr>
              <a:t>întrebăm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inventat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tu</a:t>
            </a:r>
            <a:r>
              <a:rPr lang="ro-MD" sz="5200" dirty="0">
                <a:latin typeface="Corbel" panose="020B0503020204020204" pitchFamily="34" charset="0"/>
              </a:rPr>
              <a:t>.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Scrieți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au </a:t>
            </a:r>
            <a:r>
              <a:rPr lang="en-US" sz="5200" b="1" dirty="0" err="1">
                <a:latin typeface="Corbel" panose="020B0503020204020204" pitchFamily="34" charset="0"/>
              </a:rPr>
              <a:t>inventat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tinerii</a:t>
            </a:r>
            <a:r>
              <a:rPr lang="en-US" sz="5200" b="1" dirty="0">
                <a:latin typeface="Corbel" panose="020B0503020204020204" pitchFamily="34" charset="0"/>
              </a:rPr>
              <a:t> din</a:t>
            </a:r>
            <a:r>
              <a:rPr lang="x-none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dreapta</a:t>
            </a:r>
            <a:r>
              <a:rPr lang="ro-MD" sz="5200" b="1" dirty="0">
                <a:latin typeface="Corbel" panose="020B0503020204020204" pitchFamily="34" charset="0"/>
              </a:rPr>
              <a:t>!</a:t>
            </a:r>
            <a:r>
              <a:rPr lang="en-US" sz="5200" b="1" dirty="0">
                <a:latin typeface="Corbel" panose="020B0503020204020204" pitchFamily="34" charset="0"/>
              </a:rPr>
              <a:t>  </a:t>
            </a:r>
            <a:endParaRPr lang="en-US" sz="5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248502"/>
            <a:ext cx="10934203" cy="3662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8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4911460"/>
            <a:ext cx="19647970" cy="5237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Слева – молодой изобретатель </a:t>
            </a:r>
            <a:r>
              <a:rPr lang="ru-RU" sz="5200" dirty="0" err="1">
                <a:latin typeface="Corbel" panose="020B0503020204020204" pitchFamily="34" charset="0"/>
              </a:rPr>
              <a:t>Фило</a:t>
            </a:r>
            <a:r>
              <a:rPr lang="ru-RU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Тэйлор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u-RU" sz="5200" dirty="0" err="1">
                <a:latin typeface="Corbel" panose="020B0503020204020204" pitchFamily="34" charset="0"/>
              </a:rPr>
              <a:t>Фарнсуорт</a:t>
            </a:r>
            <a:r>
              <a:rPr lang="ru-RU" sz="5200" dirty="0">
                <a:latin typeface="Corbel" panose="020B0503020204020204" pitchFamily="34" charset="0"/>
              </a:rPr>
              <a:t>, который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придумал электронное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ru-RU" sz="5200" dirty="0">
                <a:latin typeface="Corbel" panose="020B0503020204020204" pitchFamily="34" charset="0"/>
              </a:rPr>
              <a:t>телевидение. Мы не спрашиваем, что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ru-RU" sz="5200" dirty="0">
                <a:latin typeface="Corbel" panose="020B0503020204020204" pitchFamily="34" charset="0"/>
              </a:rPr>
              <a:t>придумал ты. </a:t>
            </a:r>
            <a:r>
              <a:rPr lang="ru-RU" sz="5200" b="1" dirty="0">
                <a:latin typeface="Corbel" panose="020B0503020204020204" pitchFamily="34" charset="0"/>
              </a:rPr>
              <a:t>Что 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ru-RU" sz="5200" b="1" dirty="0">
                <a:latin typeface="Corbel" panose="020B0503020204020204" pitchFamily="34" charset="0"/>
              </a:rPr>
              <a:t>придумали молодые люди справа?</a:t>
            </a:r>
            <a:endParaRPr lang="en-US" sz="5200" b="1" dirty="0">
              <a:latin typeface="Corbel" panose="020B0503020204020204" pitchFamily="34" charset="0"/>
            </a:endParaRPr>
          </a:p>
          <a:p>
            <a:pPr fontAlgn="base"/>
            <a:endParaRPr lang="x-none" sz="25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În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partea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stângă</a:t>
            </a:r>
            <a:r>
              <a:rPr lang="en-US" sz="5200" dirty="0">
                <a:latin typeface="Corbel" panose="020B0503020204020204" pitchFamily="34" charset="0"/>
              </a:rPr>
              <a:t> e Philo Taylor Farnsworth care a </a:t>
            </a:r>
            <a:r>
              <a:rPr lang="en-US" sz="5200" dirty="0" err="1">
                <a:latin typeface="Corbel" panose="020B0503020204020204" pitchFamily="34" charset="0"/>
              </a:rPr>
              <a:t>inventat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televiziunea</a:t>
            </a:r>
            <a:endParaRPr lang="en-US" sz="5200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>
                <a:latin typeface="Corbel" panose="020B0503020204020204" pitchFamily="34" charset="0"/>
              </a:rPr>
              <a:t>electronică</a:t>
            </a:r>
            <a:r>
              <a:rPr lang="en-US" sz="5200" dirty="0">
                <a:latin typeface="Corbel" panose="020B0503020204020204" pitchFamily="34" charset="0"/>
              </a:rPr>
              <a:t>. Nu </a:t>
            </a:r>
            <a:r>
              <a:rPr lang="en-US" sz="5200" dirty="0" err="1">
                <a:latin typeface="Corbel" panose="020B0503020204020204" pitchFamily="34" charset="0"/>
              </a:rPr>
              <a:t>întrebăm</a:t>
            </a:r>
            <a:r>
              <a:rPr lang="en-US" sz="5200" dirty="0">
                <a:latin typeface="Corbel" panose="020B0503020204020204" pitchFamily="34" charset="0"/>
              </a:rPr>
              <a:t>, </a:t>
            </a:r>
            <a:r>
              <a:rPr lang="en-US" sz="5200" dirty="0" err="1">
                <a:latin typeface="Corbel" panose="020B0503020204020204" pitchFamily="34" charset="0"/>
              </a:rPr>
              <a:t>ce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ai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inventat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dirty="0" err="1">
                <a:latin typeface="Corbel" panose="020B0503020204020204" pitchFamily="34" charset="0"/>
              </a:rPr>
              <a:t>tu</a:t>
            </a:r>
            <a:r>
              <a:rPr lang="ro-MD" sz="5200" dirty="0">
                <a:latin typeface="Corbel" panose="020B0503020204020204" pitchFamily="34" charset="0"/>
              </a:rPr>
              <a:t>.</a:t>
            </a:r>
            <a:r>
              <a:rPr lang="en-US" sz="5200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Scrieți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ce</a:t>
            </a:r>
            <a:r>
              <a:rPr lang="en-US" sz="5200" b="1" dirty="0">
                <a:latin typeface="Corbel" panose="020B0503020204020204" pitchFamily="34" charset="0"/>
              </a:rPr>
              <a:t> au </a:t>
            </a:r>
            <a:r>
              <a:rPr lang="en-US" sz="5200" b="1" dirty="0" err="1">
                <a:latin typeface="Corbel" panose="020B0503020204020204" pitchFamily="34" charset="0"/>
              </a:rPr>
              <a:t>inventat</a:t>
            </a:r>
            <a:r>
              <a:rPr lang="en-US" sz="5200" b="1" dirty="0">
                <a:latin typeface="Corbel" panose="020B0503020204020204" pitchFamily="34" charset="0"/>
              </a:rPr>
              <a:t> </a:t>
            </a:r>
            <a:endParaRPr lang="x-none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err="1">
                <a:latin typeface="Corbel" panose="020B0503020204020204" pitchFamily="34" charset="0"/>
              </a:rPr>
              <a:t>tinerii</a:t>
            </a:r>
            <a:r>
              <a:rPr lang="en-US" sz="5200" b="1" dirty="0">
                <a:latin typeface="Corbel" panose="020B0503020204020204" pitchFamily="34" charset="0"/>
              </a:rPr>
              <a:t> din</a:t>
            </a:r>
            <a:r>
              <a:rPr lang="x-none" sz="5200" b="1" dirty="0">
                <a:latin typeface="Corbel" panose="020B0503020204020204" pitchFamily="34" charset="0"/>
              </a:rPr>
              <a:t> </a:t>
            </a:r>
            <a:r>
              <a:rPr lang="en-US" sz="5200" b="1" dirty="0" err="1">
                <a:latin typeface="Corbel" panose="020B0503020204020204" pitchFamily="34" charset="0"/>
              </a:rPr>
              <a:t>dreapta</a:t>
            </a:r>
            <a:r>
              <a:rPr lang="ro-MD" sz="5200" b="1" dirty="0">
                <a:latin typeface="Corbel" panose="020B0503020204020204" pitchFamily="34" charset="0"/>
              </a:rPr>
              <a:t>!</a:t>
            </a:r>
            <a:r>
              <a:rPr lang="en-US" sz="5200" b="1">
                <a:latin typeface="Corbel" panose="020B0503020204020204" pitchFamily="34" charset="0"/>
              </a:rPr>
              <a:t>  </a:t>
            </a:r>
            <a:endParaRPr lang="en-US" sz="5200" b="1" dirty="0"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5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248502"/>
            <a:ext cx="10934203" cy="36629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72583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Американцы запустили в космос 2 спутника, </a:t>
            </a:r>
            <a:r>
              <a:rPr lang="ru-RU" sz="6300" dirty="0" smtClean="0">
                <a:latin typeface="Corbel" panose="020B0503020204020204" pitchFamily="34" charset="0"/>
              </a:rPr>
              <a:t>которые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летают </a:t>
            </a:r>
            <a:r>
              <a:rPr lang="ru-RU" sz="6300" dirty="0">
                <a:latin typeface="Corbel" panose="020B0503020204020204" pitchFamily="34" charset="0"/>
              </a:rPr>
              <a:t>друг за другом по одной орбите. При этом </a:t>
            </a:r>
            <a:r>
              <a:rPr lang="ru-RU" sz="6300" dirty="0" smtClean="0">
                <a:latin typeface="Corbel" panose="020B0503020204020204" pitchFamily="34" charset="0"/>
              </a:rPr>
              <a:t>они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никогда </a:t>
            </a:r>
            <a:r>
              <a:rPr lang="ru-RU" sz="6300" dirty="0">
                <a:latin typeface="Corbel" panose="020B0503020204020204" pitchFamily="34" charset="0"/>
              </a:rPr>
              <a:t>не столкнуться</a:t>
            </a:r>
            <a:r>
              <a:rPr lang="ru-RU" sz="6300" dirty="0" smtClean="0">
                <a:latin typeface="Corbel" panose="020B0503020204020204" pitchFamily="34" charset="0"/>
              </a:rPr>
              <a:t>.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В </a:t>
            </a:r>
            <a:r>
              <a:rPr lang="ru-RU" sz="6300" b="1" dirty="0">
                <a:latin typeface="Corbel" panose="020B0503020204020204" pitchFamily="34" charset="0"/>
              </a:rPr>
              <a:t>честь каких </a:t>
            </a:r>
            <a:r>
              <a:rPr lang="ru-RU" sz="6300" b="1" dirty="0" err="1" smtClean="0">
                <a:latin typeface="Corbel" panose="020B0503020204020204" pitchFamily="34" charset="0"/>
              </a:rPr>
              <a:t>мультперсонажей</a:t>
            </a:r>
            <a:r>
              <a:rPr lang="ru-RU" sz="6300" b="1" dirty="0" smtClean="0">
                <a:latin typeface="Corbel" panose="020B0503020204020204" pitchFamily="34" charset="0"/>
              </a:rPr>
              <a:t> </a:t>
            </a:r>
            <a:r>
              <a:rPr lang="ru-RU" sz="6300" b="1" dirty="0">
                <a:latin typeface="Corbel" panose="020B0503020204020204" pitchFamily="34" charset="0"/>
              </a:rPr>
              <a:t>их назвали?</a:t>
            </a:r>
            <a:r>
              <a:rPr lang="ru-RU" sz="6300" b="1" dirty="0" smtClean="0">
                <a:latin typeface="Corbel" panose="020B0503020204020204" pitchFamily="34" charset="0"/>
              </a:rPr>
              <a:t> 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Americanii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au </a:t>
            </a:r>
            <a:r>
              <a:rPr lang="en-US" sz="6300" dirty="0" err="1">
                <a:latin typeface="Corbel" panose="020B0503020204020204" pitchFamily="34" charset="0"/>
              </a:rPr>
              <a:t>lansat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spațiu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doi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sateliți</a:t>
            </a:r>
            <a:r>
              <a:rPr lang="en-US" sz="6300" dirty="0">
                <a:latin typeface="Corbel" panose="020B0503020204020204" pitchFamily="34" charset="0"/>
              </a:rPr>
              <a:t>, care </a:t>
            </a:r>
            <a:r>
              <a:rPr lang="en-US" sz="6300" dirty="0" err="1">
                <a:latin typeface="Corbel" panose="020B0503020204020204" pitchFamily="34" charset="0"/>
              </a:rPr>
              <a:t>zboară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unul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după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altul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aceeași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orbită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dar</a:t>
            </a:r>
            <a:r>
              <a:rPr lang="en-US" sz="6300" dirty="0">
                <a:latin typeface="Corbel" panose="020B0503020204020204" pitchFamily="34" charset="0"/>
              </a:rPr>
              <a:t> care nu se </a:t>
            </a:r>
            <a:r>
              <a:rPr lang="en-US" sz="6300" dirty="0" err="1">
                <a:latin typeface="Corbel" panose="020B0503020204020204" pitchFamily="34" charset="0"/>
              </a:rPr>
              <a:t>vor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ciocni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niciodată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cinstea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căror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personaje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desene</a:t>
            </a:r>
            <a:r>
              <a:rPr lang="en-US" sz="6300" b="1" dirty="0">
                <a:latin typeface="Corbel" panose="020B0503020204020204" pitchFamily="34" charset="0"/>
              </a:rPr>
              <a:t> animate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a</a:t>
            </a:r>
            <a:r>
              <a:rPr lang="en-US" sz="6300" b="1" dirty="0" smtClean="0">
                <a:latin typeface="Corbel" panose="020B0503020204020204" pitchFamily="34" charset="0"/>
              </a:rPr>
              <a:t>u </a:t>
            </a:r>
            <a:r>
              <a:rPr lang="en-US" sz="6300" b="1" dirty="0" err="1" smtClean="0">
                <a:latin typeface="Corbel" panose="020B0503020204020204" pitchFamily="34" charset="0"/>
              </a:rPr>
              <a:t>fost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denumiți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acești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sateliți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9693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2772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6300" dirty="0">
                <a:latin typeface="Corbel" panose="020B0503020204020204" pitchFamily="34" charset="0"/>
              </a:rPr>
              <a:t>Американцы запустили в космос 2 спутника, </a:t>
            </a:r>
            <a:r>
              <a:rPr lang="ru-RU" sz="6300" dirty="0" smtClean="0">
                <a:latin typeface="Corbel" panose="020B0503020204020204" pitchFamily="34" charset="0"/>
              </a:rPr>
              <a:t>которые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летают </a:t>
            </a:r>
            <a:r>
              <a:rPr lang="ru-RU" sz="6300" dirty="0">
                <a:latin typeface="Corbel" panose="020B0503020204020204" pitchFamily="34" charset="0"/>
              </a:rPr>
              <a:t>друг за другом по одной орбите. При этом </a:t>
            </a:r>
            <a:r>
              <a:rPr lang="ru-RU" sz="6300" dirty="0" smtClean="0">
                <a:latin typeface="Corbel" panose="020B0503020204020204" pitchFamily="34" charset="0"/>
              </a:rPr>
              <a:t>они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dirty="0" smtClean="0">
                <a:latin typeface="Corbel" panose="020B0503020204020204" pitchFamily="34" charset="0"/>
              </a:rPr>
              <a:t>никогда </a:t>
            </a:r>
            <a:r>
              <a:rPr lang="ru-RU" sz="6300" dirty="0">
                <a:latin typeface="Corbel" panose="020B0503020204020204" pitchFamily="34" charset="0"/>
              </a:rPr>
              <a:t>не столкнуться</a:t>
            </a:r>
            <a:r>
              <a:rPr lang="ru-RU" sz="6300" dirty="0" smtClean="0">
                <a:latin typeface="Corbel" panose="020B0503020204020204" pitchFamily="34" charset="0"/>
              </a:rPr>
              <a:t>.</a:t>
            </a:r>
            <a:r>
              <a:rPr lang="ru-RU" sz="6300" dirty="0">
                <a:latin typeface="Corbel" panose="020B0503020204020204" pitchFamily="34" charset="0"/>
              </a:rPr>
              <a:t> </a:t>
            </a:r>
            <a:endParaRPr lang="en-US" sz="63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6300" b="1" dirty="0" smtClean="0">
                <a:latin typeface="Corbel" panose="020B0503020204020204" pitchFamily="34" charset="0"/>
              </a:rPr>
              <a:t>В </a:t>
            </a:r>
            <a:r>
              <a:rPr lang="ru-RU" sz="6300" b="1" dirty="0">
                <a:latin typeface="Corbel" panose="020B0503020204020204" pitchFamily="34" charset="0"/>
              </a:rPr>
              <a:t>честь каких </a:t>
            </a:r>
            <a:r>
              <a:rPr lang="ru-RU" sz="6300" b="1" dirty="0" err="1" smtClean="0">
                <a:latin typeface="Corbel" panose="020B0503020204020204" pitchFamily="34" charset="0"/>
              </a:rPr>
              <a:t>мультперсонажей</a:t>
            </a:r>
            <a:r>
              <a:rPr lang="ru-RU" sz="6300" b="1" dirty="0" smtClean="0">
                <a:latin typeface="Corbel" panose="020B0503020204020204" pitchFamily="34" charset="0"/>
              </a:rPr>
              <a:t> </a:t>
            </a:r>
            <a:r>
              <a:rPr lang="ru-RU" sz="6300" b="1" dirty="0">
                <a:latin typeface="Corbel" panose="020B0503020204020204" pitchFamily="34" charset="0"/>
              </a:rPr>
              <a:t>их назвали?</a:t>
            </a:r>
            <a:r>
              <a:rPr lang="ru-RU" sz="6300" b="1" dirty="0" smtClean="0">
                <a:latin typeface="Corbel" panose="020B0503020204020204" pitchFamily="34" charset="0"/>
              </a:rPr>
              <a:t> </a:t>
            </a:r>
            <a:endParaRPr lang="en-US" sz="6300" b="1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Americanii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>
                <a:latin typeface="Corbel" panose="020B0503020204020204" pitchFamily="34" charset="0"/>
              </a:rPr>
              <a:t>au </a:t>
            </a:r>
            <a:r>
              <a:rPr lang="en-US" sz="6300" dirty="0" err="1">
                <a:latin typeface="Corbel" panose="020B0503020204020204" pitchFamily="34" charset="0"/>
              </a:rPr>
              <a:t>lansat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în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spațiu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doi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sateliți</a:t>
            </a:r>
            <a:r>
              <a:rPr lang="en-US" sz="6300" dirty="0">
                <a:latin typeface="Corbel" panose="020B0503020204020204" pitchFamily="34" charset="0"/>
              </a:rPr>
              <a:t>, care </a:t>
            </a:r>
            <a:r>
              <a:rPr lang="en-US" sz="6300" dirty="0" err="1">
                <a:latin typeface="Corbel" panose="020B0503020204020204" pitchFamily="34" charset="0"/>
              </a:rPr>
              <a:t>zboară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unul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după</a:t>
            </a:r>
            <a:r>
              <a:rPr lang="en-US" sz="6300" dirty="0" smtClean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altul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pe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aceeași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>
                <a:latin typeface="Corbel" panose="020B0503020204020204" pitchFamily="34" charset="0"/>
              </a:rPr>
              <a:t>orbită</a:t>
            </a:r>
            <a:r>
              <a:rPr lang="en-US" sz="6300" dirty="0">
                <a:latin typeface="Corbel" panose="020B0503020204020204" pitchFamily="34" charset="0"/>
              </a:rPr>
              <a:t>, </a:t>
            </a:r>
            <a:r>
              <a:rPr lang="en-US" sz="6300" dirty="0" err="1">
                <a:latin typeface="Corbel" panose="020B0503020204020204" pitchFamily="34" charset="0"/>
              </a:rPr>
              <a:t>dar</a:t>
            </a:r>
            <a:r>
              <a:rPr lang="en-US" sz="6300" dirty="0">
                <a:latin typeface="Corbel" panose="020B0503020204020204" pitchFamily="34" charset="0"/>
              </a:rPr>
              <a:t> care nu se </a:t>
            </a:r>
            <a:r>
              <a:rPr lang="en-US" sz="6300" dirty="0" err="1">
                <a:latin typeface="Corbel" panose="020B0503020204020204" pitchFamily="34" charset="0"/>
              </a:rPr>
              <a:t>vor</a:t>
            </a:r>
            <a:r>
              <a:rPr lang="en-US" sz="6300" dirty="0">
                <a:latin typeface="Corbel" panose="020B0503020204020204" pitchFamily="34" charset="0"/>
              </a:rPr>
              <a:t> </a:t>
            </a:r>
            <a:r>
              <a:rPr lang="en-US" sz="6300" dirty="0" err="1" smtClean="0">
                <a:latin typeface="Corbel" panose="020B0503020204020204" pitchFamily="34" charset="0"/>
              </a:rPr>
              <a:t>ciocni</a:t>
            </a:r>
            <a:endParaRPr lang="en-US" sz="6300" dirty="0">
              <a:latin typeface="Corbel" panose="020B0503020204020204" pitchFamily="34" charset="0"/>
            </a:endParaRPr>
          </a:p>
          <a:p>
            <a:pPr fontAlgn="base"/>
            <a:r>
              <a:rPr lang="en-US" sz="6300" dirty="0" err="1" smtClean="0">
                <a:latin typeface="Corbel" panose="020B0503020204020204" pitchFamily="34" charset="0"/>
              </a:rPr>
              <a:t>niciodată</a:t>
            </a:r>
            <a:r>
              <a:rPr lang="en-US" sz="6300" dirty="0">
                <a:latin typeface="Corbel" panose="020B0503020204020204" pitchFamily="34" charset="0"/>
              </a:rPr>
              <a:t>. </a:t>
            </a:r>
            <a:r>
              <a:rPr lang="en-US" sz="6300" b="1" dirty="0" err="1">
                <a:latin typeface="Corbel" panose="020B0503020204020204" pitchFamily="34" charset="0"/>
              </a:rPr>
              <a:t>În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cinstea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căror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personaje</a:t>
            </a:r>
            <a:r>
              <a:rPr lang="en-US" sz="6300" b="1" dirty="0">
                <a:latin typeface="Corbel" panose="020B0503020204020204" pitchFamily="34" charset="0"/>
              </a:rPr>
              <a:t> de </a:t>
            </a:r>
            <a:r>
              <a:rPr lang="en-US" sz="6300" b="1" dirty="0" err="1">
                <a:latin typeface="Corbel" panose="020B0503020204020204" pitchFamily="34" charset="0"/>
              </a:rPr>
              <a:t>desene</a:t>
            </a:r>
            <a:r>
              <a:rPr lang="en-US" sz="6300" b="1" dirty="0">
                <a:latin typeface="Corbel" panose="020B0503020204020204" pitchFamily="34" charset="0"/>
              </a:rPr>
              <a:t> animate </a:t>
            </a:r>
            <a:endParaRPr lang="en-US" sz="63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6300" b="1" dirty="0">
                <a:latin typeface="Corbel" panose="020B0503020204020204" pitchFamily="34" charset="0"/>
              </a:rPr>
              <a:t>a</a:t>
            </a:r>
            <a:r>
              <a:rPr lang="en-US" sz="6300" b="1" dirty="0" smtClean="0">
                <a:latin typeface="Corbel" panose="020B0503020204020204" pitchFamily="34" charset="0"/>
              </a:rPr>
              <a:t>u </a:t>
            </a:r>
            <a:r>
              <a:rPr lang="en-US" sz="6300" b="1" dirty="0" err="1" smtClean="0">
                <a:latin typeface="Corbel" panose="020B0503020204020204" pitchFamily="34" charset="0"/>
              </a:rPr>
              <a:t>fost</a:t>
            </a:r>
            <a:r>
              <a:rPr lang="en-US" sz="6300" b="1" dirty="0" smtClean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denumiți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acești</a:t>
            </a:r>
            <a:r>
              <a:rPr lang="en-US" sz="6300" b="1" dirty="0">
                <a:latin typeface="Corbel" panose="020B0503020204020204" pitchFamily="34" charset="0"/>
              </a:rPr>
              <a:t> </a:t>
            </a:r>
            <a:r>
              <a:rPr lang="en-US" sz="6300" b="1" dirty="0" err="1">
                <a:latin typeface="Corbel" panose="020B0503020204020204" pitchFamily="34" charset="0"/>
              </a:rPr>
              <a:t>sateliți</a:t>
            </a:r>
            <a:r>
              <a:rPr lang="en-US" sz="6300" b="1" dirty="0">
                <a:latin typeface="Corbel" panose="020B0503020204020204" pitchFamily="34" charset="0"/>
              </a:rPr>
              <a:t>?</a:t>
            </a:r>
            <a:endParaRPr lang="ru-RU" sz="63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6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09693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61889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1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2017 году в гавайской пустыне провели эксперимент, </a:t>
            </a:r>
            <a:r>
              <a:rPr lang="ru-RU" sz="5200" dirty="0" smtClean="0">
                <a:latin typeface="Corbel" panose="020B0503020204020204" pitchFamily="34" charset="0"/>
              </a:rPr>
              <a:t>где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err="1" smtClean="0">
                <a:latin typeface="Corbel" panose="020B0503020204020204" pitchFamily="34" charset="0"/>
              </a:rPr>
              <a:t>астробиолог</a:t>
            </a:r>
            <a:r>
              <a:rPr lang="ru-RU" sz="5200" dirty="0">
                <a:latin typeface="Corbel" panose="020B0503020204020204" pitchFamily="34" charset="0"/>
              </a:rPr>
              <a:t>, физик, пилот, архитектор, врач и учёный-почвовед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целый год жили под одним куполом, лишённые права выходить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без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специального снаряжения. </a:t>
            </a:r>
            <a:r>
              <a:rPr lang="ru-RU" sz="5200" b="1" dirty="0" smtClean="0">
                <a:latin typeface="Corbel" panose="020B0503020204020204" pitchFamily="34" charset="0"/>
              </a:rPr>
              <a:t>Что имитировал этот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эксперимент?</a:t>
            </a:r>
            <a:endParaRPr lang="en-US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anul</a:t>
            </a:r>
            <a:r>
              <a:rPr lang="en-US" sz="5200" dirty="0" smtClean="0">
                <a:latin typeface="Corbel" panose="020B0503020204020204" pitchFamily="34" charset="0"/>
              </a:rPr>
              <a:t> 2017 </a:t>
            </a:r>
            <a:r>
              <a:rPr lang="en-US" sz="5200" dirty="0" err="1" smtClean="0">
                <a:latin typeface="Corbel" panose="020B0503020204020204" pitchFamily="34" charset="0"/>
              </a:rPr>
              <a:t>într</a:t>
            </a:r>
            <a:r>
              <a:rPr lang="en-US" sz="5200" dirty="0" smtClean="0">
                <a:latin typeface="Corbel" panose="020B0503020204020204" pitchFamily="34" charset="0"/>
              </a:rPr>
              <a:t>-un </a:t>
            </a:r>
            <a:r>
              <a:rPr lang="en-US" sz="5200" dirty="0" err="1" smtClean="0">
                <a:latin typeface="Corbel" panose="020B0503020204020204" pitchFamily="34" charset="0"/>
              </a:rPr>
              <a:t>deșert</a:t>
            </a:r>
            <a:r>
              <a:rPr lang="en-US" sz="5200" dirty="0" smtClean="0">
                <a:latin typeface="Corbel" panose="020B0503020204020204" pitchFamily="34" charset="0"/>
              </a:rPr>
              <a:t> din Hawaii a </a:t>
            </a:r>
            <a:r>
              <a:rPr lang="en-US" sz="5200" dirty="0" err="1" smtClean="0">
                <a:latin typeface="Corbel" panose="020B0503020204020204" pitchFamily="34" charset="0"/>
              </a:rPr>
              <a:t>fost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realizat</a:t>
            </a:r>
            <a:r>
              <a:rPr lang="en-US" sz="5200" dirty="0" smtClean="0">
                <a:latin typeface="Corbel" panose="020B0503020204020204" pitchFamily="34" charset="0"/>
              </a:rPr>
              <a:t> un experiment: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astrobiolog</a:t>
            </a:r>
            <a:r>
              <a:rPr lang="en-US" sz="5200" dirty="0" smtClean="0">
                <a:latin typeface="Corbel" panose="020B0503020204020204" pitchFamily="34" charset="0"/>
              </a:rPr>
              <a:t>, un </a:t>
            </a:r>
            <a:r>
              <a:rPr lang="en-US" sz="5200" dirty="0" err="1" smtClean="0">
                <a:latin typeface="Corbel" panose="020B0503020204020204" pitchFamily="34" charset="0"/>
              </a:rPr>
              <a:t>fizician</a:t>
            </a:r>
            <a:r>
              <a:rPr lang="en-US" sz="5200" dirty="0" smtClean="0">
                <a:latin typeface="Corbel" panose="020B0503020204020204" pitchFamily="34" charset="0"/>
              </a:rPr>
              <a:t>, un pilot, un </a:t>
            </a:r>
            <a:r>
              <a:rPr lang="en-US" sz="5200" dirty="0" err="1" smtClean="0">
                <a:latin typeface="Corbel" panose="020B0503020204020204" pitchFamily="34" charset="0"/>
              </a:rPr>
              <a:t>arhitect</a:t>
            </a:r>
            <a:r>
              <a:rPr lang="en-US" sz="5200" dirty="0" smtClean="0">
                <a:latin typeface="Corbel" panose="020B0503020204020204" pitchFamily="34" charset="0"/>
              </a:rPr>
              <a:t>, un medic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un expert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ale </a:t>
            </a:r>
            <a:r>
              <a:rPr lang="en-US" sz="5200" dirty="0" err="1" smtClean="0">
                <a:latin typeface="Corbel" panose="020B0503020204020204" pitchFamily="34" charset="0"/>
              </a:rPr>
              <a:t>solului</a:t>
            </a:r>
            <a:r>
              <a:rPr lang="en-US" sz="5200" dirty="0" smtClean="0">
                <a:latin typeface="Corbel" panose="020B0503020204020204" pitchFamily="34" charset="0"/>
              </a:rPr>
              <a:t> au </a:t>
            </a:r>
            <a:r>
              <a:rPr lang="en-US" sz="5200" dirty="0" err="1" smtClean="0">
                <a:latin typeface="Corbel" panose="020B0503020204020204" pitchFamily="34" charset="0"/>
              </a:rPr>
              <a:t>trăit</a:t>
            </a:r>
            <a:r>
              <a:rPr lang="en-US" sz="5200" dirty="0" smtClean="0">
                <a:latin typeface="Corbel" panose="020B0503020204020204" pitchFamily="34" charset="0"/>
              </a:rPr>
              <a:t> un an </a:t>
            </a:r>
            <a:r>
              <a:rPr lang="en-US" sz="5200" dirty="0" err="1" smtClean="0">
                <a:latin typeface="Corbel" panose="020B0503020204020204" pitchFamily="34" charset="0"/>
              </a:rPr>
              <a:t>întreg</a:t>
            </a:r>
            <a:r>
              <a:rPr lang="en-US" sz="5200" dirty="0" smtClean="0">
                <a:latin typeface="Corbel" panose="020B0503020204020204" pitchFamily="34" charset="0"/>
              </a:rPr>
              <a:t> sub o </a:t>
            </a:r>
            <a:r>
              <a:rPr lang="en-US" sz="5200" dirty="0" err="1" smtClean="0">
                <a:latin typeface="Corbel" panose="020B0503020204020204" pitchFamily="34" charset="0"/>
              </a:rPr>
              <a:t>cupolă</a:t>
            </a:r>
            <a:r>
              <a:rPr lang="en-US" sz="5200" dirty="0" smtClean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fără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dreptul</a:t>
            </a:r>
            <a:r>
              <a:rPr lang="en-US" sz="5200" dirty="0" smtClean="0">
                <a:latin typeface="Corbel" panose="020B0503020204020204" pitchFamily="34" charset="0"/>
              </a:rPr>
              <a:t> de a </a:t>
            </a:r>
            <a:r>
              <a:rPr lang="en-US" sz="5200" dirty="0" err="1" smtClean="0">
                <a:latin typeface="Corbel" panose="020B0503020204020204" pitchFamily="34" charset="0"/>
              </a:rPr>
              <a:t>ieși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afara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acesteia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fără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echipament</a:t>
            </a:r>
            <a:r>
              <a:rPr lang="en-US" sz="5200" dirty="0" smtClean="0">
                <a:latin typeface="Corbel" panose="020B0503020204020204" pitchFamily="34" charset="0"/>
              </a:rPr>
              <a:t> special. </a:t>
            </a:r>
            <a:r>
              <a:rPr lang="en-US" sz="5200" b="1" dirty="0" smtClean="0">
                <a:latin typeface="Corbel" panose="020B0503020204020204" pitchFamily="34" charset="0"/>
              </a:rPr>
              <a:t>Ce a </a:t>
            </a:r>
            <a:r>
              <a:rPr lang="en-US" sz="5200" b="1" dirty="0" err="1" smtClean="0">
                <a:latin typeface="Corbel" panose="020B0503020204020204" pitchFamily="34" charset="0"/>
              </a:rPr>
              <a:t>simulat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acest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experiment? 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295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1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2017 году в гавайской пустыне провели эксперимент, </a:t>
            </a:r>
            <a:r>
              <a:rPr lang="ru-RU" sz="5200" dirty="0" smtClean="0">
                <a:latin typeface="Corbel" panose="020B0503020204020204" pitchFamily="34" charset="0"/>
              </a:rPr>
              <a:t>где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err="1" smtClean="0">
                <a:latin typeface="Corbel" panose="020B0503020204020204" pitchFamily="34" charset="0"/>
              </a:rPr>
              <a:t>астробиолог</a:t>
            </a:r>
            <a:r>
              <a:rPr lang="ru-RU" sz="5200" dirty="0">
                <a:latin typeface="Corbel" panose="020B0503020204020204" pitchFamily="34" charset="0"/>
              </a:rPr>
              <a:t>, физик, пилот, архитектор, врач и учёный-почвовед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целый год жили под одним куполом, лишённые права выходить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без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специального снаряжения. </a:t>
            </a:r>
            <a:r>
              <a:rPr lang="ru-RU" sz="5200" b="1" dirty="0" smtClean="0">
                <a:latin typeface="Corbel" panose="020B0503020204020204" pitchFamily="34" charset="0"/>
              </a:rPr>
              <a:t>Что имитировал этот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эксперимент?</a:t>
            </a:r>
            <a:endParaRPr lang="en-US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anul</a:t>
            </a:r>
            <a:r>
              <a:rPr lang="en-US" sz="5200" dirty="0" smtClean="0">
                <a:latin typeface="Corbel" panose="020B0503020204020204" pitchFamily="34" charset="0"/>
              </a:rPr>
              <a:t> 2017 </a:t>
            </a:r>
            <a:r>
              <a:rPr lang="en-US" sz="5200" dirty="0" err="1" smtClean="0">
                <a:latin typeface="Corbel" panose="020B0503020204020204" pitchFamily="34" charset="0"/>
              </a:rPr>
              <a:t>într</a:t>
            </a:r>
            <a:r>
              <a:rPr lang="en-US" sz="5200" dirty="0" smtClean="0">
                <a:latin typeface="Corbel" panose="020B0503020204020204" pitchFamily="34" charset="0"/>
              </a:rPr>
              <a:t>-un </a:t>
            </a:r>
            <a:r>
              <a:rPr lang="en-US" sz="5200" dirty="0" err="1" smtClean="0">
                <a:latin typeface="Corbel" panose="020B0503020204020204" pitchFamily="34" charset="0"/>
              </a:rPr>
              <a:t>deșert</a:t>
            </a:r>
            <a:r>
              <a:rPr lang="en-US" sz="5200" dirty="0" smtClean="0">
                <a:latin typeface="Corbel" panose="020B0503020204020204" pitchFamily="34" charset="0"/>
              </a:rPr>
              <a:t> din Hawaii a </a:t>
            </a:r>
            <a:r>
              <a:rPr lang="en-US" sz="5200" dirty="0" err="1" smtClean="0">
                <a:latin typeface="Corbel" panose="020B0503020204020204" pitchFamily="34" charset="0"/>
              </a:rPr>
              <a:t>fost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realizat</a:t>
            </a:r>
            <a:r>
              <a:rPr lang="en-US" sz="5200" dirty="0" smtClean="0">
                <a:latin typeface="Corbel" panose="020B0503020204020204" pitchFamily="34" charset="0"/>
              </a:rPr>
              <a:t> un experiment: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astrobiolog</a:t>
            </a:r>
            <a:r>
              <a:rPr lang="en-US" sz="5200" dirty="0" smtClean="0">
                <a:latin typeface="Corbel" panose="020B0503020204020204" pitchFamily="34" charset="0"/>
              </a:rPr>
              <a:t>, un </a:t>
            </a:r>
            <a:r>
              <a:rPr lang="en-US" sz="5200" dirty="0" err="1" smtClean="0">
                <a:latin typeface="Corbel" panose="020B0503020204020204" pitchFamily="34" charset="0"/>
              </a:rPr>
              <a:t>fizician</a:t>
            </a:r>
            <a:r>
              <a:rPr lang="en-US" sz="5200" dirty="0" smtClean="0">
                <a:latin typeface="Corbel" panose="020B0503020204020204" pitchFamily="34" charset="0"/>
              </a:rPr>
              <a:t>, un pilot, un </a:t>
            </a:r>
            <a:r>
              <a:rPr lang="en-US" sz="5200" dirty="0" err="1" smtClean="0">
                <a:latin typeface="Corbel" panose="020B0503020204020204" pitchFamily="34" charset="0"/>
              </a:rPr>
              <a:t>arhitect</a:t>
            </a:r>
            <a:r>
              <a:rPr lang="en-US" sz="5200" dirty="0" smtClean="0">
                <a:latin typeface="Corbel" panose="020B0503020204020204" pitchFamily="34" charset="0"/>
              </a:rPr>
              <a:t>, un medic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un expert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ale </a:t>
            </a:r>
            <a:r>
              <a:rPr lang="en-US" sz="5200" dirty="0" err="1" smtClean="0">
                <a:latin typeface="Corbel" panose="020B0503020204020204" pitchFamily="34" charset="0"/>
              </a:rPr>
              <a:t>solului</a:t>
            </a:r>
            <a:r>
              <a:rPr lang="en-US" sz="5200" dirty="0" smtClean="0">
                <a:latin typeface="Corbel" panose="020B0503020204020204" pitchFamily="34" charset="0"/>
              </a:rPr>
              <a:t> au </a:t>
            </a:r>
            <a:r>
              <a:rPr lang="en-US" sz="5200" dirty="0" err="1" smtClean="0">
                <a:latin typeface="Corbel" panose="020B0503020204020204" pitchFamily="34" charset="0"/>
              </a:rPr>
              <a:t>trăit</a:t>
            </a:r>
            <a:r>
              <a:rPr lang="en-US" sz="5200" dirty="0" smtClean="0">
                <a:latin typeface="Corbel" panose="020B0503020204020204" pitchFamily="34" charset="0"/>
              </a:rPr>
              <a:t> un an </a:t>
            </a:r>
            <a:r>
              <a:rPr lang="en-US" sz="5200" dirty="0" err="1" smtClean="0">
                <a:latin typeface="Corbel" panose="020B0503020204020204" pitchFamily="34" charset="0"/>
              </a:rPr>
              <a:t>întreg</a:t>
            </a:r>
            <a:r>
              <a:rPr lang="en-US" sz="5200" dirty="0" smtClean="0">
                <a:latin typeface="Corbel" panose="020B0503020204020204" pitchFamily="34" charset="0"/>
              </a:rPr>
              <a:t> sub o </a:t>
            </a:r>
            <a:r>
              <a:rPr lang="en-US" sz="5200" dirty="0" err="1" smtClean="0">
                <a:latin typeface="Corbel" panose="020B0503020204020204" pitchFamily="34" charset="0"/>
              </a:rPr>
              <a:t>cupolă</a:t>
            </a:r>
            <a:r>
              <a:rPr lang="en-US" sz="5200" dirty="0" smtClean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fără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dreptul</a:t>
            </a:r>
            <a:r>
              <a:rPr lang="en-US" sz="5200" dirty="0" smtClean="0">
                <a:latin typeface="Corbel" panose="020B0503020204020204" pitchFamily="34" charset="0"/>
              </a:rPr>
              <a:t> de a </a:t>
            </a:r>
            <a:r>
              <a:rPr lang="en-US" sz="5200" dirty="0" err="1" smtClean="0">
                <a:latin typeface="Corbel" panose="020B0503020204020204" pitchFamily="34" charset="0"/>
              </a:rPr>
              <a:t>ieși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afara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acesteia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fără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echipament</a:t>
            </a:r>
            <a:r>
              <a:rPr lang="en-US" sz="5200" dirty="0" smtClean="0">
                <a:latin typeface="Corbel" panose="020B0503020204020204" pitchFamily="34" charset="0"/>
              </a:rPr>
              <a:t> special. </a:t>
            </a:r>
            <a:r>
              <a:rPr lang="en-US" sz="5200" b="1" dirty="0" smtClean="0">
                <a:latin typeface="Corbel" panose="020B0503020204020204" pitchFamily="34" charset="0"/>
              </a:rPr>
              <a:t>Ce a </a:t>
            </a:r>
            <a:r>
              <a:rPr lang="en-US" sz="5200" b="1" dirty="0" err="1" smtClean="0">
                <a:latin typeface="Corbel" panose="020B0503020204020204" pitchFamily="34" charset="0"/>
              </a:rPr>
              <a:t>simulat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acest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experiment? 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4494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3"/>
            <a:ext cx="19647969" cy="7916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5200" dirty="0">
                <a:latin typeface="Corbel" panose="020B0503020204020204" pitchFamily="34" charset="0"/>
              </a:rPr>
              <a:t>В 2017 году в гавайской пустыне провели эксперимент, </a:t>
            </a:r>
            <a:r>
              <a:rPr lang="ru-RU" sz="5200" dirty="0" smtClean="0">
                <a:latin typeface="Corbel" panose="020B0503020204020204" pitchFamily="34" charset="0"/>
              </a:rPr>
              <a:t>где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err="1" smtClean="0">
                <a:latin typeface="Corbel" panose="020B0503020204020204" pitchFamily="34" charset="0"/>
              </a:rPr>
              <a:t>астробиолог</a:t>
            </a:r>
            <a:r>
              <a:rPr lang="ru-RU" sz="5200" dirty="0">
                <a:latin typeface="Corbel" panose="020B0503020204020204" pitchFamily="34" charset="0"/>
              </a:rPr>
              <a:t>, физик, пилот, архитектор, врач и учёный-почвовед </a:t>
            </a:r>
            <a:endParaRPr lang="en-US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целый год жили под одним куполом, лишённые права выходить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dirty="0" smtClean="0">
                <a:latin typeface="Corbel" panose="020B0503020204020204" pitchFamily="34" charset="0"/>
              </a:rPr>
              <a:t>без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ru-RU" sz="5200" dirty="0" smtClean="0">
                <a:latin typeface="Corbel" panose="020B0503020204020204" pitchFamily="34" charset="0"/>
              </a:rPr>
              <a:t>специального снаряжения. </a:t>
            </a:r>
            <a:r>
              <a:rPr lang="ru-RU" sz="5200" b="1" dirty="0" smtClean="0">
                <a:latin typeface="Corbel" panose="020B0503020204020204" pitchFamily="34" charset="0"/>
              </a:rPr>
              <a:t>Что имитировал этот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5200" b="1" dirty="0" smtClean="0">
                <a:latin typeface="Corbel" panose="020B0503020204020204" pitchFamily="34" charset="0"/>
              </a:rPr>
              <a:t>эксперимент?</a:t>
            </a:r>
            <a:endParaRPr lang="en-US" sz="5200" b="1" dirty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anul</a:t>
            </a:r>
            <a:r>
              <a:rPr lang="en-US" sz="5200" dirty="0" smtClean="0">
                <a:latin typeface="Corbel" panose="020B0503020204020204" pitchFamily="34" charset="0"/>
              </a:rPr>
              <a:t> 2017 </a:t>
            </a:r>
            <a:r>
              <a:rPr lang="en-US" sz="5200" dirty="0" err="1" smtClean="0">
                <a:latin typeface="Corbel" panose="020B0503020204020204" pitchFamily="34" charset="0"/>
              </a:rPr>
              <a:t>într</a:t>
            </a:r>
            <a:r>
              <a:rPr lang="en-US" sz="5200" dirty="0" smtClean="0">
                <a:latin typeface="Corbel" panose="020B0503020204020204" pitchFamily="34" charset="0"/>
              </a:rPr>
              <a:t>-un </a:t>
            </a:r>
            <a:r>
              <a:rPr lang="en-US" sz="5200" dirty="0" err="1" smtClean="0">
                <a:latin typeface="Corbel" panose="020B0503020204020204" pitchFamily="34" charset="0"/>
              </a:rPr>
              <a:t>deșert</a:t>
            </a:r>
            <a:r>
              <a:rPr lang="en-US" sz="5200" dirty="0" smtClean="0">
                <a:latin typeface="Corbel" panose="020B0503020204020204" pitchFamily="34" charset="0"/>
              </a:rPr>
              <a:t> din Hawaii a </a:t>
            </a:r>
            <a:r>
              <a:rPr lang="en-US" sz="5200" dirty="0" err="1" smtClean="0">
                <a:latin typeface="Corbel" panose="020B0503020204020204" pitchFamily="34" charset="0"/>
              </a:rPr>
              <a:t>fost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realizat</a:t>
            </a:r>
            <a:r>
              <a:rPr lang="en-US" sz="5200" dirty="0" smtClean="0">
                <a:latin typeface="Corbel" panose="020B0503020204020204" pitchFamily="34" charset="0"/>
              </a:rPr>
              <a:t> un experiment: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smtClean="0">
                <a:latin typeface="Corbel" panose="020B0503020204020204" pitchFamily="34" charset="0"/>
              </a:rPr>
              <a:t>un</a:t>
            </a:r>
            <a:r>
              <a:rPr lang="ro-MD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astrobiolog</a:t>
            </a:r>
            <a:r>
              <a:rPr lang="en-US" sz="5200" dirty="0" smtClean="0">
                <a:latin typeface="Corbel" panose="020B0503020204020204" pitchFamily="34" charset="0"/>
              </a:rPr>
              <a:t>, un </a:t>
            </a:r>
            <a:r>
              <a:rPr lang="en-US" sz="5200" dirty="0" err="1" smtClean="0">
                <a:latin typeface="Corbel" panose="020B0503020204020204" pitchFamily="34" charset="0"/>
              </a:rPr>
              <a:t>fizician</a:t>
            </a:r>
            <a:r>
              <a:rPr lang="en-US" sz="5200" dirty="0" smtClean="0">
                <a:latin typeface="Corbel" panose="020B0503020204020204" pitchFamily="34" charset="0"/>
              </a:rPr>
              <a:t>, un pilot, un </a:t>
            </a:r>
            <a:r>
              <a:rPr lang="en-US" sz="5200" dirty="0" err="1" smtClean="0">
                <a:latin typeface="Corbel" panose="020B0503020204020204" pitchFamily="34" charset="0"/>
              </a:rPr>
              <a:t>arhitect</a:t>
            </a:r>
            <a:r>
              <a:rPr lang="en-US" sz="5200" dirty="0" smtClean="0">
                <a:latin typeface="Corbel" panose="020B0503020204020204" pitchFamily="34" charset="0"/>
              </a:rPr>
              <a:t>, un medic </a:t>
            </a:r>
            <a:r>
              <a:rPr lang="en-US" sz="5200" dirty="0" err="1" smtClean="0">
                <a:latin typeface="Corbel" panose="020B0503020204020204" pitchFamily="34" charset="0"/>
              </a:rPr>
              <a:t>și</a:t>
            </a:r>
            <a:r>
              <a:rPr lang="en-US" sz="5200" dirty="0" smtClean="0">
                <a:latin typeface="Corbel" panose="020B0503020204020204" pitchFamily="34" charset="0"/>
              </a:rPr>
              <a:t> un expert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ale </a:t>
            </a:r>
            <a:r>
              <a:rPr lang="en-US" sz="5200" dirty="0" err="1" smtClean="0">
                <a:latin typeface="Corbel" panose="020B0503020204020204" pitchFamily="34" charset="0"/>
              </a:rPr>
              <a:t>solului</a:t>
            </a:r>
            <a:r>
              <a:rPr lang="en-US" sz="5200" dirty="0" smtClean="0">
                <a:latin typeface="Corbel" panose="020B0503020204020204" pitchFamily="34" charset="0"/>
              </a:rPr>
              <a:t> au </a:t>
            </a:r>
            <a:r>
              <a:rPr lang="en-US" sz="5200" dirty="0" err="1" smtClean="0">
                <a:latin typeface="Corbel" panose="020B0503020204020204" pitchFamily="34" charset="0"/>
              </a:rPr>
              <a:t>trăit</a:t>
            </a:r>
            <a:r>
              <a:rPr lang="en-US" sz="5200" dirty="0" smtClean="0">
                <a:latin typeface="Corbel" panose="020B0503020204020204" pitchFamily="34" charset="0"/>
              </a:rPr>
              <a:t> un an </a:t>
            </a:r>
            <a:r>
              <a:rPr lang="en-US" sz="5200" dirty="0" err="1" smtClean="0">
                <a:latin typeface="Corbel" panose="020B0503020204020204" pitchFamily="34" charset="0"/>
              </a:rPr>
              <a:t>întreg</a:t>
            </a:r>
            <a:r>
              <a:rPr lang="en-US" sz="5200" dirty="0" smtClean="0">
                <a:latin typeface="Corbel" panose="020B0503020204020204" pitchFamily="34" charset="0"/>
              </a:rPr>
              <a:t> sub o </a:t>
            </a:r>
            <a:r>
              <a:rPr lang="en-US" sz="5200" dirty="0" err="1" smtClean="0">
                <a:latin typeface="Corbel" panose="020B0503020204020204" pitchFamily="34" charset="0"/>
              </a:rPr>
              <a:t>cupolă</a:t>
            </a:r>
            <a:r>
              <a:rPr lang="en-US" sz="5200" dirty="0" smtClean="0">
                <a:latin typeface="Corbel" panose="020B0503020204020204" pitchFamily="34" charset="0"/>
              </a:rPr>
              <a:t>, </a:t>
            </a:r>
            <a:r>
              <a:rPr lang="en-US" sz="5200" dirty="0" err="1" smtClean="0">
                <a:latin typeface="Corbel" panose="020B0503020204020204" pitchFamily="34" charset="0"/>
              </a:rPr>
              <a:t>fără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dreptul</a:t>
            </a:r>
            <a:r>
              <a:rPr lang="en-US" sz="5200" dirty="0" smtClean="0">
                <a:latin typeface="Corbel" panose="020B0503020204020204" pitchFamily="34" charset="0"/>
              </a:rPr>
              <a:t> de a </a:t>
            </a:r>
            <a:r>
              <a:rPr lang="en-US" sz="5200" dirty="0" err="1" smtClean="0">
                <a:latin typeface="Corbel" panose="020B0503020204020204" pitchFamily="34" charset="0"/>
              </a:rPr>
              <a:t>ieși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în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endParaRPr lang="ro-MD" sz="52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dirty="0" err="1" smtClean="0">
                <a:latin typeface="Corbel" panose="020B0503020204020204" pitchFamily="34" charset="0"/>
              </a:rPr>
              <a:t>afara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acesteia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fără</a:t>
            </a:r>
            <a:r>
              <a:rPr lang="en-US" sz="5200" dirty="0" smtClean="0">
                <a:latin typeface="Corbel" panose="020B0503020204020204" pitchFamily="34" charset="0"/>
              </a:rPr>
              <a:t> </a:t>
            </a:r>
            <a:r>
              <a:rPr lang="en-US" sz="5200" dirty="0" err="1" smtClean="0">
                <a:latin typeface="Corbel" panose="020B0503020204020204" pitchFamily="34" charset="0"/>
              </a:rPr>
              <a:t>echipament</a:t>
            </a:r>
            <a:r>
              <a:rPr lang="en-US" sz="5200" dirty="0" smtClean="0">
                <a:latin typeface="Corbel" panose="020B0503020204020204" pitchFamily="34" charset="0"/>
              </a:rPr>
              <a:t> special. </a:t>
            </a:r>
            <a:r>
              <a:rPr lang="en-US" sz="5200" b="1" dirty="0" smtClean="0">
                <a:latin typeface="Corbel" panose="020B0503020204020204" pitchFamily="34" charset="0"/>
              </a:rPr>
              <a:t>Ce a </a:t>
            </a:r>
            <a:r>
              <a:rPr lang="en-US" sz="5200" b="1" dirty="0" err="1" smtClean="0">
                <a:latin typeface="Corbel" panose="020B0503020204020204" pitchFamily="34" charset="0"/>
              </a:rPr>
              <a:t>simulat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r>
              <a:rPr lang="en-US" sz="5200" b="1" dirty="0" err="1" smtClean="0">
                <a:latin typeface="Corbel" panose="020B0503020204020204" pitchFamily="34" charset="0"/>
              </a:rPr>
              <a:t>acest</a:t>
            </a:r>
            <a:r>
              <a:rPr lang="en-US" sz="5200" b="1" dirty="0" smtClean="0">
                <a:latin typeface="Corbel" panose="020B0503020204020204" pitchFamily="34" charset="0"/>
              </a:rPr>
              <a:t> </a:t>
            </a:r>
            <a:endParaRPr lang="ro-MD" sz="5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5200" b="1" dirty="0" smtClean="0">
                <a:latin typeface="Corbel" panose="020B0503020204020204" pitchFamily="34" charset="0"/>
              </a:rPr>
              <a:t>experiment? </a:t>
            </a:r>
            <a:endParaRPr lang="ru-RU" sz="5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7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SMS_AXROPORT-spaces.ru.mp3">
            <a:hlinkClick r:id="" action="ppaction://media"/>
            <a:extLst>
              <a:ext uri="{FF2B5EF4-FFF2-40B4-BE49-F238E27FC236}">
                <a16:creationId xmlns:a16="http://schemas.microsoft.com/office/drawing/2014/main" id="{98B9F43F-ABFD-435F-BB73-075BA8F7A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181070" y="441751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2952750"/>
            <a:ext cx="20110499" cy="537210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7745"/>
            <a:ext cx="20110499" cy="113224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sp>
        <p:nvSpPr>
          <p:cNvPr id="18" name="Google Shape;305;p24"/>
          <p:cNvSpPr txBox="1"/>
          <p:nvPr/>
        </p:nvSpPr>
        <p:spPr>
          <a:xfrm>
            <a:off x="0" y="2937666"/>
            <a:ext cx="20110500" cy="5387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РАУНДА / </a:t>
            </a: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SFÂRȘITUL RUNDEI</a:t>
            </a:r>
            <a:b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endParaRPr lang="en-US" sz="65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12700" lvl="0" algn="ctr"/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БЛАНКИ С ОТВЕТАМИ.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en-US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RIDICAȚI FIȘELE CU RĂSPUNSURI.</a:t>
            </a:r>
            <a:endParaRPr lang="en-US"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7236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15901374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15584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9" y="300929"/>
            <a:ext cx="15299004" cy="1367974"/>
          </a:xfrm>
          <a:prstGeom prst="rect">
            <a:avLst/>
          </a:prstGeom>
          <a:noFill/>
        </p:spPr>
        <p:txBody>
          <a:bodyPr wrap="non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Средний раунд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/</a:t>
            </a:r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 </a:t>
            </a:r>
            <a:r>
              <a:rPr lang="ro-MD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Nivel mediu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23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sndAc>
          <p:stSnd>
            <p:snd r:embed="rId4" name="z_uk-kolokolchiki.wav"/>
          </p:stSnd>
        </p:sndAc>
      </p:transition>
    </mc:Choice>
    <mc:Fallback xmlns="">
      <p:transition spd="slow" advClick="0" advTm="9000">
        <p:sndAc>
          <p:stSnd>
            <p:snd r:embed="rId7" name="z_uk-kolokolchik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500" b="1" dirty="0" smtClean="0">
                <a:latin typeface="Corbel" panose="020B0503020204020204" pitchFamily="34" charset="0"/>
              </a:rPr>
              <a:t>гласные.</a:t>
            </a:r>
            <a:endParaRPr lang="en-US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и</a:t>
            </a:r>
            <a:r>
              <a:rPr lang="ru-RU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>
                <a:latin typeface="Corbel" panose="020B0503020204020204" pitchFamily="34" charset="0"/>
              </a:rPr>
              <a:t>е </a:t>
            </a:r>
            <a:r>
              <a:rPr lang="ru-RU" sz="4500" dirty="0" err="1">
                <a:latin typeface="Corbel" panose="020B0503020204020204" pitchFamily="34" charset="0"/>
              </a:rPr>
              <a:t>е</a:t>
            </a:r>
            <a:r>
              <a:rPr lang="ru-RU" sz="4500" dirty="0">
                <a:latin typeface="Corbel" panose="020B0503020204020204" pitchFamily="34" charset="0"/>
              </a:rPr>
              <a:t> – Первоначально его создали для передачи информации на </a:t>
            </a:r>
            <a:r>
              <a:rPr lang="ru-RU" sz="4500" dirty="0" smtClean="0">
                <a:latin typeface="Corbel" panose="020B0503020204020204" pitchFamily="34" charset="0"/>
              </a:rPr>
              <a:t>большие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расстояния</a:t>
            </a:r>
            <a:r>
              <a:rPr lang="ru-RU" sz="4500" dirty="0">
                <a:latin typeface="Corbel" panose="020B0503020204020204" pitchFamily="34" charset="0"/>
              </a:rPr>
              <a:t>, но в итоге он превратился в большую </a:t>
            </a:r>
            <a:r>
              <a:rPr lang="ru-RU" sz="4500" dirty="0" smtClean="0">
                <a:latin typeface="Corbel" panose="020B0503020204020204" pitchFamily="34" charset="0"/>
              </a:rPr>
              <a:t>паутину.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а </a:t>
            </a:r>
            <a:r>
              <a:rPr lang="ru-RU" sz="4500" dirty="0">
                <a:latin typeface="Corbel" panose="020B0503020204020204" pitchFamily="34" charset="0"/>
              </a:rPr>
              <a:t>о </a:t>
            </a:r>
            <a:r>
              <a:rPr lang="ru-RU" sz="4500" dirty="0" err="1">
                <a:latin typeface="Corbel" panose="020B0503020204020204" pitchFamily="34" charset="0"/>
              </a:rPr>
              <a:t>о</a:t>
            </a:r>
            <a:r>
              <a:rPr lang="ru-RU" sz="4500" dirty="0">
                <a:latin typeface="Corbel" panose="020B0503020204020204" pitchFamily="34" charset="0"/>
              </a:rPr>
              <a:t> – Транспортное средство, изобретённое в Великобритании в </a:t>
            </a:r>
            <a:r>
              <a:rPr lang="en-US" sz="4500" dirty="0">
                <a:latin typeface="Corbel" panose="020B0503020204020204" pitchFamily="34" charset="0"/>
              </a:rPr>
              <a:t>XIX </a:t>
            </a:r>
            <a:r>
              <a:rPr lang="ru-RU" sz="4500" dirty="0" smtClean="0">
                <a:latin typeface="Corbel" panose="020B0503020204020204" pitchFamily="34" charset="0"/>
              </a:rPr>
              <a:t>веке.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и</a:t>
            </a:r>
            <a:r>
              <a:rPr lang="ru-RU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>
                <a:latin typeface="Corbel" panose="020B0503020204020204" pitchFamily="34" charset="0"/>
              </a:rPr>
              <a:t>е </a:t>
            </a:r>
            <a:r>
              <a:rPr lang="ru-RU" sz="4500" dirty="0" err="1">
                <a:latin typeface="Corbel" panose="020B0503020204020204" pitchFamily="34" charset="0"/>
              </a:rPr>
              <a:t>е</a:t>
            </a:r>
            <a:r>
              <a:rPr lang="ru-RU" sz="4500" dirty="0">
                <a:latin typeface="Corbel" panose="020B0503020204020204" pitchFamily="34" charset="0"/>
              </a:rPr>
              <a:t> – Он есть у каждого человека, и даже уже придумали искусственный. 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cuvintele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care au </a:t>
            </a:r>
            <a:r>
              <a:rPr lang="en-US" sz="4500" b="1" dirty="0" err="1">
                <a:latin typeface="Corbel" panose="020B0503020204020204" pitchFamily="34" charset="0"/>
              </a:rPr>
              <a:t>fost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omise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toate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consoanele</a:t>
            </a:r>
            <a:r>
              <a:rPr lang="en-US" sz="4500" b="1" dirty="0">
                <a:latin typeface="Corbel" panose="020B0503020204020204" pitchFamily="34" charset="0"/>
              </a:rPr>
              <a:t>. </a:t>
            </a:r>
            <a:endParaRPr lang="en-US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e </a:t>
            </a:r>
            <a:r>
              <a:rPr lang="en-US" sz="4500" dirty="0" err="1">
                <a:latin typeface="Corbel" panose="020B0503020204020204" pitchFamily="34" charset="0"/>
              </a:rPr>
              <a:t>e</a:t>
            </a:r>
            <a:r>
              <a:rPr lang="en-US" sz="4500" dirty="0">
                <a:latin typeface="Corbel" panose="020B0503020204020204" pitchFamily="34" charset="0"/>
              </a:rPr>
              <a:t> – </a:t>
            </a:r>
            <a:r>
              <a:rPr lang="en-US" sz="4500" dirty="0" err="1">
                <a:latin typeface="Corbel" panose="020B0503020204020204" pitchFamily="34" charset="0"/>
              </a:rPr>
              <a:t>Rețea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internațională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formată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prin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interconectarea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rețelelor</a:t>
            </a:r>
            <a:r>
              <a:rPr lang="en-US" sz="4500" dirty="0">
                <a:latin typeface="Corbel" panose="020B0503020204020204" pitchFamily="34" charset="0"/>
              </a:rPr>
              <a:t> locale </a:t>
            </a:r>
            <a:r>
              <a:rPr lang="en-US" sz="4500" dirty="0" err="1" smtClean="0">
                <a:latin typeface="Corbel" panose="020B0503020204020204" pitchFamily="34" charset="0"/>
              </a:rPr>
              <a:t>și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globale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destinată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faciliteze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schimbul</a:t>
            </a:r>
            <a:r>
              <a:rPr lang="en-US" sz="4500" dirty="0">
                <a:latin typeface="Corbel" panose="020B0503020204020204" pitchFamily="34" charset="0"/>
              </a:rPr>
              <a:t> de date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informații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diverse </a:t>
            </a:r>
            <a:r>
              <a:rPr lang="en-US" sz="4500" dirty="0" err="1">
                <a:latin typeface="Corbel" panose="020B0503020204020204" pitchFamily="34" charset="0"/>
              </a:rPr>
              <a:t>domenii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o </a:t>
            </a:r>
            <a:r>
              <a:rPr lang="en-US" sz="4500" dirty="0" err="1">
                <a:latin typeface="Corbel" panose="020B0503020204020204" pitchFamily="34" charset="0"/>
              </a:rPr>
              <a:t>o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o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</a:t>
            </a:r>
            <a:r>
              <a:rPr lang="en-US" sz="4500" dirty="0">
                <a:latin typeface="Corbel" panose="020B0503020204020204" pitchFamily="34" charset="0"/>
              </a:rPr>
              <a:t> ă – </a:t>
            </a:r>
            <a:r>
              <a:rPr lang="en-US" sz="4500" dirty="0" err="1">
                <a:latin typeface="Corbel" panose="020B0503020204020204" pitchFamily="34" charset="0"/>
              </a:rPr>
              <a:t>Vehicul</a:t>
            </a:r>
            <a:r>
              <a:rPr lang="en-US" sz="4500" dirty="0">
                <a:latin typeface="Corbel" panose="020B0503020204020204" pitchFamily="34" charset="0"/>
              </a:rPr>
              <a:t> motor de </a:t>
            </a:r>
            <a:r>
              <a:rPr lang="en-US" sz="4500" dirty="0" err="1">
                <a:latin typeface="Corbel" panose="020B0503020204020204" pitchFamily="34" charset="0"/>
              </a:rPr>
              <a:t>cale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ferată</a:t>
            </a:r>
            <a:r>
              <a:rPr lang="en-US" sz="4500" dirty="0">
                <a:latin typeface="Corbel" panose="020B0503020204020204" pitchFamily="34" charset="0"/>
              </a:rPr>
              <a:t>, cu </a:t>
            </a:r>
            <a:r>
              <a:rPr lang="en-US" sz="4500" dirty="0" err="1">
                <a:latin typeface="Corbel" panose="020B0503020204020204" pitchFamily="34" charset="0"/>
              </a:rPr>
              <a:t>sursă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energie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proprie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sau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străină</a:t>
            </a:r>
            <a:r>
              <a:rPr lang="en-US" sz="45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folosit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pentru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remorca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deplasa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vagoanele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e </a:t>
            </a:r>
            <a:r>
              <a:rPr lang="en-US" sz="4500" dirty="0" err="1">
                <a:latin typeface="Corbel" panose="020B0503020204020204" pitchFamily="34" charset="0"/>
              </a:rPr>
              <a:t>i</a:t>
            </a:r>
            <a:r>
              <a:rPr lang="en-US" sz="4500" dirty="0">
                <a:latin typeface="Corbel" panose="020B0503020204020204" pitchFamily="34" charset="0"/>
              </a:rPr>
              <a:t> e ă – </a:t>
            </a:r>
            <a:r>
              <a:rPr lang="en-US" sz="4500" dirty="0" err="1">
                <a:latin typeface="Corbel" panose="020B0503020204020204" pitchFamily="34" charset="0"/>
              </a:rPr>
              <a:t>Fiecare</a:t>
            </a:r>
            <a:r>
              <a:rPr lang="en-US" sz="4500" dirty="0">
                <a:latin typeface="Corbel" panose="020B0503020204020204" pitchFamily="34" charset="0"/>
              </a:rPr>
              <a:t> o </a:t>
            </a:r>
            <a:r>
              <a:rPr lang="en-US" sz="4500" dirty="0" err="1">
                <a:latin typeface="Corbel" panose="020B0503020204020204" pitchFamily="34" charset="0"/>
              </a:rPr>
              <a:t>posedă</a:t>
            </a:r>
            <a:r>
              <a:rPr lang="en-US" sz="4500" dirty="0">
                <a:latin typeface="Corbel" panose="020B0503020204020204" pitchFamily="34" charset="0"/>
              </a:rPr>
              <a:t>. A </a:t>
            </a:r>
            <a:r>
              <a:rPr lang="en-US" sz="4500" dirty="0" err="1">
                <a:latin typeface="Corbel" panose="020B0503020204020204" pitchFamily="34" charset="0"/>
              </a:rPr>
              <a:t>fost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inventată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artificială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endParaRPr lang="ru-RU" sz="4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426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4500" b="1" dirty="0">
                <a:latin typeface="Corbel" panose="020B0503020204020204" pitchFamily="34" charset="0"/>
              </a:rPr>
              <a:t>Восстановите слова, в которых мы оставили только </a:t>
            </a:r>
            <a:r>
              <a:rPr lang="ru-RU" sz="4500" b="1" dirty="0" smtClean="0">
                <a:latin typeface="Corbel" panose="020B0503020204020204" pitchFamily="34" charset="0"/>
              </a:rPr>
              <a:t>гласные.</a:t>
            </a:r>
            <a:endParaRPr lang="en-US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и</a:t>
            </a:r>
            <a:r>
              <a:rPr lang="ru-RU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>
                <a:latin typeface="Corbel" panose="020B0503020204020204" pitchFamily="34" charset="0"/>
              </a:rPr>
              <a:t>е </a:t>
            </a:r>
            <a:r>
              <a:rPr lang="ru-RU" sz="4500" dirty="0" err="1">
                <a:latin typeface="Corbel" panose="020B0503020204020204" pitchFamily="34" charset="0"/>
              </a:rPr>
              <a:t>е</a:t>
            </a:r>
            <a:r>
              <a:rPr lang="ru-RU" sz="4500" dirty="0">
                <a:latin typeface="Corbel" panose="020B0503020204020204" pitchFamily="34" charset="0"/>
              </a:rPr>
              <a:t> – Первоначально его создали для передачи информации на </a:t>
            </a:r>
            <a:r>
              <a:rPr lang="ru-RU" sz="4500" dirty="0" smtClean="0">
                <a:latin typeface="Corbel" panose="020B0503020204020204" pitchFamily="34" charset="0"/>
              </a:rPr>
              <a:t>большие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расстояния</a:t>
            </a:r>
            <a:r>
              <a:rPr lang="ru-RU" sz="4500" dirty="0">
                <a:latin typeface="Corbel" panose="020B0503020204020204" pitchFamily="34" charset="0"/>
              </a:rPr>
              <a:t>, но в итоге он превратился в большую </a:t>
            </a:r>
            <a:r>
              <a:rPr lang="ru-RU" sz="4500" dirty="0" smtClean="0">
                <a:latin typeface="Corbel" panose="020B0503020204020204" pitchFamily="34" charset="0"/>
              </a:rPr>
              <a:t>паутину.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 smtClean="0">
                <a:latin typeface="Corbel" panose="020B0503020204020204" pitchFamily="34" charset="0"/>
              </a:rPr>
              <a:t>а </a:t>
            </a:r>
            <a:r>
              <a:rPr lang="ru-RU" sz="4500" dirty="0">
                <a:latin typeface="Corbel" panose="020B0503020204020204" pitchFamily="34" charset="0"/>
              </a:rPr>
              <a:t>о </a:t>
            </a:r>
            <a:r>
              <a:rPr lang="ru-RU" sz="4500" dirty="0" err="1">
                <a:latin typeface="Corbel" panose="020B0503020204020204" pitchFamily="34" charset="0"/>
              </a:rPr>
              <a:t>о</a:t>
            </a:r>
            <a:r>
              <a:rPr lang="ru-RU" sz="4500" dirty="0">
                <a:latin typeface="Corbel" panose="020B0503020204020204" pitchFamily="34" charset="0"/>
              </a:rPr>
              <a:t> – Транспортное средство, изобретённое в Великобритании в </a:t>
            </a:r>
            <a:r>
              <a:rPr lang="en-US" sz="4500" dirty="0">
                <a:latin typeface="Corbel" panose="020B0503020204020204" pitchFamily="34" charset="0"/>
              </a:rPr>
              <a:t>XIX </a:t>
            </a:r>
            <a:r>
              <a:rPr lang="ru-RU" sz="4500" dirty="0" smtClean="0">
                <a:latin typeface="Corbel" panose="020B0503020204020204" pitchFamily="34" charset="0"/>
              </a:rPr>
              <a:t>веке.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4500" dirty="0">
                <a:latin typeface="Corbel" panose="020B0503020204020204" pitchFamily="34" charset="0"/>
              </a:rPr>
              <a:t>и</a:t>
            </a:r>
            <a:r>
              <a:rPr lang="ru-RU" sz="4500" dirty="0" smtClean="0">
                <a:latin typeface="Corbel" panose="020B0503020204020204" pitchFamily="34" charset="0"/>
              </a:rPr>
              <a:t> </a:t>
            </a:r>
            <a:r>
              <a:rPr lang="ru-RU" sz="4500" dirty="0">
                <a:latin typeface="Corbel" panose="020B0503020204020204" pitchFamily="34" charset="0"/>
              </a:rPr>
              <a:t>е </a:t>
            </a:r>
            <a:r>
              <a:rPr lang="ru-RU" sz="4500" dirty="0" err="1">
                <a:latin typeface="Corbel" panose="020B0503020204020204" pitchFamily="34" charset="0"/>
              </a:rPr>
              <a:t>е</a:t>
            </a:r>
            <a:r>
              <a:rPr lang="ru-RU" sz="4500" dirty="0">
                <a:latin typeface="Corbel" panose="020B0503020204020204" pitchFamily="34" charset="0"/>
              </a:rPr>
              <a:t> – Он есть у каждого человека, и даже уже придумали искусственный. 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b="1" dirty="0" err="1" smtClean="0">
                <a:latin typeface="Corbel" panose="020B0503020204020204" pitchFamily="34" charset="0"/>
              </a:rPr>
              <a:t>Restabiliți</a:t>
            </a:r>
            <a:r>
              <a:rPr lang="en-US" sz="4500" b="1" dirty="0" smtClean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cuvintele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în</a:t>
            </a:r>
            <a:r>
              <a:rPr lang="en-US" sz="4500" b="1" dirty="0">
                <a:latin typeface="Corbel" panose="020B0503020204020204" pitchFamily="34" charset="0"/>
              </a:rPr>
              <a:t> care au </a:t>
            </a:r>
            <a:r>
              <a:rPr lang="en-US" sz="4500" b="1" dirty="0" err="1">
                <a:latin typeface="Corbel" panose="020B0503020204020204" pitchFamily="34" charset="0"/>
              </a:rPr>
              <a:t>fost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omise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toate</a:t>
            </a:r>
            <a:r>
              <a:rPr lang="en-US" sz="4500" b="1" dirty="0">
                <a:latin typeface="Corbel" panose="020B0503020204020204" pitchFamily="34" charset="0"/>
              </a:rPr>
              <a:t> </a:t>
            </a:r>
            <a:r>
              <a:rPr lang="en-US" sz="4500" b="1" dirty="0" err="1">
                <a:latin typeface="Corbel" panose="020B0503020204020204" pitchFamily="34" charset="0"/>
              </a:rPr>
              <a:t>consoanele</a:t>
            </a:r>
            <a:r>
              <a:rPr lang="en-US" sz="4500" b="1" dirty="0">
                <a:latin typeface="Corbel" panose="020B0503020204020204" pitchFamily="34" charset="0"/>
              </a:rPr>
              <a:t>. </a:t>
            </a:r>
            <a:endParaRPr lang="en-US" sz="45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e </a:t>
            </a:r>
            <a:r>
              <a:rPr lang="en-US" sz="4500" dirty="0" err="1">
                <a:latin typeface="Corbel" panose="020B0503020204020204" pitchFamily="34" charset="0"/>
              </a:rPr>
              <a:t>e</a:t>
            </a:r>
            <a:r>
              <a:rPr lang="en-US" sz="4500" dirty="0">
                <a:latin typeface="Corbel" panose="020B0503020204020204" pitchFamily="34" charset="0"/>
              </a:rPr>
              <a:t> – </a:t>
            </a:r>
            <a:r>
              <a:rPr lang="en-US" sz="4500" dirty="0" err="1">
                <a:latin typeface="Corbel" panose="020B0503020204020204" pitchFamily="34" charset="0"/>
              </a:rPr>
              <a:t>Rețea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internațională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formată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prin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interconectarea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rețelelor</a:t>
            </a:r>
            <a:r>
              <a:rPr lang="en-US" sz="4500" dirty="0">
                <a:latin typeface="Corbel" panose="020B0503020204020204" pitchFamily="34" charset="0"/>
              </a:rPr>
              <a:t> locale </a:t>
            </a:r>
            <a:r>
              <a:rPr lang="en-US" sz="4500" dirty="0" err="1" smtClean="0">
                <a:latin typeface="Corbel" panose="020B0503020204020204" pitchFamily="34" charset="0"/>
              </a:rPr>
              <a:t>și</a:t>
            </a:r>
            <a:endParaRPr lang="en-US" sz="4500" dirty="0">
              <a:latin typeface="Corbel" panose="020B0503020204020204" pitchFamily="34" charset="0"/>
            </a:endParaRP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globale</a:t>
            </a:r>
            <a:r>
              <a:rPr lang="en-US" sz="4500" dirty="0">
                <a:latin typeface="Corbel" panose="020B0503020204020204" pitchFamily="34" charset="0"/>
              </a:rPr>
              <a:t>, </a:t>
            </a:r>
            <a:r>
              <a:rPr lang="en-US" sz="4500" dirty="0" err="1">
                <a:latin typeface="Corbel" panose="020B0503020204020204" pitchFamily="34" charset="0"/>
              </a:rPr>
              <a:t>destinată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faciliteze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schimbul</a:t>
            </a:r>
            <a:r>
              <a:rPr lang="en-US" sz="4500" dirty="0">
                <a:latin typeface="Corbel" panose="020B0503020204020204" pitchFamily="34" charset="0"/>
              </a:rPr>
              <a:t> de date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informații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în</a:t>
            </a:r>
            <a:r>
              <a:rPr lang="en-US" sz="4500" dirty="0">
                <a:latin typeface="Corbel" panose="020B0503020204020204" pitchFamily="34" charset="0"/>
              </a:rPr>
              <a:t> diverse </a:t>
            </a:r>
            <a:r>
              <a:rPr lang="en-US" sz="4500" dirty="0" err="1">
                <a:latin typeface="Corbel" panose="020B0503020204020204" pitchFamily="34" charset="0"/>
              </a:rPr>
              <a:t>domenii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endParaRPr lang="en-US" sz="4500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4500" dirty="0" smtClean="0">
                <a:latin typeface="Corbel" panose="020B0503020204020204" pitchFamily="34" charset="0"/>
              </a:rPr>
              <a:t>o </a:t>
            </a:r>
            <a:r>
              <a:rPr lang="en-US" sz="4500" dirty="0" err="1">
                <a:latin typeface="Corbel" panose="020B0503020204020204" pitchFamily="34" charset="0"/>
              </a:rPr>
              <a:t>o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o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</a:t>
            </a:r>
            <a:r>
              <a:rPr lang="en-US" sz="4500" dirty="0">
                <a:latin typeface="Corbel" panose="020B0503020204020204" pitchFamily="34" charset="0"/>
              </a:rPr>
              <a:t> ă – </a:t>
            </a:r>
            <a:r>
              <a:rPr lang="en-US" sz="4500" dirty="0" err="1">
                <a:latin typeface="Corbel" panose="020B0503020204020204" pitchFamily="34" charset="0"/>
              </a:rPr>
              <a:t>Vehicul</a:t>
            </a:r>
            <a:r>
              <a:rPr lang="en-US" sz="4500" dirty="0">
                <a:latin typeface="Corbel" panose="020B0503020204020204" pitchFamily="34" charset="0"/>
              </a:rPr>
              <a:t> motor de </a:t>
            </a:r>
            <a:r>
              <a:rPr lang="en-US" sz="4500" dirty="0" err="1">
                <a:latin typeface="Corbel" panose="020B0503020204020204" pitchFamily="34" charset="0"/>
              </a:rPr>
              <a:t>cale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ferată</a:t>
            </a:r>
            <a:r>
              <a:rPr lang="en-US" sz="4500" dirty="0">
                <a:latin typeface="Corbel" panose="020B0503020204020204" pitchFamily="34" charset="0"/>
              </a:rPr>
              <a:t>, cu </a:t>
            </a:r>
            <a:r>
              <a:rPr lang="en-US" sz="4500" dirty="0" err="1">
                <a:latin typeface="Corbel" panose="020B0503020204020204" pitchFamily="34" charset="0"/>
              </a:rPr>
              <a:t>sursă</a:t>
            </a:r>
            <a:r>
              <a:rPr lang="en-US" sz="4500" dirty="0">
                <a:latin typeface="Corbel" panose="020B0503020204020204" pitchFamily="34" charset="0"/>
              </a:rPr>
              <a:t> de </a:t>
            </a:r>
            <a:r>
              <a:rPr lang="en-US" sz="4500" dirty="0" err="1">
                <a:latin typeface="Corbel" panose="020B0503020204020204" pitchFamily="34" charset="0"/>
              </a:rPr>
              <a:t>energie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proprie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sau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străină</a:t>
            </a:r>
            <a:r>
              <a:rPr lang="en-US" sz="4500" dirty="0" smtClean="0">
                <a:latin typeface="Corbel" panose="020B0503020204020204" pitchFamily="34" charset="0"/>
              </a:rPr>
              <a:t>,</a:t>
            </a: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folosit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pentru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remorca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a </a:t>
            </a:r>
            <a:r>
              <a:rPr lang="en-US" sz="4500" dirty="0" err="1">
                <a:latin typeface="Corbel" panose="020B0503020204020204" pitchFamily="34" charset="0"/>
              </a:rPr>
              <a:t>deplasa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 smtClean="0">
                <a:latin typeface="Corbel" panose="020B0503020204020204" pitchFamily="34" charset="0"/>
              </a:rPr>
              <a:t>vagoanele</a:t>
            </a:r>
            <a:r>
              <a:rPr lang="en-US" sz="4500" dirty="0" smtClean="0">
                <a:latin typeface="Corbel" panose="020B0503020204020204" pitchFamily="34" charset="0"/>
              </a:rPr>
              <a:t>.</a:t>
            </a:r>
          </a:p>
          <a:p>
            <a:pPr fontAlgn="base"/>
            <a:r>
              <a:rPr lang="en-US" sz="4500" dirty="0" err="1" smtClean="0">
                <a:latin typeface="Corbel" panose="020B0503020204020204" pitchFamily="34" charset="0"/>
              </a:rPr>
              <a:t>i</a:t>
            </a:r>
            <a:r>
              <a:rPr lang="en-US" sz="4500" dirty="0" smtClean="0">
                <a:latin typeface="Corbel" panose="020B0503020204020204" pitchFamily="34" charset="0"/>
              </a:rPr>
              <a:t> </a:t>
            </a:r>
            <a:r>
              <a:rPr lang="en-US" sz="4500" dirty="0">
                <a:latin typeface="Corbel" panose="020B0503020204020204" pitchFamily="34" charset="0"/>
              </a:rPr>
              <a:t>e </a:t>
            </a:r>
            <a:r>
              <a:rPr lang="en-US" sz="4500" dirty="0" err="1">
                <a:latin typeface="Corbel" panose="020B0503020204020204" pitchFamily="34" charset="0"/>
              </a:rPr>
              <a:t>i</a:t>
            </a:r>
            <a:r>
              <a:rPr lang="en-US" sz="4500" dirty="0">
                <a:latin typeface="Corbel" panose="020B0503020204020204" pitchFamily="34" charset="0"/>
              </a:rPr>
              <a:t> e ă – </a:t>
            </a:r>
            <a:r>
              <a:rPr lang="en-US" sz="4500" dirty="0" err="1">
                <a:latin typeface="Corbel" panose="020B0503020204020204" pitchFamily="34" charset="0"/>
              </a:rPr>
              <a:t>Fiecare</a:t>
            </a:r>
            <a:r>
              <a:rPr lang="en-US" sz="4500" dirty="0">
                <a:latin typeface="Corbel" panose="020B0503020204020204" pitchFamily="34" charset="0"/>
              </a:rPr>
              <a:t> o </a:t>
            </a:r>
            <a:r>
              <a:rPr lang="en-US" sz="4500" dirty="0" err="1">
                <a:latin typeface="Corbel" panose="020B0503020204020204" pitchFamily="34" charset="0"/>
              </a:rPr>
              <a:t>posedă</a:t>
            </a:r>
            <a:r>
              <a:rPr lang="en-US" sz="4500" dirty="0">
                <a:latin typeface="Corbel" panose="020B0503020204020204" pitchFamily="34" charset="0"/>
              </a:rPr>
              <a:t>. A </a:t>
            </a:r>
            <a:r>
              <a:rPr lang="en-US" sz="4500" dirty="0" err="1">
                <a:latin typeface="Corbel" panose="020B0503020204020204" pitchFamily="34" charset="0"/>
              </a:rPr>
              <a:t>fost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inventată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și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cea</a:t>
            </a:r>
            <a:r>
              <a:rPr lang="en-US" sz="4500" dirty="0">
                <a:latin typeface="Corbel" panose="020B0503020204020204" pitchFamily="34" charset="0"/>
              </a:rPr>
              <a:t> </a:t>
            </a:r>
            <a:r>
              <a:rPr lang="en-US" sz="4500" dirty="0" err="1">
                <a:latin typeface="Corbel" panose="020B0503020204020204" pitchFamily="34" charset="0"/>
              </a:rPr>
              <a:t>artificială</a:t>
            </a:r>
            <a:r>
              <a:rPr lang="en-US" sz="4500" dirty="0">
                <a:latin typeface="Corbel" panose="020B0503020204020204" pitchFamily="34" charset="0"/>
              </a:rPr>
              <a:t>. </a:t>
            </a:r>
            <a:endParaRPr lang="ru-RU" sz="45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ru-RU" sz="6000" dirty="0" smtClean="0">
                <a:solidFill>
                  <a:srgbClr val="FFFFFF"/>
                </a:solidFill>
              </a:rPr>
              <a:t>1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1142656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/RĂSPUNSURI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o-MD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MD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A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/PUNCTE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97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Где началась промышленная революция: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Великобритании </a:t>
            </a:r>
            <a:r>
              <a:rPr lang="ru-RU" sz="7200" b="1" dirty="0">
                <a:latin typeface="Corbel" panose="020B0503020204020204" pitchFamily="34" charset="0"/>
              </a:rPr>
              <a:t>или во </a:t>
            </a:r>
            <a:r>
              <a:rPr lang="ru-RU" sz="7200" b="1" dirty="0" smtClean="0">
                <a:latin typeface="Corbel" panose="020B0503020204020204" pitchFamily="34" charset="0"/>
              </a:rPr>
              <a:t>Франции?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Unde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început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revoluția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industrială</a:t>
            </a:r>
            <a:r>
              <a:rPr lang="en-US" sz="7200" b="1" dirty="0" smtClean="0">
                <a:latin typeface="Corbel" panose="020B0503020204020204" pitchFamily="34" charset="0"/>
              </a:rPr>
              <a:t>: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Britanie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Franța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295177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Где началась промышленная революция: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в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Великобритании </a:t>
            </a:r>
            <a:r>
              <a:rPr lang="ru-RU" sz="7200" b="1" dirty="0">
                <a:latin typeface="Corbel" panose="020B0503020204020204" pitchFamily="34" charset="0"/>
              </a:rPr>
              <a:t>или во </a:t>
            </a:r>
            <a:r>
              <a:rPr lang="ru-RU" sz="7200" b="1" dirty="0" smtClean="0">
                <a:latin typeface="Corbel" panose="020B0503020204020204" pitchFamily="34" charset="0"/>
              </a:rPr>
              <a:t>Франции?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Unde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a </a:t>
            </a:r>
            <a:r>
              <a:rPr lang="en-US" sz="7200" b="1" dirty="0" err="1">
                <a:latin typeface="Corbel" panose="020B0503020204020204" pitchFamily="34" charset="0"/>
              </a:rPr>
              <a:t>început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revoluția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industrială</a:t>
            </a:r>
            <a:r>
              <a:rPr lang="en-US" sz="7200" b="1" dirty="0" smtClean="0">
                <a:latin typeface="Corbel" panose="020B0503020204020204" pitchFamily="34" charset="0"/>
              </a:rPr>
              <a:t>: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Marea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Britanie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Franța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2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8833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создание одного рабочего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места в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промышленности </a:t>
            </a:r>
            <a:r>
              <a:rPr lang="ru-RU" sz="7200" b="1" dirty="0">
                <a:latin typeface="Corbel" panose="020B0503020204020204" pitchFamily="34" charset="0"/>
              </a:rPr>
              <a:t>приводит к созданию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более двух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рабочих </a:t>
            </a:r>
            <a:r>
              <a:rPr lang="ru-RU" sz="7200" b="1" dirty="0">
                <a:latin typeface="Corbel" panose="020B0503020204020204" pitchFamily="34" charset="0"/>
              </a:rPr>
              <a:t>мест в других </a:t>
            </a:r>
            <a:r>
              <a:rPr lang="ru-RU" sz="7200" b="1" dirty="0" smtClean="0">
                <a:latin typeface="Corbel" panose="020B0503020204020204" pitchFamily="34" charset="0"/>
              </a:rPr>
              <a:t>отраслях?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crearea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loc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muncă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industrie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duce la </a:t>
            </a:r>
            <a:r>
              <a:rPr lang="en-US" sz="7200" b="1" dirty="0" err="1">
                <a:latin typeface="Corbel" panose="020B0503020204020204" pitchFamily="34" charset="0"/>
              </a:rPr>
              <a:t>crearea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două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locuri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muncă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alte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ramuri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80036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70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Верите ли вы, что создание одного рабочего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места в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промышленности </a:t>
            </a:r>
            <a:r>
              <a:rPr lang="ru-RU" sz="7200" b="1" dirty="0">
                <a:latin typeface="Corbel" panose="020B0503020204020204" pitchFamily="34" charset="0"/>
              </a:rPr>
              <a:t>приводит к созданию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более двух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ru-RU" sz="7200" b="1" dirty="0" smtClean="0">
                <a:latin typeface="Corbel" panose="020B0503020204020204" pitchFamily="34" charset="0"/>
              </a:rPr>
              <a:t>рабочих </a:t>
            </a:r>
            <a:r>
              <a:rPr lang="ru-RU" sz="7200" b="1" dirty="0">
                <a:latin typeface="Corbel" panose="020B0503020204020204" pitchFamily="34" charset="0"/>
              </a:rPr>
              <a:t>мест в других </a:t>
            </a:r>
            <a:r>
              <a:rPr lang="ru-RU" sz="7200" b="1" dirty="0" smtClean="0">
                <a:latin typeface="Corbel" panose="020B0503020204020204" pitchFamily="34" charset="0"/>
              </a:rPr>
              <a:t>отраслях?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adevărat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sau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fals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crearea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unui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loc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r>
              <a:rPr lang="en-US" sz="7200" b="1" dirty="0" err="1">
                <a:latin typeface="Corbel" panose="020B0503020204020204" pitchFamily="34" charset="0"/>
              </a:rPr>
              <a:t>muncă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în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industrie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>
                <a:latin typeface="Corbel" panose="020B0503020204020204" pitchFamily="34" charset="0"/>
              </a:rPr>
              <a:t>duce la </a:t>
            </a:r>
            <a:r>
              <a:rPr lang="en-US" sz="7200" b="1" dirty="0" err="1">
                <a:latin typeface="Corbel" panose="020B0503020204020204" pitchFamily="34" charset="0"/>
              </a:rPr>
              <a:t>crearea</a:t>
            </a:r>
            <a:r>
              <a:rPr lang="en-US" sz="7200" b="1" dirty="0">
                <a:latin typeface="Corbel" panose="020B0503020204020204" pitchFamily="34" charset="0"/>
              </a:rPr>
              <a:t> a </a:t>
            </a:r>
            <a:r>
              <a:rPr lang="en-US" sz="7200" b="1" dirty="0" err="1">
                <a:latin typeface="Corbel" panose="020B0503020204020204" pitchFamily="34" charset="0"/>
              </a:rPr>
              <a:t>două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locuri</a:t>
            </a:r>
            <a:r>
              <a:rPr lang="en-US" sz="7200" b="1" dirty="0">
                <a:latin typeface="Corbel" panose="020B0503020204020204" pitchFamily="34" charset="0"/>
              </a:rPr>
              <a:t> de 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muncă</a:t>
            </a:r>
            <a:r>
              <a:rPr lang="en-US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>
                <a:latin typeface="Corbel" panose="020B0503020204020204" pitchFamily="34" charset="0"/>
              </a:rPr>
              <a:t>în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alte</a:t>
            </a:r>
            <a:r>
              <a:rPr lang="ro-MD" sz="7200" b="1" dirty="0" smtClean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ramuri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3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920" y="-1995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98462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11" y="1118606"/>
            <a:ext cx="10976288" cy="10059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00" y="10192187"/>
            <a:ext cx="20110499" cy="111716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920" y="10197744"/>
            <a:ext cx="3980180" cy="104564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240" y="10227912"/>
            <a:ext cx="1167712" cy="108699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2" y="408689"/>
            <a:ext cx="1538906" cy="1870127"/>
          </a:xfrm>
          <a:prstGeom prst="rect">
            <a:avLst/>
          </a:prstGeom>
        </p:spPr>
      </p:pic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9647969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7200" b="1" dirty="0">
                <a:latin typeface="Corbel" panose="020B0503020204020204" pitchFamily="34" charset="0"/>
              </a:rPr>
              <a:t>Что используют не только морские, но </a:t>
            </a:r>
            <a:r>
              <a:rPr lang="ru-RU" sz="7200" b="1" dirty="0" smtClean="0">
                <a:latin typeface="Corbel" panose="020B0503020204020204" pitchFamily="34" charset="0"/>
              </a:rPr>
              <a:t>и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космические </a:t>
            </a:r>
            <a:r>
              <a:rPr lang="ru-RU" sz="7200" b="1" dirty="0">
                <a:latin typeface="Corbel" panose="020B0503020204020204" pitchFamily="34" charset="0"/>
              </a:rPr>
              <a:t>корабли, чтобы </a:t>
            </a:r>
            <a:r>
              <a:rPr lang="ru-RU" sz="7200" b="1" dirty="0" smtClean="0">
                <a:latin typeface="Corbel" panose="020B0503020204020204" pitchFamily="34" charset="0"/>
              </a:rPr>
              <a:t>передвигаться</a:t>
            </a:r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ru-RU" sz="7200" b="1" dirty="0" smtClean="0">
                <a:latin typeface="Corbel" panose="020B0503020204020204" pitchFamily="34" charset="0"/>
              </a:rPr>
              <a:t>без </a:t>
            </a:r>
            <a:r>
              <a:rPr lang="ru-RU" sz="7200" b="1" dirty="0">
                <a:latin typeface="Corbel" panose="020B0503020204020204" pitchFamily="34" charset="0"/>
              </a:rPr>
              <a:t>помощи </a:t>
            </a:r>
            <a:r>
              <a:rPr lang="ru-RU" sz="7200" b="1" dirty="0" smtClean="0">
                <a:latin typeface="Corbel" panose="020B0503020204020204" pitchFamily="34" charset="0"/>
              </a:rPr>
              <a:t>топлива?</a:t>
            </a:r>
            <a:endParaRPr lang="ro-MD" sz="7200" b="1" dirty="0" smtClean="0">
              <a:latin typeface="Corbel" panose="020B0503020204020204" pitchFamily="34" charset="0"/>
            </a:endParaRPr>
          </a:p>
          <a:p>
            <a:pPr fontAlgn="base"/>
            <a:endParaRPr lang="en-US" sz="7200" b="1" dirty="0" smtClean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Ce </a:t>
            </a:r>
            <a:r>
              <a:rPr lang="en-US" sz="7200" b="1" dirty="0">
                <a:latin typeface="Corbel" panose="020B0503020204020204" pitchFamily="34" charset="0"/>
              </a:rPr>
              <a:t>e </a:t>
            </a:r>
            <a:r>
              <a:rPr lang="en-US" sz="7200" b="1" dirty="0" err="1">
                <a:latin typeface="Corbel" panose="020B0503020204020204" pitchFamily="34" charset="0"/>
              </a:rPr>
              <a:t>folosit</a:t>
            </a:r>
            <a:r>
              <a:rPr lang="en-US" sz="7200" b="1" dirty="0">
                <a:latin typeface="Corbel" panose="020B0503020204020204" pitchFamily="34" charset="0"/>
              </a:rPr>
              <a:t> nu </a:t>
            </a:r>
            <a:r>
              <a:rPr lang="en-US" sz="7200" b="1" dirty="0" err="1">
                <a:latin typeface="Corbel" panose="020B0503020204020204" pitchFamily="34" charset="0"/>
              </a:rPr>
              <a:t>doar</a:t>
            </a:r>
            <a:r>
              <a:rPr lang="en-US" sz="7200" b="1" dirty="0">
                <a:latin typeface="Corbel" panose="020B0503020204020204" pitchFamily="34" charset="0"/>
              </a:rPr>
              <a:t> de nave maritime, ci </a:t>
            </a:r>
            <a:r>
              <a:rPr lang="en-US" sz="7200" b="1" dirty="0" err="1">
                <a:latin typeface="Corbel" panose="020B0503020204020204" pitchFamily="34" charset="0"/>
              </a:rPr>
              <a:t>și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smtClean="0">
                <a:latin typeface="Corbel" panose="020B0503020204020204" pitchFamily="34" charset="0"/>
              </a:rPr>
              <a:t>de</a:t>
            </a:r>
          </a:p>
          <a:p>
            <a:pPr fontAlgn="base"/>
            <a:r>
              <a:rPr lang="en-US" sz="7200" b="1" dirty="0" smtClean="0">
                <a:latin typeface="Corbel" panose="020B0503020204020204" pitchFamily="34" charset="0"/>
              </a:rPr>
              <a:t>nave </a:t>
            </a:r>
            <a:r>
              <a:rPr lang="en-US" sz="7200" b="1" dirty="0" err="1">
                <a:latin typeface="Corbel" panose="020B0503020204020204" pitchFamily="34" charset="0"/>
              </a:rPr>
              <a:t>spațiale</a:t>
            </a:r>
            <a:r>
              <a:rPr lang="en-US" sz="7200" b="1" dirty="0">
                <a:latin typeface="Corbel" panose="020B0503020204020204" pitchFamily="34" charset="0"/>
              </a:rPr>
              <a:t>, </a:t>
            </a:r>
            <a:r>
              <a:rPr lang="en-US" sz="7200" b="1" dirty="0" err="1">
                <a:latin typeface="Corbel" panose="020B0503020204020204" pitchFamily="34" charset="0"/>
              </a:rPr>
              <a:t>pentru</a:t>
            </a:r>
            <a:r>
              <a:rPr lang="en-US" sz="7200" b="1" dirty="0">
                <a:latin typeface="Corbel" panose="020B0503020204020204" pitchFamily="34" charset="0"/>
              </a:rPr>
              <a:t> a se </a:t>
            </a:r>
            <a:r>
              <a:rPr lang="en-US" sz="7200" b="1" dirty="0" err="1">
                <a:latin typeface="Corbel" panose="020B0503020204020204" pitchFamily="34" charset="0"/>
              </a:rPr>
              <a:t>deplasa</a:t>
            </a:r>
            <a:r>
              <a:rPr lang="en-US" sz="7200" b="1" dirty="0">
                <a:latin typeface="Corbel" panose="020B0503020204020204" pitchFamily="34" charset="0"/>
              </a:rPr>
              <a:t> </a:t>
            </a:r>
            <a:r>
              <a:rPr lang="en-US" sz="7200" b="1" dirty="0" err="1" smtClean="0">
                <a:latin typeface="Corbel" panose="020B0503020204020204" pitchFamily="34" charset="0"/>
              </a:rPr>
              <a:t>fără</a:t>
            </a:r>
            <a:endParaRPr lang="en-US" sz="7200" b="1" dirty="0">
              <a:latin typeface="Corbel" panose="020B0503020204020204" pitchFamily="34" charset="0"/>
            </a:endParaRPr>
          </a:p>
          <a:p>
            <a:pPr fontAlgn="base"/>
            <a:r>
              <a:rPr lang="en-US" sz="7200" b="1" dirty="0" err="1" smtClean="0">
                <a:latin typeface="Corbel" panose="020B0503020204020204" pitchFamily="34" charset="0"/>
              </a:rPr>
              <a:t>combustibil</a:t>
            </a:r>
            <a:r>
              <a:rPr lang="en-US" sz="7200" b="1" dirty="0">
                <a:latin typeface="Corbel" panose="020B0503020204020204" pitchFamily="34" charset="0"/>
              </a:rPr>
              <a:t>?</a:t>
            </a:r>
            <a:endParaRPr lang="ru-RU" sz="72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sp>
        <p:nvSpPr>
          <p:cNvPr id="12" name="Google Shape;155;p12"/>
          <p:cNvSpPr txBox="1">
            <a:spLocks/>
          </p:cNvSpPr>
          <p:nvPr/>
        </p:nvSpPr>
        <p:spPr>
          <a:xfrm>
            <a:off x="956392" y="657776"/>
            <a:ext cx="8289207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/>
            <a:r>
              <a:rPr lang="en-US" sz="6000" dirty="0">
                <a:solidFill>
                  <a:srgbClr val="FFFFFF"/>
                </a:solidFill>
              </a:rPr>
              <a:t>4</a:t>
            </a:r>
            <a:r>
              <a:rPr lang="ru-RU" sz="6000" dirty="0" smtClean="0">
                <a:solidFill>
                  <a:srgbClr val="FFFFFF"/>
                </a:solidFill>
              </a:rPr>
              <a:t>	 </a:t>
            </a:r>
            <a:r>
              <a:rPr lang="ru-RU" sz="4400" dirty="0" smtClean="0">
                <a:solidFill>
                  <a:srgbClr val="002E6D"/>
                </a:solidFill>
              </a:rPr>
              <a:t>ВОПРОС/</a:t>
            </a:r>
            <a:r>
              <a:rPr lang="en-US" sz="4400" dirty="0" smtClean="0">
                <a:solidFill>
                  <a:srgbClr val="002E6D"/>
                </a:solidFill>
              </a:rPr>
              <a:t>ÎNTREBARE</a:t>
            </a:r>
            <a:endParaRPr lang="en-US" sz="4000" dirty="0"/>
          </a:p>
        </p:txBody>
      </p:sp>
      <p:sp>
        <p:nvSpPr>
          <p:cNvPr id="14" name="Google Shape;253;p20"/>
          <p:cNvSpPr txBox="1"/>
          <p:nvPr/>
        </p:nvSpPr>
        <p:spPr>
          <a:xfrm>
            <a:off x="212989" y="10511686"/>
            <a:ext cx="8792551" cy="7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50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ОТВЕТ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/RĂSPUNS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n-US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– </a:t>
            </a:r>
            <a:r>
              <a:rPr lang="ru-RU" sz="32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</a:t>
            </a:r>
            <a:r>
              <a:rPr lang="en-US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 БАЛЛ</a:t>
            </a:r>
            <a:r>
              <a:rPr lang="ro-RO" sz="32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/PUNCT</a:t>
            </a:r>
            <a:endParaRPr sz="3200" b="1" dirty="0"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553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2912</TotalTime>
  <Words>1194</Words>
  <Application>Microsoft Office PowerPoint</Application>
  <PresentationFormat>Произвольный</PresentationFormat>
  <Paragraphs>153</Paragraphs>
  <Slides>18</Slides>
  <Notes>17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User</cp:lastModifiedBy>
  <cp:revision>407</cp:revision>
  <dcterms:modified xsi:type="dcterms:W3CDTF">2021-01-06T16:16:07Z</dcterms:modified>
</cp:coreProperties>
</file>