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1" r:id="rId3"/>
    <p:sldId id="27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0" r:id="rId18"/>
    <p:sldId id="287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>
      <p:cViewPr varScale="1">
        <p:scale>
          <a:sx n="53" d="100"/>
          <a:sy n="53" d="100"/>
        </p:scale>
        <p:origin x="504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7525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1066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5879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5172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8546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3003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73299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33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3601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68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3235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1887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4553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0353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42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s\Desktop\ру.первослайд.1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104100" cy="114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934252" cy="82345"/>
          </a:xfrm>
          <a:prstGeom prst="rect">
            <a:avLst/>
          </a:prstGeom>
        </p:spPr>
      </p:pic>
      <p:pic>
        <p:nvPicPr>
          <p:cNvPr id="13" name="Picture 2" descr="https://lh4.googleusercontent.com/8dpw7oa0KuADLFuNuSY0_LRGhXQpwOiCBaR0QK0XEYsBUm9zISEJiJiZNRMrJ0z9jJdElDhttl62B2d8aRz7vusR4COsNsf5wg9LErHVshRYQRgFg_NVeyJwB8tvkKnCKLOisrU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9934" y="2268742"/>
            <a:ext cx="6733723" cy="752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2418041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 </a:t>
            </a:r>
            <a:r>
              <a:rPr lang="ru-RU" sz="6000" dirty="0" smtClean="0">
                <a:latin typeface="Corbel" panose="020B0503020204020204" pitchFamily="34" charset="0"/>
              </a:rPr>
              <a:t>Весной </a:t>
            </a:r>
            <a:r>
              <a:rPr lang="ru-RU" sz="6000" dirty="0">
                <a:latin typeface="Corbel" panose="020B0503020204020204" pitchFamily="34" charset="0"/>
              </a:rPr>
              <a:t>2020 года </a:t>
            </a:r>
            <a:r>
              <a:rPr lang="ru-RU" sz="6000" dirty="0" err="1">
                <a:latin typeface="Corbel" panose="020B0503020204020204" pitchFamily="34" charset="0"/>
              </a:rPr>
              <a:t>Рияд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r>
              <a:rPr lang="ru-RU" sz="6000" dirty="0" err="1">
                <a:latin typeface="Corbel" panose="020B0503020204020204" pitchFamily="34" charset="0"/>
              </a:rPr>
              <a:t>Мехмети</a:t>
            </a:r>
            <a:r>
              <a:rPr lang="ru-RU" sz="6000" dirty="0">
                <a:latin typeface="Corbel" panose="020B0503020204020204" pitchFamily="34" charset="0"/>
              </a:rPr>
              <a:t> сказал, что надеется на НЕЁ. Точнее, на то, что она поможет политикам и обществу прочувствовать на себе проблемы детей с особыми физическими потребностями.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 </a:t>
            </a:r>
            <a:r>
              <a:rPr lang="ru-RU" sz="60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000" b="1" dirty="0">
                <a:latin typeface="Corbel" panose="020B0503020204020204" pitchFamily="34" charset="0"/>
              </a:rPr>
              <a:t>ЕЁ.</a:t>
            </a:r>
            <a:endParaRPr lang="ru-RU" sz="1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32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934252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8000" dirty="0" smtClean="0">
                <a:latin typeface="Corbel" panose="020B0503020204020204" pitchFamily="34" charset="0"/>
              </a:rPr>
              <a:t> </a:t>
            </a:r>
            <a:r>
              <a:rPr lang="ru-RU" sz="7200" dirty="0" smtClean="0">
                <a:latin typeface="Corbel" panose="020B0503020204020204" pitchFamily="34" charset="0"/>
              </a:rPr>
              <a:t>И </a:t>
            </a:r>
            <a:r>
              <a:rPr lang="ru-RU" sz="7200" dirty="0">
                <a:latin typeface="Corbel" panose="020B0503020204020204" pitchFamily="34" charset="0"/>
              </a:rPr>
              <a:t>чёрная, и белая, и азиатка.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endParaRPr lang="ru-RU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Кто </a:t>
            </a:r>
            <a:r>
              <a:rPr lang="ru-RU" sz="7200" b="1" dirty="0">
                <a:latin typeface="Corbel" panose="020B0503020204020204" pitchFamily="34" charset="0"/>
              </a:rPr>
              <a:t>изображён на плакате против расизма? 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6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934252" cy="82345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8000" dirty="0" smtClean="0">
                <a:latin typeface="Corbel" panose="020B0503020204020204" pitchFamily="34" charset="0"/>
              </a:rPr>
              <a:t> </a:t>
            </a:r>
            <a:r>
              <a:rPr lang="ru-RU" sz="7200" dirty="0" smtClean="0">
                <a:latin typeface="Corbel" panose="020B0503020204020204" pitchFamily="34" charset="0"/>
              </a:rPr>
              <a:t>И </a:t>
            </a:r>
            <a:r>
              <a:rPr lang="ru-RU" sz="7200" dirty="0">
                <a:latin typeface="Corbel" panose="020B0503020204020204" pitchFamily="34" charset="0"/>
              </a:rPr>
              <a:t>чёрная, и белая, и азиатка. </a:t>
            </a:r>
            <a:endParaRPr lang="ru-RU" sz="7200" dirty="0" smtClean="0">
              <a:latin typeface="Corbel" panose="020B0503020204020204" pitchFamily="34" charset="0"/>
            </a:endParaRPr>
          </a:p>
          <a:p>
            <a:pPr fontAlgn="base"/>
            <a:endParaRPr lang="ru-RU" sz="7200" dirty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Кто </a:t>
            </a:r>
            <a:r>
              <a:rPr lang="ru-RU" sz="7200" b="1" dirty="0">
                <a:latin typeface="Corbel" panose="020B0503020204020204" pitchFamily="34" charset="0"/>
              </a:rPr>
              <a:t>изображён на плакате против расизма? 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15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934252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044409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 Этот </a:t>
            </a:r>
            <a:r>
              <a:rPr lang="ru-RU" sz="5400" dirty="0">
                <a:latin typeface="Corbel" panose="020B0503020204020204" pitchFamily="34" charset="0"/>
              </a:rPr>
              <a:t>символ придумали к 100-летию геноцида армян. Чёрный цвет символизирует прошлое, светло-фиолетовый – настоящее, фиолетовый – будущее, а жёлтый – вечность.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>
                <a:latin typeface="Corbel" panose="020B0503020204020204" pitchFamily="34" charset="0"/>
              </a:rPr>
              <a:t> </a:t>
            </a:r>
            <a:r>
              <a:rPr lang="ru-RU" sz="5400" b="1" dirty="0" smtClean="0">
                <a:latin typeface="Corbel" panose="020B0503020204020204" pitchFamily="34" charset="0"/>
              </a:rPr>
              <a:t>Назовите </a:t>
            </a:r>
            <a:r>
              <a:rPr lang="ru-RU" sz="5400" b="1" dirty="0">
                <a:latin typeface="Corbel" panose="020B0503020204020204" pitchFamily="34" charset="0"/>
              </a:rPr>
              <a:t>цветок, зная, что на многих языках мира у его названия схожий смысл.</a:t>
            </a:r>
            <a:endParaRPr lang="ru-RU" sz="13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pic>
        <p:nvPicPr>
          <p:cNvPr id="2050" name="Picture 2" descr="https://lh6.googleusercontent.com/J_V-jYY44J5ir9_Oy82gjfWy5VRA_P02WSbhjg9GE9bZrGkrXYlBjO0sCQZIEGbX-M6lJFnJRn4rMq-O3emou1-_TxWTR5vTGI-KELvXeClQX233seb1E2cE0pGIrm0YdTsV03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9604" y="2819626"/>
            <a:ext cx="6064330" cy="572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57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934252" cy="82345"/>
          </a:xfrm>
          <a:prstGeom prst="rect">
            <a:avLst/>
          </a:prstGeom>
        </p:spPr>
      </p:pic>
      <p:pic>
        <p:nvPicPr>
          <p:cNvPr id="12" name="Picture 2" descr="https://lh6.googleusercontent.com/J_V-jYY44J5ir9_Oy82gjfWy5VRA_P02WSbhjg9GE9bZrGkrXYlBjO0sCQZIEGbX-M6lJFnJRn4rMq-O3emou1-_TxWTR5vTGI-KELvXeClQX233seb1E2cE0pGIrm0YdTsV03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9604" y="2819626"/>
            <a:ext cx="6064330" cy="572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044409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 Этот </a:t>
            </a:r>
            <a:r>
              <a:rPr lang="ru-RU" sz="5400" dirty="0">
                <a:latin typeface="Corbel" panose="020B0503020204020204" pitchFamily="34" charset="0"/>
              </a:rPr>
              <a:t>символ придумали к 100-летию геноцида армян. Чёрный цвет символизирует прошлое, светло-фиолетовый – настоящее, фиолетовый – будущее, а жёлтый – вечность. </a:t>
            </a:r>
            <a:endParaRPr lang="ru-RU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>
                <a:latin typeface="Corbel" panose="020B0503020204020204" pitchFamily="34" charset="0"/>
              </a:rPr>
              <a:t> </a:t>
            </a:r>
            <a:r>
              <a:rPr lang="ru-RU" sz="5400" b="1" dirty="0" smtClean="0">
                <a:latin typeface="Corbel" panose="020B0503020204020204" pitchFamily="34" charset="0"/>
              </a:rPr>
              <a:t>Назовите </a:t>
            </a:r>
            <a:r>
              <a:rPr lang="ru-RU" sz="5400" b="1" dirty="0">
                <a:latin typeface="Corbel" panose="020B0503020204020204" pitchFamily="34" charset="0"/>
              </a:rPr>
              <a:t>цветок, зная, что на многих языках мира у его названия схожий смысл.</a:t>
            </a:r>
            <a:endParaRPr lang="ru-RU" sz="13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65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934252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В </a:t>
            </a:r>
            <a:r>
              <a:rPr lang="ru-RU" sz="6600" dirty="0">
                <a:latin typeface="Corbel" panose="020B0503020204020204" pitchFamily="34" charset="0"/>
              </a:rPr>
              <a:t>XVI веке жил некий </a:t>
            </a:r>
            <a:r>
              <a:rPr lang="ru-RU" sz="6600" dirty="0" err="1">
                <a:latin typeface="Corbel" panose="020B0503020204020204" pitchFamily="34" charset="0"/>
              </a:rPr>
              <a:t>Петрус</a:t>
            </a:r>
            <a:r>
              <a:rPr lang="ru-RU" sz="6600" dirty="0">
                <a:latin typeface="Corbel" panose="020B0503020204020204" pitchFamily="34" charset="0"/>
              </a:rPr>
              <a:t> </a:t>
            </a:r>
            <a:r>
              <a:rPr lang="ru-RU" sz="6600" dirty="0" err="1">
                <a:latin typeface="Corbel" panose="020B0503020204020204" pitchFamily="34" charset="0"/>
              </a:rPr>
              <a:t>Гонсалвус</a:t>
            </a:r>
            <a:r>
              <a:rPr lang="ru-RU" sz="6600" dirty="0">
                <a:latin typeface="Corbel" panose="020B0503020204020204" pitchFamily="34" charset="0"/>
              </a:rPr>
              <a:t>, который болел гипертрихозом – избыточным ростом волос на лице и теле. Но с помощью короля он женился на красавице Кэтрин, и у них родились семеро детей. Считается, что это послужило вдохновением…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3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Для </a:t>
            </a:r>
            <a:r>
              <a:rPr lang="ru-RU" sz="6600" b="1" dirty="0">
                <a:latin typeface="Corbel" panose="020B0503020204020204" pitchFamily="34" charset="0"/>
              </a:rPr>
              <a:t>какой сказки?</a:t>
            </a:r>
            <a:endParaRPr lang="ru-RU" sz="199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01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934252" cy="82345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В </a:t>
            </a:r>
            <a:r>
              <a:rPr lang="ru-RU" sz="6600" dirty="0">
                <a:latin typeface="Corbel" panose="020B0503020204020204" pitchFamily="34" charset="0"/>
              </a:rPr>
              <a:t>XVI веке жил некий </a:t>
            </a:r>
            <a:r>
              <a:rPr lang="ru-RU" sz="6600" dirty="0" err="1">
                <a:latin typeface="Corbel" panose="020B0503020204020204" pitchFamily="34" charset="0"/>
              </a:rPr>
              <a:t>Петрус</a:t>
            </a:r>
            <a:r>
              <a:rPr lang="ru-RU" sz="6600" dirty="0">
                <a:latin typeface="Corbel" panose="020B0503020204020204" pitchFamily="34" charset="0"/>
              </a:rPr>
              <a:t> </a:t>
            </a:r>
            <a:r>
              <a:rPr lang="ru-RU" sz="6600" dirty="0" err="1">
                <a:latin typeface="Corbel" panose="020B0503020204020204" pitchFamily="34" charset="0"/>
              </a:rPr>
              <a:t>Гонсалвус</a:t>
            </a:r>
            <a:r>
              <a:rPr lang="ru-RU" sz="6600" dirty="0">
                <a:latin typeface="Corbel" panose="020B0503020204020204" pitchFamily="34" charset="0"/>
              </a:rPr>
              <a:t>, который болел гипертрихозом – избыточным ростом волос на лице и теле. Но с помощью короля он женился на красавице Кэтрин, и у них родились семеро детей. Считается, что это послужило вдохновением…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3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Для </a:t>
            </a:r>
            <a:r>
              <a:rPr lang="ru-RU" sz="6600" b="1" dirty="0">
                <a:latin typeface="Corbel" panose="020B0503020204020204" pitchFamily="34" charset="0"/>
              </a:rPr>
              <a:t>какой сказки?</a:t>
            </a:r>
            <a:endParaRPr lang="ru-RU" sz="199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62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934252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В </a:t>
            </a:r>
            <a:r>
              <a:rPr lang="ru-RU" sz="6600" dirty="0">
                <a:latin typeface="Corbel" panose="020B0503020204020204" pitchFamily="34" charset="0"/>
              </a:rPr>
              <a:t>XVI веке жил некий </a:t>
            </a:r>
            <a:r>
              <a:rPr lang="ru-RU" sz="6600" dirty="0" err="1">
                <a:latin typeface="Corbel" panose="020B0503020204020204" pitchFamily="34" charset="0"/>
              </a:rPr>
              <a:t>Петрус</a:t>
            </a:r>
            <a:r>
              <a:rPr lang="ru-RU" sz="6600" dirty="0">
                <a:latin typeface="Corbel" panose="020B0503020204020204" pitchFamily="34" charset="0"/>
              </a:rPr>
              <a:t> </a:t>
            </a:r>
            <a:r>
              <a:rPr lang="ru-RU" sz="6600" dirty="0" err="1">
                <a:latin typeface="Corbel" panose="020B0503020204020204" pitchFamily="34" charset="0"/>
              </a:rPr>
              <a:t>Гонсалвус</a:t>
            </a:r>
            <a:r>
              <a:rPr lang="ru-RU" sz="6600" dirty="0">
                <a:latin typeface="Corbel" panose="020B0503020204020204" pitchFamily="34" charset="0"/>
              </a:rPr>
              <a:t>, который болел гипертрихозом – избыточным ростом волос на лице и теле. Но с помощью короля он женился на красавице Кэтрин, и у них родились семеро детей. Считается, что это послужило вдохновением… </a:t>
            </a:r>
          </a:p>
          <a:p>
            <a:pPr fontAlgn="base"/>
            <a:endParaRPr lang="ru-RU" sz="3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 Для </a:t>
            </a:r>
            <a:r>
              <a:rPr lang="ru-RU" sz="6600" b="1" dirty="0">
                <a:latin typeface="Corbel" panose="020B0503020204020204" pitchFamily="34" charset="0"/>
              </a:rPr>
              <a:t>какой сказки?</a:t>
            </a:r>
            <a:endParaRPr lang="ru-RU" sz="199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pic>
        <p:nvPicPr>
          <p:cNvPr id="10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0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Рисунок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9" y="3897574"/>
            <a:ext cx="20110499" cy="358222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241189"/>
            <a:ext cx="20110499" cy="1073718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897573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5440" y="10241189"/>
            <a:ext cx="3255060" cy="107371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19958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2457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1031141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Средний раунд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1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934252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300" dirty="0" smtClean="0">
                <a:latin typeface="Corbel" panose="020B0503020204020204" pitchFamily="34" charset="0"/>
              </a:rPr>
              <a:t> </a:t>
            </a:r>
            <a:r>
              <a:rPr lang="ru-RU" sz="6100" b="1" dirty="0" smtClean="0">
                <a:latin typeface="Corbel" panose="020B0503020204020204" pitchFamily="34" charset="0"/>
              </a:rPr>
              <a:t>Восстановите </a:t>
            </a:r>
            <a:r>
              <a:rPr lang="ru-RU" sz="6100" b="1" dirty="0">
                <a:latin typeface="Corbel" panose="020B0503020204020204" pitchFamily="34" charset="0"/>
              </a:rPr>
              <a:t>слова, в которых мы оставили только гласные.</a:t>
            </a:r>
            <a:br>
              <a:rPr lang="ru-RU" sz="6100" b="1" dirty="0">
                <a:latin typeface="Corbel" panose="020B0503020204020204" pitchFamily="34" charset="0"/>
              </a:rPr>
            </a:br>
            <a:r>
              <a:rPr lang="ro-MO" sz="6100" dirty="0" smtClean="0">
                <a:latin typeface="Corbel" panose="020B0503020204020204" pitchFamily="34" charset="0"/>
              </a:rPr>
              <a:t>1. </a:t>
            </a:r>
            <a:r>
              <a:rPr lang="ru-RU" sz="6100" dirty="0">
                <a:latin typeface="Corbel" panose="020B0503020204020204" pitchFamily="34" charset="0"/>
              </a:rPr>
              <a:t>о</a:t>
            </a:r>
            <a:r>
              <a:rPr lang="ru-RU" sz="6100" dirty="0" smtClean="0">
                <a:latin typeface="Corbel" panose="020B0503020204020204" pitchFamily="34" charset="0"/>
              </a:rPr>
              <a:t> </a:t>
            </a:r>
            <a:r>
              <a:rPr lang="ru-RU" sz="6100" dirty="0">
                <a:latin typeface="Corbel" panose="020B0503020204020204" pitchFamily="34" charset="0"/>
              </a:rPr>
              <a:t>и </a:t>
            </a:r>
            <a:r>
              <a:rPr lang="ru-RU" sz="6100" dirty="0" err="1" smtClean="0">
                <a:latin typeface="Corbel" panose="020B0503020204020204" pitchFamily="34" charset="0"/>
              </a:rPr>
              <a:t>и</a:t>
            </a:r>
            <a:r>
              <a:rPr lang="ru-RU" sz="6100" dirty="0" smtClean="0">
                <a:latin typeface="Corbel" panose="020B0503020204020204" pitchFamily="34" charset="0"/>
              </a:rPr>
              <a:t> а </a:t>
            </a:r>
            <a:r>
              <a:rPr lang="ru-RU" sz="6100" dirty="0">
                <a:latin typeface="Corbel" panose="020B0503020204020204" pitchFamily="34" charset="0"/>
              </a:rPr>
              <a:t>а – Символ чего демонстрирует объединение и равенство жителей всех 5 континентов?</a:t>
            </a:r>
            <a:br>
              <a:rPr lang="ru-RU" sz="6100" dirty="0">
                <a:latin typeface="Corbel" panose="020B0503020204020204" pitchFamily="34" charset="0"/>
              </a:rPr>
            </a:br>
            <a:r>
              <a:rPr lang="ro-MO" sz="6100" dirty="0" smtClean="0">
                <a:latin typeface="Corbel" panose="020B0503020204020204" pitchFamily="34" charset="0"/>
              </a:rPr>
              <a:t>2. </a:t>
            </a:r>
            <a:r>
              <a:rPr lang="ru-RU" sz="6100" dirty="0" smtClean="0">
                <a:latin typeface="Corbel" panose="020B0503020204020204" pitchFamily="34" charset="0"/>
              </a:rPr>
              <a:t>и </a:t>
            </a:r>
            <a:r>
              <a:rPr lang="ru-RU" sz="6100" dirty="0">
                <a:latin typeface="Corbel" panose="020B0503020204020204" pitchFamily="34" charset="0"/>
              </a:rPr>
              <a:t>е </a:t>
            </a:r>
            <a:r>
              <a:rPr lang="ru-RU" sz="6100" dirty="0" smtClean="0">
                <a:latin typeface="Corbel" panose="020B0503020204020204" pitchFamily="34" charset="0"/>
              </a:rPr>
              <a:t>и я </a:t>
            </a:r>
            <a:r>
              <a:rPr lang="ru-RU" sz="6100" dirty="0">
                <a:latin typeface="Corbel" panose="020B0503020204020204" pitchFamily="34" charset="0"/>
              </a:rPr>
              <a:t>– Позволяет детям из небогатых семей получить высшее образование.</a:t>
            </a:r>
            <a:br>
              <a:rPr lang="ru-RU" sz="6100" dirty="0">
                <a:latin typeface="Corbel" panose="020B0503020204020204" pitchFamily="34" charset="0"/>
              </a:rPr>
            </a:br>
            <a:r>
              <a:rPr lang="ro-MO" sz="6100" dirty="0" smtClean="0">
                <a:latin typeface="Corbel" panose="020B0503020204020204" pitchFamily="34" charset="0"/>
              </a:rPr>
              <a:t>3. </a:t>
            </a:r>
            <a:r>
              <a:rPr lang="ru-RU" sz="6100" dirty="0" smtClean="0">
                <a:latin typeface="Corbel" panose="020B0503020204020204" pitchFamily="34" charset="0"/>
              </a:rPr>
              <a:t>о </a:t>
            </a:r>
            <a:r>
              <a:rPr lang="ru-RU" sz="6100" dirty="0" err="1">
                <a:latin typeface="Corbel" panose="020B0503020204020204" pitchFamily="34" charset="0"/>
              </a:rPr>
              <a:t>о</a:t>
            </a:r>
            <a:r>
              <a:rPr lang="ru-RU" sz="6100" dirty="0">
                <a:latin typeface="Corbel" panose="020B0503020204020204" pitchFamily="34" charset="0"/>
              </a:rPr>
              <a:t> – Его уровень делит людей на богатых и бедных</a:t>
            </a:r>
            <a:r>
              <a:rPr lang="ru-RU" sz="6100" dirty="0" smtClean="0">
                <a:latin typeface="Corbel" panose="020B0503020204020204" pitchFamily="34" charset="0"/>
              </a:rPr>
              <a:t>.</a:t>
            </a:r>
            <a:endParaRPr lang="ru-RU" sz="61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934252" cy="82345"/>
          </a:xfrm>
          <a:prstGeom prst="rect">
            <a:avLst/>
          </a:prstGeom>
        </p:spPr>
      </p:pic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300" dirty="0" smtClean="0">
                <a:latin typeface="Corbel" panose="020B0503020204020204" pitchFamily="34" charset="0"/>
              </a:rPr>
              <a:t> </a:t>
            </a:r>
            <a:r>
              <a:rPr lang="ru-RU" sz="6100" b="1" dirty="0" smtClean="0">
                <a:latin typeface="Corbel" panose="020B0503020204020204" pitchFamily="34" charset="0"/>
              </a:rPr>
              <a:t>Восстановите </a:t>
            </a:r>
            <a:r>
              <a:rPr lang="ru-RU" sz="6100" b="1" dirty="0">
                <a:latin typeface="Corbel" panose="020B0503020204020204" pitchFamily="34" charset="0"/>
              </a:rPr>
              <a:t>слова, в которых мы оставили только гласные.</a:t>
            </a:r>
            <a:br>
              <a:rPr lang="ru-RU" sz="6100" b="1" dirty="0">
                <a:latin typeface="Corbel" panose="020B0503020204020204" pitchFamily="34" charset="0"/>
              </a:rPr>
            </a:br>
            <a:r>
              <a:rPr lang="ro-MO" sz="6100" dirty="0" smtClean="0">
                <a:latin typeface="Corbel" panose="020B0503020204020204" pitchFamily="34" charset="0"/>
              </a:rPr>
              <a:t>1. </a:t>
            </a:r>
            <a:r>
              <a:rPr lang="ru-RU" sz="6100" dirty="0">
                <a:latin typeface="Corbel" panose="020B0503020204020204" pitchFamily="34" charset="0"/>
              </a:rPr>
              <a:t>о</a:t>
            </a:r>
            <a:r>
              <a:rPr lang="ru-RU" sz="6100" dirty="0" smtClean="0">
                <a:latin typeface="Corbel" panose="020B0503020204020204" pitchFamily="34" charset="0"/>
              </a:rPr>
              <a:t> </a:t>
            </a:r>
            <a:r>
              <a:rPr lang="ru-RU" sz="6100" dirty="0">
                <a:latin typeface="Corbel" panose="020B0503020204020204" pitchFamily="34" charset="0"/>
              </a:rPr>
              <a:t>и </a:t>
            </a:r>
            <a:r>
              <a:rPr lang="ru-RU" sz="6100" dirty="0" err="1" smtClean="0">
                <a:latin typeface="Corbel" panose="020B0503020204020204" pitchFamily="34" charset="0"/>
              </a:rPr>
              <a:t>и</a:t>
            </a:r>
            <a:r>
              <a:rPr lang="ru-RU" sz="6100" dirty="0" smtClean="0">
                <a:latin typeface="Corbel" panose="020B0503020204020204" pitchFamily="34" charset="0"/>
              </a:rPr>
              <a:t> а </a:t>
            </a:r>
            <a:r>
              <a:rPr lang="ru-RU" sz="6100" dirty="0">
                <a:latin typeface="Corbel" panose="020B0503020204020204" pitchFamily="34" charset="0"/>
              </a:rPr>
              <a:t>а – Символ чего демонстрирует объединение и равенство жителей всех 5 континентов?</a:t>
            </a:r>
            <a:br>
              <a:rPr lang="ru-RU" sz="6100" dirty="0">
                <a:latin typeface="Corbel" panose="020B0503020204020204" pitchFamily="34" charset="0"/>
              </a:rPr>
            </a:br>
            <a:r>
              <a:rPr lang="ro-MO" sz="6100" dirty="0" smtClean="0">
                <a:latin typeface="Corbel" panose="020B0503020204020204" pitchFamily="34" charset="0"/>
              </a:rPr>
              <a:t>2. </a:t>
            </a:r>
            <a:r>
              <a:rPr lang="ru-RU" sz="6100" dirty="0" smtClean="0">
                <a:latin typeface="Corbel" panose="020B0503020204020204" pitchFamily="34" charset="0"/>
              </a:rPr>
              <a:t>и </a:t>
            </a:r>
            <a:r>
              <a:rPr lang="ru-RU" sz="6100" dirty="0">
                <a:latin typeface="Corbel" panose="020B0503020204020204" pitchFamily="34" charset="0"/>
              </a:rPr>
              <a:t>е </a:t>
            </a:r>
            <a:r>
              <a:rPr lang="ru-RU" sz="6100" dirty="0" smtClean="0">
                <a:latin typeface="Corbel" panose="020B0503020204020204" pitchFamily="34" charset="0"/>
              </a:rPr>
              <a:t>и я </a:t>
            </a:r>
            <a:r>
              <a:rPr lang="ru-RU" sz="6100" dirty="0">
                <a:latin typeface="Corbel" panose="020B0503020204020204" pitchFamily="34" charset="0"/>
              </a:rPr>
              <a:t>– Позволяет детям из небогатых семей получить высшее образование.</a:t>
            </a:r>
            <a:br>
              <a:rPr lang="ru-RU" sz="6100" dirty="0">
                <a:latin typeface="Corbel" panose="020B0503020204020204" pitchFamily="34" charset="0"/>
              </a:rPr>
            </a:br>
            <a:r>
              <a:rPr lang="ro-MO" sz="6100" dirty="0" smtClean="0">
                <a:latin typeface="Corbel" panose="020B0503020204020204" pitchFamily="34" charset="0"/>
              </a:rPr>
              <a:t>3. </a:t>
            </a:r>
            <a:r>
              <a:rPr lang="ru-RU" sz="6100" dirty="0" smtClean="0">
                <a:latin typeface="Corbel" panose="020B0503020204020204" pitchFamily="34" charset="0"/>
              </a:rPr>
              <a:t>о </a:t>
            </a:r>
            <a:r>
              <a:rPr lang="ru-RU" sz="6100" dirty="0" err="1">
                <a:latin typeface="Corbel" panose="020B0503020204020204" pitchFamily="34" charset="0"/>
              </a:rPr>
              <a:t>о</a:t>
            </a:r>
            <a:r>
              <a:rPr lang="ru-RU" sz="6100" dirty="0">
                <a:latin typeface="Corbel" panose="020B0503020204020204" pitchFamily="34" charset="0"/>
              </a:rPr>
              <a:t> – Его уровень делит людей на богатых и бедных</a:t>
            </a:r>
            <a:r>
              <a:rPr lang="ru-RU" sz="6100" dirty="0" smtClean="0">
                <a:latin typeface="Corbel" panose="020B0503020204020204" pitchFamily="34" charset="0"/>
              </a:rPr>
              <a:t>.</a:t>
            </a:r>
            <a:endParaRPr lang="ru-RU" sz="61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934252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8800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Какого </a:t>
            </a:r>
            <a:r>
              <a:rPr lang="ru-RU" sz="7200" b="1" dirty="0">
                <a:latin typeface="Corbel" panose="020B0503020204020204" pitchFamily="34" charset="0"/>
              </a:rPr>
              <a:t>цвета, согласно правилам, должна быть крайняя слева от играющего клетка шахматной доски?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934252" cy="82345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8800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Какого </a:t>
            </a:r>
            <a:r>
              <a:rPr lang="ru-RU" sz="7200" b="1" dirty="0">
                <a:latin typeface="Corbel" panose="020B0503020204020204" pitchFamily="34" charset="0"/>
              </a:rPr>
              <a:t>цвета, согласно правилам, должна быть крайняя слева от играющего клетка шахматной доски?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89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934252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 Верите </a:t>
            </a:r>
            <a:r>
              <a:rPr lang="ru-RU" sz="7200" b="1" dirty="0">
                <a:latin typeface="Corbel" panose="020B0503020204020204" pitchFamily="34" charset="0"/>
              </a:rPr>
              <a:t>ли вы, что живший в начале XIX века Джон Браун – известный американский сторонник движения за отмену рабства и освобождение рабов был белокожим?</a:t>
            </a:r>
            <a:endParaRPr lang="ru-RU" sz="239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04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247" y="1118607"/>
            <a:ext cx="12927852" cy="83248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934252" cy="82345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  </a:t>
            </a:r>
            <a:r>
              <a:rPr lang="ru-RU" sz="7200" b="1" dirty="0" smtClean="0">
                <a:latin typeface="Corbel" panose="020B0503020204020204" pitchFamily="34" charset="0"/>
              </a:rPr>
              <a:t>Верите </a:t>
            </a:r>
            <a:r>
              <a:rPr lang="ru-RU" sz="7200" b="1" dirty="0">
                <a:latin typeface="Corbel" panose="020B0503020204020204" pitchFamily="34" charset="0"/>
              </a:rPr>
              <a:t>ли вы, что живший в начале XIX века Джон Браун – известный американский сторонник движения за отмену рабства и освобождение рабов был белокожим?</a:t>
            </a:r>
            <a:endParaRPr lang="ru-RU" sz="239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39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394150"/>
            <a:ext cx="1562833" cy="1899203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27" y="1118607"/>
            <a:ext cx="12934252" cy="8234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5560"/>
            <a:ext cx="20110499" cy="1113790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2418041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 </a:t>
            </a:r>
            <a:r>
              <a:rPr lang="ru-RU" sz="6000" dirty="0" smtClean="0">
                <a:latin typeface="Corbel" panose="020B0503020204020204" pitchFamily="34" charset="0"/>
              </a:rPr>
              <a:t>Весной </a:t>
            </a:r>
            <a:r>
              <a:rPr lang="ru-RU" sz="6000" dirty="0">
                <a:latin typeface="Corbel" panose="020B0503020204020204" pitchFamily="34" charset="0"/>
              </a:rPr>
              <a:t>2020 года </a:t>
            </a:r>
            <a:r>
              <a:rPr lang="ru-RU" sz="6000" dirty="0" err="1">
                <a:latin typeface="Corbel" panose="020B0503020204020204" pitchFamily="34" charset="0"/>
              </a:rPr>
              <a:t>Рияд</a:t>
            </a:r>
            <a:r>
              <a:rPr lang="ru-RU" sz="6000" dirty="0">
                <a:latin typeface="Corbel" panose="020B0503020204020204" pitchFamily="34" charset="0"/>
              </a:rPr>
              <a:t> </a:t>
            </a:r>
            <a:r>
              <a:rPr lang="ru-RU" sz="6000" dirty="0" err="1">
                <a:latin typeface="Corbel" panose="020B0503020204020204" pitchFamily="34" charset="0"/>
              </a:rPr>
              <a:t>Мехмети</a:t>
            </a:r>
            <a:r>
              <a:rPr lang="ru-RU" sz="6000" dirty="0">
                <a:latin typeface="Corbel" panose="020B0503020204020204" pitchFamily="34" charset="0"/>
              </a:rPr>
              <a:t> сказал, что надеется на НЕЁ. Точнее, на то, что она поможет политикам и обществу прочувствовать на себе проблемы детей с особыми физическими потребностями.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>
                <a:latin typeface="Corbel" panose="020B0503020204020204" pitchFamily="34" charset="0"/>
              </a:rPr>
              <a:t> </a:t>
            </a:r>
            <a:r>
              <a:rPr lang="ru-RU" sz="60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000" b="1" dirty="0">
                <a:latin typeface="Corbel" panose="020B0503020204020204" pitchFamily="34" charset="0"/>
              </a:rPr>
              <a:t>ЕЁ.</a:t>
            </a:r>
            <a:endParaRPr lang="ru-RU" sz="1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039" y="10235632"/>
            <a:ext cx="3255060" cy="10737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649" y="10251330"/>
            <a:ext cx="1028382" cy="1013405"/>
          </a:xfrm>
          <a:prstGeom prst="rect">
            <a:avLst/>
          </a:prstGeom>
        </p:spPr>
      </p:pic>
      <p:pic>
        <p:nvPicPr>
          <p:cNvPr id="12" name="Picture 2" descr="https://lh4.googleusercontent.com/8dpw7oa0KuADLFuNuSY0_LRGhXQpwOiCBaR0QK0XEYsBUm9zISEJiJiZNRMrJ0z9jJdElDhttl62B2d8aRz7vusR4COsNsf5wg9LErHVshRYQRgFg_NVeyJwB8tvkKnCKLOisrU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9934" y="2268742"/>
            <a:ext cx="6733723" cy="752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39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2925</TotalTime>
  <Words>559</Words>
  <Application>Microsoft Office PowerPoint</Application>
  <PresentationFormat>Произвольный</PresentationFormat>
  <Paragraphs>61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385</cp:revision>
  <dcterms:modified xsi:type="dcterms:W3CDTF">2021-01-05T12:02:52Z</dcterms:modified>
</cp:coreProperties>
</file>