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20" r:id="rId3"/>
    <p:sldId id="276" r:id="rId4"/>
    <p:sldId id="309" r:id="rId5"/>
    <p:sldId id="298" r:id="rId6"/>
    <p:sldId id="311" r:id="rId7"/>
    <p:sldId id="300" r:id="rId8"/>
    <p:sldId id="312" r:id="rId9"/>
    <p:sldId id="302" r:id="rId10"/>
    <p:sldId id="313" r:id="rId11"/>
    <p:sldId id="304" r:id="rId12"/>
    <p:sldId id="314" r:id="rId13"/>
    <p:sldId id="306" r:id="rId14"/>
    <p:sldId id="315" r:id="rId15"/>
    <p:sldId id="308" r:id="rId16"/>
    <p:sldId id="316" r:id="rId17"/>
    <p:sldId id="317" r:id="rId18"/>
    <p:sldId id="319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7" autoAdjust="0"/>
    <p:restoredTop sz="94660"/>
  </p:normalViewPr>
  <p:slideViewPr>
    <p:cSldViewPr snapToGrid="0">
      <p:cViewPr varScale="1">
        <p:scale>
          <a:sx n="53" d="100"/>
          <a:sy n="53" d="100"/>
        </p:scale>
        <p:origin x="528" y="8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415597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734881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025494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245082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336173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792256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009107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07050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02726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511392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630973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611316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32735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595579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06819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1/5/2021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138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1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audio" Target="../media/audio1.bin"/><Relationship Id="rId5" Type="http://schemas.openxmlformats.org/officeDocument/2006/relationships/image" Target="../media/image7.png"/><Relationship Id="rId10" Type="http://schemas.openxmlformats.org/officeDocument/2006/relationships/image" Target="../media/image13.jp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1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audio" Target="../media/audio1.bin"/><Relationship Id="rId5" Type="http://schemas.openxmlformats.org/officeDocument/2006/relationships/image" Target="../media/image7.png"/><Relationship Id="rId10" Type="http://schemas.openxmlformats.org/officeDocument/2006/relationships/image" Target="../media/image14.jp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1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12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openxmlformats.org/officeDocument/2006/relationships/image" Target="../media/image14.jp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wav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audio" Target="../media/audio1.bin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45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7" y="416729"/>
            <a:ext cx="1523999" cy="18520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MD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u-MD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MD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u-MD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dirty="0">
                <a:latin typeface="Corbel" panose="020B0503020204020204" pitchFamily="34" charset="0"/>
              </a:rPr>
              <a:t>Это – вымышленная женщина 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err="1" smtClean="0">
                <a:latin typeface="Corbel" panose="020B0503020204020204" pitchFamily="34" charset="0"/>
              </a:rPr>
              <a:t>Масия</a:t>
            </a:r>
            <a:r>
              <a:rPr lang="ru-RU" sz="6600" dirty="0">
                <a:latin typeface="Corbel" panose="020B0503020204020204" pitchFamily="34" charset="0"/>
              </a:rPr>
              <a:t>. В </a:t>
            </a:r>
            <a:r>
              <a:rPr lang="ru-RU" sz="6600" dirty="0" smtClean="0">
                <a:latin typeface="Corbel" panose="020B0503020204020204" pitchFamily="34" charset="0"/>
              </a:rPr>
              <a:t>одной</a:t>
            </a:r>
            <a:r>
              <a:rPr lang="en-US" sz="6600" dirty="0">
                <a:latin typeface="Corbel" panose="020B0503020204020204" pitchFamily="34" charset="0"/>
              </a:rPr>
              <a:t> </a:t>
            </a:r>
            <a:r>
              <a:rPr lang="ru-RU" sz="6600" dirty="0" smtClean="0">
                <a:latin typeface="Corbel" panose="020B0503020204020204" pitchFamily="34" charset="0"/>
              </a:rPr>
              <a:t>социальной</a:t>
            </a:r>
            <a:r>
              <a:rPr lang="en-US" sz="6600" dirty="0" smtClean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рекламе </a:t>
            </a:r>
            <a:r>
              <a:rPr lang="ru-RU" sz="6600" dirty="0">
                <a:latin typeface="Corbel" panose="020B0503020204020204" pitchFamily="34" charset="0"/>
              </a:rPr>
              <a:t>утверждается, что она 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>
                <a:latin typeface="Corbel" panose="020B0503020204020204" pitchFamily="34" charset="0"/>
              </a:rPr>
              <a:t>б</a:t>
            </a:r>
            <a:r>
              <a:rPr lang="ru-RU" sz="6600" dirty="0" smtClean="0">
                <a:latin typeface="Corbel" panose="020B0503020204020204" pitchFamily="34" charset="0"/>
              </a:rPr>
              <a:t>ыла</a:t>
            </a:r>
            <a:r>
              <a:rPr lang="en-US" sz="6600" dirty="0" smtClean="0">
                <a:latin typeface="Corbel" panose="020B0503020204020204" pitchFamily="34" charset="0"/>
              </a:rPr>
              <a:t> </a:t>
            </a:r>
            <a:r>
              <a:rPr lang="ru-RU" sz="6600" dirty="0" smtClean="0">
                <a:latin typeface="Corbel" panose="020B0503020204020204" pitchFamily="34" charset="0"/>
              </a:rPr>
              <a:t>бы </a:t>
            </a:r>
            <a:r>
              <a:rPr lang="ru-RU" sz="6600" dirty="0">
                <a:latin typeface="Corbel" panose="020B0503020204020204" pitchFamily="34" charset="0"/>
              </a:rPr>
              <a:t>11-ой в списке ТАКИХ </a:t>
            </a:r>
            <a:endParaRPr lang="ru-RU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людей</a:t>
            </a:r>
            <a:r>
              <a:rPr lang="ru-RU" sz="6600" dirty="0">
                <a:latin typeface="Corbel" panose="020B0503020204020204" pitchFamily="34" charset="0"/>
              </a:rPr>
              <a:t>. Вроде, </a:t>
            </a:r>
            <a:r>
              <a:rPr lang="ru-RU" sz="6600" dirty="0" smtClean="0">
                <a:latin typeface="Corbel" panose="020B0503020204020204" pitchFamily="34" charset="0"/>
              </a:rPr>
              <a:t>неплохо,</a:t>
            </a:r>
            <a:r>
              <a:rPr lang="ru-RU" sz="6600" dirty="0">
                <a:latin typeface="Corbel" panose="020B0503020204020204" pitchFamily="34" charset="0"/>
              </a:rPr>
              <a:t> </a:t>
            </a:r>
            <a:r>
              <a:rPr lang="ru-RU" sz="6600" dirty="0" smtClean="0">
                <a:latin typeface="Corbel" panose="020B0503020204020204" pitchFamily="34" charset="0"/>
              </a:rPr>
              <a:t>но </a:t>
            </a:r>
            <a:r>
              <a:rPr lang="ru-RU" sz="6600" dirty="0">
                <a:latin typeface="Corbel" panose="020B0503020204020204" pitchFamily="34" charset="0"/>
              </a:rPr>
              <a:t>её </a:t>
            </a:r>
            <a:endParaRPr lang="ru-RU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прототип </a:t>
            </a:r>
            <a:r>
              <a:rPr lang="ru-RU" sz="6600" dirty="0">
                <a:latin typeface="Corbel" panose="020B0503020204020204" pitchFamily="34" charset="0"/>
              </a:rPr>
              <a:t>– пятый. </a:t>
            </a:r>
            <a:endParaRPr lang="ru-RU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Напишите </a:t>
            </a:r>
            <a:r>
              <a:rPr lang="ru-RU" sz="6600" b="1" dirty="0">
                <a:latin typeface="Corbel" panose="020B0503020204020204" pitchFamily="34" charset="0"/>
              </a:rPr>
              <a:t>ТАКИХ, и </a:t>
            </a:r>
            <a:r>
              <a:rPr lang="ru-RU" sz="6600" b="1" dirty="0" smtClean="0">
                <a:latin typeface="Corbel" panose="020B0503020204020204" pitchFamily="34" charset="0"/>
              </a:rPr>
              <a:t>какой</a:t>
            </a:r>
            <a:r>
              <a:rPr lang="ru-RU" sz="6600" b="1" dirty="0">
                <a:latin typeface="Corbel" panose="020B0503020204020204" pitchFamily="34" charset="0"/>
              </a:rPr>
              <a:t> </a:t>
            </a:r>
            <a:r>
              <a:rPr lang="ru-RU" sz="6600" b="1" dirty="0" smtClean="0">
                <a:latin typeface="Corbel" panose="020B0503020204020204" pitchFamily="34" charset="0"/>
              </a:rPr>
              <a:t>посыл </a:t>
            </a:r>
            <a:r>
              <a:rPr lang="ru-RU" sz="6600" b="1" dirty="0">
                <a:latin typeface="Corbel" panose="020B0503020204020204" pitchFamily="34" charset="0"/>
              </a:rPr>
              <a:t>у рекламы.</a:t>
            </a:r>
            <a:endParaRPr lang="ru-RU" sz="66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366" y="1119705"/>
            <a:ext cx="12875734" cy="857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691" y="10189027"/>
            <a:ext cx="2647409" cy="1120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37" y="10209474"/>
            <a:ext cx="852786" cy="10794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9106" y="1427915"/>
            <a:ext cx="5663874" cy="687186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72915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7" y="416729"/>
            <a:ext cx="1523999" cy="18520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Жительница Кыргызстана </a:t>
            </a:r>
            <a:r>
              <a:rPr lang="ru-RU" sz="7200" dirty="0" err="1" smtClean="0">
                <a:latin typeface="Corbel" panose="020B0503020204020204" pitchFamily="34" charset="0"/>
              </a:rPr>
              <a:t>Айсулуу</a:t>
            </a:r>
            <a:endParaRPr lang="en-US" sz="7200" dirty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рассказывает</a:t>
            </a:r>
            <a:r>
              <a:rPr lang="ru-RU" sz="7200" dirty="0">
                <a:latin typeface="Corbel" panose="020B0503020204020204" pitchFamily="34" charset="0"/>
              </a:rPr>
              <a:t>, что в 17 лет её похитили, </a:t>
            </a:r>
            <a:r>
              <a:rPr lang="ru-RU" sz="7200" dirty="0" smtClean="0">
                <a:latin typeface="Corbel" panose="020B0503020204020204" pitchFamily="34" charset="0"/>
              </a:rPr>
              <a:t>чтобы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насильно </a:t>
            </a:r>
            <a:r>
              <a:rPr lang="ru-RU" sz="7200" dirty="0">
                <a:latin typeface="Corbel" panose="020B0503020204020204" pitchFamily="34" charset="0"/>
              </a:rPr>
              <a:t>выдать замуж. Она сбежала, но </a:t>
            </a:r>
            <a:r>
              <a:rPr lang="ru-RU" sz="7200" dirty="0" smtClean="0">
                <a:latin typeface="Corbel" panose="020B0503020204020204" pitchFamily="34" charset="0"/>
              </a:rPr>
              <a:t>ещё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несколько </a:t>
            </a:r>
            <a:r>
              <a:rPr lang="ru-RU" sz="7200" dirty="0">
                <a:latin typeface="Corbel" panose="020B0503020204020204" pitchFamily="34" charset="0"/>
              </a:rPr>
              <a:t>лет подвергалась давлению. </a:t>
            </a:r>
            <a:r>
              <a:rPr lang="ru-RU" sz="7200" dirty="0" smtClean="0">
                <a:latin typeface="Corbel" panose="020B0503020204020204" pitchFamily="34" charset="0"/>
              </a:rPr>
              <a:t>Чтобы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предостеречь </a:t>
            </a:r>
            <a:r>
              <a:rPr lang="ru-RU" sz="7200" dirty="0">
                <a:latin typeface="Corbel" panose="020B0503020204020204" pitchFamily="34" charset="0"/>
              </a:rPr>
              <a:t>других, она поделилась </a:t>
            </a:r>
            <a:r>
              <a:rPr lang="ru-RU" sz="7200" dirty="0" smtClean="0">
                <a:latin typeface="Corbel" panose="020B0503020204020204" pitchFamily="34" charset="0"/>
              </a:rPr>
              <a:t>своей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историей </a:t>
            </a:r>
            <a:r>
              <a:rPr lang="ru-RU" sz="7200" dirty="0">
                <a:latin typeface="Corbel" panose="020B0503020204020204" pitchFamily="34" charset="0"/>
              </a:rPr>
              <a:t>в статье «Я не говорила</a:t>
            </a:r>
            <a:r>
              <a:rPr lang="ru-RU" sz="7200" dirty="0" smtClean="0">
                <a:latin typeface="Corbel" panose="020B0503020204020204" pitchFamily="34" charset="0"/>
              </a:rPr>
              <a:t>…»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Закончите </a:t>
            </a:r>
            <a:r>
              <a:rPr lang="ru-RU" sz="7200" b="1" dirty="0">
                <a:latin typeface="Corbel" panose="020B0503020204020204" pitchFamily="34" charset="0"/>
              </a:rPr>
              <a:t>коротким словом.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366" y="1119705"/>
            <a:ext cx="12875734" cy="857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691" y="10189027"/>
            <a:ext cx="2647409" cy="1120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37" y="10209474"/>
            <a:ext cx="852786" cy="107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8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7" y="416729"/>
            <a:ext cx="1523999" cy="18520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Жительница Кыргызстана </a:t>
            </a:r>
            <a:r>
              <a:rPr lang="ru-RU" sz="7200" dirty="0" err="1" smtClean="0">
                <a:latin typeface="Corbel" panose="020B0503020204020204" pitchFamily="34" charset="0"/>
              </a:rPr>
              <a:t>Айсулуу</a:t>
            </a:r>
            <a:endParaRPr lang="en-US" sz="7200" dirty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рассказывает</a:t>
            </a:r>
            <a:r>
              <a:rPr lang="ru-RU" sz="7200" dirty="0">
                <a:latin typeface="Corbel" panose="020B0503020204020204" pitchFamily="34" charset="0"/>
              </a:rPr>
              <a:t>, что в 17 лет её похитили, </a:t>
            </a:r>
            <a:r>
              <a:rPr lang="ru-RU" sz="7200" dirty="0" smtClean="0">
                <a:latin typeface="Corbel" panose="020B0503020204020204" pitchFamily="34" charset="0"/>
              </a:rPr>
              <a:t>чтобы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насильно </a:t>
            </a:r>
            <a:r>
              <a:rPr lang="ru-RU" sz="7200" dirty="0">
                <a:latin typeface="Corbel" panose="020B0503020204020204" pitchFamily="34" charset="0"/>
              </a:rPr>
              <a:t>выдать замуж. Она сбежала, но </a:t>
            </a:r>
            <a:r>
              <a:rPr lang="ru-RU" sz="7200" dirty="0" smtClean="0">
                <a:latin typeface="Corbel" panose="020B0503020204020204" pitchFamily="34" charset="0"/>
              </a:rPr>
              <a:t>ещё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несколько </a:t>
            </a:r>
            <a:r>
              <a:rPr lang="ru-RU" sz="7200" dirty="0">
                <a:latin typeface="Corbel" panose="020B0503020204020204" pitchFamily="34" charset="0"/>
              </a:rPr>
              <a:t>лет подвергалась давлению. </a:t>
            </a:r>
            <a:r>
              <a:rPr lang="ru-RU" sz="7200" dirty="0" smtClean="0">
                <a:latin typeface="Corbel" panose="020B0503020204020204" pitchFamily="34" charset="0"/>
              </a:rPr>
              <a:t>Чтобы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предостеречь </a:t>
            </a:r>
            <a:r>
              <a:rPr lang="ru-RU" sz="7200" dirty="0">
                <a:latin typeface="Corbel" panose="020B0503020204020204" pitchFamily="34" charset="0"/>
              </a:rPr>
              <a:t>других, она поделилась </a:t>
            </a:r>
            <a:r>
              <a:rPr lang="ru-RU" sz="7200" dirty="0" smtClean="0">
                <a:latin typeface="Corbel" panose="020B0503020204020204" pitchFamily="34" charset="0"/>
              </a:rPr>
              <a:t>своей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историей </a:t>
            </a:r>
            <a:r>
              <a:rPr lang="ru-RU" sz="7200" dirty="0">
                <a:latin typeface="Corbel" panose="020B0503020204020204" pitchFamily="34" charset="0"/>
              </a:rPr>
              <a:t>в статье «Я не говорила</a:t>
            </a:r>
            <a:r>
              <a:rPr lang="ru-RU" sz="7200" dirty="0" smtClean="0">
                <a:latin typeface="Corbel" panose="020B0503020204020204" pitchFamily="34" charset="0"/>
              </a:rPr>
              <a:t>…»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Закончите </a:t>
            </a:r>
            <a:r>
              <a:rPr lang="ru-RU" sz="7200" b="1" dirty="0">
                <a:latin typeface="Corbel" panose="020B0503020204020204" pitchFamily="34" charset="0"/>
              </a:rPr>
              <a:t>коротким словом.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366" y="1119705"/>
            <a:ext cx="12875734" cy="857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691" y="10189027"/>
            <a:ext cx="2647409" cy="1120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37" y="10209474"/>
            <a:ext cx="852786" cy="107942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63496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7" y="416729"/>
            <a:ext cx="1523999" cy="18520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dirty="0">
                <a:latin typeface="Corbel" panose="020B0503020204020204" pitchFamily="34" charset="0"/>
              </a:rPr>
              <a:t>Этот дом состоит из двух 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одинаковых блоков,</a:t>
            </a:r>
            <a:r>
              <a:rPr lang="ro-MD" sz="6600" dirty="0" smtClean="0">
                <a:latin typeface="Corbel" panose="020B0503020204020204" pitchFamily="34" charset="0"/>
              </a:rPr>
              <a:t> </a:t>
            </a:r>
            <a:r>
              <a:rPr lang="ru-RU" sz="6600" dirty="0" smtClean="0">
                <a:latin typeface="Corbel" panose="020B0503020204020204" pitchFamily="34" charset="0"/>
              </a:rPr>
              <a:t>которые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легко отделяются</a:t>
            </a:r>
            <a:r>
              <a:rPr lang="ro-MD" sz="6600" dirty="0" smtClean="0">
                <a:latin typeface="Corbel" panose="020B0503020204020204" pitchFamily="34" charset="0"/>
              </a:rPr>
              <a:t> </a:t>
            </a:r>
            <a:r>
              <a:rPr lang="ru-RU" sz="6600" dirty="0" smtClean="0">
                <a:latin typeface="Corbel" panose="020B0503020204020204" pitchFamily="34" charset="0"/>
              </a:rPr>
              <a:t>друг </a:t>
            </a:r>
            <a:r>
              <a:rPr lang="ru-RU" sz="6600" dirty="0">
                <a:latin typeface="Corbel" panose="020B0503020204020204" pitchFamily="34" charset="0"/>
              </a:rPr>
              <a:t>от друга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и</a:t>
            </a:r>
            <a:r>
              <a:rPr lang="ro-MD" sz="6600" dirty="0" smtClean="0">
                <a:latin typeface="Corbel" panose="020B0503020204020204" pitchFamily="34" charset="0"/>
              </a:rPr>
              <a:t> </a:t>
            </a:r>
            <a:r>
              <a:rPr lang="ru-RU" sz="6600" dirty="0" smtClean="0">
                <a:latin typeface="Corbel" panose="020B0503020204020204" pitchFamily="34" charset="0"/>
              </a:rPr>
              <a:t>превращаются </a:t>
            </a:r>
            <a:r>
              <a:rPr lang="ru-RU" sz="6600" dirty="0">
                <a:latin typeface="Corbel" panose="020B0503020204020204" pitchFamily="34" charset="0"/>
              </a:rPr>
              <a:t>в </a:t>
            </a:r>
            <a:r>
              <a:rPr lang="ru-RU" sz="6600" dirty="0" smtClean="0">
                <a:latin typeface="Corbel" panose="020B0503020204020204" pitchFamily="34" charset="0"/>
              </a:rPr>
              <a:t>автономные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жилища</a:t>
            </a:r>
            <a:r>
              <a:rPr lang="ru-RU" sz="6600" dirty="0">
                <a:latin typeface="Corbel" panose="020B0503020204020204" pitchFamily="34" charset="0"/>
              </a:rPr>
              <a:t>. </a:t>
            </a:r>
            <a:endParaRPr lang="ru-RU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А </a:t>
            </a:r>
            <a:r>
              <a:rPr lang="ru-RU" sz="6600" b="1" dirty="0">
                <a:latin typeface="Corbel" panose="020B0503020204020204" pitchFamily="34" charset="0"/>
              </a:rPr>
              <a:t>для </a:t>
            </a:r>
            <a:r>
              <a:rPr lang="ru-RU" sz="6600" b="1" dirty="0" smtClean="0">
                <a:latin typeface="Corbel" panose="020B0503020204020204" pitchFamily="34" charset="0"/>
              </a:rPr>
              <a:t>каких случаев </a:t>
            </a:r>
            <a:r>
              <a:rPr lang="ru-RU" sz="6600" b="1" dirty="0">
                <a:latin typeface="Corbel" panose="020B0503020204020204" pitchFamily="34" charset="0"/>
              </a:rPr>
              <a:t>авторы </a:t>
            </a:r>
            <a:endParaRPr lang="ru-RU" sz="6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проекта </a:t>
            </a:r>
            <a:r>
              <a:rPr lang="ru-RU" sz="6600" b="1" dirty="0">
                <a:latin typeface="Corbel" panose="020B0503020204020204" pitchFamily="34" charset="0"/>
              </a:rPr>
              <a:t>придумали </a:t>
            </a:r>
            <a:r>
              <a:rPr lang="ru-RU" sz="6600" b="1" dirty="0" smtClean="0">
                <a:latin typeface="Corbel" panose="020B0503020204020204" pitchFamily="34" charset="0"/>
              </a:rPr>
              <a:t>такую конструкцию</a:t>
            </a:r>
            <a:r>
              <a:rPr lang="ru-RU" sz="6600" b="1" dirty="0">
                <a:latin typeface="Corbel" panose="020B0503020204020204" pitchFamily="34" charset="0"/>
              </a:rPr>
              <a:t>? </a:t>
            </a:r>
            <a:endParaRPr lang="ru-RU" sz="66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366" y="1119705"/>
            <a:ext cx="12875734" cy="857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691" y="10189027"/>
            <a:ext cx="2647409" cy="1120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37" y="10209474"/>
            <a:ext cx="852786" cy="10794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9859" y="1273453"/>
            <a:ext cx="7114241" cy="711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19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7" y="416729"/>
            <a:ext cx="1523999" cy="18520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dirty="0">
                <a:latin typeface="Corbel" panose="020B0503020204020204" pitchFamily="34" charset="0"/>
              </a:rPr>
              <a:t>Этот дом состоит из двух 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одинаковых блоков, которые </a:t>
            </a: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легко отделяются друг </a:t>
            </a:r>
            <a:r>
              <a:rPr lang="ru-RU" sz="6600" dirty="0">
                <a:latin typeface="Corbel" panose="020B0503020204020204" pitchFamily="34" charset="0"/>
              </a:rPr>
              <a:t>от друга </a:t>
            </a:r>
            <a:endParaRPr lang="ru-RU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и превращаются </a:t>
            </a:r>
            <a:r>
              <a:rPr lang="ru-RU" sz="6600" dirty="0">
                <a:latin typeface="Corbel" panose="020B0503020204020204" pitchFamily="34" charset="0"/>
              </a:rPr>
              <a:t>в </a:t>
            </a:r>
            <a:r>
              <a:rPr lang="ru-RU" sz="6600" dirty="0" smtClean="0">
                <a:latin typeface="Corbel" panose="020B0503020204020204" pitchFamily="34" charset="0"/>
              </a:rPr>
              <a:t>автономные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жилища</a:t>
            </a:r>
            <a:r>
              <a:rPr lang="ru-RU" sz="6600" dirty="0">
                <a:latin typeface="Corbel" panose="020B0503020204020204" pitchFamily="34" charset="0"/>
              </a:rPr>
              <a:t>. </a:t>
            </a:r>
            <a:endParaRPr lang="ru-RU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А </a:t>
            </a:r>
            <a:r>
              <a:rPr lang="ru-RU" sz="6600" b="1" dirty="0">
                <a:latin typeface="Corbel" panose="020B0503020204020204" pitchFamily="34" charset="0"/>
              </a:rPr>
              <a:t>для </a:t>
            </a:r>
            <a:r>
              <a:rPr lang="ru-RU" sz="6600" b="1" dirty="0" smtClean="0">
                <a:latin typeface="Corbel" panose="020B0503020204020204" pitchFamily="34" charset="0"/>
              </a:rPr>
              <a:t>каких случаев </a:t>
            </a:r>
            <a:r>
              <a:rPr lang="ru-RU" sz="6600" b="1" dirty="0">
                <a:latin typeface="Corbel" panose="020B0503020204020204" pitchFamily="34" charset="0"/>
              </a:rPr>
              <a:t>авторы </a:t>
            </a:r>
            <a:endParaRPr lang="ru-RU" sz="6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проекта </a:t>
            </a:r>
            <a:r>
              <a:rPr lang="ru-RU" sz="6600" b="1" dirty="0">
                <a:latin typeface="Corbel" panose="020B0503020204020204" pitchFamily="34" charset="0"/>
              </a:rPr>
              <a:t>придумали </a:t>
            </a:r>
            <a:r>
              <a:rPr lang="ru-RU" sz="6600" b="1" dirty="0" smtClean="0">
                <a:latin typeface="Corbel" panose="020B0503020204020204" pitchFamily="34" charset="0"/>
              </a:rPr>
              <a:t>такую конструкцию</a:t>
            </a:r>
            <a:r>
              <a:rPr lang="ru-RU" sz="6600" b="1" dirty="0">
                <a:latin typeface="Corbel" panose="020B0503020204020204" pitchFamily="34" charset="0"/>
              </a:rPr>
              <a:t>? </a:t>
            </a:r>
            <a:endParaRPr lang="ru-RU" sz="66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366" y="1119705"/>
            <a:ext cx="12875734" cy="857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691" y="10189027"/>
            <a:ext cx="2647409" cy="1120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37" y="10209474"/>
            <a:ext cx="852786" cy="10794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9859" y="1273453"/>
            <a:ext cx="7114241" cy="711424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7085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7" y="416729"/>
            <a:ext cx="1523999" cy="18520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endParaRPr lang="en-US" sz="8000" b="1" dirty="0" smtClean="0">
              <a:latin typeface="Corbel" panose="020B0503020204020204" pitchFamily="34" charset="0"/>
            </a:endParaRPr>
          </a:p>
          <a:p>
            <a:pPr fontAlgn="base"/>
            <a:endParaRPr lang="en-US" sz="8000" b="1" dirty="0">
              <a:latin typeface="Corbel" panose="020B0503020204020204" pitchFamily="34" charset="0"/>
            </a:endParaRPr>
          </a:p>
          <a:p>
            <a:pPr fontAlgn="base"/>
            <a:endParaRPr lang="en-US" sz="8000" b="1" dirty="0" smtClean="0">
              <a:latin typeface="Corbel" panose="020B0503020204020204" pitchFamily="34" charset="0"/>
            </a:endParaRPr>
          </a:p>
          <a:p>
            <a:pPr fontAlgn="base"/>
            <a:endParaRPr lang="en-US" sz="8000" b="1" dirty="0">
              <a:latin typeface="Corbel" panose="020B0503020204020204" pitchFamily="34" charset="0"/>
            </a:endParaRPr>
          </a:p>
          <a:p>
            <a:pPr fontAlgn="base"/>
            <a:r>
              <a:rPr lang="ru-RU" sz="8000" b="1" dirty="0" smtClean="0">
                <a:latin typeface="Corbel" panose="020B0503020204020204" pitchFamily="34" charset="0"/>
              </a:rPr>
              <a:t>Какой </a:t>
            </a:r>
            <a:r>
              <a:rPr lang="ru-RU" sz="8000" b="1" dirty="0">
                <a:latin typeface="Corbel" panose="020B0503020204020204" pitchFamily="34" charset="0"/>
              </a:rPr>
              <a:t>одинаковый символ мы </a:t>
            </a:r>
            <a:r>
              <a:rPr lang="ru-RU" sz="8000" b="1" dirty="0" smtClean="0">
                <a:latin typeface="Corbel" panose="020B0503020204020204" pitchFamily="34" charset="0"/>
              </a:rPr>
              <a:t>дважды</a:t>
            </a:r>
            <a:endParaRPr lang="en-US" sz="8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b="1" dirty="0" smtClean="0">
                <a:latin typeface="Corbel" panose="020B0503020204020204" pitchFamily="34" charset="0"/>
              </a:rPr>
              <a:t>скрыли </a:t>
            </a:r>
            <a:r>
              <a:rPr lang="ru-RU" sz="8000" b="1" dirty="0">
                <a:latin typeface="Corbel" panose="020B0503020204020204" pitchFamily="34" charset="0"/>
              </a:rPr>
              <a:t>на картинке?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366" y="1119705"/>
            <a:ext cx="12875734" cy="857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691" y="10189027"/>
            <a:ext cx="2647409" cy="1120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37" y="10209474"/>
            <a:ext cx="852786" cy="10794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099" y="1603394"/>
            <a:ext cx="10184653" cy="550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28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7" y="416729"/>
            <a:ext cx="1523999" cy="18520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endParaRPr lang="en-US" sz="8000" b="1" dirty="0" smtClean="0">
              <a:latin typeface="Corbel" panose="020B0503020204020204" pitchFamily="34" charset="0"/>
            </a:endParaRPr>
          </a:p>
          <a:p>
            <a:pPr fontAlgn="base"/>
            <a:endParaRPr lang="en-US" sz="8000" b="1" dirty="0">
              <a:latin typeface="Corbel" panose="020B0503020204020204" pitchFamily="34" charset="0"/>
            </a:endParaRPr>
          </a:p>
          <a:p>
            <a:pPr fontAlgn="base"/>
            <a:endParaRPr lang="en-US" sz="8000" b="1" dirty="0" smtClean="0">
              <a:latin typeface="Corbel" panose="020B0503020204020204" pitchFamily="34" charset="0"/>
            </a:endParaRPr>
          </a:p>
          <a:p>
            <a:pPr fontAlgn="base"/>
            <a:endParaRPr lang="en-US" sz="8000" b="1" dirty="0">
              <a:latin typeface="Corbel" panose="020B0503020204020204" pitchFamily="34" charset="0"/>
            </a:endParaRPr>
          </a:p>
          <a:p>
            <a:pPr fontAlgn="base"/>
            <a:r>
              <a:rPr lang="ru-RU" sz="8000" b="1" dirty="0" smtClean="0">
                <a:latin typeface="Corbel" panose="020B0503020204020204" pitchFamily="34" charset="0"/>
              </a:rPr>
              <a:t>Какой </a:t>
            </a:r>
            <a:r>
              <a:rPr lang="ru-RU" sz="8000" b="1" dirty="0">
                <a:latin typeface="Corbel" panose="020B0503020204020204" pitchFamily="34" charset="0"/>
              </a:rPr>
              <a:t>одинаковый символ мы </a:t>
            </a:r>
            <a:r>
              <a:rPr lang="ru-RU" sz="8000" b="1" dirty="0" smtClean="0">
                <a:latin typeface="Corbel" panose="020B0503020204020204" pitchFamily="34" charset="0"/>
              </a:rPr>
              <a:t>дважды</a:t>
            </a:r>
            <a:endParaRPr lang="en-US" sz="8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b="1" dirty="0" smtClean="0">
                <a:latin typeface="Corbel" panose="020B0503020204020204" pitchFamily="34" charset="0"/>
              </a:rPr>
              <a:t>скрыли </a:t>
            </a:r>
            <a:r>
              <a:rPr lang="ru-RU" sz="8000" b="1" dirty="0">
                <a:latin typeface="Corbel" panose="020B0503020204020204" pitchFamily="34" charset="0"/>
              </a:rPr>
              <a:t>на картинке? 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366" y="1119705"/>
            <a:ext cx="12875734" cy="857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691" y="10189027"/>
            <a:ext cx="2647409" cy="1120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37" y="10209474"/>
            <a:ext cx="852786" cy="10794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099" y="1603394"/>
            <a:ext cx="10184653" cy="550404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32534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7" y="416729"/>
            <a:ext cx="1523999" cy="18520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endParaRPr lang="en-US" sz="8000" b="1" dirty="0" smtClean="0">
              <a:latin typeface="Corbel" panose="020B0503020204020204" pitchFamily="34" charset="0"/>
            </a:endParaRPr>
          </a:p>
          <a:p>
            <a:pPr fontAlgn="base"/>
            <a:endParaRPr lang="en-US" sz="8000" b="1" dirty="0">
              <a:latin typeface="Corbel" panose="020B0503020204020204" pitchFamily="34" charset="0"/>
            </a:endParaRPr>
          </a:p>
          <a:p>
            <a:pPr fontAlgn="base"/>
            <a:endParaRPr lang="en-US" sz="8000" b="1" dirty="0" smtClean="0">
              <a:latin typeface="Corbel" panose="020B0503020204020204" pitchFamily="34" charset="0"/>
            </a:endParaRPr>
          </a:p>
          <a:p>
            <a:pPr fontAlgn="base"/>
            <a:endParaRPr lang="en-US" sz="8000" b="1" dirty="0">
              <a:latin typeface="Corbel" panose="020B0503020204020204" pitchFamily="34" charset="0"/>
            </a:endParaRPr>
          </a:p>
          <a:p>
            <a:pPr fontAlgn="base"/>
            <a:r>
              <a:rPr lang="ru-RU" sz="8000" b="1" dirty="0" smtClean="0">
                <a:latin typeface="Corbel" panose="020B0503020204020204" pitchFamily="34" charset="0"/>
              </a:rPr>
              <a:t>Какой </a:t>
            </a:r>
            <a:r>
              <a:rPr lang="ru-RU" sz="8000" b="1" dirty="0">
                <a:latin typeface="Corbel" panose="020B0503020204020204" pitchFamily="34" charset="0"/>
              </a:rPr>
              <a:t>одинаковый символ мы </a:t>
            </a:r>
            <a:r>
              <a:rPr lang="ru-RU" sz="8000" b="1" dirty="0" smtClean="0">
                <a:latin typeface="Corbel" panose="020B0503020204020204" pitchFamily="34" charset="0"/>
              </a:rPr>
              <a:t>дважды</a:t>
            </a:r>
            <a:endParaRPr lang="en-US" sz="8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b="1" dirty="0" smtClean="0">
                <a:latin typeface="Corbel" panose="020B0503020204020204" pitchFamily="34" charset="0"/>
              </a:rPr>
              <a:t>скрыли </a:t>
            </a:r>
            <a:r>
              <a:rPr lang="ru-RU" sz="8000" b="1" dirty="0">
                <a:latin typeface="Corbel" panose="020B0503020204020204" pitchFamily="34" charset="0"/>
              </a:rPr>
              <a:t>на картинке?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366" y="1119705"/>
            <a:ext cx="12875734" cy="857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691" y="10189027"/>
            <a:ext cx="2647409" cy="1120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37" y="10209474"/>
            <a:ext cx="852786" cy="10794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099" y="1603394"/>
            <a:ext cx="10184653" cy="5504047"/>
          </a:xfrm>
          <a:prstGeom prst="rect">
            <a:avLst/>
          </a:prstGeom>
        </p:spPr>
      </p:pic>
      <p:pic>
        <p:nvPicPr>
          <p:cNvPr id="12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783205" y="417846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18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" y="3875271"/>
            <a:ext cx="20104100" cy="35588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3"/>
          </a:xfrm>
          <a:prstGeom prst="rect">
            <a:avLst/>
          </a:prstGeom>
        </p:spPr>
      </p:pic>
      <p:sp>
        <p:nvSpPr>
          <p:cNvPr id="305" name="Google Shape;305;p24"/>
          <p:cNvSpPr txBox="1"/>
          <p:nvPr/>
        </p:nvSpPr>
        <p:spPr>
          <a:xfrm>
            <a:off x="0" y="3875273"/>
            <a:ext cx="20110500" cy="3558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</a:t>
            </a: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РАУНДА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!!!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БЛАНКИ С ОТВЕТАМИ.</a:t>
            </a:r>
            <a:endParaRPr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691" y="10189027"/>
            <a:ext cx="2647409" cy="11203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37" y="10209474"/>
            <a:ext cx="852786" cy="107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22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9199584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8924571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8" y="300929"/>
            <a:ext cx="10311412" cy="1367974"/>
          </a:xfrm>
          <a:prstGeom prst="rect">
            <a:avLst/>
          </a:prstGeom>
          <a:noFill/>
        </p:spPr>
        <p:txBody>
          <a:bodyPr wrap="squar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Сложный раунд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94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7" y="416729"/>
            <a:ext cx="1523999" cy="18520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b="1" dirty="0">
                <a:latin typeface="Corbel" panose="020B0503020204020204" pitchFamily="34" charset="0"/>
              </a:rPr>
              <a:t>Какой цветок на плакате о насилие </a:t>
            </a:r>
            <a:r>
              <a:rPr lang="ru-RU" sz="6600" b="1" dirty="0" smtClean="0">
                <a:latin typeface="Corbel" panose="020B0503020204020204" pitchFamily="34" charset="0"/>
              </a:rPr>
              <a:t>над</a:t>
            </a:r>
            <a:endParaRPr lang="en-US" sz="6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женщинами </a:t>
            </a:r>
            <a:r>
              <a:rPr lang="ru-RU" sz="6600" b="1" dirty="0">
                <a:latin typeface="Corbel" panose="020B0503020204020204" pitchFamily="34" charset="0"/>
              </a:rPr>
              <a:t>в семье сравнивают с целым </a:t>
            </a:r>
            <a:r>
              <a:rPr lang="ru-RU" sz="6600" b="1" dirty="0" smtClean="0">
                <a:latin typeface="Corbel" panose="020B0503020204020204" pitchFamily="34" charset="0"/>
              </a:rPr>
              <a:t>годом,</a:t>
            </a:r>
            <a:endParaRPr lang="en-US" sz="6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где </a:t>
            </a:r>
            <a:r>
              <a:rPr lang="ru-RU" sz="6600" b="1" dirty="0">
                <a:latin typeface="Corbel" panose="020B0503020204020204" pitchFamily="34" charset="0"/>
              </a:rPr>
              <a:t>только его бутон – это 8 марта?</a:t>
            </a:r>
            <a:endParaRPr lang="ru-RU" sz="66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366" y="1119705"/>
            <a:ext cx="12875734" cy="857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691" y="10189027"/>
            <a:ext cx="2647409" cy="1120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37" y="10209474"/>
            <a:ext cx="852786" cy="107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7" y="416729"/>
            <a:ext cx="1523999" cy="18520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b="1" dirty="0">
                <a:latin typeface="Corbel" panose="020B0503020204020204" pitchFamily="34" charset="0"/>
              </a:rPr>
              <a:t>Какой цветок на плакате о насилие </a:t>
            </a:r>
            <a:r>
              <a:rPr lang="ru-RU" sz="6600" b="1" dirty="0" smtClean="0">
                <a:latin typeface="Corbel" panose="020B0503020204020204" pitchFamily="34" charset="0"/>
              </a:rPr>
              <a:t>над</a:t>
            </a:r>
            <a:endParaRPr lang="en-US" sz="6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женщинами </a:t>
            </a:r>
            <a:r>
              <a:rPr lang="ru-RU" sz="6600" b="1" dirty="0">
                <a:latin typeface="Corbel" panose="020B0503020204020204" pitchFamily="34" charset="0"/>
              </a:rPr>
              <a:t>в семье сравнивают с целым </a:t>
            </a:r>
            <a:r>
              <a:rPr lang="ru-RU" sz="6600" b="1" dirty="0" smtClean="0">
                <a:latin typeface="Corbel" panose="020B0503020204020204" pitchFamily="34" charset="0"/>
              </a:rPr>
              <a:t>годом,</a:t>
            </a:r>
            <a:endParaRPr lang="en-US" sz="6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где </a:t>
            </a:r>
            <a:r>
              <a:rPr lang="ru-RU" sz="6600" b="1" dirty="0">
                <a:latin typeface="Corbel" panose="020B0503020204020204" pitchFamily="34" charset="0"/>
              </a:rPr>
              <a:t>только его бутон – это 8 марта?</a:t>
            </a:r>
            <a:endParaRPr lang="ru-RU" sz="66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366" y="1119705"/>
            <a:ext cx="12875734" cy="857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691" y="10189027"/>
            <a:ext cx="2647409" cy="1120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37" y="10209474"/>
            <a:ext cx="852786" cy="107942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59654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7" y="416729"/>
            <a:ext cx="1523999" cy="18520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 err="1">
                <a:latin typeface="Corbel" panose="020B0503020204020204" pitchFamily="34" charset="0"/>
              </a:rPr>
              <a:t>Блогер</a:t>
            </a:r>
            <a:r>
              <a:rPr lang="ru-RU" sz="7200" dirty="0">
                <a:latin typeface="Corbel" panose="020B0503020204020204" pitchFamily="34" charset="0"/>
              </a:rPr>
              <a:t> Егор Макаров не согласен с </a:t>
            </a:r>
            <a:r>
              <a:rPr lang="ru-RU" sz="7200" dirty="0" smtClean="0">
                <a:latin typeface="Corbel" panose="020B0503020204020204" pitchFamily="34" charset="0"/>
              </a:rPr>
              <a:t>третьей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частью </a:t>
            </a:r>
            <a:r>
              <a:rPr lang="ru-RU" sz="7200" dirty="0">
                <a:latin typeface="Corbel" panose="020B0503020204020204" pitchFamily="34" charset="0"/>
              </a:rPr>
              <a:t>известного изречения о </a:t>
            </a:r>
            <a:r>
              <a:rPr lang="ru-RU" sz="7200" dirty="0" smtClean="0">
                <a:latin typeface="Corbel" panose="020B0503020204020204" pitchFamily="34" charset="0"/>
              </a:rPr>
              <a:t>мужчинах,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ведь </a:t>
            </a:r>
            <a:r>
              <a:rPr lang="ru-RU" sz="7200" dirty="0">
                <a:latin typeface="Corbel" panose="020B0503020204020204" pitchFamily="34" charset="0"/>
              </a:rPr>
              <a:t>у него две дочки, которых он </a:t>
            </a:r>
            <a:r>
              <a:rPr lang="ru-RU" sz="7200" dirty="0" smtClean="0">
                <a:latin typeface="Corbel" panose="020B0503020204020204" pitchFamily="34" charset="0"/>
              </a:rPr>
              <a:t>бесконечно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любит</a:t>
            </a:r>
            <a:r>
              <a:rPr lang="ru-RU" sz="7200" dirty="0">
                <a:latin typeface="Corbel" panose="020B0503020204020204" pitchFamily="34" charset="0"/>
              </a:rPr>
              <a:t>!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О </a:t>
            </a:r>
            <a:r>
              <a:rPr lang="ru-RU" sz="7200" b="1" dirty="0">
                <a:latin typeface="Corbel" panose="020B0503020204020204" pitchFamily="34" charset="0"/>
              </a:rPr>
              <a:t>каком изречении идёт речь?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366" y="1119705"/>
            <a:ext cx="12875734" cy="857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691" y="10189027"/>
            <a:ext cx="2647409" cy="1120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37" y="10209474"/>
            <a:ext cx="852786" cy="107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38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7" y="416729"/>
            <a:ext cx="1523999" cy="18520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 err="1">
                <a:latin typeface="Corbel" panose="020B0503020204020204" pitchFamily="34" charset="0"/>
              </a:rPr>
              <a:t>Блогер</a:t>
            </a:r>
            <a:r>
              <a:rPr lang="ru-RU" sz="7200" dirty="0">
                <a:latin typeface="Corbel" panose="020B0503020204020204" pitchFamily="34" charset="0"/>
              </a:rPr>
              <a:t> Егор Макаров не согласен с </a:t>
            </a:r>
            <a:r>
              <a:rPr lang="ru-RU" sz="7200" dirty="0" smtClean="0">
                <a:latin typeface="Corbel" panose="020B0503020204020204" pitchFamily="34" charset="0"/>
              </a:rPr>
              <a:t>третьей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частью </a:t>
            </a:r>
            <a:r>
              <a:rPr lang="ru-RU" sz="7200" dirty="0">
                <a:latin typeface="Corbel" panose="020B0503020204020204" pitchFamily="34" charset="0"/>
              </a:rPr>
              <a:t>известного изречения о </a:t>
            </a:r>
            <a:r>
              <a:rPr lang="ru-RU" sz="7200" dirty="0" smtClean="0">
                <a:latin typeface="Corbel" panose="020B0503020204020204" pitchFamily="34" charset="0"/>
              </a:rPr>
              <a:t>мужчинах,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ведь </a:t>
            </a:r>
            <a:r>
              <a:rPr lang="ru-RU" sz="7200" dirty="0">
                <a:latin typeface="Corbel" panose="020B0503020204020204" pitchFamily="34" charset="0"/>
              </a:rPr>
              <a:t>у него две дочки, которых он </a:t>
            </a:r>
            <a:r>
              <a:rPr lang="ru-RU" sz="7200" dirty="0" smtClean="0">
                <a:latin typeface="Corbel" panose="020B0503020204020204" pitchFamily="34" charset="0"/>
              </a:rPr>
              <a:t>бесконечно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любит</a:t>
            </a:r>
            <a:r>
              <a:rPr lang="ru-RU" sz="7200" dirty="0">
                <a:latin typeface="Corbel" panose="020B0503020204020204" pitchFamily="34" charset="0"/>
              </a:rPr>
              <a:t>!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О </a:t>
            </a:r>
            <a:r>
              <a:rPr lang="ru-RU" sz="7200" b="1" dirty="0">
                <a:latin typeface="Corbel" panose="020B0503020204020204" pitchFamily="34" charset="0"/>
              </a:rPr>
              <a:t>каком изречении идёт речь?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366" y="1119705"/>
            <a:ext cx="12875734" cy="857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691" y="10189027"/>
            <a:ext cx="2647409" cy="1120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37" y="10209474"/>
            <a:ext cx="852786" cy="107942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40295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7" y="416729"/>
            <a:ext cx="1523999" cy="18520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8000" dirty="0">
                <a:latin typeface="Corbel" panose="020B0503020204020204" pitchFamily="34" charset="0"/>
              </a:rPr>
              <a:t>В 1903 году Мэри Андерсон </a:t>
            </a:r>
            <a:r>
              <a:rPr lang="ru-RU" sz="8000" dirty="0" smtClean="0">
                <a:latin typeface="Corbel" panose="020B0503020204020204" pitchFamily="34" charset="0"/>
              </a:rPr>
              <a:t>заметила</a:t>
            </a:r>
            <a:endParaRPr lang="en-US" sz="8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dirty="0" smtClean="0">
                <a:latin typeface="Corbel" panose="020B0503020204020204" pitchFamily="34" charset="0"/>
              </a:rPr>
              <a:t>человека</a:t>
            </a:r>
            <a:r>
              <a:rPr lang="ru-RU" sz="8000" dirty="0">
                <a:latin typeface="Corbel" panose="020B0503020204020204" pitchFamily="34" charset="0"/>
              </a:rPr>
              <a:t>, который во время вьюги </a:t>
            </a:r>
            <a:r>
              <a:rPr lang="ru-RU" sz="8000" dirty="0" smtClean="0">
                <a:latin typeface="Corbel" panose="020B0503020204020204" pitchFamily="34" charset="0"/>
              </a:rPr>
              <a:t>едва</a:t>
            </a:r>
            <a:endParaRPr lang="en-US" sz="8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dirty="0" smtClean="0">
                <a:latin typeface="Corbel" panose="020B0503020204020204" pitchFamily="34" charset="0"/>
              </a:rPr>
              <a:t>ли </a:t>
            </a:r>
            <a:r>
              <a:rPr lang="ru-RU" sz="8000" dirty="0">
                <a:latin typeface="Corbel" panose="020B0503020204020204" pitchFamily="34" charset="0"/>
              </a:rPr>
              <a:t>не каждую минуту был </a:t>
            </a:r>
            <a:r>
              <a:rPr lang="ru-RU" sz="8000" dirty="0" smtClean="0">
                <a:latin typeface="Corbel" panose="020B0503020204020204" pitchFamily="34" charset="0"/>
              </a:rPr>
              <a:t>вынужден</a:t>
            </a:r>
            <a:endParaRPr lang="en-US" sz="8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dirty="0" smtClean="0">
                <a:latin typeface="Corbel" panose="020B0503020204020204" pitchFamily="34" charset="0"/>
              </a:rPr>
              <a:t>останавливаться</a:t>
            </a:r>
            <a:r>
              <a:rPr lang="ru-RU" sz="8000" dirty="0">
                <a:latin typeface="Corbel" panose="020B0503020204020204" pitchFamily="34" charset="0"/>
              </a:rPr>
              <a:t>, выходить </a:t>
            </a:r>
            <a:r>
              <a:rPr lang="ru-RU" sz="8000" dirty="0" smtClean="0">
                <a:latin typeface="Corbel" panose="020B0503020204020204" pitchFamily="34" charset="0"/>
              </a:rPr>
              <a:t>из</a:t>
            </a:r>
            <a:endParaRPr lang="en-US" sz="8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dirty="0" smtClean="0">
                <a:latin typeface="Corbel" panose="020B0503020204020204" pitchFamily="34" charset="0"/>
              </a:rPr>
              <a:t>автомобиля </a:t>
            </a:r>
            <a:r>
              <a:rPr lang="ru-RU" sz="8000" dirty="0">
                <a:latin typeface="Corbel" panose="020B0503020204020204" pitchFamily="34" charset="0"/>
              </a:rPr>
              <a:t>и совершать некое </a:t>
            </a:r>
            <a:r>
              <a:rPr lang="ru-RU" sz="8000" dirty="0" smtClean="0">
                <a:latin typeface="Corbel" panose="020B0503020204020204" pitchFamily="34" charset="0"/>
              </a:rPr>
              <a:t>действие.</a:t>
            </a:r>
            <a:endParaRPr lang="en-US" sz="8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b="1" dirty="0" smtClean="0">
                <a:latin typeface="Corbel" panose="020B0503020204020204" pitchFamily="34" charset="0"/>
              </a:rPr>
              <a:t>Что </a:t>
            </a:r>
            <a:r>
              <a:rPr lang="ru-RU" sz="8000" b="1" dirty="0">
                <a:latin typeface="Corbel" panose="020B0503020204020204" pitchFamily="34" charset="0"/>
              </a:rPr>
              <a:t>изобрела Мэри?</a:t>
            </a:r>
            <a:endParaRPr lang="ru-RU" sz="78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366" y="1119705"/>
            <a:ext cx="12875734" cy="857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691" y="10189027"/>
            <a:ext cx="2647409" cy="1120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37" y="10209474"/>
            <a:ext cx="852786" cy="107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16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7" y="416729"/>
            <a:ext cx="1523999" cy="18520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8000" dirty="0">
                <a:latin typeface="Corbel" panose="020B0503020204020204" pitchFamily="34" charset="0"/>
              </a:rPr>
              <a:t>В 1903 году Мэри Андерсон </a:t>
            </a:r>
            <a:r>
              <a:rPr lang="ru-RU" sz="8000" dirty="0" smtClean="0">
                <a:latin typeface="Corbel" panose="020B0503020204020204" pitchFamily="34" charset="0"/>
              </a:rPr>
              <a:t>заметила</a:t>
            </a:r>
            <a:endParaRPr lang="en-US" sz="8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dirty="0" smtClean="0">
                <a:latin typeface="Corbel" panose="020B0503020204020204" pitchFamily="34" charset="0"/>
              </a:rPr>
              <a:t>человека</a:t>
            </a:r>
            <a:r>
              <a:rPr lang="ru-RU" sz="8000" dirty="0">
                <a:latin typeface="Corbel" panose="020B0503020204020204" pitchFamily="34" charset="0"/>
              </a:rPr>
              <a:t>, который во время вьюги </a:t>
            </a:r>
            <a:r>
              <a:rPr lang="ru-RU" sz="8000" dirty="0" smtClean="0">
                <a:latin typeface="Corbel" panose="020B0503020204020204" pitchFamily="34" charset="0"/>
              </a:rPr>
              <a:t>едва</a:t>
            </a:r>
            <a:endParaRPr lang="en-US" sz="8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dirty="0" smtClean="0">
                <a:latin typeface="Corbel" panose="020B0503020204020204" pitchFamily="34" charset="0"/>
              </a:rPr>
              <a:t>ли </a:t>
            </a:r>
            <a:r>
              <a:rPr lang="ru-RU" sz="8000" dirty="0">
                <a:latin typeface="Corbel" panose="020B0503020204020204" pitchFamily="34" charset="0"/>
              </a:rPr>
              <a:t>не каждую минуту был </a:t>
            </a:r>
            <a:r>
              <a:rPr lang="ru-RU" sz="8000" dirty="0" smtClean="0">
                <a:latin typeface="Corbel" panose="020B0503020204020204" pitchFamily="34" charset="0"/>
              </a:rPr>
              <a:t>вынужден</a:t>
            </a:r>
            <a:endParaRPr lang="en-US" sz="8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dirty="0" smtClean="0">
                <a:latin typeface="Corbel" panose="020B0503020204020204" pitchFamily="34" charset="0"/>
              </a:rPr>
              <a:t>останавливаться</a:t>
            </a:r>
            <a:r>
              <a:rPr lang="ru-RU" sz="8000" dirty="0">
                <a:latin typeface="Corbel" panose="020B0503020204020204" pitchFamily="34" charset="0"/>
              </a:rPr>
              <a:t>, выходить </a:t>
            </a:r>
            <a:r>
              <a:rPr lang="ru-RU" sz="8000" dirty="0" smtClean="0">
                <a:latin typeface="Corbel" panose="020B0503020204020204" pitchFamily="34" charset="0"/>
              </a:rPr>
              <a:t>из</a:t>
            </a:r>
            <a:endParaRPr lang="en-US" sz="8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dirty="0" smtClean="0">
                <a:latin typeface="Corbel" panose="020B0503020204020204" pitchFamily="34" charset="0"/>
              </a:rPr>
              <a:t>автомобиля </a:t>
            </a:r>
            <a:r>
              <a:rPr lang="ru-RU" sz="8000" dirty="0">
                <a:latin typeface="Corbel" panose="020B0503020204020204" pitchFamily="34" charset="0"/>
              </a:rPr>
              <a:t>и совершать некое </a:t>
            </a:r>
            <a:r>
              <a:rPr lang="ru-RU" sz="8000" dirty="0" smtClean="0">
                <a:latin typeface="Corbel" panose="020B0503020204020204" pitchFamily="34" charset="0"/>
              </a:rPr>
              <a:t>действие.</a:t>
            </a:r>
            <a:endParaRPr lang="en-US" sz="8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b="1" dirty="0" smtClean="0">
                <a:latin typeface="Corbel" panose="020B0503020204020204" pitchFamily="34" charset="0"/>
              </a:rPr>
              <a:t>Что </a:t>
            </a:r>
            <a:r>
              <a:rPr lang="ru-RU" sz="8000" b="1" dirty="0">
                <a:latin typeface="Corbel" panose="020B0503020204020204" pitchFamily="34" charset="0"/>
              </a:rPr>
              <a:t>изобрела Мэри?</a:t>
            </a:r>
            <a:endParaRPr lang="ru-RU" sz="78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366" y="1119705"/>
            <a:ext cx="12875734" cy="857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691" y="10189027"/>
            <a:ext cx="2647409" cy="1120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37" y="10209474"/>
            <a:ext cx="852786" cy="107942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55539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7" y="416729"/>
            <a:ext cx="1523999" cy="18520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MD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u-MD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MD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u-MD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dirty="0">
                <a:latin typeface="Corbel" panose="020B0503020204020204" pitchFamily="34" charset="0"/>
              </a:rPr>
              <a:t>Это – вымышленная женщина 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err="1" smtClean="0">
                <a:latin typeface="Corbel" panose="020B0503020204020204" pitchFamily="34" charset="0"/>
              </a:rPr>
              <a:t>Масия</a:t>
            </a:r>
            <a:r>
              <a:rPr lang="ru-RU" sz="6600" dirty="0">
                <a:latin typeface="Corbel" panose="020B0503020204020204" pitchFamily="34" charset="0"/>
              </a:rPr>
              <a:t>. В </a:t>
            </a:r>
            <a:r>
              <a:rPr lang="ru-RU" sz="6600" dirty="0" smtClean="0">
                <a:latin typeface="Corbel" panose="020B0503020204020204" pitchFamily="34" charset="0"/>
              </a:rPr>
              <a:t>одной</a:t>
            </a:r>
            <a:r>
              <a:rPr lang="en-US" sz="6600" dirty="0">
                <a:latin typeface="Corbel" panose="020B0503020204020204" pitchFamily="34" charset="0"/>
              </a:rPr>
              <a:t> </a:t>
            </a:r>
            <a:r>
              <a:rPr lang="ru-RU" sz="6600" dirty="0" smtClean="0">
                <a:latin typeface="Corbel" panose="020B0503020204020204" pitchFamily="34" charset="0"/>
              </a:rPr>
              <a:t>социальной</a:t>
            </a:r>
            <a:r>
              <a:rPr lang="en-US" sz="6600" dirty="0" smtClean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рекламе </a:t>
            </a:r>
            <a:r>
              <a:rPr lang="ru-RU" sz="6600" dirty="0">
                <a:latin typeface="Corbel" panose="020B0503020204020204" pitchFamily="34" charset="0"/>
              </a:rPr>
              <a:t>утверждается, что она 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>
                <a:latin typeface="Corbel" panose="020B0503020204020204" pitchFamily="34" charset="0"/>
              </a:rPr>
              <a:t>б</a:t>
            </a:r>
            <a:r>
              <a:rPr lang="ru-RU" sz="6600" dirty="0" smtClean="0">
                <a:latin typeface="Corbel" panose="020B0503020204020204" pitchFamily="34" charset="0"/>
              </a:rPr>
              <a:t>ыла</a:t>
            </a:r>
            <a:r>
              <a:rPr lang="en-US" sz="6600" dirty="0" smtClean="0">
                <a:latin typeface="Corbel" panose="020B0503020204020204" pitchFamily="34" charset="0"/>
              </a:rPr>
              <a:t> </a:t>
            </a:r>
            <a:r>
              <a:rPr lang="ru-RU" sz="6600" dirty="0" smtClean="0">
                <a:latin typeface="Corbel" panose="020B0503020204020204" pitchFamily="34" charset="0"/>
              </a:rPr>
              <a:t>бы </a:t>
            </a:r>
            <a:r>
              <a:rPr lang="ru-RU" sz="6600" dirty="0">
                <a:latin typeface="Corbel" panose="020B0503020204020204" pitchFamily="34" charset="0"/>
              </a:rPr>
              <a:t>11-ой в списке ТАКИХ </a:t>
            </a:r>
            <a:endParaRPr lang="ru-RU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людей</a:t>
            </a:r>
            <a:r>
              <a:rPr lang="ru-RU" sz="6600" dirty="0">
                <a:latin typeface="Corbel" panose="020B0503020204020204" pitchFamily="34" charset="0"/>
              </a:rPr>
              <a:t>. Вроде, </a:t>
            </a:r>
            <a:r>
              <a:rPr lang="ru-RU" sz="6600" dirty="0" smtClean="0">
                <a:latin typeface="Corbel" panose="020B0503020204020204" pitchFamily="34" charset="0"/>
              </a:rPr>
              <a:t>неплохо,</a:t>
            </a:r>
            <a:r>
              <a:rPr lang="ru-RU" sz="6600" dirty="0">
                <a:latin typeface="Corbel" panose="020B0503020204020204" pitchFamily="34" charset="0"/>
              </a:rPr>
              <a:t> </a:t>
            </a:r>
            <a:r>
              <a:rPr lang="ru-RU" sz="6600" dirty="0" smtClean="0">
                <a:latin typeface="Corbel" panose="020B0503020204020204" pitchFamily="34" charset="0"/>
              </a:rPr>
              <a:t>но </a:t>
            </a:r>
            <a:r>
              <a:rPr lang="ru-RU" sz="6600" dirty="0">
                <a:latin typeface="Corbel" panose="020B0503020204020204" pitchFamily="34" charset="0"/>
              </a:rPr>
              <a:t>её </a:t>
            </a:r>
            <a:endParaRPr lang="ru-RU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прототип </a:t>
            </a:r>
            <a:r>
              <a:rPr lang="ru-RU" sz="6600" dirty="0">
                <a:latin typeface="Corbel" panose="020B0503020204020204" pitchFamily="34" charset="0"/>
              </a:rPr>
              <a:t>– пятый. </a:t>
            </a:r>
            <a:endParaRPr lang="ru-RU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Напишите </a:t>
            </a:r>
            <a:r>
              <a:rPr lang="ru-RU" sz="6600" b="1" dirty="0">
                <a:latin typeface="Corbel" panose="020B0503020204020204" pitchFamily="34" charset="0"/>
              </a:rPr>
              <a:t>ТАКИХ, и </a:t>
            </a:r>
            <a:r>
              <a:rPr lang="ru-RU" sz="6600" b="1" dirty="0" smtClean="0">
                <a:latin typeface="Corbel" panose="020B0503020204020204" pitchFamily="34" charset="0"/>
              </a:rPr>
              <a:t>какой</a:t>
            </a:r>
            <a:r>
              <a:rPr lang="ru-RU" sz="6600" b="1" dirty="0">
                <a:latin typeface="Corbel" panose="020B0503020204020204" pitchFamily="34" charset="0"/>
              </a:rPr>
              <a:t> </a:t>
            </a:r>
            <a:r>
              <a:rPr lang="ru-RU" sz="6600" b="1" dirty="0" smtClean="0">
                <a:latin typeface="Corbel" panose="020B0503020204020204" pitchFamily="34" charset="0"/>
              </a:rPr>
              <a:t>посыл </a:t>
            </a:r>
            <a:r>
              <a:rPr lang="ru-RU" sz="6600" b="1" dirty="0">
                <a:latin typeface="Corbel" panose="020B0503020204020204" pitchFamily="34" charset="0"/>
              </a:rPr>
              <a:t>у рекламы.</a:t>
            </a:r>
            <a:endParaRPr lang="ru-RU" sz="66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366" y="1119705"/>
            <a:ext cx="12875734" cy="857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691" y="10189027"/>
            <a:ext cx="2647409" cy="1120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37" y="10209474"/>
            <a:ext cx="852786" cy="10794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9106" y="1427915"/>
            <a:ext cx="5663874" cy="687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01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4453</TotalTime>
  <Words>534</Words>
  <Application>Microsoft Office PowerPoint</Application>
  <PresentationFormat>Произвольный</PresentationFormat>
  <Paragraphs>120</Paragraphs>
  <Slides>18</Slides>
  <Notes>17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1   ВОПРОС</vt:lpstr>
      <vt:lpstr>1   ВОПРОС</vt:lpstr>
      <vt:lpstr>2   ВОПРОС</vt:lpstr>
      <vt:lpstr>2   ВОПРОС</vt:lpstr>
      <vt:lpstr>3   ВОПРОС</vt:lpstr>
      <vt:lpstr>3   ВОПРОС</vt:lpstr>
      <vt:lpstr>4   ВОПРОС</vt:lpstr>
      <vt:lpstr>4   ВОПРОС</vt:lpstr>
      <vt:lpstr>5   ВОПРОС</vt:lpstr>
      <vt:lpstr>5   ВОПРОС</vt:lpstr>
      <vt:lpstr>6   ВОПРОС</vt:lpstr>
      <vt:lpstr>6   ВОПРОС</vt:lpstr>
      <vt:lpstr>7   ВОПРОС</vt:lpstr>
      <vt:lpstr>7   ВОПРОС</vt:lpstr>
      <vt:lpstr>7   ВОПРОС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CQ</cp:lastModifiedBy>
  <cp:revision>384</cp:revision>
  <dcterms:modified xsi:type="dcterms:W3CDTF">2021-01-05T09:26:06Z</dcterms:modified>
</cp:coreProperties>
</file>