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e48d61118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e48d61118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e48d61118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e48d6111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e48d61118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e48d61118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e48d61118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e48d61118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e48d61118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9e48d61118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dd9bdd9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dd9bdd9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dd9bdd9f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dd9bdd9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dd9bdd9f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dd9bdd9f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dd9bdd9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9dd9bdd9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dd9bdd9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dd9bdd9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e48d61118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e48d61118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e48d61118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e48d61118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e48d6111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e48d6111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e48d61118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e48d61118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e48d61118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e48d61118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e48d61118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e48d61118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e48d61118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e48d61118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e48d61118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e48d61118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earningapps.org/display?v=p2ze7191a23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canva.com/design/DAF09z8OUjA/j3ZplYN1eFilQ2EP-Ef3bg/edi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earningapps.org/display?v=piy61r6mj23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earningapps.org/display?v=pyuak1e6c2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X3X_-RrpFD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729450" y="635175"/>
            <a:ext cx="7688100" cy="22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Proiect didactic la limba și literatura română</a:t>
            </a:r>
            <a:endParaRPr b="1" sz="184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685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6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b="1" lang="ru" sz="11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i="1" lang="ru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Disciplina: Limba şi literatura română pentru instituțiile cu predare  	 în limbile minorităților naționale.</a:t>
            </a:r>
            <a:endParaRPr b="1" i="1" sz="186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6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</a:t>
            </a:r>
            <a:r>
              <a:rPr b="1" i="1" lang="ru" sz="208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Clasa: a IX-a </a:t>
            </a:r>
            <a:endParaRPr b="1" i="1" sz="208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2850" y="3445250"/>
            <a:ext cx="66639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440"/>
              <a:t>                                                                                          </a:t>
            </a:r>
            <a:r>
              <a:rPr b="1" lang="ru" sz="1517">
                <a:solidFill>
                  <a:srgbClr val="FF0000"/>
                </a:solidFill>
              </a:rPr>
              <a:t>    Profesoară: Barladean Svetlana</a:t>
            </a:r>
            <a:endParaRPr b="1" sz="1517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00" y="635175"/>
            <a:ext cx="7627651" cy="40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75" y="471500"/>
            <a:ext cx="7584874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75" y="290525"/>
            <a:ext cx="7987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432000"/>
            <a:ext cx="7848600" cy="4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Componentele unui mesaj electronic: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50" y="1672450"/>
            <a:ext cx="7624375" cy="31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De structurat o felicitare.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819150" y="20335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 u="sng">
                <a:solidFill>
                  <a:schemeClr val="hlink"/>
                </a:solidFill>
                <a:hlinkClick r:id="rId3"/>
              </a:rPr>
              <a:t>https://learningapps.org/display?v=p2ze7191a23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250" y="2571750"/>
            <a:ext cx="6811675" cy="19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819150" y="731425"/>
            <a:ext cx="75057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STRUCTURA: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25" y="1373025"/>
            <a:ext cx="8126951" cy="3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De structurat un SMS, un Chat, o scrisoare electronică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 u="sng">
                <a:solidFill>
                  <a:schemeClr val="hlink"/>
                </a:solidFill>
                <a:hlinkClick r:id="rId3"/>
              </a:rPr>
              <a:t>https://www.canva.com/design/DAF09z8OUjA/j3ZplYN1eFilQ2EP-Ef3bg/edit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800"/>
              <a:t>Lucrul în grupi.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REFLECȚIE: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Identifică adevărat este sau fals.</a:t>
            </a:r>
            <a:endParaRPr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https://learningapps.org/display?v=piy61r6mj23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819150" y="845600"/>
            <a:ext cx="7505700" cy="6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0000"/>
                </a:solidFill>
              </a:rPr>
              <a:t>EXTINDERE</a:t>
            </a:r>
            <a:endParaRPr b="1" sz="3100">
              <a:solidFill>
                <a:srgbClr val="FF0000"/>
              </a:solidFill>
            </a:endParaRPr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819150" y="1608275"/>
            <a:ext cx="7505700" cy="30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FF00"/>
                </a:solidFill>
              </a:rPr>
              <a:t>Lucrul pentru acasă!</a:t>
            </a:r>
            <a:endParaRPr b="1" sz="2100">
              <a:solidFill>
                <a:srgbClr val="00FF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b="1" lang="ru" sz="1700"/>
              <a:t>Alcătuiți textul unei felicitări-surpriză cu explicații bazate pe anumite simboluri. (P. 72, ex. 11)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ru" sz="1700"/>
              <a:t>Memorați formule de adresare, urări, formule de încheiere (P.69)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700"/>
              <a:t>Pentru Sandu Iulia și Vicol Dina- alcătuiți și machetați , în unul din programele electronice pe care le cunoașteți, o ilustrată. Cui este adresată alegeți singuri. 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rgbClr val="00FF00"/>
                </a:solidFill>
              </a:rPr>
              <a:t>Evaluarea competențelor elevilor.</a:t>
            </a:r>
            <a:endParaRPr b="1" sz="2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613800"/>
            <a:ext cx="7505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6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Unitatea de învăţare: </a:t>
            </a:r>
            <a:r>
              <a:rPr b="1" i="1" lang="ru" sz="2644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Adolescentul și societatea</a:t>
            </a:r>
            <a:endParaRPr b="1" i="1" sz="2644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33425"/>
            <a:ext cx="7505700" cy="28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Subiectul lecţiei: </a:t>
            </a:r>
            <a:endParaRPr b="1" i="1"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Mesaje electronice. </a:t>
            </a:r>
            <a:endParaRPr b="1" i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Felicitarea.</a:t>
            </a:r>
            <a:endParaRPr sz="4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Unități de competențe: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Recunoaşterea unor 	informații   	detaliate      	din   	interacțiuni 	verbale,        	mesaje audio-vizuale.</a:t>
            </a:r>
            <a:endParaRPr sz="14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Producerea unui   	discurs,       	cu    	utilizarea    	suporturilor        	audiovizuale/digitale.</a:t>
            </a:r>
            <a:endParaRPr sz="14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Selectarea   	informațiilor   specifice     	și     	de    	detaliu din   	variate tipuri        	de    	texte	și     	surse.  </a:t>
            </a:r>
            <a:endParaRPr sz="14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Redactarea unor     	texte	structurate, 	prezentând  	argumente  	pertinente.</a:t>
            </a:r>
            <a:endParaRPr sz="14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4099400"/>
            <a:ext cx="75057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624500"/>
            <a:ext cx="7505700" cy="4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Acte comunicative:</a:t>
            </a: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exprima atitudini/sentimente/emoții/interes.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Elemente de construcţie a comunicării: 	</a:t>
            </a:r>
            <a:endParaRPr b="1" i="1"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Strategii didactice:</a:t>
            </a:r>
            <a:endParaRPr b="1" i="1"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–metode și tehnici: conversația,, jocul didactic,  asaltul de ıdeı.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forme       	 de organizare: frontală, individuală, în grupi;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mijloace: secvențe video, learnings apps, canva, prezentare/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Strategii de evaluare:</a:t>
            </a:r>
            <a:endParaRPr b="1" i="1"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metode de evaluare: orală, scrisă, prin IT.;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–produs final: felicitarea</a:t>
            </a:r>
            <a:endParaRPr b="1" i="1"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Resurse materiale:</a:t>
            </a:r>
            <a:r>
              <a:rPr lang="ru" sz="1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fragment video, Tehnologii informaționale</a:t>
            </a:r>
            <a:endParaRPr sz="1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10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645875"/>
            <a:ext cx="75057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300">
                <a:solidFill>
                  <a:srgbClr val="00FF00"/>
                </a:solidFill>
              </a:rPr>
              <a:t>EVOCARE:</a:t>
            </a:r>
            <a:endParaRPr b="1" sz="2300">
              <a:solidFill>
                <a:srgbClr val="00FF00"/>
              </a:solidFill>
            </a:endParaRPr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234000"/>
            <a:ext cx="7505700" cy="3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90000"/>
                </a:solidFill>
              </a:rPr>
              <a:t>Observă, care este elementul comun al acestor imagini!</a:t>
            </a:r>
            <a:endParaRPr b="1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950" y="1586900"/>
            <a:ext cx="2857800" cy="1400825"/>
          </a:xfrm>
          <a:prstGeom prst="rect">
            <a:avLst/>
          </a:prstGeom>
          <a:noFill/>
          <a:ln>
            <a:noFill/>
          </a:ln>
          <a:effectLst>
            <a:reflection blurRad="0" dir="5400000" dist="133350" endA="0" endPos="30000" fadeDir="5400012" kx="0" rotWithShape="0" algn="bl" stPos="0" sy="-100000" ky="0"/>
          </a:effectLst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425" y="1298175"/>
            <a:ext cx="2612425" cy="14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7600" y="2295888"/>
            <a:ext cx="1871301" cy="18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5100" y="3094650"/>
            <a:ext cx="2857800" cy="14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8900" y="3062575"/>
            <a:ext cx="2535950" cy="15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845600"/>
            <a:ext cx="7505700" cy="1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Astăzi la lecție veți afla cum se realizează comunicarea electronică și ce este un mesaj electronic. </a:t>
            </a:r>
            <a:r>
              <a:rPr b="1"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reguli trebuie să respectați ca să realizați un mesaj electronic.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FF00"/>
                </a:solidFill>
              </a:rPr>
              <a:t>REALIZAREA SENSULUI</a:t>
            </a:r>
            <a:endParaRPr b="1" sz="3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00" u="sng">
                <a:solidFill>
                  <a:schemeClr val="hlink"/>
                </a:solidFill>
                <a:hlinkClick r:id="rId3"/>
              </a:rPr>
              <a:t>https://learningapps.org/display?v=pyuak1e6c23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375" y="238125"/>
            <a:ext cx="7563476" cy="45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Curiozități despre prima scrisoare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 u="sng">
                <a:solidFill>
                  <a:schemeClr val="hlink"/>
                </a:solidFill>
                <a:hlinkClick r:id="rId3"/>
              </a:rPr>
              <a:t>https://www.youtube.com/watch?v=X3X_-RrpFDk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50" y="378550"/>
            <a:ext cx="7838224" cy="41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