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67" r:id="rId6"/>
    <p:sldId id="266" r:id="rId7"/>
    <p:sldId id="271" r:id="rId8"/>
    <p:sldId id="273" r:id="rId9"/>
    <p:sldId id="274" r:id="rId10"/>
    <p:sldId id="278" r:id="rId11"/>
    <p:sldId id="265" r:id="rId12"/>
    <p:sldId id="276" r:id="rId13"/>
    <p:sldId id="277" r:id="rId14"/>
    <p:sldId id="280" r:id="rId15"/>
    <p:sldId id="264" r:id="rId16"/>
    <p:sldId id="263" r:id="rId17"/>
    <p:sldId id="281" r:id="rId18"/>
    <p:sldId id="275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268" r:id="rId44"/>
    <p:sldId id="279" r:id="rId45"/>
    <p:sldId id="28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A4500"/>
    <a:srgbClr val="663300"/>
    <a:srgbClr val="003300"/>
    <a:srgbClr val="434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17" autoAdjust="0"/>
  </p:normalViewPr>
  <p:slideViewPr>
    <p:cSldViewPr>
      <p:cViewPr varScale="1">
        <p:scale>
          <a:sx n="98" d="100"/>
          <a:sy n="98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F6985-C3F2-49AE-89D2-94B82B7DC22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на следующий слайд щелчком</a:t>
            </a:r>
            <a:r>
              <a:rPr lang="ru-RU" baseline="0" dirty="0" smtClean="0"/>
              <a:t> мышки или прокруткой (колёсико мышки)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Бортинженер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специалист в области техники на кораб­ле, значит, он должен уметь различать виды кораблей, уметь рабо­тать с двигателями, с различными приборами, осуществляющими полет корабля. Требуется выполнить задание: найти объем фи­гуры, изображенной на рисунке.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возврата к основному меню нажмите на кнопку «Экипаж»</a:t>
            </a:r>
            <a:endParaRPr lang="ru-RU" dirty="0" smtClean="0"/>
          </a:p>
          <a:p>
            <a:r>
              <a:rPr lang="ru-RU" dirty="0" smtClean="0"/>
              <a:t>Для перехода к заданиям нажимайте на звёздочки в любой последовательности. После проверки выполнения задания звёздочка исчезнет.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Командир корабля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должен знать очень много о кос­мосе, о космическом корабле, знать математические формулы и уметь их применить в полете.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вами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пентамино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Эта игра требует внимания, терпения, сообразительности, хорошо тренирует воображение и логику мыш­ления, а эти качества как раз помогут вам в дальнейшем при изуче­нии новых предметов в старших классах - черчении и геометрии.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Последующие действия на слайде – прокрутка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 к заданиям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нажвть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кнопки «Ракета», «Космонавт»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вернуться к меню (2 слайд) необходимо нажать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кнопку «Командир корабля»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Необходимо удалить «лишние» фигуры – настроен триггер навести на фигуру – щелчок</a:t>
            </a:r>
            <a:r>
              <a:rPr lang="ru-RU" baseline="0" dirty="0" smtClean="0"/>
              <a:t> – вылет за поле слайда</a:t>
            </a:r>
            <a:endParaRPr lang="ru-RU" dirty="0" smtClean="0"/>
          </a:p>
          <a:p>
            <a:r>
              <a:rPr lang="ru-RU" dirty="0" smtClean="0"/>
              <a:t>Фигуры,</a:t>
            </a:r>
            <a:r>
              <a:rPr lang="ru-RU" baseline="0" dirty="0" smtClean="0"/>
              <a:t> необходимые для строительства выстраиваются в картинку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Найти объем аквариума с золотистыми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водорослями-хризофатами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если он имеет форму куба с ребром 50 см.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 удалить «лишние» фигуры – настроен триггер навести на фигуру – щелчок</a:t>
            </a:r>
            <a:r>
              <a:rPr lang="ru-RU" baseline="0" dirty="0" smtClean="0"/>
              <a:t> – вылет за поле слайда</a:t>
            </a:r>
            <a:endParaRPr lang="ru-RU" dirty="0" smtClean="0"/>
          </a:p>
          <a:p>
            <a:r>
              <a:rPr lang="ru-RU" dirty="0" smtClean="0"/>
              <a:t>Переход на следующий слайд - прокрутка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Штурман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специалист по управлению кораблем, он про­кладывает курс, отмечает движение корабля по карте, а значит, он должен знать, как вычислить расстояние, скорость, время, должен уметь ориентироваться в космическом пространстве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выполнения всех заданий необходимо вернуться к меню (2 слайд) необходимо нажать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кнопку «Командир корабля»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 – нажмите на фигуру с вопросом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 – нажмите на фигуру с вопросом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 – нажмите на фигуру с вопросом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Последующие действия на слайде – щелчок мышки по управляющей кнопке «4».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F187-AEC8-4D8D-B924-CC10E663F0E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pic>
        <p:nvPicPr>
          <p:cNvPr id="7" name="Рисунок 6" descr="fut02.gif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" name="Скругленный прямоугольник 7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sp useBgFill="1"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sp useBgFill="1"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sp useBgFill="1"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sp useBgFill="1"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sp useBgFill="1">
        <p:nvSpPr>
          <p:cNvPr id="8" name="Скругленный прямоугольник 7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sp useBgFill="1">
        <p:nvSpPr>
          <p:cNvPr id="10" name="Скругленный прямоугольник 9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sp useBgFill="1">
        <p:nvSpPr>
          <p:cNvPr id="6" name="Скругленный прямоугольник 5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sp useBgFill="1">
        <p:nvSpPr>
          <p:cNvPr id="5" name="Скругленный прямоугольник 4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sp useBgFill="1">
        <p:nvSpPr>
          <p:cNvPr id="8" name="Скругленный прямоугольник 7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AE0F-3E37-4043-A167-7FA742AB9697}" type="slidenum">
              <a:rPr lang="ru-RU" smtClean="0"/>
            </a:fld>
            <a:endParaRPr lang="ru-RU"/>
          </a:p>
        </p:txBody>
      </p:sp>
      <p:sp useBgFill="1">
        <p:nvSpPr>
          <p:cNvPr id="8" name="Скругленный прямоугольник 7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84CF-3DFC-4D98-9114-4BC1724668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AE0F-3E37-4043-A167-7FA742AB9697}" type="slidenum">
              <a:rPr lang="ru-RU" smtClean="0"/>
            </a:fld>
            <a:endParaRPr lang="ru-RU"/>
          </a:p>
        </p:txBody>
      </p:sp>
      <p:pic>
        <p:nvPicPr>
          <p:cNvPr id="7" name="Рисунок 6" descr="fut02.gif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58BE3-AC0B-49DA-AEE0-2C670D226D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D01F-1AF9-4CF7-9B86-75A82E22E2C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2.png"/><Relationship Id="rId13" Type="http://schemas.openxmlformats.org/officeDocument/2006/relationships/notesSlide" Target="../notesSlides/notesSlide9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wmf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7.jpeg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28.xml"/><Relationship Id="rId3" Type="http://schemas.openxmlformats.org/officeDocument/2006/relationships/slide" Target="slide24.xml"/><Relationship Id="rId2" Type="http://schemas.openxmlformats.org/officeDocument/2006/relationships/slide" Target="slide14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21.xml"/><Relationship Id="rId8" Type="http://schemas.openxmlformats.org/officeDocument/2006/relationships/slide" Target="slide20.xml"/><Relationship Id="rId7" Type="http://schemas.openxmlformats.org/officeDocument/2006/relationships/slide" Target="slide19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3" Type="http://schemas.openxmlformats.org/officeDocument/2006/relationships/slide" Target="slide15.xml"/><Relationship Id="rId2" Type="http://schemas.openxmlformats.org/officeDocument/2006/relationships/slide" Target="slide13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3.xml"/><Relationship Id="rId10" Type="http://schemas.openxmlformats.org/officeDocument/2006/relationships/slide" Target="slide22.xml"/><Relationship Id="rId1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22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20.jpeg"/><Relationship Id="rId2" Type="http://schemas.openxmlformats.org/officeDocument/2006/relationships/slide" Target="slide14.xml"/><Relationship Id="rId12" Type="http://schemas.openxmlformats.org/officeDocument/2006/relationships/notesSlide" Target="../notesSlides/notesSlide13.xml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16.bin"/><Relationship Id="rId7" Type="http://schemas.openxmlformats.org/officeDocument/2006/relationships/image" Target="../media/image26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24.jpeg"/><Relationship Id="rId2" Type="http://schemas.openxmlformats.org/officeDocument/2006/relationships/slide" Target="slide14.xml"/><Relationship Id="rId12" Type="http://schemas.openxmlformats.org/officeDocument/2006/relationships/notesSlide" Target="../notesSlides/notesSlide14.xml"/><Relationship Id="rId11" Type="http://schemas.openxmlformats.org/officeDocument/2006/relationships/vmlDrawing" Target="../drawings/vmlDrawing7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image" Target="../media/image30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7.bin"/><Relationship Id="rId2" Type="http://schemas.openxmlformats.org/officeDocument/2006/relationships/slide" Target="slide14.xml"/><Relationship Id="rId12" Type="http://schemas.openxmlformats.org/officeDocument/2006/relationships/notesSlide" Target="../notesSlides/notesSlide15.xml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image" Target="../media/image34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2" Type="http://schemas.openxmlformats.org/officeDocument/2006/relationships/slide" Target="slide14.xml"/><Relationship Id="rId12" Type="http://schemas.openxmlformats.org/officeDocument/2006/relationships/notesSlide" Target="../notesSlides/notesSlide16.xml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image" Target="../media/image38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23.bin"/><Relationship Id="rId2" Type="http://schemas.openxmlformats.org/officeDocument/2006/relationships/slide" Target="slide14.xml"/><Relationship Id="rId12" Type="http://schemas.openxmlformats.org/officeDocument/2006/relationships/notesSlide" Target="../notesSlides/notesSlide17.xml"/><Relationship Id="rId11" Type="http://schemas.openxmlformats.org/officeDocument/2006/relationships/vmlDrawing" Target="../drawings/vmlDrawing10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2.jpeg"/><Relationship Id="rId4" Type="http://schemas.openxmlformats.org/officeDocument/2006/relationships/slide" Target="slide12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jpeg"/><Relationship Id="rId8" Type="http://schemas.openxmlformats.org/officeDocument/2006/relationships/image" Target="../media/image42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wmf"/><Relationship Id="rId3" Type="http://schemas.openxmlformats.org/officeDocument/2006/relationships/oleObject" Target="../embeddings/oleObject26.bin"/><Relationship Id="rId2" Type="http://schemas.openxmlformats.org/officeDocument/2006/relationships/slide" Target="slide14.xml"/><Relationship Id="rId12" Type="http://schemas.openxmlformats.org/officeDocument/2006/relationships/notesSlide" Target="../notesSlides/notesSlide18.xml"/><Relationship Id="rId11" Type="http://schemas.openxmlformats.org/officeDocument/2006/relationships/vmlDrawing" Target="../drawings/vmlDrawing11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eg"/><Relationship Id="rId8" Type="http://schemas.openxmlformats.org/officeDocument/2006/relationships/image" Target="../media/image46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29.bin"/><Relationship Id="rId2" Type="http://schemas.openxmlformats.org/officeDocument/2006/relationships/slide" Target="slide14.xml"/><Relationship Id="rId12" Type="http://schemas.openxmlformats.org/officeDocument/2006/relationships/notesSlide" Target="../notesSlides/notesSlide19.xml"/><Relationship Id="rId11" Type="http://schemas.openxmlformats.org/officeDocument/2006/relationships/vmlDrawing" Target="../drawings/vmlDrawing12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jpeg"/><Relationship Id="rId8" Type="http://schemas.openxmlformats.org/officeDocument/2006/relationships/image" Target="../media/image50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8.wmf"/><Relationship Id="rId3" Type="http://schemas.openxmlformats.org/officeDocument/2006/relationships/oleObject" Target="../embeddings/oleObject32.bin"/><Relationship Id="rId2" Type="http://schemas.openxmlformats.org/officeDocument/2006/relationships/slide" Target="slide14.xml"/><Relationship Id="rId12" Type="http://schemas.openxmlformats.org/officeDocument/2006/relationships/notesSlide" Target="../notesSlides/notesSlide20.xml"/><Relationship Id="rId11" Type="http://schemas.openxmlformats.org/officeDocument/2006/relationships/vmlDrawing" Target="../drawings/vmlDrawing13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jpeg"/><Relationship Id="rId8" Type="http://schemas.openxmlformats.org/officeDocument/2006/relationships/image" Target="../media/image54.wmf"/><Relationship Id="rId7" Type="http://schemas.openxmlformats.org/officeDocument/2006/relationships/oleObject" Target="../embeddings/oleObject37.bin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35.bin"/><Relationship Id="rId2" Type="http://schemas.openxmlformats.org/officeDocument/2006/relationships/slide" Target="slide14.xml"/><Relationship Id="rId12" Type="http://schemas.openxmlformats.org/officeDocument/2006/relationships/notesSlide" Target="../notesSlides/notesSlide21.xml"/><Relationship Id="rId11" Type="http://schemas.openxmlformats.org/officeDocument/2006/relationships/vmlDrawing" Target="../drawings/vmlDrawing14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27.xml"/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9.jpeg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56.wmf"/><Relationship Id="rId10" Type="http://schemas.openxmlformats.org/officeDocument/2006/relationships/notesSlide" Target="../notesSlides/notesSlide22.xml"/><Relationship Id="rId1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6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3.jpeg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1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60.wmf"/><Relationship Id="rId10" Type="http://schemas.openxmlformats.org/officeDocument/2006/relationships/notesSlide" Target="../notesSlides/notesSlide23.xml"/><Relationship Id="rId1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7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7.jpeg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5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64.wmf"/><Relationship Id="rId10" Type="http://schemas.openxmlformats.org/officeDocument/2006/relationships/notesSlide" Target="../notesSlides/notesSlide24.xml"/><Relationship Id="rId1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31.xml"/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vmlDrawing" Target="../drawings/vmlDrawing18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9.wmf"/><Relationship Id="rId3" Type="http://schemas.openxmlformats.org/officeDocument/2006/relationships/oleObject" Target="../embeddings/oleObject47.bin"/><Relationship Id="rId2" Type="http://schemas.openxmlformats.org/officeDocument/2006/relationships/slide" Target="slide14.xml"/><Relationship Id="rId1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vmlDrawing" Target="../drawings/vmlDrawing1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slide" Target="slide14.xml"/><Relationship Id="rId4" Type="http://schemas.openxmlformats.org/officeDocument/2006/relationships/image" Target="../media/image72.w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71.wmf"/><Relationship Id="rId1" Type="http://schemas.openxmlformats.org/officeDocument/2006/relationships/oleObject" Target="../embeddings/oleObject49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vmlDrawing" Target="../drawings/vmlDrawing20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slide" Target="slide14.xml"/><Relationship Id="rId4" Type="http://schemas.openxmlformats.org/officeDocument/2006/relationships/image" Target="../media/image75.wmf"/><Relationship Id="rId3" Type="http://schemas.openxmlformats.org/officeDocument/2006/relationships/oleObject" Target="../embeddings/oleObject52.bin"/><Relationship Id="rId2" Type="http://schemas.openxmlformats.org/officeDocument/2006/relationships/image" Target="../media/image74.wmf"/><Relationship Id="rId1" Type="http://schemas.openxmlformats.org/officeDocument/2006/relationships/oleObject" Target="../embeddings/oleObject51.bin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35.xml"/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" Target="slide13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0.wmf"/><Relationship Id="rId6" Type="http://schemas.openxmlformats.org/officeDocument/2006/relationships/oleObject" Target="../embeddings/oleObject55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54.bin"/><Relationship Id="rId3" Type="http://schemas.openxmlformats.org/officeDocument/2006/relationships/image" Target="../media/image78.wmf"/><Relationship Id="rId2" Type="http://schemas.openxmlformats.org/officeDocument/2006/relationships/oleObject" Target="../embeddings/oleObject53.bin"/><Relationship Id="rId10" Type="http://schemas.openxmlformats.org/officeDocument/2006/relationships/notesSlide" Target="../notesSlides/notesSlide28.xml"/><Relationship Id="rId1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4.wmf"/><Relationship Id="rId6" Type="http://schemas.openxmlformats.org/officeDocument/2006/relationships/oleObject" Target="../embeddings/oleObject58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57.bin"/><Relationship Id="rId3" Type="http://schemas.openxmlformats.org/officeDocument/2006/relationships/image" Target="../media/image82.wmf"/><Relationship Id="rId2" Type="http://schemas.openxmlformats.org/officeDocument/2006/relationships/oleObject" Target="../embeddings/oleObject56.bin"/><Relationship Id="rId10" Type="http://schemas.openxmlformats.org/officeDocument/2006/relationships/notesSlide" Target="../notesSlides/notesSlide29.xml"/><Relationship Id="rId1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8.jpeg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6.wmf"/><Relationship Id="rId3" Type="http://schemas.openxmlformats.org/officeDocument/2006/relationships/oleObject" Target="../embeddings/oleObject60.bin"/><Relationship Id="rId2" Type="http://schemas.openxmlformats.org/officeDocument/2006/relationships/image" Target="../media/image85.wmf"/><Relationship Id="rId10" Type="http://schemas.openxmlformats.org/officeDocument/2006/relationships/notesSlide" Target="../notesSlides/notesSlide30.xml"/><Relationship Id="rId1" Type="http://schemas.openxmlformats.org/officeDocument/2006/relationships/oleObject" Target="../embeddings/oleObject59.bin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39.xml"/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" Target="slide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7" Type="http://schemas.openxmlformats.org/officeDocument/2006/relationships/vmlDrawing" Target="../drawings/vmlDrawing2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89.wmf"/><Relationship Id="rId1" Type="http://schemas.openxmlformats.org/officeDocument/2006/relationships/oleObject" Target="../embeddings/oleObject6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7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wmf"/><Relationship Id="rId3" Type="http://schemas.openxmlformats.org/officeDocument/2006/relationships/oleObject" Target="../embeddings/oleObject65.bin"/><Relationship Id="rId2" Type="http://schemas.openxmlformats.org/officeDocument/2006/relationships/image" Target="../media/image92.wmf"/><Relationship Id="rId1" Type="http://schemas.openxmlformats.org/officeDocument/2006/relationships/oleObject" Target="../embeddings/oleObject6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7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67.bin"/><Relationship Id="rId3" Type="http://schemas.openxmlformats.org/officeDocument/2006/relationships/image" Target="../media/image96.wmf"/><Relationship Id="rId2" Type="http://schemas.openxmlformats.org/officeDocument/2006/relationships/oleObject" Target="../embeddings/oleObject66.bin"/><Relationship Id="rId1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2" Type="http://schemas.openxmlformats.org/officeDocument/2006/relationships/slide" Target="slide3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hyperlink" Target="http://astrofishki.net/wp-content/uploads/2012/09/4.gif" TargetMode="External"/><Relationship Id="rId8" Type="http://schemas.openxmlformats.org/officeDocument/2006/relationships/hyperlink" Target="http://mmust.elimu.net/BSC(ELEC_COMM)/Year_5/ELC-544E-Radar%20Systems%20and%20Satellite/Satellite_Characteristics/Images/GSO_Animated.gif" TargetMode="External"/><Relationship Id="rId7" Type="http://schemas.openxmlformats.org/officeDocument/2006/relationships/hyperlink" Target="http://www.allsim.org/_ph/24/93247292.jpg" TargetMode="External"/><Relationship Id="rId6" Type="http://schemas.openxmlformats.org/officeDocument/2006/relationships/hyperlink" Target="http://ru.stockfresh.com/files/l/lenm/m/70/3370298_stock-photo-kid-astronauts.jpg" TargetMode="External"/><Relationship Id="rId5" Type="http://schemas.openxmlformats.org/officeDocument/2006/relationships/hyperlink" Target="http://images.easyfreeclipart.com/314/2013-cub-scout-summer-day-amp-twilight-camps-314466.jpg" TargetMode="External"/><Relationship Id="rId4" Type="http://schemas.openxmlformats.org/officeDocument/2006/relationships/hyperlink" Target="http://doktor-ua.com/pars_docs/refs/8/7349/7349_html_m3e0b6f85.jpg" TargetMode="External"/><Relationship Id="rId3" Type="http://schemas.openxmlformats.org/officeDocument/2006/relationships/hyperlink" Target="http://images.clipartlogo.com/files/ss/original/117/117440851/child-flying-a-spacecraft.jpg" TargetMode="External"/><Relationship Id="rId2" Type="http://schemas.openxmlformats.org/officeDocument/2006/relationships/hyperlink" Target="http://thumbs.dreamstime.com/z/kids-spaceship-26352273.jpg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://sunveter.ru/uploads/posts/2014-05/1400584842_fut02s.gif" TargetMode="Externa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aviaspace.ru/upload/iblock/18c/18cc7b3ee1d98d2cdf1e6e23a25e4248.jpg" TargetMode="External"/><Relationship Id="rId8" Type="http://schemas.openxmlformats.org/officeDocument/2006/relationships/hyperlink" Target="http://dic.academic.ru/pictures/enc_colier/ph05796.jpg" TargetMode="External"/><Relationship Id="rId7" Type="http://schemas.openxmlformats.org/officeDocument/2006/relationships/hyperlink" Target="http://img1.joyreactor.cc/pics/comment/%D0%B2%D0%B5%D0%BB%D0%BE%D1%81%D0%B8%D0%BF%D0%B5%D0%B4-%D0%A1%D0%A1%D0%A1%D0%A0-%D0%BF%D0%B5%D1%81%D0%BE%D1%87%D0%BD%D0%B8%D1%86%D0%B0-154087.jpeg" TargetMode="External"/><Relationship Id="rId6" Type="http://schemas.openxmlformats.org/officeDocument/2006/relationships/hyperlink" Target="http://animal-store.ru/img/2015/050316/2037727" TargetMode="External"/><Relationship Id="rId5" Type="http://schemas.openxmlformats.org/officeDocument/2006/relationships/hyperlink" Target="http://aviaspace.ru/upload/iblock/89c/89cc529807741b1a58671dd3dc8f48af.jpg" TargetMode="External"/><Relationship Id="rId4" Type="http://schemas.openxmlformats.org/officeDocument/2006/relationships/hyperlink" Target="http://cs405017.vk.me/v405017662/8657/M07U5rgcpV0.jpg" TargetMode="External"/><Relationship Id="rId3" Type="http://schemas.openxmlformats.org/officeDocument/2006/relationships/hyperlink" Target="http://mariupol-life.com.ua/wp-content/images/21.10.2011-40statya3.jpg" TargetMode="External"/><Relationship Id="rId2" Type="http://schemas.openxmlformats.org/officeDocument/2006/relationships/hyperlink" Target="http://beginnerschool.ru/wp-content/uploads/2012/02/kosmos2-Kopirovat.png" TargetMode="External"/><Relationship Id="rId12" Type="http://schemas.openxmlformats.org/officeDocument/2006/relationships/slideLayout" Target="../slideLayouts/slideLayout2.xml"/><Relationship Id="rId11" Type="http://schemas.openxmlformats.org/officeDocument/2006/relationships/hyperlink" Target="http://s019.radikal.ru/i602/1212/d1/abd789cf4c0c.jpg" TargetMode="External"/><Relationship Id="rId10" Type="http://schemas.openxmlformats.org/officeDocument/2006/relationships/hyperlink" Target="http://www.topauthor.ru/uploads/2013-06/original/a416489a2d32018c82aca0e5223df708.jpeg" TargetMode="External"/><Relationship Id="rId1" Type="http://schemas.openxmlformats.org/officeDocument/2006/relationships/hyperlink" Target="http://nibler.ru/uploads/users/365/2012-12-17/gifki-kosmicheskie-gifki-smeshnye-gifki-gifki-kote_8640345981.gif" TargetMode="Externa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hyperlink" Target="http://usiter.com/uploads/20120201/akvarium+steklyannij+akvarium+vodorosli+97716697484.jpg" TargetMode="External"/><Relationship Id="rId8" Type="http://schemas.openxmlformats.org/officeDocument/2006/relationships/hyperlink" Target="http://fs202.jpe.ru/c3a7/1661049_6b8c6119.jpg" TargetMode="External"/><Relationship Id="rId7" Type="http://schemas.openxmlformats.org/officeDocument/2006/relationships/hyperlink" Target="http://www.motto.net.ua/download.php?file=201209/1920x1080/motto.net.ua-16164.jpg" TargetMode="External"/><Relationship Id="rId6" Type="http://schemas.openxmlformats.org/officeDocument/2006/relationships/hyperlink" Target="http://cs622721.vk.me/v622721699/17c1/0pGTYWFUkK0.jpg" TargetMode="External"/><Relationship Id="rId5" Type="http://schemas.openxmlformats.org/officeDocument/2006/relationships/hyperlink" Target="http://health-fitnes.ru/cimg/2015/041110/4421691" TargetMode="External"/><Relationship Id="rId4" Type="http://schemas.openxmlformats.org/officeDocument/2006/relationships/hyperlink" Target="http://www.prikol.ru/wp-content/gallery/february-2012/novorossiysk-after-storm-07.jpg" TargetMode="External"/><Relationship Id="rId3" Type="http://schemas.openxmlformats.org/officeDocument/2006/relationships/hyperlink" Target="http://elitefon.ru/download.php?file=201211/1920x1080/elitefon.ru-23364.jpg" TargetMode="External"/><Relationship Id="rId2" Type="http://schemas.openxmlformats.org/officeDocument/2006/relationships/hyperlink" Target="http://images.easyfreeclipart.com/1623/vector-crowd-of-men-and-women-colourbox-1623834.jpg" TargetMode="External"/><Relationship Id="rId13" Type="http://schemas.openxmlformats.org/officeDocument/2006/relationships/slideLayout" Target="../slideLayouts/slideLayout2.xml"/><Relationship Id="rId12" Type="http://schemas.openxmlformats.org/officeDocument/2006/relationships/hyperlink" Target="http://www.wallpage.ru/imgbig/wallpapers_14396.jpg" TargetMode="External"/><Relationship Id="rId11" Type="http://schemas.openxmlformats.org/officeDocument/2006/relationships/hyperlink" Target="http://img0.liveinternet.ru/images/attach/c/2/72/522/72522680_1300974539_2028392848_8d365724eb.jpg" TargetMode="External"/><Relationship Id="rId10" Type="http://schemas.openxmlformats.org/officeDocument/2006/relationships/hyperlink" Target="http://randomwallpapers.net/spaceship-interior-fantasy-1920x1080-wallpaper242063.jpg" TargetMode="External"/><Relationship Id="rId1" Type="http://schemas.openxmlformats.org/officeDocument/2006/relationships/hyperlink" Target="http://vladnews.ru/uploads/news/2014/08/17/514d639da9036d6e8fa6e6d802cd2421.jpg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4.bin"/><Relationship Id="rId2" Type="http://schemas.openxmlformats.org/officeDocument/2006/relationships/slide" Target="slide3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t02.gif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1520" y="908720"/>
            <a:ext cx="8640960" cy="1872208"/>
            <a:chOff x="251520" y="908720"/>
            <a:chExt cx="8640960" cy="187220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51520" y="908720"/>
              <a:ext cx="8640960" cy="1872208"/>
              <a:chOff x="251520" y="908720"/>
              <a:chExt cx="8640960" cy="187220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251520" y="908720"/>
                <a:ext cx="8640960" cy="187220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78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95536" y="1628800"/>
                <a:ext cx="826976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Космическое путешествие</a:t>
                </a:r>
                <a:endPara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627784" y="1124744"/>
              <a:ext cx="37974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Дидактическая игра</a:t>
              </a:r>
              <a:endPara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51520" y="3284984"/>
            <a:ext cx="8640960" cy="1872208"/>
            <a:chOff x="251520" y="3284984"/>
            <a:chExt cx="8640960" cy="187220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51520" y="3284984"/>
              <a:ext cx="8640960" cy="1872208"/>
              <a:chOff x="251520" y="908720"/>
              <a:chExt cx="8640960" cy="187220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51520" y="908720"/>
                <a:ext cx="8640960" cy="187220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403648" y="1196752"/>
                <a:ext cx="6187656" cy="923330"/>
              </a:xfrm>
              <a:prstGeom prst="rect">
                <a:avLst/>
              </a:prstGeom>
              <a:grp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</a:rPr>
                  <a:t>Площади и объёмы</a:t>
                </a:r>
                <a:endPara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3306864" y="4437112"/>
              <a:ext cx="2525243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5 - 6 класс 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nibler.ru/uploads/users/365/2012-12-17/gifki-kosmicheskie-gifki-smeshnye-gifki-gifki-kote_8640345981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71600" y="1268760"/>
            <a:ext cx="5617643" cy="3168352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971600" y="548680"/>
            <a:ext cx="7200800" cy="720080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Штурман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6804248" y="908720"/>
            <a:ext cx="122413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flipH="1">
            <a:off x="467544" y="4293096"/>
            <a:ext cx="7200800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космическая скорость (46,9км/с)  — скорость чтобы вывести объект за пределы Солнечной системы.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 flipH="1">
            <a:off x="467544" y="4293096"/>
            <a:ext cx="7200800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скоростью можно вывести корабль за пределы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Солнечной системы?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 flipH="1">
            <a:off x="467544" y="4293096"/>
            <a:ext cx="7200800" cy="1944216"/>
          </a:xfrm>
          <a:prstGeom prst="snip1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7812360" y="6237312"/>
            <a:ext cx="104241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настраиваемая 15">
            <a:hlinkClick r:id="rId1" action="ppaction://hlinksldjump" highlightClick="1"/>
          </p:cNvPr>
          <p:cNvSpPr/>
          <p:nvPr/>
        </p:nvSpPr>
        <p:spPr>
          <a:xfrm>
            <a:off x="971600" y="548680"/>
            <a:ext cx="7200800" cy="720080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Штурман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04248" y="908720"/>
            <a:ext cx="122413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2" name="Picture 2" descr="http://beginnerschool.ru/wp-content/uploads/2012/02/kosmos2-Kopirova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4221088"/>
            <a:ext cx="4886325" cy="277177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971600" y="1700808"/>
            <a:ext cx="72008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Скорость движения Земли по орбите вокруг Солнца 30 км/с. Какой путь пройдет по орбите Земля за время нашего урока?</a:t>
            </a:r>
            <a:endParaRPr lang="ru-RU" sz="2800" b="1" dirty="0" smtClean="0"/>
          </a:p>
          <a:p>
            <a:pPr algn="ctr"/>
            <a:endParaRPr lang="ru-RU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971600" y="3501008"/>
          <a:ext cx="277745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3" imgW="16459200" imgH="4267200" progId="Equation.3">
                  <p:embed/>
                </p:oleObj>
              </mc:Choice>
              <mc:Fallback>
                <p:oleObj name="Формула" r:id="rId3" imgW="16459200" imgH="4267200" progId="Equation.3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3501008"/>
                        <a:ext cx="2777451" cy="7200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722688" y="3500438"/>
          <a:ext cx="23161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5" imgW="13716000" imgH="4267200" progId="Equation.3">
                  <p:embed/>
                </p:oleObj>
              </mc:Choice>
              <mc:Fallback>
                <p:oleObj name="Формула" r:id="rId5" imgW="13716000" imgH="42672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2688" y="3500438"/>
                        <a:ext cx="2316162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971600" y="4149080"/>
          <a:ext cx="3448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7" imgW="20421600" imgH="4267200" progId="Equation.3">
                  <p:embed/>
                </p:oleObj>
              </mc:Choice>
              <mc:Fallback>
                <p:oleObj name="Формула" r:id="rId7" imgW="20421600" imgH="4267200" progId="Equation.3">
                  <p:embed/>
                  <p:pic>
                    <p:nvPicPr>
                      <p:cNvPr id="0" name="Изображение 409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4149080"/>
                        <a:ext cx="344805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946150" y="4797425"/>
          <a:ext cx="35004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9" imgW="20726400" imgH="4267200" progId="Equation.3">
                  <p:embed/>
                </p:oleObj>
              </mc:Choice>
              <mc:Fallback>
                <p:oleObj name="Формула" r:id="rId9" imgW="20726400" imgH="42672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6150" y="4797425"/>
                        <a:ext cx="3500438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Блок-схема: процесс 23"/>
          <p:cNvSpPr/>
          <p:nvPr/>
        </p:nvSpPr>
        <p:spPr>
          <a:xfrm>
            <a:off x="971600" y="4797152"/>
            <a:ext cx="3456384" cy="720080"/>
          </a:xfrm>
          <a:prstGeom prst="flowChartProcess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7812360" y="6237312"/>
            <a:ext cx="104241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971600" y="548680"/>
            <a:ext cx="7200800" cy="720080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Бортинженер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http://images.easyfreeclipart.com/314/2013-cub-scout-summer-day-amp-twilight-camps-31446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2850378" cy="2304256"/>
          </a:xfrm>
          <a:prstGeom prst="rect">
            <a:avLst/>
          </a:prstGeom>
          <a:noFill/>
        </p:spPr>
      </p:pic>
      <p:grpSp>
        <p:nvGrpSpPr>
          <p:cNvPr id="35" name="Группа 34"/>
          <p:cNvGrpSpPr/>
          <p:nvPr/>
        </p:nvGrpSpPr>
        <p:grpSpPr>
          <a:xfrm>
            <a:off x="6660232" y="2276872"/>
            <a:ext cx="1512168" cy="2152256"/>
            <a:chOff x="4932040" y="3717032"/>
            <a:chExt cx="1512168" cy="2152256"/>
          </a:xfrm>
        </p:grpSpPr>
        <p:sp>
          <p:nvSpPr>
            <p:cNvPr id="10" name="Куб 9"/>
            <p:cNvSpPr/>
            <p:nvPr/>
          </p:nvSpPr>
          <p:spPr>
            <a:xfrm>
              <a:off x="4932040" y="5013176"/>
              <a:ext cx="864096" cy="856112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Куб 10"/>
            <p:cNvSpPr/>
            <p:nvPr/>
          </p:nvSpPr>
          <p:spPr>
            <a:xfrm>
              <a:off x="5580112" y="5013176"/>
              <a:ext cx="864096" cy="856112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4932040" y="4365104"/>
              <a:ext cx="864096" cy="856112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5580112" y="4365104"/>
              <a:ext cx="864096" cy="856112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Куб 25"/>
            <p:cNvSpPr/>
            <p:nvPr/>
          </p:nvSpPr>
          <p:spPr>
            <a:xfrm>
              <a:off x="4932040" y="3717032"/>
              <a:ext cx="864096" cy="856112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Куб 26"/>
            <p:cNvSpPr/>
            <p:nvPr/>
          </p:nvSpPr>
          <p:spPr>
            <a:xfrm>
              <a:off x="5580112" y="3717032"/>
              <a:ext cx="864096" cy="856112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796136" y="3140968"/>
            <a:ext cx="2160240" cy="1504184"/>
            <a:chOff x="3563888" y="4941168"/>
            <a:chExt cx="2160240" cy="1504184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563888" y="5589240"/>
              <a:ext cx="2160240" cy="856112"/>
              <a:chOff x="4067944" y="5229200"/>
              <a:chExt cx="2160240" cy="856112"/>
            </a:xfrm>
          </p:grpSpPr>
          <p:sp>
            <p:nvSpPr>
              <p:cNvPr id="13" name="Куб 12"/>
              <p:cNvSpPr/>
              <p:nvPr/>
            </p:nvSpPr>
            <p:spPr>
              <a:xfrm>
                <a:off x="4067944" y="5229200"/>
                <a:ext cx="864096" cy="856112"/>
              </a:xfrm>
              <a:prstGeom prst="cub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Куб 13"/>
              <p:cNvSpPr/>
              <p:nvPr/>
            </p:nvSpPr>
            <p:spPr>
              <a:xfrm>
                <a:off x="4716016" y="5229200"/>
                <a:ext cx="864096" cy="856112"/>
              </a:xfrm>
              <a:prstGeom prst="cub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Куб 14"/>
              <p:cNvSpPr/>
              <p:nvPr/>
            </p:nvSpPr>
            <p:spPr>
              <a:xfrm>
                <a:off x="5364088" y="5229200"/>
                <a:ext cx="864096" cy="856112"/>
              </a:xfrm>
              <a:prstGeom prst="cub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563888" y="4941168"/>
              <a:ext cx="2160240" cy="856112"/>
              <a:chOff x="4067944" y="4581128"/>
              <a:chExt cx="2160240" cy="856112"/>
            </a:xfrm>
          </p:grpSpPr>
          <p:sp>
            <p:nvSpPr>
              <p:cNvPr id="29" name="Куб 28"/>
              <p:cNvSpPr/>
              <p:nvPr/>
            </p:nvSpPr>
            <p:spPr>
              <a:xfrm>
                <a:off x="4067944" y="4581128"/>
                <a:ext cx="864096" cy="856112"/>
              </a:xfrm>
              <a:prstGeom prst="cub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Куб 29"/>
              <p:cNvSpPr/>
              <p:nvPr/>
            </p:nvSpPr>
            <p:spPr>
              <a:xfrm>
                <a:off x="4716016" y="4581128"/>
                <a:ext cx="864096" cy="856112"/>
              </a:xfrm>
              <a:prstGeom prst="cub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Куб 30"/>
              <p:cNvSpPr/>
              <p:nvPr/>
            </p:nvSpPr>
            <p:spPr>
              <a:xfrm>
                <a:off x="5364088" y="4581128"/>
                <a:ext cx="864096" cy="856112"/>
              </a:xfrm>
              <a:prstGeom prst="cub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4932040" y="4005064"/>
            <a:ext cx="2808312" cy="856112"/>
            <a:chOff x="683568" y="5229200"/>
            <a:chExt cx="2808312" cy="856112"/>
          </a:xfrm>
        </p:grpSpPr>
        <p:sp>
          <p:nvSpPr>
            <p:cNvPr id="16" name="Куб 15"/>
            <p:cNvSpPr/>
            <p:nvPr/>
          </p:nvSpPr>
          <p:spPr>
            <a:xfrm>
              <a:off x="683568" y="5229200"/>
              <a:ext cx="864096" cy="856112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Куб 16"/>
            <p:cNvSpPr/>
            <p:nvPr/>
          </p:nvSpPr>
          <p:spPr>
            <a:xfrm>
              <a:off x="1331640" y="5229200"/>
              <a:ext cx="864096" cy="856112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Куб 17"/>
            <p:cNvSpPr/>
            <p:nvPr/>
          </p:nvSpPr>
          <p:spPr>
            <a:xfrm>
              <a:off x="1979712" y="5229200"/>
              <a:ext cx="864096" cy="856112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2627784" y="5229200"/>
              <a:ext cx="864096" cy="856112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827584" y="5877272"/>
            <a:ext cx="16561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Подсказка</a:t>
            </a:r>
            <a:endParaRPr lang="ru-RU" sz="2400" b="1" dirty="0"/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 flipH="1">
            <a:off x="827584" y="2852936"/>
            <a:ext cx="3456384" cy="2808312"/>
          </a:xfrm>
          <a:prstGeom prst="snip1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объём фигуры, изображённой на рисунке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Куб 43"/>
          <p:cNvSpPr/>
          <p:nvPr/>
        </p:nvSpPr>
        <p:spPr>
          <a:xfrm>
            <a:off x="3203848" y="1628800"/>
            <a:ext cx="864096" cy="856112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915816" y="1844824"/>
            <a:ext cx="2896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1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47864" y="2348880"/>
            <a:ext cx="4236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1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59832" y="1196752"/>
            <a:ext cx="2896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1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508104" y="5013176"/>
          <a:ext cx="228917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3" imgW="10058400" imgH="4876800" progId="Equation.3">
                  <p:embed/>
                </p:oleObj>
              </mc:Choice>
              <mc:Fallback>
                <p:oleObj name="Формула" r:id="rId3" imgW="10058400" imgH="48768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8104" y="5013176"/>
                        <a:ext cx="2289175" cy="11096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Управляющая кнопка: возврат 37">
            <a:hlinkClick r:id="" action="ppaction://hlinkshowjump?jump=lastslideviewed" highlightClick="1"/>
          </p:cNvPr>
          <p:cNvSpPr/>
          <p:nvPr/>
        </p:nvSpPr>
        <p:spPr>
          <a:xfrm>
            <a:off x="7812360" y="6237312"/>
            <a:ext cx="104241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2411760" y="548680"/>
            <a:ext cx="432048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ЭКИПАЖ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971600" y="357301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971600" y="429309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971600" y="501317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37890" name="Picture 2" descr="http://ru.stockfresh.com/files/l/lenm/m/70/3370298_stock-photo-kid-astronauts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124744"/>
            <a:ext cx="3960440" cy="2646894"/>
          </a:xfrm>
          <a:prstGeom prst="rect">
            <a:avLst/>
          </a:prstGeom>
          <a:noFill/>
        </p:spPr>
      </p:pic>
      <p:sp>
        <p:nvSpPr>
          <p:cNvPr id="9" name="4-конечная звезда 8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9">
            <a:hlinkClick r:id="rId3" action="ppaction://hlinksldjump"/>
          </p:cNvPr>
          <p:cNvSpPr/>
          <p:nvPr/>
        </p:nvSpPr>
        <p:spPr>
          <a:xfrm>
            <a:off x="899592" y="2276872"/>
            <a:ext cx="2066528" cy="1778496"/>
          </a:xfrm>
          <a:prstGeom prst="star4">
            <a:avLst>
              <a:gd name="adj" fmla="val 1396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4-конечная звезда 10">
            <a:hlinkClick r:id="rId4" action="ppaction://hlinksldjump"/>
          </p:cNvPr>
          <p:cNvSpPr/>
          <p:nvPr/>
        </p:nvSpPr>
        <p:spPr>
          <a:xfrm>
            <a:off x="6660232" y="548680"/>
            <a:ext cx="2066528" cy="1778496"/>
          </a:xfrm>
          <a:prstGeom prst="star4">
            <a:avLst>
              <a:gd name="adj" fmla="val 1396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-конечная звезда 11">
            <a:hlinkClick r:id="rId5" action="ppaction://hlinksldjump"/>
          </p:cNvPr>
          <p:cNvSpPr/>
          <p:nvPr/>
        </p:nvSpPr>
        <p:spPr>
          <a:xfrm>
            <a:off x="179512" y="4869160"/>
            <a:ext cx="2066528" cy="1778496"/>
          </a:xfrm>
          <a:prstGeom prst="star4">
            <a:avLst>
              <a:gd name="adj" fmla="val 1396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>
            <a:off x="6804248" y="2492896"/>
            <a:ext cx="2066528" cy="1778496"/>
          </a:xfrm>
          <a:prstGeom prst="star4">
            <a:avLst>
              <a:gd name="adj" fmla="val 13969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-конечная звезда 2">
            <a:hlinkClick r:id="rId1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899592" y="429309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899592" y="501317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Управляющая кнопка: назад 15">
            <a:hlinkClick r:id="rId2" action="ppaction://hlinksldjump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t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–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скорость;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время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формулу пути.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означают входящие в неё буквы?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3573016"/>
            <a:ext cx="410445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3" action="ppaction://hlinksldjump" highlightClick="1"/>
          </p:cNvPr>
          <p:cNvSpPr/>
          <p:nvPr/>
        </p:nvSpPr>
        <p:spPr>
          <a:xfrm>
            <a:off x="5220072" y="3573016"/>
            <a:ext cx="9361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4" action="ppaction://hlinksldjump" highlightClick="1"/>
          </p:cNvPr>
          <p:cNvSpPr/>
          <p:nvPr/>
        </p:nvSpPr>
        <p:spPr>
          <a:xfrm>
            <a:off x="6228184" y="3573016"/>
            <a:ext cx="9361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5" action="ppaction://hlinksldjump" highlightClick="1"/>
          </p:cNvPr>
          <p:cNvSpPr/>
          <p:nvPr/>
        </p:nvSpPr>
        <p:spPr>
          <a:xfrm>
            <a:off x="7236296" y="3573016"/>
            <a:ext cx="9361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6" action="ppaction://hlinksldjump" highlightClick="1"/>
          </p:cNvPr>
          <p:cNvSpPr/>
          <p:nvPr/>
        </p:nvSpPr>
        <p:spPr>
          <a:xfrm>
            <a:off x="5220072" y="4293096"/>
            <a:ext cx="936104" cy="576064"/>
          </a:xfrm>
          <a:prstGeom prst="actionButtonBlank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7" action="ppaction://hlinksldjump" highlightClick="1"/>
          </p:cNvPr>
          <p:cNvSpPr/>
          <p:nvPr/>
        </p:nvSpPr>
        <p:spPr>
          <a:xfrm>
            <a:off x="6228184" y="4293096"/>
            <a:ext cx="936104" cy="576064"/>
          </a:xfrm>
          <a:prstGeom prst="actionButtonBlank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8" action="ppaction://hlinksldjump" highlightClick="1"/>
          </p:cNvPr>
          <p:cNvSpPr/>
          <p:nvPr/>
        </p:nvSpPr>
        <p:spPr>
          <a:xfrm>
            <a:off x="7236296" y="4293096"/>
            <a:ext cx="936104" cy="576064"/>
          </a:xfrm>
          <a:prstGeom prst="actionButtonBlank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9" action="ppaction://hlinksldjump" highlightClick="1"/>
          </p:cNvPr>
          <p:cNvSpPr/>
          <p:nvPr/>
        </p:nvSpPr>
        <p:spPr>
          <a:xfrm>
            <a:off x="5220072" y="5013176"/>
            <a:ext cx="936104" cy="576064"/>
          </a:xfrm>
          <a:prstGeom prst="actionButtonBlank">
            <a:avLst/>
          </a:prstGeom>
          <a:solidFill>
            <a:srgbClr val="8A45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0" action="ppaction://hlinksldjump" highlightClick="1"/>
          </p:cNvPr>
          <p:cNvSpPr/>
          <p:nvPr/>
        </p:nvSpPr>
        <p:spPr>
          <a:xfrm>
            <a:off x="6228184" y="5013176"/>
            <a:ext cx="936104" cy="576064"/>
          </a:xfrm>
          <a:prstGeom prst="actionButtonBlank">
            <a:avLst/>
          </a:prstGeom>
          <a:solidFill>
            <a:srgbClr val="8A45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1" action="ppaction://hlinksldjump" highlightClick="1"/>
          </p:cNvPr>
          <p:cNvSpPr/>
          <p:nvPr/>
        </p:nvSpPr>
        <p:spPr>
          <a:xfrm>
            <a:off x="7236296" y="5013176"/>
            <a:ext cx="936104" cy="576064"/>
          </a:xfrm>
          <a:prstGeom prst="actionButtonBlank">
            <a:avLst/>
          </a:prstGeom>
          <a:solidFill>
            <a:srgbClr val="8A45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7308304" y="332656"/>
            <a:ext cx="9361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9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6" name="Picture 4" descr="http://mariupol-life.com.ua/wp-content/images/21.10.2011-40statya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933056"/>
            <a:ext cx="4762500" cy="279082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Земли до Солнца 150 000 км. За какое время дойдет до Земли солнечный свет, если его скорость 300 000 км/с?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6516216" y="2636912"/>
          <a:ext cx="2006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4" imgW="11887200" imgH="4267200" progId="Equation.3">
                  <p:embed/>
                </p:oleObj>
              </mc:Choice>
              <mc:Fallback>
                <p:oleObj name="Формула" r:id="rId4" imgW="11887200" imgH="42672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6216" y="2636912"/>
                        <a:ext cx="200660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55776" y="332656"/>
            <a:ext cx="410445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3563888" y="3284984"/>
          <a:ext cx="49911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6" imgW="29565600" imgH="4267200" progId="Equation.3">
                  <p:embed/>
                </p:oleObj>
              </mc:Choice>
              <mc:Fallback>
                <p:oleObj name="Формула" r:id="rId6" imgW="29565600" imgH="42672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63888" y="3284984"/>
                        <a:ext cx="499110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5652120" y="4149080"/>
          <a:ext cx="24701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8" imgW="14630400" imgH="4876800" progId="Equation.3">
                  <p:embed/>
                </p:oleObj>
              </mc:Choice>
              <mc:Fallback>
                <p:oleObj name="Формула" r:id="rId8" imgW="14630400" imgH="4876800" progId="Equation.3">
                  <p:embed/>
                  <p:pic>
                    <p:nvPicPr>
                      <p:cNvPr id="0" name="Изображение 614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2120" y="4149080"/>
                        <a:ext cx="2470150" cy="823913"/>
                      </a:xfrm>
                      <a:prstGeom prst="rect">
                        <a:avLst/>
                      </a:prstGeom>
                      <a:solidFill>
                        <a:srgbClr val="CFE7F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7308304" y="332656"/>
            <a:ext cx="9361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9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cs405017.vk.me/v405017662/8657/M07U5rgcpV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520" y="3933056"/>
            <a:ext cx="3672408" cy="27288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солнечного затмения в 1981 году лунная тень прошла по территории нашей страны за 105 минут 7350 км. С какой скоростью перемещалась тень Луны?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516216" y="2636912"/>
          <a:ext cx="2006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4" imgW="11887200" imgH="4267200" progId="Equation.3">
                  <p:embed/>
                </p:oleObj>
              </mc:Choice>
              <mc:Fallback>
                <p:oleObj name="Формула" r:id="rId4" imgW="11887200" imgH="42672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6216" y="2636912"/>
                        <a:ext cx="200660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122863" y="3284538"/>
          <a:ext cx="34988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6" imgW="20726400" imgH="4267200" progId="Equation.3">
                  <p:embed/>
                </p:oleObj>
              </mc:Choice>
              <mc:Fallback>
                <p:oleObj name="Формула" r:id="rId6" imgW="20726400" imgH="42672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2863" y="3284538"/>
                        <a:ext cx="349885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355976" y="4149080"/>
          <a:ext cx="42195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8" imgW="24993600" imgH="4876800" progId="Equation.3">
                  <p:embed/>
                </p:oleObj>
              </mc:Choice>
              <mc:Fallback>
                <p:oleObj name="Формула" r:id="rId8" imgW="24993600" imgH="48768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55976" y="4149080"/>
                        <a:ext cx="4219575" cy="823912"/>
                      </a:xfrm>
                      <a:prstGeom prst="rect">
                        <a:avLst/>
                      </a:prstGeom>
                      <a:solidFill>
                        <a:srgbClr val="CFE7F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7308304" y="332656"/>
            <a:ext cx="9361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9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Летчик-космонавт Павел Романович Попович находился в полете 70 часов, скорость его корабля была 8 км/с. Какой путь прошел его космический корабль?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542088" y="2636838"/>
          <a:ext cx="19542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3" imgW="11582400" imgH="4267200" progId="Equation.3">
                  <p:embed/>
                </p:oleObj>
              </mc:Choice>
              <mc:Fallback>
                <p:oleObj name="Формула" r:id="rId3" imgW="11582400" imgH="42672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2088" y="2636838"/>
                        <a:ext cx="1954212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072063" y="3284538"/>
          <a:ext cx="36020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5" imgW="21336000" imgH="4267200" progId="Equation.3">
                  <p:embed/>
                </p:oleObj>
              </mc:Choice>
              <mc:Fallback>
                <p:oleObj name="Формула" r:id="rId5" imgW="21336000" imgH="42672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2063" y="3284538"/>
                        <a:ext cx="3602037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227513" y="4149725"/>
          <a:ext cx="44783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7" imgW="26517600" imgH="4876800" progId="Equation.3">
                  <p:embed/>
                </p:oleObj>
              </mc:Choice>
              <mc:Fallback>
                <p:oleObj name="Формула" r:id="rId7" imgW="26517600" imgH="48768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7513" y="4149725"/>
                        <a:ext cx="4478337" cy="823913"/>
                      </a:xfrm>
                      <a:prstGeom prst="rect">
                        <a:avLst/>
                      </a:prstGeom>
                      <a:solidFill>
                        <a:srgbClr val="CFE7F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544" name="Picture 8" descr="http://aviaspace.ru/upload/iblock/89c/89cc529807741b1a58671dd3dc8f48af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2708920"/>
            <a:ext cx="3024476" cy="39604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7308304" y="332656"/>
            <a:ext cx="936104" cy="576064"/>
          </a:xfrm>
          <a:prstGeom prst="actionButtonBlank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9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Человеческая кровь, двигаясь по артериям, прошла 1120 см за 56 сек. Какова скорость движения крови?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516688" y="2636838"/>
          <a:ext cx="2006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3" imgW="11887200" imgH="4267200" progId="Equation.3">
                  <p:embed/>
                </p:oleObj>
              </mc:Choice>
              <mc:Fallback>
                <p:oleObj name="Формула" r:id="rId3" imgW="11887200" imgH="42672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6688" y="2636838"/>
                        <a:ext cx="200660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276850" y="3284538"/>
          <a:ext cx="31908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5" imgW="18897600" imgH="4267200" progId="Equation.3">
                  <p:embed/>
                </p:oleObj>
              </mc:Choice>
              <mc:Fallback>
                <p:oleObj name="Формула" r:id="rId5" imgW="18897600" imgH="42672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6850" y="3284538"/>
                        <a:ext cx="3190875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740275" y="4149725"/>
          <a:ext cx="34496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7" imgW="20421600" imgH="4876800" progId="Equation.3">
                  <p:embed/>
                </p:oleObj>
              </mc:Choice>
              <mc:Fallback>
                <p:oleObj name="Формула" r:id="rId7" imgW="20421600" imgH="48768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0275" y="4149725"/>
                        <a:ext cx="3449638" cy="8239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http://animal-store.ru/img/2015/050316/203772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2636912"/>
            <a:ext cx="3888432" cy="40471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7308304" y="332656"/>
            <a:ext cx="936104" cy="576064"/>
          </a:xfrm>
          <a:prstGeom prst="actionButtonBlank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9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728192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 спидометра велотренажера показывала скорость 4 м/с в течение 3240 секунд. Какой путь проделал бы велосипедист с такой скоростью за это время?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542088" y="2852738"/>
          <a:ext cx="19542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3" imgW="11582400" imgH="4267200" progId="Equation.3">
                  <p:embed/>
                </p:oleObj>
              </mc:Choice>
              <mc:Fallback>
                <p:oleObj name="Формула" r:id="rId3" imgW="11582400" imgH="42672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2088" y="2852738"/>
                        <a:ext cx="1954212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380038" y="3500438"/>
          <a:ext cx="2984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5" imgW="17678400" imgH="4267200" progId="Equation.3">
                  <p:embed/>
                </p:oleObj>
              </mc:Choice>
              <mc:Fallback>
                <p:oleObj name="Формула" r:id="rId5" imgW="17678400" imgH="42672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0038" y="3500438"/>
                        <a:ext cx="298450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689475" y="4365625"/>
          <a:ext cx="35528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7" imgW="21031200" imgH="4876800" progId="Equation.3">
                  <p:embed/>
                </p:oleObj>
              </mc:Choice>
              <mc:Fallback>
                <p:oleObj name="Формула" r:id="rId7" imgW="21031200" imgH="48768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9475" y="4365625"/>
                        <a:ext cx="3552825" cy="8239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638" name="Picture 6" descr="http://img1.joyreactor.cc/pics/comment/%D0%B2%D0%B5%D0%BB%D0%BE%D1%81%D0%B8%D0%BF%D0%B5%D0%B4-%D0%A1%D0%A1%D0%A1%D0%A0-%D0%BF%D0%B5%D1%81%D0%BE%D1%87%D0%BD%D0%B8%D1%86%D0%B0-154087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512" y="3068960"/>
            <a:ext cx="4104456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rId1" action="ppaction://hlinksldjump" highlightClick="1"/>
          </p:cNvPr>
          <p:cNvSpPr/>
          <p:nvPr/>
        </p:nvSpPr>
        <p:spPr>
          <a:xfrm>
            <a:off x="2411760" y="548680"/>
            <a:ext cx="432048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ЭКИПАЖ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971600" y="1412776"/>
            <a:ext cx="7200800" cy="720080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Командир корабля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971600" y="2276872"/>
            <a:ext cx="7200800" cy="720080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Штурман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4" action="ppaction://hlinksldjump" highlightClick="1"/>
          </p:cNvPr>
          <p:cNvSpPr/>
          <p:nvPr/>
        </p:nvSpPr>
        <p:spPr>
          <a:xfrm>
            <a:off x="971600" y="3140968"/>
            <a:ext cx="7200800" cy="720080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Бортинженер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2" descr="http://thumbs.dreamstime.com/z/kids-spaceship-2635227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7496" y="3833664"/>
            <a:ext cx="4536504" cy="3024336"/>
          </a:xfrm>
          <a:prstGeom prst="rect">
            <a:avLst/>
          </a:prstGeom>
          <a:noFill/>
        </p:spPr>
      </p:pic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971600" y="6021288"/>
            <a:ext cx="172819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Источники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7308304" y="332656"/>
            <a:ext cx="936104" cy="576064"/>
          </a:xfrm>
          <a:prstGeom prst="actionButtonBlank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9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заметил вспышку молнии на расстоянии 3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 км. Через какое время он услышит гром, если скорость распространения звука 333 м/с?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516688" y="2636838"/>
          <a:ext cx="2006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3" imgW="11887200" imgH="4267200" progId="Equation.3">
                  <p:embed/>
                </p:oleObj>
              </mc:Choice>
              <mc:Fallback>
                <p:oleObj name="Формула" r:id="rId3" imgW="11887200" imgH="42672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6688" y="2636838"/>
                        <a:ext cx="200660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076056" y="3284984"/>
          <a:ext cx="34496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5" imgW="20421600" imgH="4267200" progId="Equation.3">
                  <p:embed/>
                </p:oleObj>
              </mc:Choice>
              <mc:Fallback>
                <p:oleObj name="Формула" r:id="rId5" imgW="20421600" imgH="42672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056" y="3284984"/>
                        <a:ext cx="3449638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332413" y="4149725"/>
          <a:ext cx="22653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7" imgW="13411200" imgH="4876800" progId="Equation.3">
                  <p:embed/>
                </p:oleObj>
              </mc:Choice>
              <mc:Fallback>
                <p:oleObj name="Формула" r:id="rId7" imgW="13411200" imgH="48768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2413" y="4149725"/>
                        <a:ext cx="2265362" cy="8239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710" name="Picture 6" descr="http://dic.academic.ru/pictures/enc_colier/ph0579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19" y="2751734"/>
            <a:ext cx="3600401" cy="39896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8A45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8A45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7308304" y="332656"/>
            <a:ext cx="936104" cy="576064"/>
          </a:xfrm>
          <a:prstGeom prst="actionButtonBlank">
            <a:avLst/>
          </a:prstGeom>
          <a:solidFill>
            <a:srgbClr val="8A45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9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Летчик-космонавт Николаев находился в полете 93 часа, скорость его корабля 8 км/с. Какой путь пролетел его космический корабль?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542088" y="2636838"/>
          <a:ext cx="19542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3" imgW="11582400" imgH="4267200" progId="Equation.3">
                  <p:embed/>
                </p:oleObj>
              </mc:Choice>
              <mc:Fallback>
                <p:oleObj name="Формула" r:id="rId3" imgW="11582400" imgH="42672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2088" y="2636838"/>
                        <a:ext cx="1954212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4999038" y="3284538"/>
          <a:ext cx="36052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5" imgW="21336000" imgH="4267200" progId="Equation.3">
                  <p:embed/>
                </p:oleObj>
              </mc:Choice>
              <mc:Fallback>
                <p:oleObj name="Формула" r:id="rId5" imgW="21336000" imgH="42672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9038" y="3284538"/>
                        <a:ext cx="3605212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225925" y="4149725"/>
          <a:ext cx="44783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7" imgW="26517600" imgH="4876800" progId="Equation.3">
                  <p:embed/>
                </p:oleObj>
              </mc:Choice>
              <mc:Fallback>
                <p:oleObj name="Формула" r:id="rId7" imgW="26517600" imgH="4876800" progId="Equation.3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5925" y="4149725"/>
                        <a:ext cx="4478338" cy="823913"/>
                      </a:xfrm>
                      <a:prstGeom prst="rect">
                        <a:avLst/>
                      </a:prstGeom>
                      <a:solidFill>
                        <a:srgbClr val="FFD5AB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758" name="Picture 6" descr="http://www.aviaspace.ru/upload/iblock/18c/18cc7b3ee1d98d2cdf1e6e23a25e424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2686284"/>
            <a:ext cx="2952327" cy="40255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8A45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8A45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7308304" y="332656"/>
            <a:ext cx="936104" cy="576064"/>
          </a:xfrm>
          <a:prstGeom prst="actionButtonBlank">
            <a:avLst/>
          </a:prstGeom>
          <a:solidFill>
            <a:srgbClr val="8A45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9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космосе существует солнечный ветер, его скорость вблизи Земли 450 км/с.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какое время ветер проделает путь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135 000 000 км?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516688" y="2636838"/>
          <a:ext cx="2006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3" imgW="11887200" imgH="4267200" progId="Equation.3">
                  <p:embed/>
                </p:oleObj>
              </mc:Choice>
              <mc:Fallback>
                <p:oleObj name="Формула" r:id="rId3" imgW="11887200" imgH="42672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6688" y="2636838"/>
                        <a:ext cx="200660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851920" y="3284984"/>
          <a:ext cx="49958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Формула" r:id="rId5" imgW="29565600" imgH="4267200" progId="Equation.3">
                  <p:embed/>
                </p:oleObj>
              </mc:Choice>
              <mc:Fallback>
                <p:oleObj name="Формула" r:id="rId5" imgW="29565600" imgH="4267200" progId="Equation.3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1920" y="3284984"/>
                        <a:ext cx="4995862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687888" y="4149725"/>
          <a:ext cx="35528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7" imgW="21031200" imgH="4876800" progId="Equation.3">
                  <p:embed/>
                </p:oleObj>
              </mc:Choice>
              <mc:Fallback>
                <p:oleObj name="Формула" r:id="rId7" imgW="21031200" imgH="4876800" progId="Equation.3">
                  <p:embed/>
                  <p:pic>
                    <p:nvPicPr>
                      <p:cNvPr id="0" name="Изображение 1331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7888" y="4149725"/>
                        <a:ext cx="3552825" cy="823913"/>
                      </a:xfrm>
                      <a:prstGeom prst="rect">
                        <a:avLst/>
                      </a:prstGeom>
                      <a:solidFill>
                        <a:srgbClr val="FFD5AB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806" name="Picture 6" descr="http://www.topauthor.ru/uploads/2013-06/original/a416489a2d32018c82aca0e5223df708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3795836"/>
            <a:ext cx="3528392" cy="29238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8A45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8A45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1" action="ppaction://hlinksldjump" highlightClick="1"/>
          </p:cNvPr>
          <p:cNvSpPr/>
          <p:nvPr/>
        </p:nvSpPr>
        <p:spPr>
          <a:xfrm>
            <a:off x="7308304" y="332656"/>
            <a:ext cx="936104" cy="576064"/>
          </a:xfrm>
          <a:prstGeom prst="actionButtonBlank">
            <a:avLst/>
          </a:prstGeom>
          <a:solidFill>
            <a:srgbClr val="8A45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9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станция прошла расстояние до Луны, равное 396 000 км за 33 часа. С какой скоростью она двигалась до Луны?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516688" y="2636838"/>
          <a:ext cx="2006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3" imgW="11887200" imgH="4267200" progId="Equation.3">
                  <p:embed/>
                </p:oleObj>
              </mc:Choice>
              <mc:Fallback>
                <p:oleObj name="Формула" r:id="rId3" imgW="11887200" imgH="42672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6688" y="2636838"/>
                        <a:ext cx="200660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4788024" y="3284984"/>
          <a:ext cx="38623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5" imgW="22860000" imgH="4267200" progId="Equation.3">
                  <p:embed/>
                </p:oleObj>
              </mc:Choice>
              <mc:Fallback>
                <p:oleObj name="Формула" r:id="rId5" imgW="22860000" imgH="42672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024" y="3284984"/>
                        <a:ext cx="3862387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521200" y="4149725"/>
          <a:ext cx="43259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7" imgW="25603200" imgH="4876800" progId="Equation.3">
                  <p:embed/>
                </p:oleObj>
              </mc:Choice>
              <mc:Fallback>
                <p:oleObj name="Формула" r:id="rId7" imgW="25603200" imgH="48768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1200" y="4149725"/>
                        <a:ext cx="4325938" cy="823913"/>
                      </a:xfrm>
                      <a:prstGeom prst="rect">
                        <a:avLst/>
                      </a:prstGeom>
                      <a:solidFill>
                        <a:srgbClr val="FFD5AB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854" name="Picture 6" descr="http://s019.radikal.ru/i602/1212/d1/abd789cf4c0c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3501008"/>
            <a:ext cx="4104456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назад 15">
            <a:hlinkClick r:id="rId1" action="ppaction://hlinksldjump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а²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квадрата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формулу площади квадрата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означают входящие в неё буквы?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4-конечная звезда 29"/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971600" y="357301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3" action="ppaction://hlinksldjump" highlightClick="1"/>
          </p:cNvPr>
          <p:cNvSpPr/>
          <p:nvPr/>
        </p:nvSpPr>
        <p:spPr>
          <a:xfrm>
            <a:off x="971600" y="429309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4" action="ppaction://hlinksldjump" highlightClick="1"/>
          </p:cNvPr>
          <p:cNvSpPr/>
          <p:nvPr/>
        </p:nvSpPr>
        <p:spPr>
          <a:xfrm>
            <a:off x="971600" y="501317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124744"/>
            <a:ext cx="626469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крупное землетрясение на земном шаре было зарегистрировано на территории, имеющей площадь квадрата со стороной 21 км. Какова площадь территории?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716016" y="3429000"/>
          <a:ext cx="19558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1" imgW="11582400" imgH="4876800" progId="Equation.3">
                  <p:embed/>
                </p:oleObj>
              </mc:Choice>
              <mc:Fallback>
                <p:oleObj name="Формула" r:id="rId1" imgW="11582400" imgH="48768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16016" y="3429000"/>
                        <a:ext cx="1955800" cy="823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6569025" y="3507338"/>
          <a:ext cx="2251447" cy="71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3" imgW="12496800" imgH="3962400" progId="Equation.3">
                  <p:embed/>
                </p:oleObj>
              </mc:Choice>
              <mc:Fallback>
                <p:oleObj name="Формула" r:id="rId3" imgW="12496800" imgH="3962400" progId="Equation.3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9025" y="3507338"/>
                        <a:ext cx="2251447" cy="713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813300" y="4386263"/>
          <a:ext cx="34480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5" imgW="20421600" imgH="5486400" progId="Equation.3">
                  <p:embed/>
                </p:oleObj>
              </mc:Choice>
              <mc:Fallback>
                <p:oleObj name="Формула" r:id="rId5" imgW="20421600" imgH="54864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3300" y="4386263"/>
                        <a:ext cx="3448050" cy="927100"/>
                      </a:xfrm>
                      <a:prstGeom prst="rect">
                        <a:avLst/>
                      </a:prstGeom>
                      <a:solidFill>
                        <a:srgbClr val="CFE7F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660232" y="548680"/>
            <a:ext cx="2066528" cy="1778496"/>
          </a:xfrm>
          <a:prstGeom prst="star4">
            <a:avLst>
              <a:gd name="adj" fmla="val 1396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6" name="Picture 6" descr="http://vladnews.ru/uploads/news/2014/08/17/514d639da9036d6e8fa6e6d802cd242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364502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124744"/>
            <a:ext cx="6264696" cy="194421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человек можно разместить в квадрате со стороной 100 м, если на 1 м</a:t>
            </a:r>
            <a:r>
              <a:rPr lang="ru-RU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поместиться 4 человека?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084168" y="3140968"/>
          <a:ext cx="22653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Формула" r:id="rId1" imgW="13411200" imgH="4876800" progId="Equation.3">
                  <p:embed/>
                </p:oleObj>
              </mc:Choice>
              <mc:Fallback>
                <p:oleObj name="Формула" r:id="rId1" imgW="13411200" imgH="4876800" progId="Equation.3">
                  <p:embed/>
                  <p:pic>
                    <p:nvPicPr>
                      <p:cNvPr id="0" name="Изображение 163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84168" y="3140968"/>
                        <a:ext cx="2265363" cy="823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4860032" y="3933056"/>
          <a:ext cx="35147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Формула" r:id="rId3" imgW="19507200" imgH="4267200" progId="Equation.3">
                  <p:embed/>
                </p:oleObj>
              </mc:Choice>
              <mc:Fallback>
                <p:oleObj name="Формула" r:id="rId3" imgW="19507200" imgH="4267200" progId="Equation.3">
                  <p:embed/>
                  <p:pic>
                    <p:nvPicPr>
                      <p:cNvPr id="0" name="Изображение 163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032" y="3933056"/>
                        <a:ext cx="3514725" cy="7667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711700" y="4919663"/>
          <a:ext cx="360203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5" imgW="21336000" imgH="4876800" progId="Equation.3">
                  <p:embed/>
                </p:oleObj>
              </mc:Choice>
              <mc:Fallback>
                <p:oleObj name="Формула" r:id="rId5" imgW="21336000" imgH="4876800" progId="Equation.3">
                  <p:embed/>
                  <p:pic>
                    <p:nvPicPr>
                      <p:cNvPr id="0" name="Изображение 1638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1700" y="4919663"/>
                        <a:ext cx="3602038" cy="8239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660232" y="548680"/>
            <a:ext cx="2066528" cy="1778496"/>
          </a:xfrm>
          <a:prstGeom prst="star4">
            <a:avLst>
              <a:gd name="adj" fmla="val 1396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22" name="Picture 6" descr="http://images.easyfreeclipart.com/1623/vector-crowd-of-men-and-women-colourbox-162383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3140968"/>
            <a:ext cx="3600400" cy="350589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51520" y="3140968"/>
            <a:ext cx="3600400" cy="3528392"/>
          </a:xfrm>
          <a:prstGeom prst="rect">
            <a:avLst/>
          </a:prstGeom>
          <a:noFill/>
          <a:ln w="60325" cmpd="sng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124744"/>
            <a:ext cx="6264696" cy="194421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фотографии, сделанной в космосе, исследователи увидели необычное светлое пятно, имеющее форму квадрата со стороной 25 км. Найти площадь светлого пятна.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572000" y="3717032"/>
          <a:ext cx="200818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Формула" r:id="rId1" imgW="11887200" imgH="4876800" progId="Equation.3">
                  <p:embed/>
                </p:oleObj>
              </mc:Choice>
              <mc:Fallback>
                <p:oleObj name="Формула" r:id="rId1" imgW="11887200" imgH="4876800" progId="Equation.3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0" y="3717032"/>
                        <a:ext cx="2008188" cy="823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6372200" y="3789040"/>
          <a:ext cx="23606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Формула" r:id="rId3" imgW="13106400" imgH="4267200" progId="Equation.3">
                  <p:embed/>
                </p:oleObj>
              </mc:Choice>
              <mc:Fallback>
                <p:oleObj name="Формула" r:id="rId3" imgW="13106400" imgH="4267200" progId="Equation.3">
                  <p:embed/>
                  <p:pic>
                    <p:nvPicPr>
                      <p:cNvPr id="0" name="Изображение 174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2200" y="3789040"/>
                        <a:ext cx="2360613" cy="766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762500" y="4868863"/>
          <a:ext cx="34988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5" imgW="20726400" imgH="5486400" progId="Equation.3">
                  <p:embed/>
                </p:oleObj>
              </mc:Choice>
              <mc:Fallback>
                <p:oleObj name="Формула" r:id="rId5" imgW="20726400" imgH="5486400" progId="Equation.3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00" y="4868863"/>
                        <a:ext cx="3498850" cy="927100"/>
                      </a:xfrm>
                      <a:prstGeom prst="rect">
                        <a:avLst/>
                      </a:prstGeom>
                      <a:solidFill>
                        <a:srgbClr val="FFD5AB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660232" y="548680"/>
            <a:ext cx="2066528" cy="1778496"/>
          </a:xfrm>
          <a:prstGeom prst="star4">
            <a:avLst>
              <a:gd name="adj" fmla="val 1396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070" name="Picture 6" descr="http://elitefon.ru/download.php?file=201211/1920x1080/elitefon.ru-23364.jpg"/>
          <p:cNvPicPr>
            <a:picLocks noChangeAspect="1" noChangeArrowheads="1"/>
          </p:cNvPicPr>
          <p:nvPr/>
        </p:nvPicPr>
        <p:blipFill>
          <a:blip r:embed="rId7" cstate="email"/>
          <a:srcRect b="-391"/>
          <a:stretch>
            <a:fillRect/>
          </a:stretch>
        </p:blipFill>
        <p:spPr bwMode="auto">
          <a:xfrm>
            <a:off x="251519" y="3212976"/>
            <a:ext cx="3856615" cy="3528392"/>
          </a:xfrm>
          <a:prstGeom prst="rect">
            <a:avLst/>
          </a:prstGeom>
          <a:noFill/>
        </p:spPr>
      </p:pic>
      <p:sp>
        <p:nvSpPr>
          <p:cNvPr id="20" name="Стрелка вправо с вырезом 19"/>
          <p:cNvSpPr/>
          <p:nvPr/>
        </p:nvSpPr>
        <p:spPr>
          <a:xfrm rot="3769651">
            <a:off x="814152" y="5393644"/>
            <a:ext cx="1019382" cy="268608"/>
          </a:xfrm>
          <a:prstGeom prst="notchedRightArrow">
            <a:avLst>
              <a:gd name="adj1" fmla="val 50000"/>
              <a:gd name="adj2" fmla="val 1463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назад 15">
            <a:hlinkClick r:id="rId1" action="ppaction://hlinksldjump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·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–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прямоугольника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формулу площади прямоугольника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означают входящие в неё буквы?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4-конечная звезда 29"/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971600" y="357301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3" action="ppaction://hlinksldjump" highlightClick="1"/>
          </p:cNvPr>
          <p:cNvSpPr/>
          <p:nvPr/>
        </p:nvSpPr>
        <p:spPr>
          <a:xfrm>
            <a:off x="971600" y="429309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4" action="ppaction://hlinksldjump" highlightClick="1"/>
          </p:cNvPr>
          <p:cNvSpPr/>
          <p:nvPr/>
        </p:nvSpPr>
        <p:spPr>
          <a:xfrm>
            <a:off x="971600" y="501317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 descr="http://www.prikol.ru/wp-content/gallery/february-2012/novorossiysk-after-storm-0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3293136"/>
            <a:ext cx="4032448" cy="3376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4-конечная звезда 9">
            <a:hlinkClick r:id="rId2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сильный шторм нанес большие разрушения на площади, имеющей форму прямоугольника размерами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м и 1750 м. Найти площадь участка.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4968875" y="3284538"/>
          <a:ext cx="38068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3" imgW="22555200" imgH="4267200" progId="Equation.3">
                  <p:embed/>
                </p:oleObj>
              </mc:Choice>
              <mc:Fallback>
                <p:oleObj name="Формула" r:id="rId3" imgW="22555200" imgH="42672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8875" y="3284538"/>
                        <a:ext cx="3806825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355976" y="4149080"/>
          <a:ext cx="44767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5" imgW="26517600" imgH="5486400" progId="Equation.3">
                  <p:embed/>
                </p:oleObj>
              </mc:Choice>
              <mc:Fallback>
                <p:oleObj name="Формула" r:id="rId5" imgW="26517600" imgH="5486400" progId="Equation.3">
                  <p:embed/>
                  <p:pic>
                    <p:nvPicPr>
                      <p:cNvPr id="0" name="Изображение 1843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4149080"/>
                        <a:ext cx="4476750" cy="927100"/>
                      </a:xfrm>
                      <a:prstGeom prst="rect">
                        <a:avLst/>
                      </a:prstGeom>
                      <a:solidFill>
                        <a:srgbClr val="CFE7F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971600" y="548680"/>
            <a:ext cx="7200800" cy="720080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Командир корабля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5288" y="1412875"/>
            <a:ext cx="5040312" cy="4319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342900" indent="-342900" algn="dist"/>
            <a:r>
              <a:rPr lang="ru-RU" sz="2400" b="1" dirty="0" err="1" smtClean="0">
                <a:latin typeface="Times New Roman" panose="02020603050405020304" pitchFamily="18" charset="0"/>
              </a:rPr>
              <a:t>Пентамино</a:t>
            </a:r>
            <a:r>
              <a:rPr lang="ru-RU" sz="2400" b="1" dirty="0" smtClean="0">
                <a:latin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7" name="Group 137"/>
          <p:cNvGrpSpPr/>
          <p:nvPr/>
        </p:nvGrpSpPr>
        <p:grpSpPr bwMode="auto">
          <a:xfrm>
            <a:off x="611188" y="2276475"/>
            <a:ext cx="1511300" cy="1008063"/>
            <a:chOff x="2290" y="3520"/>
            <a:chExt cx="952" cy="635"/>
          </a:xfrm>
        </p:grpSpPr>
        <p:sp>
          <p:nvSpPr>
            <p:cNvPr id="8" name="Rectangle 129"/>
            <p:cNvSpPr>
              <a:spLocks noChangeArrowheads="1"/>
            </p:cNvSpPr>
            <p:nvPr/>
          </p:nvSpPr>
          <p:spPr bwMode="auto">
            <a:xfrm>
              <a:off x="2290" y="3520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33"/>
            <p:cNvSpPr>
              <a:spLocks noChangeArrowheads="1"/>
            </p:cNvSpPr>
            <p:nvPr/>
          </p:nvSpPr>
          <p:spPr bwMode="auto">
            <a:xfrm>
              <a:off x="2608" y="3520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34"/>
            <p:cNvSpPr>
              <a:spLocks noChangeArrowheads="1"/>
            </p:cNvSpPr>
            <p:nvPr/>
          </p:nvSpPr>
          <p:spPr bwMode="auto">
            <a:xfrm>
              <a:off x="2290" y="3838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35"/>
            <p:cNvSpPr>
              <a:spLocks noChangeArrowheads="1"/>
            </p:cNvSpPr>
            <p:nvPr/>
          </p:nvSpPr>
          <p:spPr bwMode="auto">
            <a:xfrm>
              <a:off x="2608" y="3838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36"/>
            <p:cNvSpPr>
              <a:spLocks noChangeArrowheads="1"/>
            </p:cNvSpPr>
            <p:nvPr/>
          </p:nvSpPr>
          <p:spPr bwMode="auto">
            <a:xfrm>
              <a:off x="2925" y="3837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42"/>
          <p:cNvGrpSpPr/>
          <p:nvPr/>
        </p:nvGrpSpPr>
        <p:grpSpPr bwMode="auto">
          <a:xfrm>
            <a:off x="2339975" y="2133600"/>
            <a:ext cx="2519363" cy="503238"/>
            <a:chOff x="1247" y="3748"/>
            <a:chExt cx="1587" cy="317"/>
          </a:xfrm>
        </p:grpSpPr>
        <p:sp>
          <p:nvSpPr>
            <p:cNvPr id="14" name="Rectangle 131"/>
            <p:cNvSpPr>
              <a:spLocks noChangeArrowheads="1"/>
            </p:cNvSpPr>
            <p:nvPr/>
          </p:nvSpPr>
          <p:spPr bwMode="auto">
            <a:xfrm>
              <a:off x="1247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8"/>
            <p:cNvSpPr>
              <a:spLocks noChangeArrowheads="1"/>
            </p:cNvSpPr>
            <p:nvPr/>
          </p:nvSpPr>
          <p:spPr bwMode="auto">
            <a:xfrm>
              <a:off x="1565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39"/>
            <p:cNvSpPr>
              <a:spLocks noChangeArrowheads="1"/>
            </p:cNvSpPr>
            <p:nvPr/>
          </p:nvSpPr>
          <p:spPr bwMode="auto">
            <a:xfrm>
              <a:off x="1882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40"/>
            <p:cNvSpPr>
              <a:spLocks noChangeArrowheads="1"/>
            </p:cNvSpPr>
            <p:nvPr/>
          </p:nvSpPr>
          <p:spPr bwMode="auto">
            <a:xfrm>
              <a:off x="2200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141"/>
            <p:cNvSpPr>
              <a:spLocks noChangeArrowheads="1"/>
            </p:cNvSpPr>
            <p:nvPr/>
          </p:nvSpPr>
          <p:spPr bwMode="auto">
            <a:xfrm>
              <a:off x="2517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148"/>
          <p:cNvGrpSpPr/>
          <p:nvPr/>
        </p:nvGrpSpPr>
        <p:grpSpPr bwMode="auto">
          <a:xfrm>
            <a:off x="468313" y="3933825"/>
            <a:ext cx="1008062" cy="2014538"/>
            <a:chOff x="158" y="2614"/>
            <a:chExt cx="635" cy="1269"/>
          </a:xfrm>
        </p:grpSpPr>
        <p:sp>
          <p:nvSpPr>
            <p:cNvPr id="20" name="Rectangle 143"/>
            <p:cNvSpPr>
              <a:spLocks noChangeArrowheads="1"/>
            </p:cNvSpPr>
            <p:nvPr/>
          </p:nvSpPr>
          <p:spPr bwMode="auto">
            <a:xfrm>
              <a:off x="158" y="2614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44"/>
            <p:cNvSpPr>
              <a:spLocks noChangeArrowheads="1"/>
            </p:cNvSpPr>
            <p:nvPr/>
          </p:nvSpPr>
          <p:spPr bwMode="auto">
            <a:xfrm>
              <a:off x="158" y="2931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145"/>
            <p:cNvSpPr>
              <a:spLocks noChangeArrowheads="1"/>
            </p:cNvSpPr>
            <p:nvPr/>
          </p:nvSpPr>
          <p:spPr bwMode="auto">
            <a:xfrm>
              <a:off x="158" y="3249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146"/>
            <p:cNvSpPr>
              <a:spLocks noChangeArrowheads="1"/>
            </p:cNvSpPr>
            <p:nvPr/>
          </p:nvSpPr>
          <p:spPr bwMode="auto">
            <a:xfrm>
              <a:off x="158" y="3566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47"/>
            <p:cNvSpPr>
              <a:spLocks noChangeArrowheads="1"/>
            </p:cNvSpPr>
            <p:nvPr/>
          </p:nvSpPr>
          <p:spPr bwMode="auto">
            <a:xfrm>
              <a:off x="476" y="3566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155"/>
          <p:cNvGrpSpPr/>
          <p:nvPr/>
        </p:nvGrpSpPr>
        <p:grpSpPr bwMode="auto">
          <a:xfrm>
            <a:off x="4211960" y="1412776"/>
            <a:ext cx="1511300" cy="1511300"/>
            <a:chOff x="114" y="2704"/>
            <a:chExt cx="952" cy="952"/>
          </a:xfrm>
        </p:grpSpPr>
        <p:sp>
          <p:nvSpPr>
            <p:cNvPr id="26" name="Rectangle 149"/>
            <p:cNvSpPr>
              <a:spLocks noChangeArrowheads="1"/>
            </p:cNvSpPr>
            <p:nvPr/>
          </p:nvSpPr>
          <p:spPr bwMode="auto">
            <a:xfrm>
              <a:off x="114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151"/>
            <p:cNvSpPr>
              <a:spLocks noChangeArrowheads="1"/>
            </p:cNvSpPr>
            <p:nvPr/>
          </p:nvSpPr>
          <p:spPr bwMode="auto">
            <a:xfrm>
              <a:off x="431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152"/>
            <p:cNvSpPr>
              <a:spLocks noChangeArrowheads="1"/>
            </p:cNvSpPr>
            <p:nvPr/>
          </p:nvSpPr>
          <p:spPr bwMode="auto">
            <a:xfrm>
              <a:off x="749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153"/>
            <p:cNvSpPr>
              <a:spLocks noChangeArrowheads="1"/>
            </p:cNvSpPr>
            <p:nvPr/>
          </p:nvSpPr>
          <p:spPr bwMode="auto">
            <a:xfrm>
              <a:off x="749" y="3022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154"/>
            <p:cNvSpPr>
              <a:spLocks noChangeArrowheads="1"/>
            </p:cNvSpPr>
            <p:nvPr/>
          </p:nvSpPr>
          <p:spPr bwMode="auto">
            <a:xfrm>
              <a:off x="748" y="3339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161"/>
          <p:cNvGrpSpPr/>
          <p:nvPr/>
        </p:nvGrpSpPr>
        <p:grpSpPr bwMode="auto">
          <a:xfrm>
            <a:off x="1691680" y="4941168"/>
            <a:ext cx="1511300" cy="1511300"/>
            <a:chOff x="158" y="3249"/>
            <a:chExt cx="952" cy="952"/>
          </a:xfrm>
        </p:grpSpPr>
        <p:sp>
          <p:nvSpPr>
            <p:cNvPr id="32" name="Rectangle 156"/>
            <p:cNvSpPr>
              <a:spLocks noChangeArrowheads="1"/>
            </p:cNvSpPr>
            <p:nvPr/>
          </p:nvSpPr>
          <p:spPr bwMode="auto">
            <a:xfrm>
              <a:off x="476" y="3566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157"/>
            <p:cNvSpPr>
              <a:spLocks noChangeArrowheads="1"/>
            </p:cNvSpPr>
            <p:nvPr/>
          </p:nvSpPr>
          <p:spPr bwMode="auto">
            <a:xfrm>
              <a:off x="476" y="3249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158"/>
            <p:cNvSpPr>
              <a:spLocks noChangeArrowheads="1"/>
            </p:cNvSpPr>
            <p:nvPr/>
          </p:nvSpPr>
          <p:spPr bwMode="auto">
            <a:xfrm>
              <a:off x="793" y="3566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Rectangle 159"/>
            <p:cNvSpPr>
              <a:spLocks noChangeArrowheads="1"/>
            </p:cNvSpPr>
            <p:nvPr/>
          </p:nvSpPr>
          <p:spPr bwMode="auto">
            <a:xfrm>
              <a:off x="158" y="3566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Rectangle 160"/>
            <p:cNvSpPr>
              <a:spLocks noChangeArrowheads="1"/>
            </p:cNvSpPr>
            <p:nvPr/>
          </p:nvSpPr>
          <p:spPr bwMode="auto">
            <a:xfrm>
              <a:off x="476" y="3884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167"/>
          <p:cNvGrpSpPr/>
          <p:nvPr/>
        </p:nvGrpSpPr>
        <p:grpSpPr bwMode="auto">
          <a:xfrm>
            <a:off x="1259632" y="3645024"/>
            <a:ext cx="1511300" cy="1008062"/>
            <a:chOff x="657" y="3566"/>
            <a:chExt cx="952" cy="635"/>
          </a:xfrm>
        </p:grpSpPr>
        <p:sp>
          <p:nvSpPr>
            <p:cNvPr id="38" name="Rectangle 162"/>
            <p:cNvSpPr>
              <a:spLocks noChangeArrowheads="1"/>
            </p:cNvSpPr>
            <p:nvPr/>
          </p:nvSpPr>
          <p:spPr bwMode="auto">
            <a:xfrm>
              <a:off x="657" y="3566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Rectangle 163"/>
            <p:cNvSpPr>
              <a:spLocks noChangeArrowheads="1"/>
            </p:cNvSpPr>
            <p:nvPr/>
          </p:nvSpPr>
          <p:spPr bwMode="auto">
            <a:xfrm>
              <a:off x="975" y="3566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Rectangle 164"/>
            <p:cNvSpPr>
              <a:spLocks noChangeArrowheads="1"/>
            </p:cNvSpPr>
            <p:nvPr/>
          </p:nvSpPr>
          <p:spPr bwMode="auto">
            <a:xfrm>
              <a:off x="1292" y="3566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Rectangle 165"/>
            <p:cNvSpPr>
              <a:spLocks noChangeArrowheads="1"/>
            </p:cNvSpPr>
            <p:nvPr/>
          </p:nvSpPr>
          <p:spPr bwMode="auto">
            <a:xfrm>
              <a:off x="657" y="3884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Rectangle 166"/>
            <p:cNvSpPr>
              <a:spLocks noChangeArrowheads="1"/>
            </p:cNvSpPr>
            <p:nvPr/>
          </p:nvSpPr>
          <p:spPr bwMode="auto">
            <a:xfrm>
              <a:off x="1292" y="3884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173"/>
          <p:cNvGrpSpPr/>
          <p:nvPr/>
        </p:nvGrpSpPr>
        <p:grpSpPr bwMode="auto">
          <a:xfrm>
            <a:off x="2771775" y="2997200"/>
            <a:ext cx="2014538" cy="1006475"/>
            <a:chOff x="2200" y="3521"/>
            <a:chExt cx="1269" cy="634"/>
          </a:xfrm>
        </p:grpSpPr>
        <p:sp>
          <p:nvSpPr>
            <p:cNvPr id="44" name="Rectangle 168"/>
            <p:cNvSpPr>
              <a:spLocks noChangeArrowheads="1"/>
            </p:cNvSpPr>
            <p:nvPr/>
          </p:nvSpPr>
          <p:spPr bwMode="auto">
            <a:xfrm>
              <a:off x="2200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Rectangle 169"/>
            <p:cNvSpPr>
              <a:spLocks noChangeArrowheads="1"/>
            </p:cNvSpPr>
            <p:nvPr/>
          </p:nvSpPr>
          <p:spPr bwMode="auto">
            <a:xfrm>
              <a:off x="2517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Rectangle 170"/>
            <p:cNvSpPr>
              <a:spLocks noChangeArrowheads="1"/>
            </p:cNvSpPr>
            <p:nvPr/>
          </p:nvSpPr>
          <p:spPr bwMode="auto">
            <a:xfrm>
              <a:off x="2835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Rectangle 171"/>
            <p:cNvSpPr>
              <a:spLocks noChangeArrowheads="1"/>
            </p:cNvSpPr>
            <p:nvPr/>
          </p:nvSpPr>
          <p:spPr bwMode="auto">
            <a:xfrm>
              <a:off x="3152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172"/>
            <p:cNvSpPr>
              <a:spLocks noChangeArrowheads="1"/>
            </p:cNvSpPr>
            <p:nvPr/>
          </p:nvSpPr>
          <p:spPr bwMode="auto">
            <a:xfrm>
              <a:off x="2517" y="3838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" name="Group 179"/>
          <p:cNvGrpSpPr/>
          <p:nvPr/>
        </p:nvGrpSpPr>
        <p:grpSpPr bwMode="auto">
          <a:xfrm>
            <a:off x="3491880" y="3717032"/>
            <a:ext cx="1511300" cy="1511300"/>
            <a:chOff x="4649" y="2024"/>
            <a:chExt cx="952" cy="952"/>
          </a:xfrm>
        </p:grpSpPr>
        <p:sp>
          <p:nvSpPr>
            <p:cNvPr id="50" name="Rectangle 132"/>
            <p:cNvSpPr>
              <a:spLocks noChangeArrowheads="1"/>
            </p:cNvSpPr>
            <p:nvPr/>
          </p:nvSpPr>
          <p:spPr bwMode="auto">
            <a:xfrm>
              <a:off x="4967" y="2024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Rectangle 174"/>
            <p:cNvSpPr>
              <a:spLocks noChangeArrowheads="1"/>
            </p:cNvSpPr>
            <p:nvPr/>
          </p:nvSpPr>
          <p:spPr bwMode="auto">
            <a:xfrm>
              <a:off x="4967" y="2341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Rectangle 175"/>
            <p:cNvSpPr>
              <a:spLocks noChangeArrowheads="1"/>
            </p:cNvSpPr>
            <p:nvPr/>
          </p:nvSpPr>
          <p:spPr bwMode="auto">
            <a:xfrm>
              <a:off x="4967" y="2659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Rectangle 177"/>
            <p:cNvSpPr>
              <a:spLocks noChangeArrowheads="1"/>
            </p:cNvSpPr>
            <p:nvPr/>
          </p:nvSpPr>
          <p:spPr bwMode="auto">
            <a:xfrm>
              <a:off x="5284" y="2341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178"/>
            <p:cNvSpPr>
              <a:spLocks noChangeArrowheads="1"/>
            </p:cNvSpPr>
            <p:nvPr/>
          </p:nvSpPr>
          <p:spPr bwMode="auto">
            <a:xfrm>
              <a:off x="4649" y="2659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" name="Group 185"/>
          <p:cNvGrpSpPr/>
          <p:nvPr/>
        </p:nvGrpSpPr>
        <p:grpSpPr bwMode="auto">
          <a:xfrm>
            <a:off x="5148064" y="2780928"/>
            <a:ext cx="1512887" cy="1511300"/>
            <a:chOff x="4467" y="1661"/>
            <a:chExt cx="953" cy="952"/>
          </a:xfrm>
        </p:grpSpPr>
        <p:sp>
          <p:nvSpPr>
            <p:cNvPr id="56" name="Rectangle 180"/>
            <p:cNvSpPr>
              <a:spLocks noChangeArrowheads="1"/>
            </p:cNvSpPr>
            <p:nvPr/>
          </p:nvSpPr>
          <p:spPr bwMode="auto">
            <a:xfrm>
              <a:off x="4467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Rectangle 181"/>
            <p:cNvSpPr>
              <a:spLocks noChangeArrowheads="1"/>
            </p:cNvSpPr>
            <p:nvPr/>
          </p:nvSpPr>
          <p:spPr bwMode="auto">
            <a:xfrm>
              <a:off x="4467" y="2296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Rectangle 182"/>
            <p:cNvSpPr>
              <a:spLocks noChangeArrowheads="1"/>
            </p:cNvSpPr>
            <p:nvPr/>
          </p:nvSpPr>
          <p:spPr bwMode="auto">
            <a:xfrm>
              <a:off x="4785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Rectangle 183"/>
            <p:cNvSpPr>
              <a:spLocks noChangeArrowheads="1"/>
            </p:cNvSpPr>
            <p:nvPr/>
          </p:nvSpPr>
          <p:spPr bwMode="auto">
            <a:xfrm>
              <a:off x="5103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184"/>
            <p:cNvSpPr>
              <a:spLocks noChangeArrowheads="1"/>
            </p:cNvSpPr>
            <p:nvPr/>
          </p:nvSpPr>
          <p:spPr bwMode="auto">
            <a:xfrm>
              <a:off x="5103" y="1661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" name="Group 191"/>
          <p:cNvGrpSpPr/>
          <p:nvPr/>
        </p:nvGrpSpPr>
        <p:grpSpPr bwMode="auto">
          <a:xfrm>
            <a:off x="4211960" y="4941168"/>
            <a:ext cx="1511300" cy="1511300"/>
            <a:chOff x="4468" y="2251"/>
            <a:chExt cx="952" cy="952"/>
          </a:xfrm>
        </p:grpSpPr>
        <p:sp>
          <p:nvSpPr>
            <p:cNvPr id="62" name="Rectangle 186"/>
            <p:cNvSpPr>
              <a:spLocks noChangeArrowheads="1"/>
            </p:cNvSpPr>
            <p:nvPr/>
          </p:nvSpPr>
          <p:spPr bwMode="auto">
            <a:xfrm>
              <a:off x="4785" y="2886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Rectangle 187"/>
            <p:cNvSpPr>
              <a:spLocks noChangeArrowheads="1"/>
            </p:cNvSpPr>
            <p:nvPr/>
          </p:nvSpPr>
          <p:spPr bwMode="auto">
            <a:xfrm>
              <a:off x="4468" y="2886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Rectangle 188"/>
            <p:cNvSpPr>
              <a:spLocks noChangeArrowheads="1"/>
            </p:cNvSpPr>
            <p:nvPr/>
          </p:nvSpPr>
          <p:spPr bwMode="auto">
            <a:xfrm>
              <a:off x="5103" y="2886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Rectangle 189"/>
            <p:cNvSpPr>
              <a:spLocks noChangeArrowheads="1"/>
            </p:cNvSpPr>
            <p:nvPr/>
          </p:nvSpPr>
          <p:spPr bwMode="auto">
            <a:xfrm>
              <a:off x="4785" y="2568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Rectangle 190"/>
            <p:cNvSpPr>
              <a:spLocks noChangeArrowheads="1"/>
            </p:cNvSpPr>
            <p:nvPr/>
          </p:nvSpPr>
          <p:spPr bwMode="auto">
            <a:xfrm>
              <a:off x="4785" y="2251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7" name="Group 197"/>
          <p:cNvGrpSpPr/>
          <p:nvPr/>
        </p:nvGrpSpPr>
        <p:grpSpPr bwMode="auto">
          <a:xfrm>
            <a:off x="6156176" y="4437112"/>
            <a:ext cx="1006475" cy="2014537"/>
            <a:chOff x="4876" y="1389"/>
            <a:chExt cx="634" cy="1269"/>
          </a:xfrm>
        </p:grpSpPr>
        <p:sp>
          <p:nvSpPr>
            <p:cNvPr id="68" name="Rectangle 192"/>
            <p:cNvSpPr>
              <a:spLocks noChangeArrowheads="1"/>
            </p:cNvSpPr>
            <p:nvPr/>
          </p:nvSpPr>
          <p:spPr bwMode="auto">
            <a:xfrm>
              <a:off x="4876" y="1706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Rectangle 193"/>
            <p:cNvSpPr>
              <a:spLocks noChangeArrowheads="1"/>
            </p:cNvSpPr>
            <p:nvPr/>
          </p:nvSpPr>
          <p:spPr bwMode="auto">
            <a:xfrm>
              <a:off x="4876" y="2024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Rectangle 194"/>
            <p:cNvSpPr>
              <a:spLocks noChangeArrowheads="1"/>
            </p:cNvSpPr>
            <p:nvPr/>
          </p:nvSpPr>
          <p:spPr bwMode="auto">
            <a:xfrm>
              <a:off x="5193" y="2024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Rectangle 195"/>
            <p:cNvSpPr>
              <a:spLocks noChangeArrowheads="1"/>
            </p:cNvSpPr>
            <p:nvPr/>
          </p:nvSpPr>
          <p:spPr bwMode="auto">
            <a:xfrm>
              <a:off x="4876" y="1389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Rectangle 196"/>
            <p:cNvSpPr>
              <a:spLocks noChangeArrowheads="1"/>
            </p:cNvSpPr>
            <p:nvPr/>
          </p:nvSpPr>
          <p:spPr bwMode="auto">
            <a:xfrm>
              <a:off x="5193" y="2341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3" name="Group 202"/>
          <p:cNvGrpSpPr/>
          <p:nvPr/>
        </p:nvGrpSpPr>
        <p:grpSpPr bwMode="auto">
          <a:xfrm>
            <a:off x="7020272" y="3284984"/>
            <a:ext cx="1511300" cy="1511300"/>
            <a:chOff x="4604" y="1570"/>
            <a:chExt cx="952" cy="952"/>
          </a:xfrm>
        </p:grpSpPr>
        <p:sp>
          <p:nvSpPr>
            <p:cNvPr id="74" name="Rectangle 176"/>
            <p:cNvSpPr>
              <a:spLocks noChangeArrowheads="1"/>
            </p:cNvSpPr>
            <p:nvPr/>
          </p:nvSpPr>
          <p:spPr bwMode="auto">
            <a:xfrm>
              <a:off x="4604" y="1570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Rectangle 198"/>
            <p:cNvSpPr>
              <a:spLocks noChangeArrowheads="1"/>
            </p:cNvSpPr>
            <p:nvPr/>
          </p:nvSpPr>
          <p:spPr bwMode="auto">
            <a:xfrm>
              <a:off x="4604" y="1888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Rectangle 199"/>
            <p:cNvSpPr>
              <a:spLocks noChangeArrowheads="1"/>
            </p:cNvSpPr>
            <p:nvPr/>
          </p:nvSpPr>
          <p:spPr bwMode="auto">
            <a:xfrm>
              <a:off x="4921" y="1888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Rectangle 200"/>
            <p:cNvSpPr>
              <a:spLocks noChangeArrowheads="1"/>
            </p:cNvSpPr>
            <p:nvPr/>
          </p:nvSpPr>
          <p:spPr bwMode="auto">
            <a:xfrm>
              <a:off x="4921" y="2205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Rectangle 201"/>
            <p:cNvSpPr>
              <a:spLocks noChangeArrowheads="1"/>
            </p:cNvSpPr>
            <p:nvPr/>
          </p:nvSpPr>
          <p:spPr bwMode="auto">
            <a:xfrm>
              <a:off x="5239" y="2205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" name="Picture 2" descr="http://doktor-ua.com/pars_docs/refs/8/7349/7349_html_m3e0b6f8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196752"/>
            <a:ext cx="2117626" cy="2342075"/>
          </a:xfrm>
          <a:prstGeom prst="rect">
            <a:avLst/>
          </a:prstGeom>
          <a:noFill/>
        </p:spPr>
      </p:pic>
      <p:sp>
        <p:nvSpPr>
          <p:cNvPr id="80" name="Управляющая кнопка: настраиваемая 79">
            <a:hlinkClick r:id="" action="ppaction://hlinkshowjump?jump=nextslide" highlightClick="1"/>
          </p:cNvPr>
          <p:cNvSpPr/>
          <p:nvPr/>
        </p:nvSpPr>
        <p:spPr>
          <a:xfrm>
            <a:off x="7020272" y="4941168"/>
            <a:ext cx="172819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Космонавт</a:t>
            </a:r>
            <a:endParaRPr lang="ru-RU" sz="2400" b="1" dirty="0"/>
          </a:p>
        </p:txBody>
      </p:sp>
      <p:sp>
        <p:nvSpPr>
          <p:cNvPr id="81" name="Управляющая кнопка: настраиваемая 80">
            <a:hlinkClick r:id="rId3" action="ppaction://hlinksldjump" highlightClick="1"/>
          </p:cNvPr>
          <p:cNvSpPr/>
          <p:nvPr/>
        </p:nvSpPr>
        <p:spPr>
          <a:xfrm>
            <a:off x="7380312" y="5445224"/>
            <a:ext cx="136815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Ракета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788024" y="3789040"/>
            <a:ext cx="417646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Сложить из фигурок </a:t>
            </a:r>
            <a:r>
              <a:rPr lang="ru-RU" sz="3200" b="1" dirty="0" err="1" smtClean="0"/>
              <a:t>пентамино</a:t>
            </a:r>
            <a:r>
              <a:rPr lang="ru-RU" sz="3200" b="1" dirty="0" smtClean="0"/>
              <a:t> космонавта и ракету.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Найти их площадь.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79" grpId="0" animBg="1"/>
      <p:bldP spid="7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площадь тренажёрного зала, если оно имеет форму прямоугольника размерами 2500 см и 1700 см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652120" y="3356992"/>
          <a:ext cx="26765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Формула" r:id="rId1" imgW="15849600" imgH="4267200" progId="Equation.3">
                  <p:embed/>
                </p:oleObj>
              </mc:Choice>
              <mc:Fallback>
                <p:oleObj name="Формула" r:id="rId1" imgW="15849600" imgH="4267200" progId="Equation.3">
                  <p:embed/>
                  <p:pic>
                    <p:nvPicPr>
                      <p:cNvPr id="0" name="Изображение 194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52120" y="3356992"/>
                        <a:ext cx="2676525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249863" y="4098925"/>
          <a:ext cx="32448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Формула" r:id="rId3" imgW="19202400" imgH="5486400" progId="Equation.3">
                  <p:embed/>
                </p:oleObj>
              </mc:Choice>
              <mc:Fallback>
                <p:oleObj name="Формула" r:id="rId3" imgW="19202400" imgH="5486400" progId="Equation.3">
                  <p:embed/>
                  <p:pic>
                    <p:nvPicPr>
                      <p:cNvPr id="0" name="Изображение 1945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9863" y="4098925"/>
                        <a:ext cx="3244850" cy="9271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>
            <a:hlinkClick r:id="rId5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190" name="Picture 6" descr="http://health-fitnes.ru/cimg/2015/041110/442169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356992"/>
            <a:ext cx="4320480" cy="33123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8A45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8A45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иллюминаторы космонавты увидели полярное сияние на территории, имеющей форму прямоугольника, длина которого  152 км, а ширина 156 км. Найти площадь.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148064" y="3140968"/>
          <a:ext cx="31924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Формула" r:id="rId1" imgW="18897600" imgH="4267200" progId="Equation.3">
                  <p:embed/>
                </p:oleObj>
              </mc:Choice>
              <mc:Fallback>
                <p:oleObj name="Формула" r:id="rId1" imgW="18897600" imgH="4267200" progId="Equation.3">
                  <p:embed/>
                  <p:pic>
                    <p:nvPicPr>
                      <p:cNvPr id="0" name="Изображение 204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48064" y="3140968"/>
                        <a:ext cx="3192463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644008" y="4005064"/>
          <a:ext cx="41195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Формула" r:id="rId3" imgW="24384000" imgH="5486400" progId="Equation.3">
                  <p:embed/>
                </p:oleObj>
              </mc:Choice>
              <mc:Fallback>
                <p:oleObj name="Формула" r:id="rId3" imgW="24384000" imgH="5486400" progId="Equation.3">
                  <p:embed/>
                  <p:pic>
                    <p:nvPicPr>
                      <p:cNvPr id="0" name="Изображение 204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4005064"/>
                        <a:ext cx="4119563" cy="927100"/>
                      </a:xfrm>
                      <a:prstGeom prst="rect">
                        <a:avLst/>
                      </a:prstGeom>
                      <a:solidFill>
                        <a:srgbClr val="FFD5AB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>
            <a:hlinkClick r:id="rId5" action="ppaction://hlinksldjump"/>
          </p:cNvPr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8" name="Picture 6" descr="http://cs622721.vk.me/v622721699/17c1/0pGTYWFUkK0.jpg"/>
          <p:cNvPicPr>
            <a:picLocks noChangeAspect="1" noChangeArrowheads="1"/>
          </p:cNvPicPr>
          <p:nvPr/>
        </p:nvPicPr>
        <p:blipFill>
          <a:blip r:embed="rId6" cstate="email"/>
          <a:srcRect b="-120"/>
          <a:stretch>
            <a:fillRect/>
          </a:stretch>
        </p:blipFill>
        <p:spPr bwMode="auto">
          <a:xfrm>
            <a:off x="251521" y="3501008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назад 15">
            <a:hlinkClick r:id="rId1" action="ppaction://hlinksldjump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а³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ребро куба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формулу объёма куба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означают входящие в неё буквы?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4-конечная звезда 29"/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  <a:solidFill>
            <a:srgbClr val="8A4500"/>
          </a:solidFill>
          <a:ln>
            <a:solidFill>
              <a:srgbClr val="8A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971600" y="357301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3" action="ppaction://hlinksldjump" highlightClick="1"/>
          </p:cNvPr>
          <p:cNvSpPr/>
          <p:nvPr/>
        </p:nvSpPr>
        <p:spPr>
          <a:xfrm>
            <a:off x="971600" y="429309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4" action="ppaction://hlinksldjump" highlightClick="1"/>
          </p:cNvPr>
          <p:cNvSpPr/>
          <p:nvPr/>
        </p:nvSpPr>
        <p:spPr>
          <a:xfrm>
            <a:off x="971600" y="501317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http://www.motto.net.ua/download.php?file=201209/1920x1080/motto.net.ua-1616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2996952"/>
            <a:ext cx="3528392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124744"/>
            <a:ext cx="626469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объем космической станции, имеющей форму куба с ребром 40 м.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779912" y="3429000"/>
          <a:ext cx="200818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2" imgW="11887200" imgH="4876800" progId="Equation.3">
                  <p:embed/>
                </p:oleObj>
              </mc:Choice>
              <mc:Fallback>
                <p:oleObj name="Формула" r:id="rId2" imgW="11887200" imgH="48768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9912" y="3429000"/>
                        <a:ext cx="2008187" cy="823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580112" y="3501008"/>
          <a:ext cx="33480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Формула" r:id="rId4" imgW="18592800" imgH="4267200" progId="Equation.3">
                  <p:embed/>
                </p:oleObj>
              </mc:Choice>
              <mc:Fallback>
                <p:oleObj name="Формула" r:id="rId4" imgW="18592800" imgH="4267200" progId="Equation.3">
                  <p:embed/>
                  <p:pic>
                    <p:nvPicPr>
                      <p:cNvPr id="0" name="Изображение 2150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0112" y="3501008"/>
                        <a:ext cx="3348037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608513" y="4386263"/>
          <a:ext cx="3860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Формула" r:id="rId6" imgW="22860000" imgH="5486400" progId="Equation.3">
                  <p:embed/>
                </p:oleObj>
              </mc:Choice>
              <mc:Fallback>
                <p:oleObj name="Формула" r:id="rId6" imgW="22860000" imgH="5486400" progId="Equation.3">
                  <p:embed/>
                  <p:pic>
                    <p:nvPicPr>
                      <p:cNvPr id="0" name="Изображение 2150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08513" y="4386263"/>
                        <a:ext cx="3860800" cy="927100"/>
                      </a:xfrm>
                      <a:prstGeom prst="rect">
                        <a:avLst/>
                      </a:prstGeom>
                      <a:solidFill>
                        <a:srgbClr val="CFE7F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660232" y="548680"/>
            <a:ext cx="2066528" cy="1778496"/>
          </a:xfrm>
          <a:prstGeom prst="star4">
            <a:avLst>
              <a:gd name="adj" fmla="val 13969"/>
            </a:avLst>
          </a:prstGeom>
          <a:solidFill>
            <a:srgbClr val="8A4500"/>
          </a:solidFill>
          <a:ln>
            <a:solidFill>
              <a:srgbClr val="8A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4-конечная звезда 19"/>
          <p:cNvSpPr/>
          <p:nvPr/>
        </p:nvSpPr>
        <p:spPr>
          <a:xfrm>
            <a:off x="6660232" y="548680"/>
            <a:ext cx="2066528" cy="1778496"/>
          </a:xfrm>
          <a:prstGeom prst="star4">
            <a:avLst>
              <a:gd name="adj" fmla="val 13969"/>
            </a:avLst>
          </a:prstGeom>
          <a:solidFill>
            <a:srgbClr val="8A4500"/>
          </a:solidFill>
          <a:ln>
            <a:solidFill>
              <a:srgbClr val="8A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5" descr="http://fs202.jpe.ru/c3a7/1661049_6b8c6119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2924944"/>
            <a:ext cx="2834680" cy="37444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1124744"/>
            <a:ext cx="6264696" cy="194421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объем куба с ребром 30 см, в который помещен метеорологический зонд.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3779912" y="3429000"/>
          <a:ext cx="200818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Формула" r:id="rId2" imgW="11887200" imgH="4876800" progId="Equation.3">
                  <p:embed/>
                </p:oleObj>
              </mc:Choice>
              <mc:Fallback>
                <p:oleObj name="Формула" r:id="rId2" imgW="11887200" imgH="4876800" progId="Equation.3">
                  <p:embed/>
                  <p:pic>
                    <p:nvPicPr>
                      <p:cNvPr id="0" name="Изображение 2252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9912" y="3429000"/>
                        <a:ext cx="2008187" cy="823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5607050" y="3500438"/>
          <a:ext cx="32940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Формула" r:id="rId4" imgW="18288000" imgH="4267200" progId="Equation.3">
                  <p:embed/>
                </p:oleObj>
              </mc:Choice>
              <mc:Fallback>
                <p:oleObj name="Формула" r:id="rId4" imgW="18288000" imgH="4267200" progId="Equation.3">
                  <p:embed/>
                  <p:pic>
                    <p:nvPicPr>
                      <p:cNvPr id="0" name="Изображение 2252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7050" y="3500438"/>
                        <a:ext cx="3294063" cy="769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4479925" y="4386263"/>
          <a:ext cx="41179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Формула" r:id="rId6" imgW="24384000" imgH="5486400" progId="Equation.3">
                  <p:embed/>
                </p:oleObj>
              </mc:Choice>
              <mc:Fallback>
                <p:oleObj name="Формула" r:id="rId6" imgW="24384000" imgH="5486400" progId="Equation.3">
                  <p:embed/>
                  <p:pic>
                    <p:nvPicPr>
                      <p:cNvPr id="0" name="Изображение 2253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9925" y="4386263"/>
                        <a:ext cx="4117975" cy="9271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124744"/>
            <a:ext cx="6264696" cy="194421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объем аквариума с золотистыми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водорослями-хризофатами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 имеет форму куба с ребром 50 см.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644008" y="3140968"/>
          <a:ext cx="25241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Формула" r:id="rId1" imgW="14935200" imgH="4876800" progId="Equation.3">
                  <p:embed/>
                </p:oleObj>
              </mc:Choice>
              <mc:Fallback>
                <p:oleObj name="Формула" r:id="rId1" imgW="14935200" imgH="4876800" progId="Equation.3">
                  <p:embed/>
                  <p:pic>
                    <p:nvPicPr>
                      <p:cNvPr id="0" name="Изображение 2355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44008" y="3140968"/>
                        <a:ext cx="2524125" cy="823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436096" y="3861048"/>
          <a:ext cx="32940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Формула" r:id="rId3" imgW="18288000" imgH="4267200" progId="Equation.3">
                  <p:embed/>
                </p:oleObj>
              </mc:Choice>
              <mc:Fallback>
                <p:oleObj name="Формула" r:id="rId3" imgW="18288000" imgH="4267200" progId="Equation.3">
                  <p:embed/>
                  <p:pic>
                    <p:nvPicPr>
                      <p:cNvPr id="0" name="Изображение 2355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6096" y="3861048"/>
                        <a:ext cx="3294063" cy="7667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499992" y="4725144"/>
          <a:ext cx="43211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Формула" r:id="rId5" imgW="25603200" imgH="5486400" progId="Equation.3">
                  <p:embed/>
                </p:oleObj>
              </mc:Choice>
              <mc:Fallback>
                <p:oleObj name="Формула" r:id="rId5" imgW="25603200" imgH="5486400" progId="Equation.3">
                  <p:embed/>
                  <p:pic>
                    <p:nvPicPr>
                      <p:cNvPr id="0" name="Изображение 2355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4725144"/>
                        <a:ext cx="4321175" cy="927100"/>
                      </a:xfrm>
                      <a:prstGeom prst="rect">
                        <a:avLst/>
                      </a:prstGeom>
                      <a:solidFill>
                        <a:srgbClr val="FFD5AB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6660232" y="548680"/>
            <a:ext cx="2066528" cy="1778496"/>
          </a:xfrm>
          <a:prstGeom prst="star4">
            <a:avLst>
              <a:gd name="adj" fmla="val 13969"/>
            </a:avLst>
          </a:prstGeom>
          <a:solidFill>
            <a:srgbClr val="8A4500"/>
          </a:solidFill>
          <a:ln>
            <a:solidFill>
              <a:srgbClr val="8A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 descr="http://usiter.com/uploads/20120201/akvarium+steklyannij+akvarium+vodorosli+9771669748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51519" y="357301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назад 15">
            <a:hlinkClick r:id="rId1" action="ppaction://hlinksldjump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·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· c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 –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длина, ширина и высота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 flipH="1">
            <a:off x="1979712" y="1340768"/>
            <a:ext cx="6192688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формулу объёма прямоугольного параллелепипеда.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означают входящие в неё буквы?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 flipH="1">
            <a:off x="1979712" y="1412776"/>
            <a:ext cx="6192688" cy="1944216"/>
          </a:xfrm>
          <a:prstGeom prst="snip1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4-конечная звезда 29"/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971600" y="357301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3" action="ppaction://hlinksldjump" highlightClick="1"/>
          </p:cNvPr>
          <p:cNvSpPr/>
          <p:nvPr/>
        </p:nvSpPr>
        <p:spPr>
          <a:xfrm>
            <a:off x="971600" y="429309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4" action="ppaction://hlinksldjump" highlightClick="1"/>
          </p:cNvPr>
          <p:cNvSpPr/>
          <p:nvPr/>
        </p:nvSpPr>
        <p:spPr>
          <a:xfrm>
            <a:off x="971600" y="5013176"/>
            <a:ext cx="7200800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объем отсека, имеющего форму прямоугольного параллелепипеда,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3;  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2;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332656"/>
            <a:ext cx="410445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Метеорологи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5508104" y="3140968"/>
          <a:ext cx="26749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Формула" r:id="rId1" imgW="15849600" imgH="4267200" progId="Equation.3">
                  <p:embed/>
                </p:oleObj>
              </mc:Choice>
              <mc:Fallback>
                <p:oleObj name="Формула" r:id="rId1" imgW="15849600" imgH="4267200" progId="Equation.3">
                  <p:embed/>
                  <p:pic>
                    <p:nvPicPr>
                      <p:cNvPr id="0" name="Изображение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8104" y="3140968"/>
                        <a:ext cx="2674937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5986463" y="4200525"/>
          <a:ext cx="1800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Формула" r:id="rId3" imgW="10668000" imgH="4267200" progId="Equation.3">
                  <p:embed/>
                </p:oleObj>
              </mc:Choice>
              <mc:Fallback>
                <p:oleObj name="Формула" r:id="rId3" imgW="10668000" imgH="4267200" progId="Equation.3">
                  <p:embed/>
                  <p:pic>
                    <p:nvPicPr>
                      <p:cNvPr id="0" name="Изображение 245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6463" y="4200525"/>
                        <a:ext cx="1800225" cy="720725"/>
                      </a:xfrm>
                      <a:prstGeom prst="rect">
                        <a:avLst/>
                      </a:prstGeom>
                      <a:solidFill>
                        <a:srgbClr val="CFE7FD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8" descr="http://www.wallpage.ru/imgbig/wallpapers_143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924944"/>
            <a:ext cx="5016558" cy="37624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Биологи</a:t>
            </a:r>
            <a:endParaRPr lang="ru-RU" sz="3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объем отсека, имеющего форму прямоугольного параллелепипеда,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7; 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4;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5483225" y="3141663"/>
          <a:ext cx="27257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Формула" r:id="rId1" imgW="16154400" imgH="4267200" progId="Equation.3">
                  <p:embed/>
                </p:oleObj>
              </mc:Choice>
              <mc:Fallback>
                <p:oleObj name="Формула" r:id="rId1" imgW="16154400" imgH="4267200" progId="Equation.3">
                  <p:embed/>
                  <p:pic>
                    <p:nvPicPr>
                      <p:cNvPr id="0" name="Изображение 256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83225" y="3141663"/>
                        <a:ext cx="2725738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5986463" y="4200525"/>
          <a:ext cx="1800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Формула" r:id="rId3" imgW="10668000" imgH="4267200" progId="Equation.3">
                  <p:embed/>
                </p:oleObj>
              </mc:Choice>
              <mc:Fallback>
                <p:oleObj name="Формула" r:id="rId3" imgW="10668000" imgH="4267200" progId="Equation.3">
                  <p:embed/>
                  <p:pic>
                    <p:nvPicPr>
                      <p:cNvPr id="0" name="Изображение 2560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6463" y="4200525"/>
                        <a:ext cx="1800225" cy="7207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 descr="http://randomwallpapers.net/spaceship-interior-fantasy-1920x1080-wallpaper242063.jpg"/>
          <p:cNvPicPr>
            <a:picLocks noChangeAspect="1" noChangeArrowheads="1"/>
          </p:cNvPicPr>
          <p:nvPr/>
        </p:nvPicPr>
        <p:blipFill>
          <a:blip r:embed="rId5" cstate="email"/>
          <a:srcRect t="-1924"/>
          <a:stretch>
            <a:fillRect/>
          </a:stretch>
        </p:blipFill>
        <p:spPr bwMode="auto">
          <a:xfrm>
            <a:off x="251520" y="2852936"/>
            <a:ext cx="5040560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6450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55776" y="332656"/>
            <a:ext cx="4104456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8A4500"/>
                </a:solidFill>
                <a:latin typeface="Georgia" panose="02040502050405020303" pitchFamily="18" charset="0"/>
              </a:rPr>
              <a:t>Исследователи</a:t>
            </a:r>
            <a:endParaRPr lang="ru-RU" sz="3600" b="1" dirty="0">
              <a:solidFill>
                <a:srgbClr val="8A45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6264696" cy="1440160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объем отсека, имеющего форму прямоугольного параллелепипеда,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6; 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3;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395536" y="620688"/>
            <a:ext cx="2066528" cy="1778496"/>
          </a:xfrm>
          <a:prstGeom prst="star4">
            <a:avLst>
              <a:gd name="adj" fmla="val 13969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 descr="http://img0.liveinternet.ru/images/attach/c/2/72/522/72522680_1300974539_2028392848_8d365724eb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19" y="3140968"/>
            <a:ext cx="5016501" cy="3522401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5652120" y="6309320"/>
            <a:ext cx="205052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5508625" y="3141663"/>
          <a:ext cx="26733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2" imgW="15849600" imgH="4267200" progId="Equation.3">
                  <p:embed/>
                </p:oleObj>
              </mc:Choice>
              <mc:Fallback>
                <p:oleObj name="Формула" r:id="rId2" imgW="15849600" imgH="42672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08625" y="3141663"/>
                        <a:ext cx="2673350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5986463" y="4200525"/>
          <a:ext cx="1800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Формула" r:id="rId4" imgW="10668000" imgH="4267200" progId="Equation.3">
                  <p:embed/>
                </p:oleObj>
              </mc:Choice>
              <mc:Fallback>
                <p:oleObj name="Формула" r:id="rId4" imgW="10668000" imgH="4267200" progId="Equation.3">
                  <p:embed/>
                  <p:pic>
                    <p:nvPicPr>
                      <p:cNvPr id="0" name="Изображение 266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6463" y="4200525"/>
                        <a:ext cx="1800225" cy="720725"/>
                      </a:xfrm>
                      <a:prstGeom prst="rect">
                        <a:avLst/>
                      </a:prstGeom>
                      <a:solidFill>
                        <a:srgbClr val="FFD5AB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7"/>
          <p:cNvGrpSpPr/>
          <p:nvPr/>
        </p:nvGrpSpPr>
        <p:grpSpPr bwMode="auto">
          <a:xfrm>
            <a:off x="611188" y="2276475"/>
            <a:ext cx="1511300" cy="1008063"/>
            <a:chOff x="2290" y="3520"/>
            <a:chExt cx="952" cy="635"/>
          </a:xfrm>
        </p:grpSpPr>
        <p:sp>
          <p:nvSpPr>
            <p:cNvPr id="8" name="Rectangle 129"/>
            <p:cNvSpPr>
              <a:spLocks noChangeArrowheads="1"/>
            </p:cNvSpPr>
            <p:nvPr/>
          </p:nvSpPr>
          <p:spPr bwMode="auto">
            <a:xfrm>
              <a:off x="2290" y="3520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33"/>
            <p:cNvSpPr>
              <a:spLocks noChangeArrowheads="1"/>
            </p:cNvSpPr>
            <p:nvPr/>
          </p:nvSpPr>
          <p:spPr bwMode="auto">
            <a:xfrm>
              <a:off x="2608" y="3520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34"/>
            <p:cNvSpPr>
              <a:spLocks noChangeArrowheads="1"/>
            </p:cNvSpPr>
            <p:nvPr/>
          </p:nvSpPr>
          <p:spPr bwMode="auto">
            <a:xfrm>
              <a:off x="2290" y="3838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35"/>
            <p:cNvSpPr>
              <a:spLocks noChangeArrowheads="1"/>
            </p:cNvSpPr>
            <p:nvPr/>
          </p:nvSpPr>
          <p:spPr bwMode="auto">
            <a:xfrm>
              <a:off x="2608" y="3838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36"/>
            <p:cNvSpPr>
              <a:spLocks noChangeArrowheads="1"/>
            </p:cNvSpPr>
            <p:nvPr/>
          </p:nvSpPr>
          <p:spPr bwMode="auto">
            <a:xfrm>
              <a:off x="2925" y="3837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42"/>
          <p:cNvGrpSpPr/>
          <p:nvPr/>
        </p:nvGrpSpPr>
        <p:grpSpPr bwMode="auto">
          <a:xfrm>
            <a:off x="2339975" y="2133600"/>
            <a:ext cx="2519363" cy="503238"/>
            <a:chOff x="1247" y="3748"/>
            <a:chExt cx="1587" cy="317"/>
          </a:xfrm>
        </p:grpSpPr>
        <p:sp>
          <p:nvSpPr>
            <p:cNvPr id="14" name="Rectangle 131"/>
            <p:cNvSpPr>
              <a:spLocks noChangeArrowheads="1"/>
            </p:cNvSpPr>
            <p:nvPr/>
          </p:nvSpPr>
          <p:spPr bwMode="auto">
            <a:xfrm>
              <a:off x="1247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8"/>
            <p:cNvSpPr>
              <a:spLocks noChangeArrowheads="1"/>
            </p:cNvSpPr>
            <p:nvPr/>
          </p:nvSpPr>
          <p:spPr bwMode="auto">
            <a:xfrm>
              <a:off x="1565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39"/>
            <p:cNvSpPr>
              <a:spLocks noChangeArrowheads="1"/>
            </p:cNvSpPr>
            <p:nvPr/>
          </p:nvSpPr>
          <p:spPr bwMode="auto">
            <a:xfrm>
              <a:off x="1882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40"/>
            <p:cNvSpPr>
              <a:spLocks noChangeArrowheads="1"/>
            </p:cNvSpPr>
            <p:nvPr/>
          </p:nvSpPr>
          <p:spPr bwMode="auto">
            <a:xfrm>
              <a:off x="2200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141"/>
            <p:cNvSpPr>
              <a:spLocks noChangeArrowheads="1"/>
            </p:cNvSpPr>
            <p:nvPr/>
          </p:nvSpPr>
          <p:spPr bwMode="auto">
            <a:xfrm>
              <a:off x="2517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48"/>
          <p:cNvGrpSpPr/>
          <p:nvPr/>
        </p:nvGrpSpPr>
        <p:grpSpPr bwMode="auto">
          <a:xfrm>
            <a:off x="468313" y="3933825"/>
            <a:ext cx="1008062" cy="2014538"/>
            <a:chOff x="158" y="2614"/>
            <a:chExt cx="635" cy="1269"/>
          </a:xfrm>
        </p:grpSpPr>
        <p:sp>
          <p:nvSpPr>
            <p:cNvPr id="20" name="Rectangle 143"/>
            <p:cNvSpPr>
              <a:spLocks noChangeArrowheads="1"/>
            </p:cNvSpPr>
            <p:nvPr/>
          </p:nvSpPr>
          <p:spPr bwMode="auto">
            <a:xfrm>
              <a:off x="158" y="2614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44"/>
            <p:cNvSpPr>
              <a:spLocks noChangeArrowheads="1"/>
            </p:cNvSpPr>
            <p:nvPr/>
          </p:nvSpPr>
          <p:spPr bwMode="auto">
            <a:xfrm>
              <a:off x="158" y="2931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145"/>
            <p:cNvSpPr>
              <a:spLocks noChangeArrowheads="1"/>
            </p:cNvSpPr>
            <p:nvPr/>
          </p:nvSpPr>
          <p:spPr bwMode="auto">
            <a:xfrm>
              <a:off x="158" y="3249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146"/>
            <p:cNvSpPr>
              <a:spLocks noChangeArrowheads="1"/>
            </p:cNvSpPr>
            <p:nvPr/>
          </p:nvSpPr>
          <p:spPr bwMode="auto">
            <a:xfrm>
              <a:off x="158" y="3566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47"/>
            <p:cNvSpPr>
              <a:spLocks noChangeArrowheads="1"/>
            </p:cNvSpPr>
            <p:nvPr/>
          </p:nvSpPr>
          <p:spPr bwMode="auto">
            <a:xfrm>
              <a:off x="476" y="3566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161"/>
          <p:cNvGrpSpPr/>
          <p:nvPr/>
        </p:nvGrpSpPr>
        <p:grpSpPr bwMode="auto">
          <a:xfrm>
            <a:off x="1691680" y="4941168"/>
            <a:ext cx="1511300" cy="1511300"/>
            <a:chOff x="158" y="3249"/>
            <a:chExt cx="952" cy="952"/>
          </a:xfrm>
        </p:grpSpPr>
        <p:sp>
          <p:nvSpPr>
            <p:cNvPr id="32" name="Rectangle 156"/>
            <p:cNvSpPr>
              <a:spLocks noChangeArrowheads="1"/>
            </p:cNvSpPr>
            <p:nvPr/>
          </p:nvSpPr>
          <p:spPr bwMode="auto">
            <a:xfrm>
              <a:off x="476" y="3566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157"/>
            <p:cNvSpPr>
              <a:spLocks noChangeArrowheads="1"/>
            </p:cNvSpPr>
            <p:nvPr/>
          </p:nvSpPr>
          <p:spPr bwMode="auto">
            <a:xfrm>
              <a:off x="476" y="3249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158"/>
            <p:cNvSpPr>
              <a:spLocks noChangeArrowheads="1"/>
            </p:cNvSpPr>
            <p:nvPr/>
          </p:nvSpPr>
          <p:spPr bwMode="auto">
            <a:xfrm>
              <a:off x="793" y="3566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Rectangle 159"/>
            <p:cNvSpPr>
              <a:spLocks noChangeArrowheads="1"/>
            </p:cNvSpPr>
            <p:nvPr/>
          </p:nvSpPr>
          <p:spPr bwMode="auto">
            <a:xfrm>
              <a:off x="158" y="3566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Rectangle 160"/>
            <p:cNvSpPr>
              <a:spLocks noChangeArrowheads="1"/>
            </p:cNvSpPr>
            <p:nvPr/>
          </p:nvSpPr>
          <p:spPr bwMode="auto">
            <a:xfrm>
              <a:off x="476" y="3884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173"/>
          <p:cNvGrpSpPr/>
          <p:nvPr/>
        </p:nvGrpSpPr>
        <p:grpSpPr bwMode="auto">
          <a:xfrm>
            <a:off x="2771775" y="2997200"/>
            <a:ext cx="2014538" cy="1006475"/>
            <a:chOff x="2200" y="3521"/>
            <a:chExt cx="1269" cy="634"/>
          </a:xfrm>
        </p:grpSpPr>
        <p:sp>
          <p:nvSpPr>
            <p:cNvPr id="44" name="Rectangle 168"/>
            <p:cNvSpPr>
              <a:spLocks noChangeArrowheads="1"/>
            </p:cNvSpPr>
            <p:nvPr/>
          </p:nvSpPr>
          <p:spPr bwMode="auto">
            <a:xfrm>
              <a:off x="2200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Rectangle 169"/>
            <p:cNvSpPr>
              <a:spLocks noChangeArrowheads="1"/>
            </p:cNvSpPr>
            <p:nvPr/>
          </p:nvSpPr>
          <p:spPr bwMode="auto">
            <a:xfrm>
              <a:off x="2517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Rectangle 170"/>
            <p:cNvSpPr>
              <a:spLocks noChangeArrowheads="1"/>
            </p:cNvSpPr>
            <p:nvPr/>
          </p:nvSpPr>
          <p:spPr bwMode="auto">
            <a:xfrm>
              <a:off x="2835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Rectangle 171"/>
            <p:cNvSpPr>
              <a:spLocks noChangeArrowheads="1"/>
            </p:cNvSpPr>
            <p:nvPr/>
          </p:nvSpPr>
          <p:spPr bwMode="auto">
            <a:xfrm>
              <a:off x="3152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172"/>
            <p:cNvSpPr>
              <a:spLocks noChangeArrowheads="1"/>
            </p:cNvSpPr>
            <p:nvPr/>
          </p:nvSpPr>
          <p:spPr bwMode="auto">
            <a:xfrm>
              <a:off x="2517" y="3838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179"/>
          <p:cNvGrpSpPr/>
          <p:nvPr/>
        </p:nvGrpSpPr>
        <p:grpSpPr bwMode="auto">
          <a:xfrm>
            <a:off x="3491880" y="3717032"/>
            <a:ext cx="1511300" cy="1511300"/>
            <a:chOff x="4649" y="2024"/>
            <a:chExt cx="952" cy="952"/>
          </a:xfrm>
        </p:grpSpPr>
        <p:sp>
          <p:nvSpPr>
            <p:cNvPr id="50" name="Rectangle 132"/>
            <p:cNvSpPr>
              <a:spLocks noChangeArrowheads="1"/>
            </p:cNvSpPr>
            <p:nvPr/>
          </p:nvSpPr>
          <p:spPr bwMode="auto">
            <a:xfrm>
              <a:off x="4967" y="2024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Rectangle 174"/>
            <p:cNvSpPr>
              <a:spLocks noChangeArrowheads="1"/>
            </p:cNvSpPr>
            <p:nvPr/>
          </p:nvSpPr>
          <p:spPr bwMode="auto">
            <a:xfrm>
              <a:off x="4967" y="2341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Rectangle 175"/>
            <p:cNvSpPr>
              <a:spLocks noChangeArrowheads="1"/>
            </p:cNvSpPr>
            <p:nvPr/>
          </p:nvSpPr>
          <p:spPr bwMode="auto">
            <a:xfrm>
              <a:off x="4967" y="2659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Rectangle 177"/>
            <p:cNvSpPr>
              <a:spLocks noChangeArrowheads="1"/>
            </p:cNvSpPr>
            <p:nvPr/>
          </p:nvSpPr>
          <p:spPr bwMode="auto">
            <a:xfrm>
              <a:off x="5284" y="2341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178"/>
            <p:cNvSpPr>
              <a:spLocks noChangeArrowheads="1"/>
            </p:cNvSpPr>
            <p:nvPr/>
          </p:nvSpPr>
          <p:spPr bwMode="auto">
            <a:xfrm>
              <a:off x="4649" y="2659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185"/>
          <p:cNvGrpSpPr/>
          <p:nvPr/>
        </p:nvGrpSpPr>
        <p:grpSpPr bwMode="auto">
          <a:xfrm>
            <a:off x="5148064" y="2780928"/>
            <a:ext cx="1512887" cy="1511300"/>
            <a:chOff x="4467" y="1661"/>
            <a:chExt cx="953" cy="952"/>
          </a:xfrm>
        </p:grpSpPr>
        <p:sp>
          <p:nvSpPr>
            <p:cNvPr id="56" name="Rectangle 180"/>
            <p:cNvSpPr>
              <a:spLocks noChangeArrowheads="1"/>
            </p:cNvSpPr>
            <p:nvPr/>
          </p:nvSpPr>
          <p:spPr bwMode="auto">
            <a:xfrm>
              <a:off x="4467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Rectangle 181"/>
            <p:cNvSpPr>
              <a:spLocks noChangeArrowheads="1"/>
            </p:cNvSpPr>
            <p:nvPr/>
          </p:nvSpPr>
          <p:spPr bwMode="auto">
            <a:xfrm>
              <a:off x="4467" y="2296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Rectangle 182"/>
            <p:cNvSpPr>
              <a:spLocks noChangeArrowheads="1"/>
            </p:cNvSpPr>
            <p:nvPr/>
          </p:nvSpPr>
          <p:spPr bwMode="auto">
            <a:xfrm>
              <a:off x="4785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Rectangle 183"/>
            <p:cNvSpPr>
              <a:spLocks noChangeArrowheads="1"/>
            </p:cNvSpPr>
            <p:nvPr/>
          </p:nvSpPr>
          <p:spPr bwMode="auto">
            <a:xfrm>
              <a:off x="5103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184"/>
            <p:cNvSpPr>
              <a:spLocks noChangeArrowheads="1"/>
            </p:cNvSpPr>
            <p:nvPr/>
          </p:nvSpPr>
          <p:spPr bwMode="auto">
            <a:xfrm>
              <a:off x="5103" y="1661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" name="Group 197"/>
          <p:cNvGrpSpPr/>
          <p:nvPr/>
        </p:nvGrpSpPr>
        <p:grpSpPr bwMode="auto">
          <a:xfrm>
            <a:off x="6156176" y="4437112"/>
            <a:ext cx="1006475" cy="2014537"/>
            <a:chOff x="4876" y="1389"/>
            <a:chExt cx="634" cy="1269"/>
          </a:xfrm>
        </p:grpSpPr>
        <p:sp>
          <p:nvSpPr>
            <p:cNvPr id="68" name="Rectangle 192"/>
            <p:cNvSpPr>
              <a:spLocks noChangeArrowheads="1"/>
            </p:cNvSpPr>
            <p:nvPr/>
          </p:nvSpPr>
          <p:spPr bwMode="auto">
            <a:xfrm>
              <a:off x="4876" y="1706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Rectangle 193"/>
            <p:cNvSpPr>
              <a:spLocks noChangeArrowheads="1"/>
            </p:cNvSpPr>
            <p:nvPr/>
          </p:nvSpPr>
          <p:spPr bwMode="auto">
            <a:xfrm>
              <a:off x="4876" y="2024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Rectangle 194"/>
            <p:cNvSpPr>
              <a:spLocks noChangeArrowheads="1"/>
            </p:cNvSpPr>
            <p:nvPr/>
          </p:nvSpPr>
          <p:spPr bwMode="auto">
            <a:xfrm>
              <a:off x="5193" y="2024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Rectangle 195"/>
            <p:cNvSpPr>
              <a:spLocks noChangeArrowheads="1"/>
            </p:cNvSpPr>
            <p:nvPr/>
          </p:nvSpPr>
          <p:spPr bwMode="auto">
            <a:xfrm>
              <a:off x="4876" y="1389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Rectangle 196"/>
            <p:cNvSpPr>
              <a:spLocks noChangeArrowheads="1"/>
            </p:cNvSpPr>
            <p:nvPr/>
          </p:nvSpPr>
          <p:spPr bwMode="auto">
            <a:xfrm>
              <a:off x="5193" y="2341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" name="Group 202"/>
          <p:cNvGrpSpPr/>
          <p:nvPr/>
        </p:nvGrpSpPr>
        <p:grpSpPr bwMode="auto">
          <a:xfrm>
            <a:off x="7020272" y="3284984"/>
            <a:ext cx="1511300" cy="1511300"/>
            <a:chOff x="4604" y="1570"/>
            <a:chExt cx="952" cy="952"/>
          </a:xfrm>
        </p:grpSpPr>
        <p:sp>
          <p:nvSpPr>
            <p:cNvPr id="74" name="Rectangle 176"/>
            <p:cNvSpPr>
              <a:spLocks noChangeArrowheads="1"/>
            </p:cNvSpPr>
            <p:nvPr/>
          </p:nvSpPr>
          <p:spPr bwMode="auto">
            <a:xfrm>
              <a:off x="4604" y="1570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Rectangle 198"/>
            <p:cNvSpPr>
              <a:spLocks noChangeArrowheads="1"/>
            </p:cNvSpPr>
            <p:nvPr/>
          </p:nvSpPr>
          <p:spPr bwMode="auto">
            <a:xfrm>
              <a:off x="4604" y="1888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Rectangle 199"/>
            <p:cNvSpPr>
              <a:spLocks noChangeArrowheads="1"/>
            </p:cNvSpPr>
            <p:nvPr/>
          </p:nvSpPr>
          <p:spPr bwMode="auto">
            <a:xfrm>
              <a:off x="4921" y="1888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Rectangle 200"/>
            <p:cNvSpPr>
              <a:spLocks noChangeArrowheads="1"/>
            </p:cNvSpPr>
            <p:nvPr/>
          </p:nvSpPr>
          <p:spPr bwMode="auto">
            <a:xfrm>
              <a:off x="4921" y="2205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Rectangle 201"/>
            <p:cNvSpPr>
              <a:spLocks noChangeArrowheads="1"/>
            </p:cNvSpPr>
            <p:nvPr/>
          </p:nvSpPr>
          <p:spPr bwMode="auto">
            <a:xfrm>
              <a:off x="5239" y="2205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" name="Picture 2" descr="http://doktor-ua.com/pars_docs/refs/8/7349/7349_html_m3e0b6f85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196752"/>
            <a:ext cx="2117626" cy="2342075"/>
          </a:xfrm>
          <a:prstGeom prst="rect">
            <a:avLst/>
          </a:prstGeom>
          <a:noFill/>
        </p:spPr>
      </p:pic>
      <p:sp>
        <p:nvSpPr>
          <p:cNvPr id="80" name="Управляющая кнопка: настраиваемая 79">
            <a:hlinkClick r:id="" action="ppaction://hlinkshowjump?jump=nextslide" highlightClick="1"/>
          </p:cNvPr>
          <p:cNvSpPr/>
          <p:nvPr/>
        </p:nvSpPr>
        <p:spPr>
          <a:xfrm>
            <a:off x="971600" y="548680"/>
            <a:ext cx="172819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Космонавт</a:t>
            </a:r>
            <a:endParaRPr lang="ru-RU" sz="2400" b="1" dirty="0"/>
          </a:p>
        </p:txBody>
      </p:sp>
      <p:grpSp>
        <p:nvGrpSpPr>
          <p:cNvPr id="82" name="Group 155"/>
          <p:cNvGrpSpPr/>
          <p:nvPr/>
        </p:nvGrpSpPr>
        <p:grpSpPr bwMode="auto">
          <a:xfrm>
            <a:off x="4211960" y="1412776"/>
            <a:ext cx="1511300" cy="1511300"/>
            <a:chOff x="114" y="2704"/>
            <a:chExt cx="952" cy="952"/>
          </a:xfrm>
        </p:grpSpPr>
        <p:sp>
          <p:nvSpPr>
            <p:cNvPr id="83" name="Rectangle 149"/>
            <p:cNvSpPr>
              <a:spLocks noChangeArrowheads="1"/>
            </p:cNvSpPr>
            <p:nvPr/>
          </p:nvSpPr>
          <p:spPr bwMode="auto">
            <a:xfrm>
              <a:off x="114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Rectangle 151"/>
            <p:cNvSpPr>
              <a:spLocks noChangeArrowheads="1"/>
            </p:cNvSpPr>
            <p:nvPr/>
          </p:nvSpPr>
          <p:spPr bwMode="auto">
            <a:xfrm>
              <a:off x="431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152"/>
            <p:cNvSpPr>
              <a:spLocks noChangeArrowheads="1"/>
            </p:cNvSpPr>
            <p:nvPr/>
          </p:nvSpPr>
          <p:spPr bwMode="auto">
            <a:xfrm>
              <a:off x="749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Rectangle 153"/>
            <p:cNvSpPr>
              <a:spLocks noChangeArrowheads="1"/>
            </p:cNvSpPr>
            <p:nvPr/>
          </p:nvSpPr>
          <p:spPr bwMode="auto">
            <a:xfrm>
              <a:off x="749" y="3022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Rectangle 154"/>
            <p:cNvSpPr>
              <a:spLocks noChangeArrowheads="1"/>
            </p:cNvSpPr>
            <p:nvPr/>
          </p:nvSpPr>
          <p:spPr bwMode="auto">
            <a:xfrm>
              <a:off x="748" y="3339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4" name="Group 155"/>
          <p:cNvGrpSpPr/>
          <p:nvPr/>
        </p:nvGrpSpPr>
        <p:grpSpPr bwMode="auto">
          <a:xfrm rot="18870210">
            <a:off x="3588816" y="4894089"/>
            <a:ext cx="1511300" cy="1511300"/>
            <a:chOff x="114" y="2704"/>
            <a:chExt cx="952" cy="952"/>
          </a:xfrm>
        </p:grpSpPr>
        <p:sp>
          <p:nvSpPr>
            <p:cNvPr id="95" name="Rectangle 149"/>
            <p:cNvSpPr>
              <a:spLocks noChangeArrowheads="1"/>
            </p:cNvSpPr>
            <p:nvPr/>
          </p:nvSpPr>
          <p:spPr bwMode="auto">
            <a:xfrm>
              <a:off x="114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Rectangle 151"/>
            <p:cNvSpPr>
              <a:spLocks noChangeArrowheads="1"/>
            </p:cNvSpPr>
            <p:nvPr/>
          </p:nvSpPr>
          <p:spPr bwMode="auto">
            <a:xfrm>
              <a:off x="431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Rectangle 152"/>
            <p:cNvSpPr>
              <a:spLocks noChangeArrowheads="1"/>
            </p:cNvSpPr>
            <p:nvPr/>
          </p:nvSpPr>
          <p:spPr bwMode="auto">
            <a:xfrm>
              <a:off x="749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Rectangle 153"/>
            <p:cNvSpPr>
              <a:spLocks noChangeArrowheads="1"/>
            </p:cNvSpPr>
            <p:nvPr/>
          </p:nvSpPr>
          <p:spPr bwMode="auto">
            <a:xfrm>
              <a:off x="749" y="3022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Rectangle 154"/>
            <p:cNvSpPr>
              <a:spLocks noChangeArrowheads="1"/>
            </p:cNvSpPr>
            <p:nvPr/>
          </p:nvSpPr>
          <p:spPr bwMode="auto">
            <a:xfrm>
              <a:off x="748" y="3339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0" name="Group 167"/>
          <p:cNvGrpSpPr/>
          <p:nvPr/>
        </p:nvGrpSpPr>
        <p:grpSpPr bwMode="auto">
          <a:xfrm>
            <a:off x="1259632" y="3645024"/>
            <a:ext cx="1511300" cy="1008062"/>
            <a:chOff x="657" y="3566"/>
            <a:chExt cx="952" cy="635"/>
          </a:xfrm>
        </p:grpSpPr>
        <p:sp>
          <p:nvSpPr>
            <p:cNvPr id="101" name="Rectangle 162"/>
            <p:cNvSpPr>
              <a:spLocks noChangeArrowheads="1"/>
            </p:cNvSpPr>
            <p:nvPr/>
          </p:nvSpPr>
          <p:spPr bwMode="auto">
            <a:xfrm>
              <a:off x="657" y="3566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Rectangle 163"/>
            <p:cNvSpPr>
              <a:spLocks noChangeArrowheads="1"/>
            </p:cNvSpPr>
            <p:nvPr/>
          </p:nvSpPr>
          <p:spPr bwMode="auto">
            <a:xfrm>
              <a:off x="975" y="3566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Rectangle 164"/>
            <p:cNvSpPr>
              <a:spLocks noChangeArrowheads="1"/>
            </p:cNvSpPr>
            <p:nvPr/>
          </p:nvSpPr>
          <p:spPr bwMode="auto">
            <a:xfrm>
              <a:off x="1292" y="3566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Rectangle 165"/>
            <p:cNvSpPr>
              <a:spLocks noChangeArrowheads="1"/>
            </p:cNvSpPr>
            <p:nvPr/>
          </p:nvSpPr>
          <p:spPr bwMode="auto">
            <a:xfrm>
              <a:off x="657" y="3884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Rectangle 166"/>
            <p:cNvSpPr>
              <a:spLocks noChangeArrowheads="1"/>
            </p:cNvSpPr>
            <p:nvPr/>
          </p:nvSpPr>
          <p:spPr bwMode="auto">
            <a:xfrm>
              <a:off x="1292" y="3884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8" name="Group 191"/>
          <p:cNvGrpSpPr/>
          <p:nvPr/>
        </p:nvGrpSpPr>
        <p:grpSpPr bwMode="auto">
          <a:xfrm>
            <a:off x="4211960" y="4941168"/>
            <a:ext cx="1511300" cy="1511300"/>
            <a:chOff x="4468" y="2251"/>
            <a:chExt cx="952" cy="952"/>
          </a:xfrm>
        </p:grpSpPr>
        <p:sp>
          <p:nvSpPr>
            <p:cNvPr id="89" name="Rectangle 186"/>
            <p:cNvSpPr>
              <a:spLocks noChangeArrowheads="1"/>
            </p:cNvSpPr>
            <p:nvPr/>
          </p:nvSpPr>
          <p:spPr bwMode="auto">
            <a:xfrm>
              <a:off x="4785" y="2886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87"/>
            <p:cNvSpPr>
              <a:spLocks noChangeArrowheads="1"/>
            </p:cNvSpPr>
            <p:nvPr/>
          </p:nvSpPr>
          <p:spPr bwMode="auto">
            <a:xfrm>
              <a:off x="4468" y="2886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Rectangle 188"/>
            <p:cNvSpPr>
              <a:spLocks noChangeArrowheads="1"/>
            </p:cNvSpPr>
            <p:nvPr/>
          </p:nvSpPr>
          <p:spPr bwMode="auto">
            <a:xfrm>
              <a:off x="5103" y="2886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Rectangle 189"/>
            <p:cNvSpPr>
              <a:spLocks noChangeArrowheads="1"/>
            </p:cNvSpPr>
            <p:nvPr/>
          </p:nvSpPr>
          <p:spPr bwMode="auto">
            <a:xfrm>
              <a:off x="4785" y="2568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Rectangle 190"/>
            <p:cNvSpPr>
              <a:spLocks noChangeArrowheads="1"/>
            </p:cNvSpPr>
            <p:nvPr/>
          </p:nvSpPr>
          <p:spPr bwMode="auto">
            <a:xfrm>
              <a:off x="4785" y="2251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6" name="Управляющая кнопка: в начало 105">
            <a:hlinkClick r:id="rId2" action="ppaction://hlinksldjump" highlightClick="1"/>
          </p:cNvPr>
          <p:cNvSpPr/>
          <p:nvPr/>
        </p:nvSpPr>
        <p:spPr>
          <a:xfrm>
            <a:off x="7884368" y="6309320"/>
            <a:ext cx="1008112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Rectangle 195"/>
          <p:cNvSpPr>
            <a:spLocks noChangeArrowheads="1"/>
          </p:cNvSpPr>
          <p:nvPr/>
        </p:nvSpPr>
        <p:spPr bwMode="auto">
          <a:xfrm>
            <a:off x="3563888" y="548680"/>
            <a:ext cx="503238" cy="5032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9" name="Объект 108"/>
          <p:cNvGraphicFramePr>
            <a:graphicFrameLocks noChangeAspect="1"/>
          </p:cNvGraphicFramePr>
          <p:nvPr/>
        </p:nvGraphicFramePr>
        <p:xfrm>
          <a:off x="4067944" y="548679"/>
          <a:ext cx="1080120" cy="49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3" imgW="10668000" imgH="4876800" progId="Equation.3">
                  <p:embed/>
                </p:oleObj>
              </mc:Choice>
              <mc:Fallback>
                <p:oleObj name="Формула" r:id="rId3" imgW="10668000" imgH="4876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944" y="548679"/>
                        <a:ext cx="1080120" cy="49376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3568" y="1052736"/>
          <a:ext cx="228917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5" imgW="10058400" imgH="4876800" progId="Equation.3">
                  <p:embed/>
                </p:oleObj>
              </mc:Choice>
              <mc:Fallback>
                <p:oleObj name="Формула" r:id="rId5" imgW="10058400" imgH="48768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1052736"/>
                        <a:ext cx="2289175" cy="11096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05852E-6 L -0.06302 0.52464 " pathEditMode="relative" ptsTypes="AA">
                                      <p:cBhvr>
                                        <p:cTn id="8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01966E-7 L -0.06684 -0.330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6017E-6 L 0.25608 0.0002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628800"/>
            <a:ext cx="286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Звёздное небо в движении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16832"/>
            <a:ext cx="5074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"/>
              </a:rPr>
              <a:t>http://sunveter.ru/uploads/posts/2014-05/1400584842_fut02s.gif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483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http://thumbs.dreamstime.com/z/kids-spaceship-26352273.jpg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32856"/>
            <a:ext cx="257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«Космический корабль»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924944"/>
            <a:ext cx="6915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http://images.clipartlogo.com/files/ss/original/117/117440851/child-flying-a-spacecraft.jpg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63691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Штурман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429000"/>
            <a:ext cx="559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http://doktor-ua.com/pars_docs/refs/8/7349/7349_html_m3e0b6f85.jpg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3140968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Командир корабля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3933056"/>
            <a:ext cx="7611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http://images.easyfreeclipart.com/314/2013-cub-scout-summer-day-amp-twilight-camps-314466.jpg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3645024"/>
            <a:ext cx="15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Бортинженер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4437112"/>
            <a:ext cx="6444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http://ru.stockfresh.com/files/l/lenm/m/70/3370298_stock-photo-kid-astronauts.jpg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4149080"/>
            <a:ext cx="93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Экипаж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4941168"/>
            <a:ext cx="351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http://www.allsim.org/_ph/24/93247292.jpg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4653136"/>
            <a:ext cx="175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Кабина корабля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5157192"/>
            <a:ext cx="225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Околоземная орбита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71600" y="5445224"/>
            <a:ext cx="758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http://mmust.elimu.net/BSC(ELEC_COMM)/Year_5/ELC-544E-Radar%20Systems%20and%20Satellite/</a:t>
            </a:r>
            <a:endParaRPr lang="ru-RU" sz="1400" dirty="0" smtClean="0">
              <a:hlinkClick r:id="rId8"/>
            </a:endParaRPr>
          </a:p>
          <a:p>
            <a:r>
              <a:rPr lang="en-US" sz="1400" dirty="0" err="1" smtClean="0">
                <a:hlinkClick r:id="rId8"/>
              </a:rPr>
              <a:t>Satellite_Characteristics</a:t>
            </a:r>
            <a:r>
              <a:rPr lang="en-US" sz="1400" dirty="0" smtClean="0">
                <a:hlinkClick r:id="rId8"/>
              </a:rPr>
              <a:t>/Images/GSO_Animated.gif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6165304"/>
            <a:ext cx="4388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http://astrofishki.net/wp-content/uploads/2012/09/4.gif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5877272"/>
            <a:ext cx="19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Солнечная орбита</a:t>
            </a:r>
            <a:endParaRPr lang="ru-RU" dirty="0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6228184" y="188640"/>
            <a:ext cx="2664296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Источники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908720"/>
            <a:ext cx="750487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Математика. Итоговые уроки. 5-9 классы/</a:t>
            </a:r>
            <a:r>
              <a:rPr lang="ru-RU" dirty="0" err="1" smtClean="0"/>
              <a:t>авт.-сост.О.В.Бощенко</a:t>
            </a:r>
            <a:r>
              <a:rPr lang="ru-RU" dirty="0" smtClean="0"/>
              <a:t> – 2-е изд.,</a:t>
            </a:r>
            <a:endParaRPr lang="ru-RU" dirty="0" smtClean="0"/>
          </a:p>
          <a:p>
            <a:r>
              <a:rPr lang="ru-RU" dirty="0" smtClean="0"/>
              <a:t>Стереотип. – Волгоград: Учитель, 2008.- 68с.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501008"/>
            <a:ext cx="285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Спидометр велотренажёра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48680"/>
            <a:ext cx="7355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"/>
              </a:rPr>
              <a:t>http://nibler.ru/uploads/users/365/2012-12-17/gifki-kosmicheskie-gifki-smeshnye-gifki-gifki-kote_</a:t>
            </a:r>
            <a:endParaRPr lang="ru-RU" sz="1400" dirty="0" smtClean="0">
              <a:hlinkClick r:id="rId1"/>
            </a:endParaRPr>
          </a:p>
          <a:p>
            <a:r>
              <a:rPr lang="en-US" sz="1400" dirty="0" smtClean="0">
                <a:hlinkClick r:id="rId1"/>
              </a:rPr>
              <a:t>8640345981.gif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268760"/>
            <a:ext cx="6063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http://beginnerschool.ru/wp-content/uploads/2012/02/kosmos2-Kopirovat.png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980728"/>
            <a:ext cx="334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Вращение Земли вокруг Солнца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772816"/>
            <a:ext cx="5654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http://mariupol-life.com.ua/wp-content/images/21.10.2011-40statya3.jpg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484784"/>
            <a:ext cx="329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Расстояние от Земли до Солнца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276872"/>
            <a:ext cx="468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http://cs405017.vk.me/v405017662/8657/M07U5rgcpV0.jpg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1988840"/>
            <a:ext cx="232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Лунная тень на земле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2492896"/>
            <a:ext cx="283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Павел Романович Попович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2780928"/>
            <a:ext cx="615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http://aviaspace.ru/upload/iblock/89c/89cc529807741b1a58671dd3dc8f48af.jpg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3284984"/>
            <a:ext cx="394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http://animal-store.ru/img/2015/050316/2037727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2996952"/>
            <a:ext cx="325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Кровеносная система человека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3789040"/>
            <a:ext cx="78758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http://img1.joyreactor.cc/pics/comment/%D0%B2%D0%B5%D0%BB%D0%BE%D1%81%D0%B8%D0%BF</a:t>
            </a:r>
            <a:endParaRPr lang="ru-RU" sz="1400" dirty="0" smtClean="0">
              <a:hlinkClick r:id="rId7"/>
            </a:endParaRPr>
          </a:p>
          <a:p>
            <a:r>
              <a:rPr lang="en-US" sz="1400" dirty="0" smtClean="0">
                <a:hlinkClick r:id="rId7"/>
              </a:rPr>
              <a:t>%D0%B5%D0%B4-%D0%A1%D0%A1%D0%A1%D0%A0-%D0%BF%D0%B5%D1%81%D0%BE%D1%87%D0%</a:t>
            </a:r>
            <a:endParaRPr lang="ru-RU" sz="1400" dirty="0" smtClean="0">
              <a:hlinkClick r:id="rId7"/>
            </a:endParaRPr>
          </a:p>
          <a:p>
            <a:r>
              <a:rPr lang="en-US" sz="1400" dirty="0" smtClean="0">
                <a:hlinkClick r:id="rId7"/>
              </a:rPr>
              <a:t>BD%D0%B8%D1%86%D0%B0-154087.jpeg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260648"/>
            <a:ext cx="236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Космическая скорость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4725144"/>
            <a:ext cx="4325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http://dic.academic.ru/pictures/enc_colier/ph05796.jpg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71600" y="4437112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Вспышка молнии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5229200"/>
            <a:ext cx="662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http://www.aviaspace.ru/upload/iblock/18c/18cc7b3ee1d98d2cdf1e6e23a25e4248.jpg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4941168"/>
            <a:ext cx="389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Лётчик-космонавт Андриан Николаев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0" y="5445224"/>
            <a:ext cx="189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Солнечный ветер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5733256"/>
            <a:ext cx="725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0"/>
              </a:rPr>
              <a:t>http://www.topauthor.ru/uploads/2013-06/original/a416489a2d32018c82aca0e5223df708.jpeg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971600" y="6237312"/>
            <a:ext cx="4214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1"/>
              </a:rPr>
              <a:t>http://s019.radikal.ru/i602/1212/d1/abd789cf4c0c.jpg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5949280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Земля и Луна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8529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48680"/>
            <a:ext cx="684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"/>
              </a:rPr>
              <a:t>http://vladnews.ru/uploads/news/2014/08/17/514d639da9036d6e8fa6e6d802cd2421.jpg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260648"/>
            <a:ext cx="168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Землятрясение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052736"/>
            <a:ext cx="7446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http://images.easyfreeclipart.com/1623/vector-crowd-of-men-and-women-colourbox-1623834.jpg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764704"/>
            <a:ext cx="272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Нарисованные человечки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1556792"/>
            <a:ext cx="603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http://elitefon.ru/download.php?file=201211/1920x1080/elitefon.ru-23364.jpg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1268760"/>
            <a:ext cx="25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Фотография из космоса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2060848"/>
            <a:ext cx="671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http://www.prikol.ru/wp-content/gallery/february-2012/novorossiysk-after-storm-07.jpg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1772816"/>
            <a:ext cx="269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Шторм и его последствия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2564904"/>
            <a:ext cx="403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http://health-fitnes.ru/cimg/2015/041110/4421691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2276872"/>
            <a:ext cx="19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Тренажёрный зал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71600" y="3068960"/>
            <a:ext cx="4714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http://cs622721.vk.me/v622721699/17c1/0pGTYWFUkK0.jpg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2780928"/>
            <a:ext cx="304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Полярное сияние из космоса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3573016"/>
            <a:ext cx="6867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http://www.motto.net.ua/download.php?file=201209/1920x1080/motto.net.ua-16164.jpg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0" y="3284984"/>
            <a:ext cx="213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Кубическая станция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3789040"/>
            <a:ext cx="270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Метеорологический зонд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71600" y="4077072"/>
            <a:ext cx="3783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http://fs202.jpe.ru/c3a7/1661049_6b8c6119.jpg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4581128"/>
            <a:ext cx="7420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http://usiter.com/uploads/20120201/akvarium+steklyannij+akvarium+vodorosli+97716697484.jpg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971600" y="4293096"/>
            <a:ext cx="26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Аквариум с водорослями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71600" y="5085184"/>
            <a:ext cx="6789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0"/>
              </a:rPr>
              <a:t>http://randomwallpapers.net/spaceship-interior-fantasy-1920x1080-wallpaper242063.jpg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971600" y="4797152"/>
            <a:ext cx="341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Отсек</a:t>
            </a:r>
            <a:r>
              <a:rPr lang="en-US" dirty="0" smtClean="0"/>
              <a:t> </a:t>
            </a:r>
            <a:r>
              <a:rPr lang="ru-RU" dirty="0" smtClean="0"/>
              <a:t>№1 космического корабля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971600" y="5589240"/>
            <a:ext cx="825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1"/>
              </a:rPr>
              <a:t>http://img0.liveinternet.ru/images/attach/c/2/72/522/72522680_1300974539_2028392848_8d365724eb.jpg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971600" y="5805264"/>
            <a:ext cx="341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Отсек</a:t>
            </a:r>
            <a:r>
              <a:rPr lang="en-US" dirty="0" smtClean="0"/>
              <a:t> </a:t>
            </a:r>
            <a:r>
              <a:rPr lang="ru-RU" dirty="0" smtClean="0"/>
              <a:t>№3 космического корабля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971600" y="5301208"/>
            <a:ext cx="341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Отсек</a:t>
            </a:r>
            <a:r>
              <a:rPr lang="en-US" dirty="0" smtClean="0"/>
              <a:t> </a:t>
            </a:r>
            <a:r>
              <a:rPr lang="ru-RU" dirty="0" smtClean="0"/>
              <a:t>№2 космического корабля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971600" y="6093296"/>
            <a:ext cx="4224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2"/>
              </a:rPr>
              <a:t>http://www.wallpage.ru/imgbig/wallpapers_14396.jpg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4" name="Управляющая кнопка: возврат 33">
            <a:hlinkClick r:id="" action="ppaction://hlinkshowjump?jump=lastslideviewed" highlightClick="1"/>
          </p:cNvPr>
          <p:cNvSpPr/>
          <p:nvPr/>
        </p:nvSpPr>
        <p:spPr>
          <a:xfrm>
            <a:off x="7812360" y="6309320"/>
            <a:ext cx="104241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7"/>
          <p:cNvGrpSpPr/>
          <p:nvPr/>
        </p:nvGrpSpPr>
        <p:grpSpPr bwMode="auto">
          <a:xfrm>
            <a:off x="611188" y="2276475"/>
            <a:ext cx="1511300" cy="1008063"/>
            <a:chOff x="2290" y="3520"/>
            <a:chExt cx="952" cy="635"/>
          </a:xfrm>
        </p:grpSpPr>
        <p:sp>
          <p:nvSpPr>
            <p:cNvPr id="8" name="Rectangle 129"/>
            <p:cNvSpPr>
              <a:spLocks noChangeArrowheads="1"/>
            </p:cNvSpPr>
            <p:nvPr/>
          </p:nvSpPr>
          <p:spPr bwMode="auto">
            <a:xfrm>
              <a:off x="2290" y="3520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33"/>
            <p:cNvSpPr>
              <a:spLocks noChangeArrowheads="1"/>
            </p:cNvSpPr>
            <p:nvPr/>
          </p:nvSpPr>
          <p:spPr bwMode="auto">
            <a:xfrm>
              <a:off x="2608" y="3520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34"/>
            <p:cNvSpPr>
              <a:spLocks noChangeArrowheads="1"/>
            </p:cNvSpPr>
            <p:nvPr/>
          </p:nvSpPr>
          <p:spPr bwMode="auto">
            <a:xfrm>
              <a:off x="2290" y="3838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35"/>
            <p:cNvSpPr>
              <a:spLocks noChangeArrowheads="1"/>
            </p:cNvSpPr>
            <p:nvPr/>
          </p:nvSpPr>
          <p:spPr bwMode="auto">
            <a:xfrm>
              <a:off x="2608" y="3838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36"/>
            <p:cNvSpPr>
              <a:spLocks noChangeArrowheads="1"/>
            </p:cNvSpPr>
            <p:nvPr/>
          </p:nvSpPr>
          <p:spPr bwMode="auto">
            <a:xfrm>
              <a:off x="2925" y="3837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42"/>
          <p:cNvGrpSpPr/>
          <p:nvPr/>
        </p:nvGrpSpPr>
        <p:grpSpPr bwMode="auto">
          <a:xfrm>
            <a:off x="2339975" y="2133600"/>
            <a:ext cx="2519363" cy="503238"/>
            <a:chOff x="1247" y="3748"/>
            <a:chExt cx="1587" cy="317"/>
          </a:xfrm>
        </p:grpSpPr>
        <p:sp>
          <p:nvSpPr>
            <p:cNvPr id="14" name="Rectangle 131"/>
            <p:cNvSpPr>
              <a:spLocks noChangeArrowheads="1"/>
            </p:cNvSpPr>
            <p:nvPr/>
          </p:nvSpPr>
          <p:spPr bwMode="auto">
            <a:xfrm>
              <a:off x="1247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8"/>
            <p:cNvSpPr>
              <a:spLocks noChangeArrowheads="1"/>
            </p:cNvSpPr>
            <p:nvPr/>
          </p:nvSpPr>
          <p:spPr bwMode="auto">
            <a:xfrm>
              <a:off x="1565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39"/>
            <p:cNvSpPr>
              <a:spLocks noChangeArrowheads="1"/>
            </p:cNvSpPr>
            <p:nvPr/>
          </p:nvSpPr>
          <p:spPr bwMode="auto">
            <a:xfrm>
              <a:off x="1882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40"/>
            <p:cNvSpPr>
              <a:spLocks noChangeArrowheads="1"/>
            </p:cNvSpPr>
            <p:nvPr/>
          </p:nvSpPr>
          <p:spPr bwMode="auto">
            <a:xfrm>
              <a:off x="2200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141"/>
            <p:cNvSpPr>
              <a:spLocks noChangeArrowheads="1"/>
            </p:cNvSpPr>
            <p:nvPr/>
          </p:nvSpPr>
          <p:spPr bwMode="auto">
            <a:xfrm>
              <a:off x="2517" y="3748"/>
              <a:ext cx="317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48"/>
          <p:cNvGrpSpPr/>
          <p:nvPr/>
        </p:nvGrpSpPr>
        <p:grpSpPr bwMode="auto">
          <a:xfrm>
            <a:off x="468313" y="3933825"/>
            <a:ext cx="1008062" cy="2014538"/>
            <a:chOff x="158" y="2614"/>
            <a:chExt cx="635" cy="1269"/>
          </a:xfrm>
        </p:grpSpPr>
        <p:sp>
          <p:nvSpPr>
            <p:cNvPr id="20" name="Rectangle 143"/>
            <p:cNvSpPr>
              <a:spLocks noChangeArrowheads="1"/>
            </p:cNvSpPr>
            <p:nvPr/>
          </p:nvSpPr>
          <p:spPr bwMode="auto">
            <a:xfrm>
              <a:off x="158" y="2614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44"/>
            <p:cNvSpPr>
              <a:spLocks noChangeArrowheads="1"/>
            </p:cNvSpPr>
            <p:nvPr/>
          </p:nvSpPr>
          <p:spPr bwMode="auto">
            <a:xfrm>
              <a:off x="158" y="2931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145"/>
            <p:cNvSpPr>
              <a:spLocks noChangeArrowheads="1"/>
            </p:cNvSpPr>
            <p:nvPr/>
          </p:nvSpPr>
          <p:spPr bwMode="auto">
            <a:xfrm>
              <a:off x="158" y="3249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146"/>
            <p:cNvSpPr>
              <a:spLocks noChangeArrowheads="1"/>
            </p:cNvSpPr>
            <p:nvPr/>
          </p:nvSpPr>
          <p:spPr bwMode="auto">
            <a:xfrm>
              <a:off x="158" y="3566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47"/>
            <p:cNvSpPr>
              <a:spLocks noChangeArrowheads="1"/>
            </p:cNvSpPr>
            <p:nvPr/>
          </p:nvSpPr>
          <p:spPr bwMode="auto">
            <a:xfrm>
              <a:off x="476" y="3566"/>
              <a:ext cx="317" cy="317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55"/>
          <p:cNvGrpSpPr/>
          <p:nvPr/>
        </p:nvGrpSpPr>
        <p:grpSpPr bwMode="auto">
          <a:xfrm>
            <a:off x="4211960" y="1412776"/>
            <a:ext cx="1511300" cy="1511300"/>
            <a:chOff x="114" y="2704"/>
            <a:chExt cx="952" cy="952"/>
          </a:xfrm>
        </p:grpSpPr>
        <p:sp>
          <p:nvSpPr>
            <p:cNvPr id="26" name="Rectangle 149"/>
            <p:cNvSpPr>
              <a:spLocks noChangeArrowheads="1"/>
            </p:cNvSpPr>
            <p:nvPr/>
          </p:nvSpPr>
          <p:spPr bwMode="auto">
            <a:xfrm>
              <a:off x="114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151"/>
            <p:cNvSpPr>
              <a:spLocks noChangeArrowheads="1"/>
            </p:cNvSpPr>
            <p:nvPr/>
          </p:nvSpPr>
          <p:spPr bwMode="auto">
            <a:xfrm>
              <a:off x="431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152"/>
            <p:cNvSpPr>
              <a:spLocks noChangeArrowheads="1"/>
            </p:cNvSpPr>
            <p:nvPr/>
          </p:nvSpPr>
          <p:spPr bwMode="auto">
            <a:xfrm>
              <a:off x="749" y="2704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153"/>
            <p:cNvSpPr>
              <a:spLocks noChangeArrowheads="1"/>
            </p:cNvSpPr>
            <p:nvPr/>
          </p:nvSpPr>
          <p:spPr bwMode="auto">
            <a:xfrm>
              <a:off x="749" y="3022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154"/>
            <p:cNvSpPr>
              <a:spLocks noChangeArrowheads="1"/>
            </p:cNvSpPr>
            <p:nvPr/>
          </p:nvSpPr>
          <p:spPr bwMode="auto">
            <a:xfrm>
              <a:off x="748" y="3339"/>
              <a:ext cx="317" cy="317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61"/>
          <p:cNvGrpSpPr/>
          <p:nvPr/>
        </p:nvGrpSpPr>
        <p:grpSpPr bwMode="auto">
          <a:xfrm>
            <a:off x="1691680" y="4941168"/>
            <a:ext cx="1511300" cy="1511300"/>
            <a:chOff x="158" y="3249"/>
            <a:chExt cx="952" cy="952"/>
          </a:xfrm>
        </p:grpSpPr>
        <p:sp>
          <p:nvSpPr>
            <p:cNvPr id="32" name="Rectangle 156"/>
            <p:cNvSpPr>
              <a:spLocks noChangeArrowheads="1"/>
            </p:cNvSpPr>
            <p:nvPr/>
          </p:nvSpPr>
          <p:spPr bwMode="auto">
            <a:xfrm>
              <a:off x="476" y="3566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157"/>
            <p:cNvSpPr>
              <a:spLocks noChangeArrowheads="1"/>
            </p:cNvSpPr>
            <p:nvPr/>
          </p:nvSpPr>
          <p:spPr bwMode="auto">
            <a:xfrm>
              <a:off x="476" y="3249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158"/>
            <p:cNvSpPr>
              <a:spLocks noChangeArrowheads="1"/>
            </p:cNvSpPr>
            <p:nvPr/>
          </p:nvSpPr>
          <p:spPr bwMode="auto">
            <a:xfrm>
              <a:off x="793" y="3566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Rectangle 159"/>
            <p:cNvSpPr>
              <a:spLocks noChangeArrowheads="1"/>
            </p:cNvSpPr>
            <p:nvPr/>
          </p:nvSpPr>
          <p:spPr bwMode="auto">
            <a:xfrm>
              <a:off x="158" y="3566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Rectangle 160"/>
            <p:cNvSpPr>
              <a:spLocks noChangeArrowheads="1"/>
            </p:cNvSpPr>
            <p:nvPr/>
          </p:nvSpPr>
          <p:spPr bwMode="auto">
            <a:xfrm>
              <a:off x="476" y="3884"/>
              <a:ext cx="317" cy="31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67"/>
          <p:cNvGrpSpPr/>
          <p:nvPr/>
        </p:nvGrpSpPr>
        <p:grpSpPr bwMode="auto">
          <a:xfrm>
            <a:off x="1259632" y="3645024"/>
            <a:ext cx="1511300" cy="1008062"/>
            <a:chOff x="657" y="3566"/>
            <a:chExt cx="952" cy="635"/>
          </a:xfrm>
        </p:grpSpPr>
        <p:sp>
          <p:nvSpPr>
            <p:cNvPr id="38" name="Rectangle 162"/>
            <p:cNvSpPr>
              <a:spLocks noChangeArrowheads="1"/>
            </p:cNvSpPr>
            <p:nvPr/>
          </p:nvSpPr>
          <p:spPr bwMode="auto">
            <a:xfrm>
              <a:off x="657" y="3566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Rectangle 163"/>
            <p:cNvSpPr>
              <a:spLocks noChangeArrowheads="1"/>
            </p:cNvSpPr>
            <p:nvPr/>
          </p:nvSpPr>
          <p:spPr bwMode="auto">
            <a:xfrm>
              <a:off x="975" y="3566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Rectangle 164"/>
            <p:cNvSpPr>
              <a:spLocks noChangeArrowheads="1"/>
            </p:cNvSpPr>
            <p:nvPr/>
          </p:nvSpPr>
          <p:spPr bwMode="auto">
            <a:xfrm>
              <a:off x="1292" y="3566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Rectangle 165"/>
            <p:cNvSpPr>
              <a:spLocks noChangeArrowheads="1"/>
            </p:cNvSpPr>
            <p:nvPr/>
          </p:nvSpPr>
          <p:spPr bwMode="auto">
            <a:xfrm>
              <a:off x="657" y="3884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Rectangle 166"/>
            <p:cNvSpPr>
              <a:spLocks noChangeArrowheads="1"/>
            </p:cNvSpPr>
            <p:nvPr/>
          </p:nvSpPr>
          <p:spPr bwMode="auto">
            <a:xfrm>
              <a:off x="1292" y="3884"/>
              <a:ext cx="317" cy="317"/>
            </a:xfrm>
            <a:prstGeom prst="rect">
              <a:avLst/>
            </a:prstGeom>
            <a:solidFill>
              <a:srgbClr val="837BF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173"/>
          <p:cNvGrpSpPr/>
          <p:nvPr/>
        </p:nvGrpSpPr>
        <p:grpSpPr bwMode="auto">
          <a:xfrm>
            <a:off x="2771775" y="2997200"/>
            <a:ext cx="2014538" cy="1006475"/>
            <a:chOff x="2200" y="3521"/>
            <a:chExt cx="1269" cy="634"/>
          </a:xfrm>
        </p:grpSpPr>
        <p:sp>
          <p:nvSpPr>
            <p:cNvPr id="44" name="Rectangle 168"/>
            <p:cNvSpPr>
              <a:spLocks noChangeArrowheads="1"/>
            </p:cNvSpPr>
            <p:nvPr/>
          </p:nvSpPr>
          <p:spPr bwMode="auto">
            <a:xfrm>
              <a:off x="2200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Rectangle 169"/>
            <p:cNvSpPr>
              <a:spLocks noChangeArrowheads="1"/>
            </p:cNvSpPr>
            <p:nvPr/>
          </p:nvSpPr>
          <p:spPr bwMode="auto">
            <a:xfrm>
              <a:off x="2517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Rectangle 170"/>
            <p:cNvSpPr>
              <a:spLocks noChangeArrowheads="1"/>
            </p:cNvSpPr>
            <p:nvPr/>
          </p:nvSpPr>
          <p:spPr bwMode="auto">
            <a:xfrm>
              <a:off x="2835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Rectangle 171"/>
            <p:cNvSpPr>
              <a:spLocks noChangeArrowheads="1"/>
            </p:cNvSpPr>
            <p:nvPr/>
          </p:nvSpPr>
          <p:spPr bwMode="auto">
            <a:xfrm>
              <a:off x="3152" y="3521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172"/>
            <p:cNvSpPr>
              <a:spLocks noChangeArrowheads="1"/>
            </p:cNvSpPr>
            <p:nvPr/>
          </p:nvSpPr>
          <p:spPr bwMode="auto">
            <a:xfrm>
              <a:off x="2517" y="3838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179"/>
          <p:cNvGrpSpPr/>
          <p:nvPr/>
        </p:nvGrpSpPr>
        <p:grpSpPr bwMode="auto">
          <a:xfrm>
            <a:off x="3491880" y="3717032"/>
            <a:ext cx="1511300" cy="1511300"/>
            <a:chOff x="4649" y="2024"/>
            <a:chExt cx="952" cy="952"/>
          </a:xfrm>
        </p:grpSpPr>
        <p:sp>
          <p:nvSpPr>
            <p:cNvPr id="50" name="Rectangle 132"/>
            <p:cNvSpPr>
              <a:spLocks noChangeArrowheads="1"/>
            </p:cNvSpPr>
            <p:nvPr/>
          </p:nvSpPr>
          <p:spPr bwMode="auto">
            <a:xfrm>
              <a:off x="4967" y="2024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Rectangle 174"/>
            <p:cNvSpPr>
              <a:spLocks noChangeArrowheads="1"/>
            </p:cNvSpPr>
            <p:nvPr/>
          </p:nvSpPr>
          <p:spPr bwMode="auto">
            <a:xfrm>
              <a:off x="4967" y="2341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Rectangle 175"/>
            <p:cNvSpPr>
              <a:spLocks noChangeArrowheads="1"/>
            </p:cNvSpPr>
            <p:nvPr/>
          </p:nvSpPr>
          <p:spPr bwMode="auto">
            <a:xfrm>
              <a:off x="4967" y="2659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Rectangle 177"/>
            <p:cNvSpPr>
              <a:spLocks noChangeArrowheads="1"/>
            </p:cNvSpPr>
            <p:nvPr/>
          </p:nvSpPr>
          <p:spPr bwMode="auto">
            <a:xfrm>
              <a:off x="5284" y="2341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178"/>
            <p:cNvSpPr>
              <a:spLocks noChangeArrowheads="1"/>
            </p:cNvSpPr>
            <p:nvPr/>
          </p:nvSpPr>
          <p:spPr bwMode="auto">
            <a:xfrm>
              <a:off x="4649" y="2659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185"/>
          <p:cNvGrpSpPr/>
          <p:nvPr/>
        </p:nvGrpSpPr>
        <p:grpSpPr bwMode="auto">
          <a:xfrm>
            <a:off x="5148064" y="2780928"/>
            <a:ext cx="1512887" cy="1511300"/>
            <a:chOff x="4467" y="1661"/>
            <a:chExt cx="953" cy="952"/>
          </a:xfrm>
        </p:grpSpPr>
        <p:sp>
          <p:nvSpPr>
            <p:cNvPr id="56" name="Rectangle 180"/>
            <p:cNvSpPr>
              <a:spLocks noChangeArrowheads="1"/>
            </p:cNvSpPr>
            <p:nvPr/>
          </p:nvSpPr>
          <p:spPr bwMode="auto">
            <a:xfrm>
              <a:off x="4467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Rectangle 181"/>
            <p:cNvSpPr>
              <a:spLocks noChangeArrowheads="1"/>
            </p:cNvSpPr>
            <p:nvPr/>
          </p:nvSpPr>
          <p:spPr bwMode="auto">
            <a:xfrm>
              <a:off x="4467" y="2296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Rectangle 182"/>
            <p:cNvSpPr>
              <a:spLocks noChangeArrowheads="1"/>
            </p:cNvSpPr>
            <p:nvPr/>
          </p:nvSpPr>
          <p:spPr bwMode="auto">
            <a:xfrm>
              <a:off x="4785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Rectangle 183"/>
            <p:cNvSpPr>
              <a:spLocks noChangeArrowheads="1"/>
            </p:cNvSpPr>
            <p:nvPr/>
          </p:nvSpPr>
          <p:spPr bwMode="auto">
            <a:xfrm>
              <a:off x="5103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184"/>
            <p:cNvSpPr>
              <a:spLocks noChangeArrowheads="1"/>
            </p:cNvSpPr>
            <p:nvPr/>
          </p:nvSpPr>
          <p:spPr bwMode="auto">
            <a:xfrm>
              <a:off x="5103" y="1661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191"/>
          <p:cNvGrpSpPr/>
          <p:nvPr/>
        </p:nvGrpSpPr>
        <p:grpSpPr bwMode="auto">
          <a:xfrm>
            <a:off x="4211960" y="4941168"/>
            <a:ext cx="1511300" cy="1511300"/>
            <a:chOff x="4468" y="2251"/>
            <a:chExt cx="952" cy="952"/>
          </a:xfrm>
        </p:grpSpPr>
        <p:sp>
          <p:nvSpPr>
            <p:cNvPr id="62" name="Rectangle 186"/>
            <p:cNvSpPr>
              <a:spLocks noChangeArrowheads="1"/>
            </p:cNvSpPr>
            <p:nvPr/>
          </p:nvSpPr>
          <p:spPr bwMode="auto">
            <a:xfrm>
              <a:off x="4785" y="2886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Rectangle 187"/>
            <p:cNvSpPr>
              <a:spLocks noChangeArrowheads="1"/>
            </p:cNvSpPr>
            <p:nvPr/>
          </p:nvSpPr>
          <p:spPr bwMode="auto">
            <a:xfrm>
              <a:off x="4468" y="2886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Rectangle 188"/>
            <p:cNvSpPr>
              <a:spLocks noChangeArrowheads="1"/>
            </p:cNvSpPr>
            <p:nvPr/>
          </p:nvSpPr>
          <p:spPr bwMode="auto">
            <a:xfrm>
              <a:off x="5103" y="2886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Rectangle 189"/>
            <p:cNvSpPr>
              <a:spLocks noChangeArrowheads="1"/>
            </p:cNvSpPr>
            <p:nvPr/>
          </p:nvSpPr>
          <p:spPr bwMode="auto">
            <a:xfrm>
              <a:off x="4785" y="2568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Rectangle 190"/>
            <p:cNvSpPr>
              <a:spLocks noChangeArrowheads="1"/>
            </p:cNvSpPr>
            <p:nvPr/>
          </p:nvSpPr>
          <p:spPr bwMode="auto">
            <a:xfrm>
              <a:off x="4785" y="2251"/>
              <a:ext cx="317" cy="31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197"/>
          <p:cNvGrpSpPr/>
          <p:nvPr/>
        </p:nvGrpSpPr>
        <p:grpSpPr bwMode="auto">
          <a:xfrm>
            <a:off x="6156176" y="4437112"/>
            <a:ext cx="1006475" cy="2014537"/>
            <a:chOff x="4876" y="1389"/>
            <a:chExt cx="634" cy="1269"/>
          </a:xfrm>
        </p:grpSpPr>
        <p:sp>
          <p:nvSpPr>
            <p:cNvPr id="68" name="Rectangle 192"/>
            <p:cNvSpPr>
              <a:spLocks noChangeArrowheads="1"/>
            </p:cNvSpPr>
            <p:nvPr/>
          </p:nvSpPr>
          <p:spPr bwMode="auto">
            <a:xfrm>
              <a:off x="4876" y="1706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Rectangle 193"/>
            <p:cNvSpPr>
              <a:spLocks noChangeArrowheads="1"/>
            </p:cNvSpPr>
            <p:nvPr/>
          </p:nvSpPr>
          <p:spPr bwMode="auto">
            <a:xfrm>
              <a:off x="4876" y="2024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Rectangle 194"/>
            <p:cNvSpPr>
              <a:spLocks noChangeArrowheads="1"/>
            </p:cNvSpPr>
            <p:nvPr/>
          </p:nvSpPr>
          <p:spPr bwMode="auto">
            <a:xfrm>
              <a:off x="5193" y="2024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Rectangle 195"/>
            <p:cNvSpPr>
              <a:spLocks noChangeArrowheads="1"/>
            </p:cNvSpPr>
            <p:nvPr/>
          </p:nvSpPr>
          <p:spPr bwMode="auto">
            <a:xfrm>
              <a:off x="4876" y="1389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Rectangle 196"/>
            <p:cNvSpPr>
              <a:spLocks noChangeArrowheads="1"/>
            </p:cNvSpPr>
            <p:nvPr/>
          </p:nvSpPr>
          <p:spPr bwMode="auto">
            <a:xfrm>
              <a:off x="5193" y="2341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" name="Group 202"/>
          <p:cNvGrpSpPr/>
          <p:nvPr/>
        </p:nvGrpSpPr>
        <p:grpSpPr bwMode="auto">
          <a:xfrm>
            <a:off x="7020272" y="3284984"/>
            <a:ext cx="1511300" cy="1511300"/>
            <a:chOff x="4604" y="1570"/>
            <a:chExt cx="952" cy="952"/>
          </a:xfrm>
        </p:grpSpPr>
        <p:sp>
          <p:nvSpPr>
            <p:cNvPr id="74" name="Rectangle 176"/>
            <p:cNvSpPr>
              <a:spLocks noChangeArrowheads="1"/>
            </p:cNvSpPr>
            <p:nvPr/>
          </p:nvSpPr>
          <p:spPr bwMode="auto">
            <a:xfrm>
              <a:off x="4604" y="1570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Rectangle 198"/>
            <p:cNvSpPr>
              <a:spLocks noChangeArrowheads="1"/>
            </p:cNvSpPr>
            <p:nvPr/>
          </p:nvSpPr>
          <p:spPr bwMode="auto">
            <a:xfrm>
              <a:off x="4604" y="1888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Rectangle 199"/>
            <p:cNvSpPr>
              <a:spLocks noChangeArrowheads="1"/>
            </p:cNvSpPr>
            <p:nvPr/>
          </p:nvSpPr>
          <p:spPr bwMode="auto">
            <a:xfrm>
              <a:off x="4921" y="1888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Rectangle 200"/>
            <p:cNvSpPr>
              <a:spLocks noChangeArrowheads="1"/>
            </p:cNvSpPr>
            <p:nvPr/>
          </p:nvSpPr>
          <p:spPr bwMode="auto">
            <a:xfrm>
              <a:off x="4921" y="2205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Rectangle 201"/>
            <p:cNvSpPr>
              <a:spLocks noChangeArrowheads="1"/>
            </p:cNvSpPr>
            <p:nvPr/>
          </p:nvSpPr>
          <p:spPr bwMode="auto">
            <a:xfrm>
              <a:off x="5239" y="2205"/>
              <a:ext cx="317" cy="3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" name="Picture 2" descr="http://doktor-ua.com/pars_docs/refs/8/7349/7349_html_m3e0b6f85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196752"/>
            <a:ext cx="2117626" cy="2342075"/>
          </a:xfrm>
          <a:prstGeom prst="rect">
            <a:avLst/>
          </a:prstGeom>
          <a:noFill/>
        </p:spPr>
      </p:pic>
      <p:sp>
        <p:nvSpPr>
          <p:cNvPr id="80" name="Управляющая кнопка: настраиваемая 79">
            <a:hlinkClick r:id="" action="ppaction://hlinkshowjump?jump=nextslide" highlightClick="1"/>
          </p:cNvPr>
          <p:cNvSpPr/>
          <p:nvPr/>
        </p:nvSpPr>
        <p:spPr>
          <a:xfrm>
            <a:off x="971600" y="548680"/>
            <a:ext cx="172819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Ракета</a:t>
            </a:r>
            <a:endParaRPr lang="ru-RU" sz="2400" b="1" dirty="0" smtClean="0"/>
          </a:p>
        </p:txBody>
      </p:sp>
      <p:sp>
        <p:nvSpPr>
          <p:cNvPr id="79" name="Rectangle 195"/>
          <p:cNvSpPr>
            <a:spLocks noChangeArrowheads="1"/>
          </p:cNvSpPr>
          <p:nvPr/>
        </p:nvSpPr>
        <p:spPr bwMode="auto">
          <a:xfrm>
            <a:off x="3563888" y="548680"/>
            <a:ext cx="503238" cy="5032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1" name="Объект 80"/>
          <p:cNvGraphicFramePr>
            <a:graphicFrameLocks noChangeAspect="1"/>
          </p:cNvGraphicFramePr>
          <p:nvPr/>
        </p:nvGraphicFramePr>
        <p:xfrm>
          <a:off x="4067944" y="548679"/>
          <a:ext cx="1080120" cy="49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2" imgW="10668000" imgH="4876800" progId="Equation.3">
                  <p:embed/>
                </p:oleObj>
              </mc:Choice>
              <mc:Fallback>
                <p:oleObj name="Формула" r:id="rId2" imgW="10668000" imgH="4876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7944" y="548679"/>
                        <a:ext cx="1080120" cy="49376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Управляющая кнопка: далее 81">
            <a:hlinkClick r:id="" action="ppaction://hlinkshowjump?jump=nextslide" highlightClick="1"/>
          </p:cNvPr>
          <p:cNvSpPr/>
          <p:nvPr/>
        </p:nvSpPr>
        <p:spPr>
          <a:xfrm>
            <a:off x="7884368" y="6309320"/>
            <a:ext cx="100811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Группа 128"/>
          <p:cNvGrpSpPr/>
          <p:nvPr/>
        </p:nvGrpSpPr>
        <p:grpSpPr>
          <a:xfrm>
            <a:off x="3059931" y="1195165"/>
            <a:ext cx="3527475" cy="5040510"/>
            <a:chOff x="3059931" y="1195165"/>
            <a:chExt cx="3527475" cy="5040510"/>
          </a:xfrm>
        </p:grpSpPr>
        <p:sp>
          <p:nvSpPr>
            <p:cNvPr id="130" name="Rectangle 6"/>
            <p:cNvSpPr>
              <a:spLocks noChangeArrowheads="1"/>
            </p:cNvSpPr>
            <p:nvPr/>
          </p:nvSpPr>
          <p:spPr bwMode="auto">
            <a:xfrm>
              <a:off x="4572818" y="119675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Rectangle 7"/>
            <p:cNvSpPr>
              <a:spLocks noChangeArrowheads="1"/>
            </p:cNvSpPr>
            <p:nvPr/>
          </p:nvSpPr>
          <p:spPr bwMode="auto">
            <a:xfrm>
              <a:off x="5076056" y="119675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8"/>
            <p:cNvSpPr>
              <a:spLocks noChangeArrowheads="1"/>
            </p:cNvSpPr>
            <p:nvPr/>
          </p:nvSpPr>
          <p:spPr bwMode="auto">
            <a:xfrm>
              <a:off x="5580881" y="119675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Rectangle 9"/>
            <p:cNvSpPr>
              <a:spLocks noChangeArrowheads="1"/>
            </p:cNvSpPr>
            <p:nvPr/>
          </p:nvSpPr>
          <p:spPr bwMode="auto">
            <a:xfrm>
              <a:off x="6084118" y="119675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Rectangle 11"/>
            <p:cNvSpPr>
              <a:spLocks noChangeArrowheads="1"/>
            </p:cNvSpPr>
            <p:nvPr/>
          </p:nvSpPr>
          <p:spPr bwMode="auto">
            <a:xfrm>
              <a:off x="4572818" y="169999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" name="Rectangle 12"/>
            <p:cNvSpPr>
              <a:spLocks noChangeArrowheads="1"/>
            </p:cNvSpPr>
            <p:nvPr/>
          </p:nvSpPr>
          <p:spPr bwMode="auto">
            <a:xfrm>
              <a:off x="5076056" y="169999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Rectangle 13"/>
            <p:cNvSpPr>
              <a:spLocks noChangeArrowheads="1"/>
            </p:cNvSpPr>
            <p:nvPr/>
          </p:nvSpPr>
          <p:spPr bwMode="auto">
            <a:xfrm>
              <a:off x="5580881" y="169999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Rectangle 14"/>
            <p:cNvSpPr>
              <a:spLocks noChangeArrowheads="1"/>
            </p:cNvSpPr>
            <p:nvPr/>
          </p:nvSpPr>
          <p:spPr bwMode="auto">
            <a:xfrm>
              <a:off x="6084118" y="169999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4572818" y="220481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Rectangle 16"/>
            <p:cNvSpPr>
              <a:spLocks noChangeArrowheads="1"/>
            </p:cNvSpPr>
            <p:nvPr/>
          </p:nvSpPr>
          <p:spPr bwMode="auto">
            <a:xfrm>
              <a:off x="5076056" y="220481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Rectangle 17"/>
            <p:cNvSpPr>
              <a:spLocks noChangeArrowheads="1"/>
            </p:cNvSpPr>
            <p:nvPr/>
          </p:nvSpPr>
          <p:spPr bwMode="auto">
            <a:xfrm>
              <a:off x="5580881" y="220481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Rectangle 18"/>
            <p:cNvSpPr>
              <a:spLocks noChangeArrowheads="1"/>
            </p:cNvSpPr>
            <p:nvPr/>
          </p:nvSpPr>
          <p:spPr bwMode="auto">
            <a:xfrm>
              <a:off x="6084118" y="220481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Rectangle 20"/>
            <p:cNvSpPr>
              <a:spLocks noChangeArrowheads="1"/>
            </p:cNvSpPr>
            <p:nvPr/>
          </p:nvSpPr>
          <p:spPr bwMode="auto">
            <a:xfrm>
              <a:off x="5076056" y="270964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Rectangle 21"/>
            <p:cNvSpPr>
              <a:spLocks noChangeArrowheads="1"/>
            </p:cNvSpPr>
            <p:nvPr/>
          </p:nvSpPr>
          <p:spPr bwMode="auto">
            <a:xfrm>
              <a:off x="5580881" y="270964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Rectangle 22"/>
            <p:cNvSpPr>
              <a:spLocks noChangeArrowheads="1"/>
            </p:cNvSpPr>
            <p:nvPr/>
          </p:nvSpPr>
          <p:spPr bwMode="auto">
            <a:xfrm>
              <a:off x="6084118" y="270964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Rectangle 24"/>
            <p:cNvSpPr>
              <a:spLocks noChangeArrowheads="1"/>
            </p:cNvSpPr>
            <p:nvPr/>
          </p:nvSpPr>
          <p:spPr bwMode="auto">
            <a:xfrm>
              <a:off x="5076056" y="321287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Rectangle 25"/>
            <p:cNvSpPr>
              <a:spLocks noChangeArrowheads="1"/>
            </p:cNvSpPr>
            <p:nvPr/>
          </p:nvSpPr>
          <p:spPr bwMode="auto">
            <a:xfrm>
              <a:off x="5580881" y="321287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Rectangle 26"/>
            <p:cNvSpPr>
              <a:spLocks noChangeArrowheads="1"/>
            </p:cNvSpPr>
            <p:nvPr/>
          </p:nvSpPr>
          <p:spPr bwMode="auto">
            <a:xfrm>
              <a:off x="6084118" y="321287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Rectangle 27"/>
            <p:cNvSpPr>
              <a:spLocks noChangeArrowheads="1"/>
            </p:cNvSpPr>
            <p:nvPr/>
          </p:nvSpPr>
          <p:spPr bwMode="auto">
            <a:xfrm>
              <a:off x="4572818" y="371611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Rectangle 28"/>
            <p:cNvSpPr>
              <a:spLocks noChangeArrowheads="1"/>
            </p:cNvSpPr>
            <p:nvPr/>
          </p:nvSpPr>
          <p:spPr bwMode="auto">
            <a:xfrm>
              <a:off x="5076056" y="371611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Rectangle 29"/>
            <p:cNvSpPr>
              <a:spLocks noChangeArrowheads="1"/>
            </p:cNvSpPr>
            <p:nvPr/>
          </p:nvSpPr>
          <p:spPr bwMode="auto">
            <a:xfrm>
              <a:off x="5580881" y="371611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Rectangle 30"/>
            <p:cNvSpPr>
              <a:spLocks noChangeArrowheads="1"/>
            </p:cNvSpPr>
            <p:nvPr/>
          </p:nvSpPr>
          <p:spPr bwMode="auto">
            <a:xfrm>
              <a:off x="6084118" y="371611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" name="Rectangle 31"/>
            <p:cNvSpPr>
              <a:spLocks noChangeArrowheads="1"/>
            </p:cNvSpPr>
            <p:nvPr/>
          </p:nvSpPr>
          <p:spPr bwMode="auto">
            <a:xfrm>
              <a:off x="4572818" y="422094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" name="Rectangle 32"/>
            <p:cNvSpPr>
              <a:spLocks noChangeArrowheads="1"/>
            </p:cNvSpPr>
            <p:nvPr/>
          </p:nvSpPr>
          <p:spPr bwMode="auto">
            <a:xfrm>
              <a:off x="5076056" y="422094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Rectangle 33"/>
            <p:cNvSpPr>
              <a:spLocks noChangeArrowheads="1"/>
            </p:cNvSpPr>
            <p:nvPr/>
          </p:nvSpPr>
          <p:spPr bwMode="auto">
            <a:xfrm>
              <a:off x="5580881" y="422094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Rectangle 34"/>
            <p:cNvSpPr>
              <a:spLocks noChangeArrowheads="1"/>
            </p:cNvSpPr>
            <p:nvPr/>
          </p:nvSpPr>
          <p:spPr bwMode="auto">
            <a:xfrm>
              <a:off x="6084118" y="422094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Rectangle 35"/>
            <p:cNvSpPr>
              <a:spLocks noChangeArrowheads="1"/>
            </p:cNvSpPr>
            <p:nvPr/>
          </p:nvSpPr>
          <p:spPr bwMode="auto">
            <a:xfrm>
              <a:off x="4572818" y="472576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Rectangle 36"/>
            <p:cNvSpPr>
              <a:spLocks noChangeArrowheads="1"/>
            </p:cNvSpPr>
            <p:nvPr/>
          </p:nvSpPr>
          <p:spPr bwMode="auto">
            <a:xfrm>
              <a:off x="5076056" y="472576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8" name="Rectangle 37"/>
            <p:cNvSpPr>
              <a:spLocks noChangeArrowheads="1"/>
            </p:cNvSpPr>
            <p:nvPr/>
          </p:nvSpPr>
          <p:spPr bwMode="auto">
            <a:xfrm>
              <a:off x="5580881" y="472576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9" name="Rectangle 38"/>
            <p:cNvSpPr>
              <a:spLocks noChangeArrowheads="1"/>
            </p:cNvSpPr>
            <p:nvPr/>
          </p:nvSpPr>
          <p:spPr bwMode="auto">
            <a:xfrm>
              <a:off x="6084118" y="472576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Rectangle 40"/>
            <p:cNvSpPr>
              <a:spLocks noChangeArrowheads="1"/>
            </p:cNvSpPr>
            <p:nvPr/>
          </p:nvSpPr>
          <p:spPr bwMode="auto">
            <a:xfrm>
              <a:off x="3059931" y="119516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" name="Rectangle 41"/>
            <p:cNvSpPr>
              <a:spLocks noChangeArrowheads="1"/>
            </p:cNvSpPr>
            <p:nvPr/>
          </p:nvSpPr>
          <p:spPr bwMode="auto">
            <a:xfrm>
              <a:off x="3564756" y="119516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Rectangle 42"/>
            <p:cNvSpPr>
              <a:spLocks noChangeArrowheads="1"/>
            </p:cNvSpPr>
            <p:nvPr/>
          </p:nvSpPr>
          <p:spPr bwMode="auto">
            <a:xfrm>
              <a:off x="4067993" y="1195165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Rectangle 44"/>
            <p:cNvSpPr>
              <a:spLocks noChangeArrowheads="1"/>
            </p:cNvSpPr>
            <p:nvPr/>
          </p:nvSpPr>
          <p:spPr bwMode="auto">
            <a:xfrm>
              <a:off x="3059931" y="169840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Rectangle 45"/>
            <p:cNvSpPr>
              <a:spLocks noChangeArrowheads="1"/>
            </p:cNvSpPr>
            <p:nvPr/>
          </p:nvSpPr>
          <p:spPr bwMode="auto">
            <a:xfrm>
              <a:off x="3564756" y="169840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Rectangle 46"/>
            <p:cNvSpPr>
              <a:spLocks noChangeArrowheads="1"/>
            </p:cNvSpPr>
            <p:nvPr/>
          </p:nvSpPr>
          <p:spPr bwMode="auto">
            <a:xfrm>
              <a:off x="4067993" y="169840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Rectangle 48"/>
            <p:cNvSpPr>
              <a:spLocks noChangeArrowheads="1"/>
            </p:cNvSpPr>
            <p:nvPr/>
          </p:nvSpPr>
          <p:spPr bwMode="auto">
            <a:xfrm>
              <a:off x="3059931" y="220322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" name="Rectangle 49"/>
            <p:cNvSpPr>
              <a:spLocks noChangeArrowheads="1"/>
            </p:cNvSpPr>
            <p:nvPr/>
          </p:nvSpPr>
          <p:spPr bwMode="auto">
            <a:xfrm>
              <a:off x="3564756" y="220322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" name="Rectangle 50"/>
            <p:cNvSpPr>
              <a:spLocks noChangeArrowheads="1"/>
            </p:cNvSpPr>
            <p:nvPr/>
          </p:nvSpPr>
          <p:spPr bwMode="auto">
            <a:xfrm>
              <a:off x="4067993" y="220322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Rectangle 52"/>
            <p:cNvSpPr>
              <a:spLocks noChangeArrowheads="1"/>
            </p:cNvSpPr>
            <p:nvPr/>
          </p:nvSpPr>
          <p:spPr bwMode="auto">
            <a:xfrm>
              <a:off x="3059931" y="270805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Rectangle 53"/>
            <p:cNvSpPr>
              <a:spLocks noChangeArrowheads="1"/>
            </p:cNvSpPr>
            <p:nvPr/>
          </p:nvSpPr>
          <p:spPr bwMode="auto">
            <a:xfrm>
              <a:off x="3564756" y="270805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" name="Rectangle 56"/>
            <p:cNvSpPr>
              <a:spLocks noChangeArrowheads="1"/>
            </p:cNvSpPr>
            <p:nvPr/>
          </p:nvSpPr>
          <p:spPr bwMode="auto">
            <a:xfrm>
              <a:off x="3059931" y="321129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" name="Rectangle 57"/>
            <p:cNvSpPr>
              <a:spLocks noChangeArrowheads="1"/>
            </p:cNvSpPr>
            <p:nvPr/>
          </p:nvSpPr>
          <p:spPr bwMode="auto">
            <a:xfrm>
              <a:off x="3564756" y="321129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" name="Rectangle 60"/>
            <p:cNvSpPr>
              <a:spLocks noChangeArrowheads="1"/>
            </p:cNvSpPr>
            <p:nvPr/>
          </p:nvSpPr>
          <p:spPr bwMode="auto">
            <a:xfrm>
              <a:off x="3059931" y="371452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Rectangle 61"/>
            <p:cNvSpPr>
              <a:spLocks noChangeArrowheads="1"/>
            </p:cNvSpPr>
            <p:nvPr/>
          </p:nvSpPr>
          <p:spPr bwMode="auto">
            <a:xfrm>
              <a:off x="3564756" y="371452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" name="Rectangle 62"/>
            <p:cNvSpPr>
              <a:spLocks noChangeArrowheads="1"/>
            </p:cNvSpPr>
            <p:nvPr/>
          </p:nvSpPr>
          <p:spPr bwMode="auto">
            <a:xfrm>
              <a:off x="4067993" y="371452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Rectangle 64"/>
            <p:cNvSpPr>
              <a:spLocks noChangeArrowheads="1"/>
            </p:cNvSpPr>
            <p:nvPr/>
          </p:nvSpPr>
          <p:spPr bwMode="auto">
            <a:xfrm>
              <a:off x="3059931" y="421935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" name="Rectangle 65"/>
            <p:cNvSpPr>
              <a:spLocks noChangeArrowheads="1"/>
            </p:cNvSpPr>
            <p:nvPr/>
          </p:nvSpPr>
          <p:spPr bwMode="auto">
            <a:xfrm>
              <a:off x="3564756" y="421935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" name="Rectangle 66"/>
            <p:cNvSpPr>
              <a:spLocks noChangeArrowheads="1"/>
            </p:cNvSpPr>
            <p:nvPr/>
          </p:nvSpPr>
          <p:spPr bwMode="auto">
            <a:xfrm>
              <a:off x="4067993" y="4219352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Rectangle 68"/>
            <p:cNvSpPr>
              <a:spLocks noChangeArrowheads="1"/>
            </p:cNvSpPr>
            <p:nvPr/>
          </p:nvSpPr>
          <p:spPr bwMode="auto">
            <a:xfrm>
              <a:off x="3059931" y="472417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" name="Rectangle 69"/>
            <p:cNvSpPr>
              <a:spLocks noChangeArrowheads="1"/>
            </p:cNvSpPr>
            <p:nvPr/>
          </p:nvSpPr>
          <p:spPr bwMode="auto">
            <a:xfrm>
              <a:off x="3564756" y="472417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" name="Rectangle 70"/>
            <p:cNvSpPr>
              <a:spLocks noChangeArrowheads="1"/>
            </p:cNvSpPr>
            <p:nvPr/>
          </p:nvSpPr>
          <p:spPr bwMode="auto">
            <a:xfrm>
              <a:off x="4067993" y="4724177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" name="Rectangle 8"/>
            <p:cNvSpPr>
              <a:spLocks noChangeArrowheads="1"/>
            </p:cNvSpPr>
            <p:nvPr/>
          </p:nvSpPr>
          <p:spPr bwMode="auto">
            <a:xfrm>
              <a:off x="4069680" y="2707333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Rectangle 9"/>
            <p:cNvSpPr>
              <a:spLocks noChangeArrowheads="1"/>
            </p:cNvSpPr>
            <p:nvPr/>
          </p:nvSpPr>
          <p:spPr bwMode="auto">
            <a:xfrm>
              <a:off x="4572917" y="2707333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" name="Rectangle 8"/>
            <p:cNvSpPr>
              <a:spLocks noChangeArrowheads="1"/>
            </p:cNvSpPr>
            <p:nvPr/>
          </p:nvSpPr>
          <p:spPr bwMode="auto">
            <a:xfrm>
              <a:off x="4069680" y="3211389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" name="Rectangle 9"/>
            <p:cNvSpPr>
              <a:spLocks noChangeArrowheads="1"/>
            </p:cNvSpPr>
            <p:nvPr/>
          </p:nvSpPr>
          <p:spPr bwMode="auto">
            <a:xfrm>
              <a:off x="4572917" y="3211389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" name="Rectangle 6"/>
            <p:cNvSpPr>
              <a:spLocks noChangeArrowheads="1"/>
            </p:cNvSpPr>
            <p:nvPr/>
          </p:nvSpPr>
          <p:spPr bwMode="auto">
            <a:xfrm>
              <a:off x="4572868" y="522920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7" name="Rectangle 7"/>
            <p:cNvSpPr>
              <a:spLocks noChangeArrowheads="1"/>
            </p:cNvSpPr>
            <p:nvPr/>
          </p:nvSpPr>
          <p:spPr bwMode="auto">
            <a:xfrm>
              <a:off x="5076106" y="522920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8" name="Rectangle 8"/>
            <p:cNvSpPr>
              <a:spLocks noChangeArrowheads="1"/>
            </p:cNvSpPr>
            <p:nvPr/>
          </p:nvSpPr>
          <p:spPr bwMode="auto">
            <a:xfrm>
              <a:off x="5580931" y="522920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" name="Rectangle 9"/>
            <p:cNvSpPr>
              <a:spLocks noChangeArrowheads="1"/>
            </p:cNvSpPr>
            <p:nvPr/>
          </p:nvSpPr>
          <p:spPr bwMode="auto">
            <a:xfrm>
              <a:off x="6084168" y="522920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0" name="Rectangle 11"/>
            <p:cNvSpPr>
              <a:spLocks noChangeArrowheads="1"/>
            </p:cNvSpPr>
            <p:nvPr/>
          </p:nvSpPr>
          <p:spPr bwMode="auto">
            <a:xfrm>
              <a:off x="4572868" y="5732438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1" name="Rectangle 12"/>
            <p:cNvSpPr>
              <a:spLocks noChangeArrowheads="1"/>
            </p:cNvSpPr>
            <p:nvPr/>
          </p:nvSpPr>
          <p:spPr bwMode="auto">
            <a:xfrm>
              <a:off x="5076106" y="5732438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2" name="Rectangle 13"/>
            <p:cNvSpPr>
              <a:spLocks noChangeArrowheads="1"/>
            </p:cNvSpPr>
            <p:nvPr/>
          </p:nvSpPr>
          <p:spPr bwMode="auto">
            <a:xfrm>
              <a:off x="5580931" y="5732438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3" name="Rectangle 14"/>
            <p:cNvSpPr>
              <a:spLocks noChangeArrowheads="1"/>
            </p:cNvSpPr>
            <p:nvPr/>
          </p:nvSpPr>
          <p:spPr bwMode="auto">
            <a:xfrm>
              <a:off x="6084168" y="5732438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" name="Rectangle 40"/>
            <p:cNvSpPr>
              <a:spLocks noChangeArrowheads="1"/>
            </p:cNvSpPr>
            <p:nvPr/>
          </p:nvSpPr>
          <p:spPr bwMode="auto">
            <a:xfrm>
              <a:off x="3059981" y="5227613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" name="Rectangle 41"/>
            <p:cNvSpPr>
              <a:spLocks noChangeArrowheads="1"/>
            </p:cNvSpPr>
            <p:nvPr/>
          </p:nvSpPr>
          <p:spPr bwMode="auto">
            <a:xfrm>
              <a:off x="3564806" y="5227613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Rectangle 42"/>
            <p:cNvSpPr>
              <a:spLocks noChangeArrowheads="1"/>
            </p:cNvSpPr>
            <p:nvPr/>
          </p:nvSpPr>
          <p:spPr bwMode="auto">
            <a:xfrm>
              <a:off x="4068043" y="5227613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" name="Rectangle 44"/>
            <p:cNvSpPr>
              <a:spLocks noChangeArrowheads="1"/>
            </p:cNvSpPr>
            <p:nvPr/>
          </p:nvSpPr>
          <p:spPr bwMode="auto">
            <a:xfrm>
              <a:off x="3059981" y="573085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" name="Rectangle 45"/>
            <p:cNvSpPr>
              <a:spLocks noChangeArrowheads="1"/>
            </p:cNvSpPr>
            <p:nvPr/>
          </p:nvSpPr>
          <p:spPr bwMode="auto">
            <a:xfrm>
              <a:off x="3564806" y="573085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Rectangle 46"/>
            <p:cNvSpPr>
              <a:spLocks noChangeArrowheads="1"/>
            </p:cNvSpPr>
            <p:nvPr/>
          </p:nvSpPr>
          <p:spPr bwMode="auto">
            <a:xfrm>
              <a:off x="4068043" y="5730850"/>
              <a:ext cx="503238" cy="503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0" name="Group 197"/>
          <p:cNvGrpSpPr/>
          <p:nvPr/>
        </p:nvGrpSpPr>
        <p:grpSpPr bwMode="auto">
          <a:xfrm>
            <a:off x="5076056" y="3717032"/>
            <a:ext cx="1006475" cy="2014537"/>
            <a:chOff x="4876" y="1389"/>
            <a:chExt cx="634" cy="1269"/>
          </a:xfrm>
        </p:grpSpPr>
        <p:sp>
          <p:nvSpPr>
            <p:cNvPr id="201" name="Rectangle 192"/>
            <p:cNvSpPr>
              <a:spLocks noChangeArrowheads="1"/>
            </p:cNvSpPr>
            <p:nvPr/>
          </p:nvSpPr>
          <p:spPr bwMode="auto">
            <a:xfrm>
              <a:off x="4876" y="1706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Rectangle 193"/>
            <p:cNvSpPr>
              <a:spLocks noChangeArrowheads="1"/>
            </p:cNvSpPr>
            <p:nvPr/>
          </p:nvSpPr>
          <p:spPr bwMode="auto">
            <a:xfrm>
              <a:off x="4876" y="2024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" name="Rectangle 194"/>
            <p:cNvSpPr>
              <a:spLocks noChangeArrowheads="1"/>
            </p:cNvSpPr>
            <p:nvPr/>
          </p:nvSpPr>
          <p:spPr bwMode="auto">
            <a:xfrm>
              <a:off x="5193" y="2024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Rectangle 195"/>
            <p:cNvSpPr>
              <a:spLocks noChangeArrowheads="1"/>
            </p:cNvSpPr>
            <p:nvPr/>
          </p:nvSpPr>
          <p:spPr bwMode="auto">
            <a:xfrm>
              <a:off x="4876" y="1389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" name="Rectangle 196"/>
            <p:cNvSpPr>
              <a:spLocks noChangeArrowheads="1"/>
            </p:cNvSpPr>
            <p:nvPr/>
          </p:nvSpPr>
          <p:spPr bwMode="auto">
            <a:xfrm>
              <a:off x="5193" y="2341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6" name="Group 185"/>
          <p:cNvGrpSpPr/>
          <p:nvPr/>
        </p:nvGrpSpPr>
        <p:grpSpPr bwMode="auto">
          <a:xfrm>
            <a:off x="3563888" y="4221088"/>
            <a:ext cx="1512887" cy="1511300"/>
            <a:chOff x="4467" y="1661"/>
            <a:chExt cx="953" cy="952"/>
          </a:xfrm>
        </p:grpSpPr>
        <p:sp>
          <p:nvSpPr>
            <p:cNvPr id="207" name="Rectangle 180"/>
            <p:cNvSpPr>
              <a:spLocks noChangeArrowheads="1"/>
            </p:cNvSpPr>
            <p:nvPr/>
          </p:nvSpPr>
          <p:spPr bwMode="auto">
            <a:xfrm>
              <a:off x="4467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" name="Rectangle 181"/>
            <p:cNvSpPr>
              <a:spLocks noChangeArrowheads="1"/>
            </p:cNvSpPr>
            <p:nvPr/>
          </p:nvSpPr>
          <p:spPr bwMode="auto">
            <a:xfrm>
              <a:off x="4467" y="2296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" name="Rectangle 182"/>
            <p:cNvSpPr>
              <a:spLocks noChangeArrowheads="1"/>
            </p:cNvSpPr>
            <p:nvPr/>
          </p:nvSpPr>
          <p:spPr bwMode="auto">
            <a:xfrm>
              <a:off x="4785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" name="Rectangle 183"/>
            <p:cNvSpPr>
              <a:spLocks noChangeArrowheads="1"/>
            </p:cNvSpPr>
            <p:nvPr/>
          </p:nvSpPr>
          <p:spPr bwMode="auto">
            <a:xfrm>
              <a:off x="5103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5103" y="1661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2" name="Group 137"/>
          <p:cNvGrpSpPr/>
          <p:nvPr/>
        </p:nvGrpSpPr>
        <p:grpSpPr bwMode="auto">
          <a:xfrm rot="5400000">
            <a:off x="3816326" y="3464595"/>
            <a:ext cx="1511300" cy="1008063"/>
            <a:chOff x="2290" y="3520"/>
            <a:chExt cx="952" cy="635"/>
          </a:xfrm>
        </p:grpSpPr>
        <p:sp>
          <p:nvSpPr>
            <p:cNvPr id="213" name="Rectangle 129"/>
            <p:cNvSpPr>
              <a:spLocks noChangeArrowheads="1"/>
            </p:cNvSpPr>
            <p:nvPr/>
          </p:nvSpPr>
          <p:spPr bwMode="auto">
            <a:xfrm>
              <a:off x="2290" y="3520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" name="Rectangle 133"/>
            <p:cNvSpPr>
              <a:spLocks noChangeArrowheads="1"/>
            </p:cNvSpPr>
            <p:nvPr/>
          </p:nvSpPr>
          <p:spPr bwMode="auto">
            <a:xfrm>
              <a:off x="2608" y="3520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" name="Rectangle 134"/>
            <p:cNvSpPr>
              <a:spLocks noChangeArrowheads="1"/>
            </p:cNvSpPr>
            <p:nvPr/>
          </p:nvSpPr>
          <p:spPr bwMode="auto">
            <a:xfrm>
              <a:off x="2290" y="3838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" name="Rectangle 135"/>
            <p:cNvSpPr>
              <a:spLocks noChangeArrowheads="1"/>
            </p:cNvSpPr>
            <p:nvPr/>
          </p:nvSpPr>
          <p:spPr bwMode="auto">
            <a:xfrm>
              <a:off x="2608" y="3838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" name="Rectangle 136"/>
            <p:cNvSpPr>
              <a:spLocks noChangeArrowheads="1"/>
            </p:cNvSpPr>
            <p:nvPr/>
          </p:nvSpPr>
          <p:spPr bwMode="auto">
            <a:xfrm>
              <a:off x="2925" y="3837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8" name="Group 179"/>
          <p:cNvGrpSpPr/>
          <p:nvPr/>
        </p:nvGrpSpPr>
        <p:grpSpPr bwMode="auto">
          <a:xfrm rot="16200000">
            <a:off x="4067944" y="2204864"/>
            <a:ext cx="1511300" cy="1511300"/>
            <a:chOff x="4649" y="2024"/>
            <a:chExt cx="952" cy="952"/>
          </a:xfrm>
        </p:grpSpPr>
        <p:sp>
          <p:nvSpPr>
            <p:cNvPr id="219" name="Rectangle 132"/>
            <p:cNvSpPr>
              <a:spLocks noChangeArrowheads="1"/>
            </p:cNvSpPr>
            <p:nvPr/>
          </p:nvSpPr>
          <p:spPr bwMode="auto">
            <a:xfrm>
              <a:off x="4967" y="2024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" name="Rectangle 174"/>
            <p:cNvSpPr>
              <a:spLocks noChangeArrowheads="1"/>
            </p:cNvSpPr>
            <p:nvPr/>
          </p:nvSpPr>
          <p:spPr bwMode="auto">
            <a:xfrm>
              <a:off x="4967" y="2341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" name="Rectangle 175"/>
            <p:cNvSpPr>
              <a:spLocks noChangeArrowheads="1"/>
            </p:cNvSpPr>
            <p:nvPr/>
          </p:nvSpPr>
          <p:spPr bwMode="auto">
            <a:xfrm>
              <a:off x="4967" y="2659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" name="Rectangle 177"/>
            <p:cNvSpPr>
              <a:spLocks noChangeArrowheads="1"/>
            </p:cNvSpPr>
            <p:nvPr/>
          </p:nvSpPr>
          <p:spPr bwMode="auto">
            <a:xfrm>
              <a:off x="5284" y="2341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" name="Rectangle 178"/>
            <p:cNvSpPr>
              <a:spLocks noChangeArrowheads="1"/>
            </p:cNvSpPr>
            <p:nvPr/>
          </p:nvSpPr>
          <p:spPr bwMode="auto">
            <a:xfrm>
              <a:off x="4649" y="2659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" name="Group 137"/>
          <p:cNvGrpSpPr/>
          <p:nvPr/>
        </p:nvGrpSpPr>
        <p:grpSpPr bwMode="auto">
          <a:xfrm>
            <a:off x="611188" y="2276475"/>
            <a:ext cx="1511300" cy="1008063"/>
            <a:chOff x="2290" y="3520"/>
            <a:chExt cx="952" cy="635"/>
          </a:xfrm>
        </p:grpSpPr>
        <p:sp>
          <p:nvSpPr>
            <p:cNvPr id="8" name="Rectangle 129"/>
            <p:cNvSpPr>
              <a:spLocks noChangeArrowheads="1"/>
            </p:cNvSpPr>
            <p:nvPr/>
          </p:nvSpPr>
          <p:spPr bwMode="auto">
            <a:xfrm>
              <a:off x="2290" y="3520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33"/>
            <p:cNvSpPr>
              <a:spLocks noChangeArrowheads="1"/>
            </p:cNvSpPr>
            <p:nvPr/>
          </p:nvSpPr>
          <p:spPr bwMode="auto">
            <a:xfrm>
              <a:off x="2608" y="3520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34"/>
            <p:cNvSpPr>
              <a:spLocks noChangeArrowheads="1"/>
            </p:cNvSpPr>
            <p:nvPr/>
          </p:nvSpPr>
          <p:spPr bwMode="auto">
            <a:xfrm>
              <a:off x="2290" y="3838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35"/>
            <p:cNvSpPr>
              <a:spLocks noChangeArrowheads="1"/>
            </p:cNvSpPr>
            <p:nvPr/>
          </p:nvSpPr>
          <p:spPr bwMode="auto">
            <a:xfrm>
              <a:off x="2608" y="3838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36"/>
            <p:cNvSpPr>
              <a:spLocks noChangeArrowheads="1"/>
            </p:cNvSpPr>
            <p:nvPr/>
          </p:nvSpPr>
          <p:spPr bwMode="auto">
            <a:xfrm>
              <a:off x="2925" y="3837"/>
              <a:ext cx="317" cy="3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179"/>
          <p:cNvGrpSpPr/>
          <p:nvPr/>
        </p:nvGrpSpPr>
        <p:grpSpPr bwMode="auto">
          <a:xfrm>
            <a:off x="3491880" y="3717032"/>
            <a:ext cx="1511300" cy="1511300"/>
            <a:chOff x="4649" y="2024"/>
            <a:chExt cx="952" cy="952"/>
          </a:xfrm>
        </p:grpSpPr>
        <p:sp>
          <p:nvSpPr>
            <p:cNvPr id="50" name="Rectangle 132"/>
            <p:cNvSpPr>
              <a:spLocks noChangeArrowheads="1"/>
            </p:cNvSpPr>
            <p:nvPr/>
          </p:nvSpPr>
          <p:spPr bwMode="auto">
            <a:xfrm>
              <a:off x="4967" y="2024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Rectangle 174"/>
            <p:cNvSpPr>
              <a:spLocks noChangeArrowheads="1"/>
            </p:cNvSpPr>
            <p:nvPr/>
          </p:nvSpPr>
          <p:spPr bwMode="auto">
            <a:xfrm>
              <a:off x="4967" y="2341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Rectangle 175"/>
            <p:cNvSpPr>
              <a:spLocks noChangeArrowheads="1"/>
            </p:cNvSpPr>
            <p:nvPr/>
          </p:nvSpPr>
          <p:spPr bwMode="auto">
            <a:xfrm>
              <a:off x="4967" y="2659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Rectangle 177"/>
            <p:cNvSpPr>
              <a:spLocks noChangeArrowheads="1"/>
            </p:cNvSpPr>
            <p:nvPr/>
          </p:nvSpPr>
          <p:spPr bwMode="auto">
            <a:xfrm>
              <a:off x="5284" y="2341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178"/>
            <p:cNvSpPr>
              <a:spLocks noChangeArrowheads="1"/>
            </p:cNvSpPr>
            <p:nvPr/>
          </p:nvSpPr>
          <p:spPr bwMode="auto">
            <a:xfrm>
              <a:off x="4649" y="2659"/>
              <a:ext cx="317" cy="31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185"/>
          <p:cNvGrpSpPr/>
          <p:nvPr/>
        </p:nvGrpSpPr>
        <p:grpSpPr bwMode="auto">
          <a:xfrm>
            <a:off x="5148064" y="2780928"/>
            <a:ext cx="1512887" cy="1511300"/>
            <a:chOff x="4467" y="1661"/>
            <a:chExt cx="953" cy="952"/>
          </a:xfrm>
        </p:grpSpPr>
        <p:sp>
          <p:nvSpPr>
            <p:cNvPr id="56" name="Rectangle 180"/>
            <p:cNvSpPr>
              <a:spLocks noChangeArrowheads="1"/>
            </p:cNvSpPr>
            <p:nvPr/>
          </p:nvSpPr>
          <p:spPr bwMode="auto">
            <a:xfrm>
              <a:off x="4467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Rectangle 181"/>
            <p:cNvSpPr>
              <a:spLocks noChangeArrowheads="1"/>
            </p:cNvSpPr>
            <p:nvPr/>
          </p:nvSpPr>
          <p:spPr bwMode="auto">
            <a:xfrm>
              <a:off x="4467" y="2296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Rectangle 182"/>
            <p:cNvSpPr>
              <a:spLocks noChangeArrowheads="1"/>
            </p:cNvSpPr>
            <p:nvPr/>
          </p:nvSpPr>
          <p:spPr bwMode="auto">
            <a:xfrm>
              <a:off x="4785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Rectangle 183"/>
            <p:cNvSpPr>
              <a:spLocks noChangeArrowheads="1"/>
            </p:cNvSpPr>
            <p:nvPr/>
          </p:nvSpPr>
          <p:spPr bwMode="auto">
            <a:xfrm>
              <a:off x="5103" y="1979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184"/>
            <p:cNvSpPr>
              <a:spLocks noChangeArrowheads="1"/>
            </p:cNvSpPr>
            <p:nvPr/>
          </p:nvSpPr>
          <p:spPr bwMode="auto">
            <a:xfrm>
              <a:off x="5103" y="1661"/>
              <a:ext cx="317" cy="3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197"/>
          <p:cNvGrpSpPr/>
          <p:nvPr/>
        </p:nvGrpSpPr>
        <p:grpSpPr bwMode="auto">
          <a:xfrm>
            <a:off x="6156176" y="4437112"/>
            <a:ext cx="1006475" cy="2014537"/>
            <a:chOff x="4876" y="1389"/>
            <a:chExt cx="634" cy="1269"/>
          </a:xfrm>
        </p:grpSpPr>
        <p:sp>
          <p:nvSpPr>
            <p:cNvPr id="68" name="Rectangle 192"/>
            <p:cNvSpPr>
              <a:spLocks noChangeArrowheads="1"/>
            </p:cNvSpPr>
            <p:nvPr/>
          </p:nvSpPr>
          <p:spPr bwMode="auto">
            <a:xfrm>
              <a:off x="4876" y="1706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Rectangle 193"/>
            <p:cNvSpPr>
              <a:spLocks noChangeArrowheads="1"/>
            </p:cNvSpPr>
            <p:nvPr/>
          </p:nvSpPr>
          <p:spPr bwMode="auto">
            <a:xfrm>
              <a:off x="4876" y="2024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Rectangle 194"/>
            <p:cNvSpPr>
              <a:spLocks noChangeArrowheads="1"/>
            </p:cNvSpPr>
            <p:nvPr/>
          </p:nvSpPr>
          <p:spPr bwMode="auto">
            <a:xfrm>
              <a:off x="5193" y="2024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Rectangle 195"/>
            <p:cNvSpPr>
              <a:spLocks noChangeArrowheads="1"/>
            </p:cNvSpPr>
            <p:nvPr/>
          </p:nvSpPr>
          <p:spPr bwMode="auto">
            <a:xfrm>
              <a:off x="4876" y="1389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Rectangle 196"/>
            <p:cNvSpPr>
              <a:spLocks noChangeArrowheads="1"/>
            </p:cNvSpPr>
            <p:nvPr/>
          </p:nvSpPr>
          <p:spPr bwMode="auto">
            <a:xfrm>
              <a:off x="5193" y="2341"/>
              <a:ext cx="317" cy="3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" name="Picture 2" descr="http://doktor-ua.com/pars_docs/refs/8/7349/7349_html_m3e0b6f85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196752"/>
            <a:ext cx="2117626" cy="2342075"/>
          </a:xfrm>
          <a:prstGeom prst="rect">
            <a:avLst/>
          </a:prstGeom>
          <a:noFill/>
        </p:spPr>
      </p:pic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971600" y="548680"/>
            <a:ext cx="172819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Ракета</a:t>
            </a:r>
            <a:endParaRPr lang="ru-RU" sz="2400" b="1" dirty="0" smtClean="0"/>
          </a:p>
        </p:txBody>
      </p:sp>
      <p:sp>
        <p:nvSpPr>
          <p:cNvPr id="79" name="Управляющая кнопка: в начало 78">
            <a:hlinkClick r:id="rId2" action="ppaction://hlinksldjump" highlightClick="1"/>
          </p:cNvPr>
          <p:cNvSpPr/>
          <p:nvPr/>
        </p:nvSpPr>
        <p:spPr>
          <a:xfrm>
            <a:off x="7884368" y="6309320"/>
            <a:ext cx="1008112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Rectangle 195"/>
          <p:cNvSpPr>
            <a:spLocks noChangeArrowheads="1"/>
          </p:cNvSpPr>
          <p:nvPr/>
        </p:nvSpPr>
        <p:spPr bwMode="auto">
          <a:xfrm>
            <a:off x="3563888" y="548680"/>
            <a:ext cx="503238" cy="5032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25" name="Объект 224"/>
          <p:cNvGraphicFramePr>
            <a:graphicFrameLocks noChangeAspect="1"/>
          </p:cNvGraphicFramePr>
          <p:nvPr/>
        </p:nvGraphicFramePr>
        <p:xfrm>
          <a:off x="4067944" y="548679"/>
          <a:ext cx="1080120" cy="49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10668000" imgH="4876800" progId="Equation.3">
                  <p:embed/>
                </p:oleObj>
              </mc:Choice>
              <mc:Fallback>
                <p:oleObj name="Формула" r:id="rId3" imgW="10668000" imgH="48768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944" y="548679"/>
                        <a:ext cx="1080120" cy="49376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940152" y="3284984"/>
          <a:ext cx="24288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5" imgW="10668000" imgH="4876800" progId="Equation.3">
                  <p:embed/>
                </p:oleObj>
              </mc:Choice>
              <mc:Fallback>
                <p:oleObj name="Формула" r:id="rId5" imgW="10668000" imgH="48768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0152" y="3284984"/>
                        <a:ext cx="2428875" cy="11096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11936E-7 L -0.2875 -0.046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3599E-6 L -0.53941 -0.236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-1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23 L -0.62986 0.031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971600" y="548680"/>
            <a:ext cx="7200800" cy="720080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Штурман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5060" name="Picture 4" descr="http://www.allsim.org/_ph/24/932472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40767"/>
            <a:ext cx="8352928" cy="4698521"/>
          </a:xfrm>
          <a:prstGeom prst="rect">
            <a:avLst/>
          </a:prstGeom>
          <a:noFill/>
        </p:spPr>
      </p:pic>
      <p:pic>
        <p:nvPicPr>
          <p:cNvPr id="4" name="Picture 2" descr="http://previews.123rf.com/images/sbego/sbego1211/sbego121100001/16217037-Child-flying-a-spaceship-Stock-Vector-cartoon-astronaut-childre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861048"/>
            <a:ext cx="2781499" cy="2781499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1187624" y="5589240"/>
            <a:ext cx="122413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3131840" y="5589240"/>
            <a:ext cx="122413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4788024" y="5589240"/>
            <a:ext cx="122413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6732240" y="5589240"/>
            <a:ext cx="122413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971600" y="548680"/>
            <a:ext cx="7200800" cy="720080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Штурман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6868" name="Picture 4" descr="GSO Satellite Animation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84784"/>
            <a:ext cx="3635526" cy="1944216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7812360" y="6237312"/>
            <a:ext cx="104241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6804248" y="908719"/>
            <a:ext cx="1224136" cy="72008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 flipH="1">
            <a:off x="2411760" y="3717032"/>
            <a:ext cx="4752528" cy="3384376"/>
          </a:xfrm>
          <a:prstGeom prst="snip1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 flipH="1">
            <a:off x="2555776" y="2276872"/>
            <a:ext cx="4752528" cy="338437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космическая скорость (7,9 км/с)  — скорость чтобы вывести объект на орбиту Земли.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 flipH="1">
            <a:off x="2555776" y="2276872"/>
            <a:ext cx="4752528" cy="338437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скоростью можно вывести космический корабль на орбиту Земли?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 flipH="1">
            <a:off x="2555776" y="2276872"/>
            <a:ext cx="4752528" cy="3384376"/>
          </a:xfrm>
          <a:prstGeom prst="snip1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strofishki.net/wp-content/uploads/2012/09/4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71600" y="692696"/>
            <a:ext cx="4989589" cy="3744416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971600" y="548680"/>
            <a:ext cx="7200800" cy="720080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Штурман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6804248" y="908720"/>
            <a:ext cx="122413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 flipH="1">
            <a:off x="971600" y="4293096"/>
            <a:ext cx="6696744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космическая скорость         (11,2 км/с)  — скорость чтобы вывести объект на Солнечную орбиту.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 flipH="1">
            <a:off x="971600" y="4293096"/>
            <a:ext cx="6696744" cy="1944216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скоростью можно вывести корабль на Солнечную орбиту?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 flipH="1">
            <a:off x="971600" y="4293096"/>
            <a:ext cx="6696744" cy="1944216"/>
          </a:xfrm>
          <a:prstGeom prst="snip1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7812360" y="6237312"/>
            <a:ext cx="104241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7921</Words>
  <Application>WPS Presentation</Application>
  <PresentationFormat>Экран (4:3)</PresentationFormat>
  <Paragraphs>531</Paragraphs>
  <Slides>42</Slides>
  <Notes>33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67</vt:i4>
      </vt:variant>
      <vt:variant>
        <vt:lpstr>幻灯片标题</vt:lpstr>
      </vt:variant>
      <vt:variant>
        <vt:i4>42</vt:i4>
      </vt:variant>
    </vt:vector>
  </HeadingPairs>
  <TitlesOfParts>
    <vt:vector size="119" baseType="lpstr">
      <vt:lpstr>Arial</vt:lpstr>
      <vt:lpstr>SimSun</vt:lpstr>
      <vt:lpstr>Wingdings</vt:lpstr>
      <vt:lpstr>Georgia</vt:lpstr>
      <vt:lpstr>Times New Roman</vt:lpstr>
      <vt:lpstr>Calibri</vt:lpstr>
      <vt:lpstr>Microsoft YaHei</vt:lpstr>
      <vt:lpstr>Arial Unicode MS</vt:lpstr>
      <vt:lpstr>Тема Office</vt:lpstr>
      <vt:lpstr>Специальное оформление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144</cp:revision>
  <dcterms:created xsi:type="dcterms:W3CDTF">2016-07-06T05:17:00Z</dcterms:created>
  <dcterms:modified xsi:type="dcterms:W3CDTF">2024-11-01T18:54:34Z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5C068DDCD0A34A0FAAB05DBF4E9F8CC5_12</vt:lpwstr>
  </property>
  <property fmtid="{D5CDD505-2E9C-101B-9397-08002B2CF9AE}" pid="3" name="KSOProductBuildVer">
    <vt:lpwstr>1049-12.2.0.18607</vt:lpwstr>
  </property>
</Properties>
</file>