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1" r:id="rId3"/>
    <p:sldId id="27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287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7" autoAdjust="0"/>
    <p:restoredTop sz="94660"/>
  </p:normalViewPr>
  <p:slideViewPr>
    <p:cSldViewPr snapToGrid="0">
      <p:cViewPr varScale="1">
        <p:scale>
          <a:sx n="53" d="100"/>
          <a:sy n="53" d="100"/>
        </p:scale>
        <p:origin x="552" y="7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4169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8781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87102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8959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05535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194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41250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925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33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7598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8211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8463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8686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3000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4056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735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6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 ОТВЕТA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 БАЛЛA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10686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Писатель </a:t>
            </a:r>
            <a:r>
              <a:rPr lang="ru-RU" sz="6600" dirty="0">
                <a:latin typeface="Corbel" panose="020B0503020204020204" pitchFamily="34" charset="0"/>
              </a:rPr>
              <a:t>Уильям Теккерей утверждал, что война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облагает </a:t>
            </a:r>
            <a:r>
              <a:rPr lang="ru-RU" sz="6600" dirty="0">
                <a:latin typeface="Corbel" panose="020B0503020204020204" pitchFamily="34" charset="0"/>
              </a:rPr>
              <a:t>данью и мужчин, и женщин: у первых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забирает </a:t>
            </a:r>
            <a:r>
              <a:rPr lang="ru-RU" sz="6600" dirty="0">
                <a:latin typeface="Corbel" panose="020B0503020204020204" pitchFamily="34" charset="0"/>
              </a:rPr>
              <a:t>АЛЬФУ, у вторых – БЕТЫ. «АЛЬФА, БЕТЫ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и </a:t>
            </a:r>
            <a:r>
              <a:rPr lang="ru-RU" sz="6600" dirty="0">
                <a:latin typeface="Corbel" panose="020B0503020204020204" pitchFamily="34" charset="0"/>
              </a:rPr>
              <a:t>лавры» – книга Валентина Пикуля, пережившего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Вторую </a:t>
            </a:r>
            <a:r>
              <a:rPr lang="ru-RU" sz="6600" dirty="0">
                <a:latin typeface="Corbel" panose="020B0503020204020204" pitchFamily="34" charset="0"/>
              </a:rPr>
              <a:t>мировую войну, потерю отца и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всенародное </a:t>
            </a:r>
            <a:r>
              <a:rPr lang="ru-RU" sz="6600" dirty="0">
                <a:latin typeface="Corbel" panose="020B0503020204020204" pitchFamily="34" charset="0"/>
              </a:rPr>
              <a:t>признание.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endParaRPr lang="ro-MD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Напишите </a:t>
            </a:r>
            <a:r>
              <a:rPr lang="ru-RU" sz="6600" b="1" dirty="0">
                <a:latin typeface="Corbel" panose="020B0503020204020204" pitchFamily="34" charset="0"/>
              </a:rPr>
              <a:t>обе замены.</a:t>
            </a:r>
            <a:endParaRPr lang="ru-RU" sz="88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34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Рисунок 7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pic>
        <p:nvPicPr>
          <p:cNvPr id="131" name="Рисунок 1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Согласно </a:t>
            </a:r>
            <a:r>
              <a:rPr lang="ru-RU" sz="7000" dirty="0">
                <a:latin typeface="Corbel" panose="020B0503020204020204" pitchFamily="34" charset="0"/>
              </a:rPr>
              <a:t>афоризму, самая тяжелая ОНА – это </a:t>
            </a:r>
            <a:endParaRPr lang="ro-MD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искать </a:t>
            </a:r>
            <a:r>
              <a:rPr lang="ru-RU" sz="7000" dirty="0">
                <a:latin typeface="Corbel" panose="020B0503020204020204" pitchFamily="34" charset="0"/>
              </a:rPr>
              <a:t>ЕЁ. В 23 статье всеобщей Декларации </a:t>
            </a:r>
            <a:endParaRPr lang="ro-MD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прав </a:t>
            </a:r>
            <a:r>
              <a:rPr lang="ru-RU" sz="7000" dirty="0">
                <a:latin typeface="Corbel" panose="020B0503020204020204" pitchFamily="34" charset="0"/>
              </a:rPr>
              <a:t>человека даже сказано, что каждый </a:t>
            </a:r>
            <a:endParaRPr lang="ro-MD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человек </a:t>
            </a:r>
            <a:r>
              <a:rPr lang="ru-RU" sz="7000" dirty="0">
                <a:latin typeface="Corbel" panose="020B0503020204020204" pitchFamily="34" charset="0"/>
              </a:rPr>
              <a:t>имеет право на защиту от ЕЁ </a:t>
            </a:r>
            <a:endParaRPr lang="ro-MD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отсутствия</a:t>
            </a:r>
            <a:r>
              <a:rPr lang="ru-RU" sz="7000" dirty="0">
                <a:latin typeface="Corbel" panose="020B0503020204020204" pitchFamily="34" charset="0"/>
              </a:rPr>
              <a:t>. </a:t>
            </a:r>
            <a:endParaRPr lang="ro-MD" sz="7000" dirty="0" smtClean="0">
              <a:latin typeface="Corbel" panose="020B0503020204020204" pitchFamily="34" charset="0"/>
            </a:endParaRPr>
          </a:p>
          <a:p>
            <a:pPr fontAlgn="base"/>
            <a:endParaRPr lang="ro-MD" sz="7000" b="1" dirty="0">
              <a:latin typeface="Corbel" panose="020B0503020204020204" pitchFamily="34" charset="0"/>
            </a:endParaRPr>
          </a:p>
          <a:p>
            <a:pPr fontAlgn="base"/>
            <a:r>
              <a:rPr lang="ru-RU" sz="7000" b="1" dirty="0" smtClean="0">
                <a:latin typeface="Corbel" panose="020B0503020204020204" pitchFamily="34" charset="0"/>
              </a:rPr>
              <a:t>Назовите </a:t>
            </a:r>
            <a:r>
              <a:rPr lang="ru-RU" sz="7000" b="1" dirty="0">
                <a:latin typeface="Corbel" panose="020B0503020204020204" pitchFamily="34" charset="0"/>
              </a:rPr>
              <a:t>ЕЁ.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7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Согласно </a:t>
            </a:r>
            <a:r>
              <a:rPr lang="ru-RU" sz="7000" dirty="0">
                <a:latin typeface="Corbel" panose="020B0503020204020204" pitchFamily="34" charset="0"/>
              </a:rPr>
              <a:t>афоризму, самая тяжелая ОНА – это </a:t>
            </a:r>
            <a:endParaRPr lang="ro-MD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искать </a:t>
            </a:r>
            <a:r>
              <a:rPr lang="ru-RU" sz="7000" dirty="0">
                <a:latin typeface="Corbel" panose="020B0503020204020204" pitchFamily="34" charset="0"/>
              </a:rPr>
              <a:t>ЕЁ. В 23 статье всеобщей Декларации </a:t>
            </a:r>
            <a:endParaRPr lang="ro-MD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прав </a:t>
            </a:r>
            <a:r>
              <a:rPr lang="ru-RU" sz="7000" dirty="0">
                <a:latin typeface="Corbel" panose="020B0503020204020204" pitchFamily="34" charset="0"/>
              </a:rPr>
              <a:t>человека даже сказано, что каждый </a:t>
            </a:r>
            <a:endParaRPr lang="ro-MD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человек </a:t>
            </a:r>
            <a:r>
              <a:rPr lang="ru-RU" sz="7000" dirty="0">
                <a:latin typeface="Corbel" panose="020B0503020204020204" pitchFamily="34" charset="0"/>
              </a:rPr>
              <a:t>имеет право на защиту от ЕЁ </a:t>
            </a:r>
            <a:endParaRPr lang="ro-MD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отсутствия</a:t>
            </a:r>
            <a:r>
              <a:rPr lang="ru-RU" sz="7000" dirty="0">
                <a:latin typeface="Corbel" panose="020B0503020204020204" pitchFamily="34" charset="0"/>
              </a:rPr>
              <a:t>. </a:t>
            </a:r>
            <a:endParaRPr lang="ro-MD" sz="7000" dirty="0" smtClean="0">
              <a:latin typeface="Corbel" panose="020B0503020204020204" pitchFamily="34" charset="0"/>
            </a:endParaRPr>
          </a:p>
          <a:p>
            <a:pPr fontAlgn="base"/>
            <a:endParaRPr lang="ro-MD" sz="7000" b="1" dirty="0">
              <a:latin typeface="Corbel" panose="020B0503020204020204" pitchFamily="34" charset="0"/>
            </a:endParaRPr>
          </a:p>
          <a:p>
            <a:pPr fontAlgn="base"/>
            <a:r>
              <a:rPr lang="ru-RU" sz="7000" b="1" dirty="0" smtClean="0">
                <a:latin typeface="Corbel" panose="020B0503020204020204" pitchFamily="34" charset="0"/>
              </a:rPr>
              <a:t>Назовите </a:t>
            </a:r>
            <a:r>
              <a:rPr lang="ru-RU" sz="7000" b="1" dirty="0">
                <a:latin typeface="Corbel" panose="020B0503020204020204" pitchFamily="34" charset="0"/>
              </a:rPr>
              <a:t>ЕЁ.</a:t>
            </a:r>
          </a:p>
        </p:txBody>
      </p:sp>
    </p:spTree>
    <p:extLst>
      <p:ext uri="{BB962C8B-B14F-4D97-AF65-F5344CB8AC3E}">
        <p14:creationId xmlns:p14="http://schemas.microsoft.com/office/powerpoint/2010/main" val="239989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Рисунок 7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pic>
        <p:nvPicPr>
          <p:cNvPr id="131" name="Рисунок 1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Ещё </a:t>
            </a:r>
            <a:r>
              <a:rPr lang="ru-RU" sz="6600" dirty="0">
                <a:latin typeface="Corbel" panose="020B0503020204020204" pitchFamily="34" charset="0"/>
              </a:rPr>
              <a:t>в античности, несмотря на кажущуюся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воинственность </a:t>
            </a:r>
            <a:r>
              <a:rPr lang="ru-RU" sz="6600" dirty="0">
                <a:latin typeface="Corbel" panose="020B0503020204020204" pitchFamily="34" charset="0"/>
              </a:rPr>
              <a:t>действий: борьба, колесницы,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копья </a:t>
            </a:r>
            <a:r>
              <a:rPr lang="ru-RU" sz="6600" dirty="0">
                <a:latin typeface="Corbel" panose="020B0503020204020204" pitchFamily="34" charset="0"/>
              </a:rPr>
              <a:t>– всегда объявляли священное перемирие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во </a:t>
            </a:r>
            <a:r>
              <a:rPr lang="ru-RU" sz="6600" dirty="0">
                <a:latin typeface="Corbel" panose="020B0503020204020204" pitchFamily="34" charset="0"/>
              </a:rPr>
              <a:t>время…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endParaRPr lang="ro-MD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Чего</a:t>
            </a:r>
            <a:r>
              <a:rPr lang="ru-RU" sz="6600" b="1" dirty="0">
                <a:latin typeface="Corbel" panose="020B0503020204020204" pitchFamily="34" charset="0"/>
              </a:rPr>
              <a:t>? </a:t>
            </a:r>
            <a:endParaRPr lang="ru-RU" sz="115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3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9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Ещё </a:t>
            </a:r>
            <a:r>
              <a:rPr lang="ru-RU" sz="6600" dirty="0">
                <a:latin typeface="Corbel" panose="020B0503020204020204" pitchFamily="34" charset="0"/>
              </a:rPr>
              <a:t>в античности, несмотря на кажущуюся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воинственность </a:t>
            </a:r>
            <a:r>
              <a:rPr lang="ru-RU" sz="6600" dirty="0">
                <a:latin typeface="Corbel" panose="020B0503020204020204" pitchFamily="34" charset="0"/>
              </a:rPr>
              <a:t>действий: борьба, колесницы,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копья </a:t>
            </a:r>
            <a:r>
              <a:rPr lang="ru-RU" sz="6600" dirty="0">
                <a:latin typeface="Corbel" panose="020B0503020204020204" pitchFamily="34" charset="0"/>
              </a:rPr>
              <a:t>– всегда объявляли священное перемирие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во </a:t>
            </a:r>
            <a:r>
              <a:rPr lang="ru-RU" sz="6600" dirty="0">
                <a:latin typeface="Corbel" panose="020B0503020204020204" pitchFamily="34" charset="0"/>
              </a:rPr>
              <a:t>время…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endParaRPr lang="ro-MD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Чего</a:t>
            </a:r>
            <a:r>
              <a:rPr lang="ru-RU" sz="6600" b="1" dirty="0">
                <a:latin typeface="Corbel" panose="020B0503020204020204" pitchFamily="34" charset="0"/>
              </a:rPr>
              <a:t>? </a:t>
            </a:r>
            <a:endParaRPr lang="ru-RU" sz="115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0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Рисунок 7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pic>
        <p:nvPicPr>
          <p:cNvPr id="131" name="Рисунок 1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7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Американке </a:t>
            </a:r>
            <a:r>
              <a:rPr lang="ru-RU" sz="7000" dirty="0" err="1">
                <a:latin typeface="Corbel" panose="020B0503020204020204" pitchFamily="34" charset="0"/>
              </a:rPr>
              <a:t>Саманте</a:t>
            </a:r>
            <a:r>
              <a:rPr lang="ru-RU" sz="7000" dirty="0">
                <a:latin typeface="Corbel" panose="020B0503020204020204" pitchFamily="34" charset="0"/>
              </a:rPr>
              <a:t> Смит было всего 10 лет, </a:t>
            </a:r>
            <a:endParaRPr lang="ro-MD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когда </a:t>
            </a:r>
            <a:r>
              <a:rPr lang="ru-RU" sz="7000" dirty="0">
                <a:latin typeface="Corbel" panose="020B0503020204020204" pitchFamily="34" charset="0"/>
              </a:rPr>
              <a:t>она не постеснялась написать письмо </a:t>
            </a:r>
            <a:endParaRPr lang="ro-MD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руководителю </a:t>
            </a:r>
            <a:r>
              <a:rPr lang="ru-RU" sz="7000" dirty="0">
                <a:latin typeface="Corbel" panose="020B0503020204020204" pitchFamily="34" charset="0"/>
              </a:rPr>
              <a:t>СССР Андропову, попросив не </a:t>
            </a:r>
            <a:endParaRPr lang="ro-MD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начинать </a:t>
            </a:r>
            <a:r>
              <a:rPr lang="ru-RU" sz="7000" dirty="0">
                <a:latin typeface="Corbel" panose="020B0503020204020204" pitchFamily="34" charset="0"/>
              </a:rPr>
              <a:t>ЕЁ. Возможно, это стало одной из </a:t>
            </a:r>
            <a:endParaRPr lang="ro-MD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причин </a:t>
            </a:r>
            <a:r>
              <a:rPr lang="ru-RU" sz="7000" dirty="0">
                <a:latin typeface="Corbel" panose="020B0503020204020204" pitchFamily="34" charset="0"/>
              </a:rPr>
              <a:t>потепления отношений между </a:t>
            </a:r>
            <a:endParaRPr lang="ro-MD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странами</a:t>
            </a:r>
            <a:r>
              <a:rPr lang="ru-RU" sz="7000" dirty="0">
                <a:latin typeface="Corbel" panose="020B0503020204020204" pitchFamily="34" charset="0"/>
              </a:rPr>
              <a:t>. </a:t>
            </a:r>
            <a:endParaRPr lang="ro-MD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b="1" dirty="0" smtClean="0">
                <a:latin typeface="Corbel" panose="020B0503020204020204" pitchFamily="34" charset="0"/>
              </a:rPr>
              <a:t>Назовите </a:t>
            </a:r>
            <a:r>
              <a:rPr lang="ru-RU" sz="7000" b="1" dirty="0">
                <a:latin typeface="Corbel" panose="020B0503020204020204" pitchFamily="34" charset="0"/>
              </a:rPr>
              <a:t>ЕЁ двумя словами.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5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Американке </a:t>
            </a:r>
            <a:r>
              <a:rPr lang="ru-RU" sz="7000" dirty="0" err="1">
                <a:latin typeface="Corbel" panose="020B0503020204020204" pitchFamily="34" charset="0"/>
              </a:rPr>
              <a:t>Саманте</a:t>
            </a:r>
            <a:r>
              <a:rPr lang="ru-RU" sz="7000" dirty="0">
                <a:latin typeface="Corbel" panose="020B0503020204020204" pitchFamily="34" charset="0"/>
              </a:rPr>
              <a:t> Смит было всего 10 лет, </a:t>
            </a:r>
            <a:endParaRPr lang="ro-MD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когда </a:t>
            </a:r>
            <a:r>
              <a:rPr lang="ru-RU" sz="7000" dirty="0">
                <a:latin typeface="Corbel" panose="020B0503020204020204" pitchFamily="34" charset="0"/>
              </a:rPr>
              <a:t>она не постеснялась написать письмо </a:t>
            </a:r>
            <a:endParaRPr lang="ro-MD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руководителю </a:t>
            </a:r>
            <a:r>
              <a:rPr lang="ru-RU" sz="7000" dirty="0">
                <a:latin typeface="Corbel" panose="020B0503020204020204" pitchFamily="34" charset="0"/>
              </a:rPr>
              <a:t>СССР Андропову, попросив не </a:t>
            </a:r>
            <a:endParaRPr lang="ro-MD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начинать </a:t>
            </a:r>
            <a:r>
              <a:rPr lang="ru-RU" sz="7000" dirty="0">
                <a:latin typeface="Corbel" panose="020B0503020204020204" pitchFamily="34" charset="0"/>
              </a:rPr>
              <a:t>ЕЁ. Возможно, это стало одной из </a:t>
            </a:r>
            <a:endParaRPr lang="ro-MD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причин </a:t>
            </a:r>
            <a:r>
              <a:rPr lang="ru-RU" sz="7000" dirty="0">
                <a:latin typeface="Corbel" panose="020B0503020204020204" pitchFamily="34" charset="0"/>
              </a:rPr>
              <a:t>потепления отношений между </a:t>
            </a:r>
            <a:endParaRPr lang="ro-MD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странами</a:t>
            </a:r>
            <a:r>
              <a:rPr lang="ru-RU" sz="7000" dirty="0">
                <a:latin typeface="Corbel" panose="020B0503020204020204" pitchFamily="34" charset="0"/>
              </a:rPr>
              <a:t>. </a:t>
            </a:r>
            <a:endParaRPr lang="ro-MD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b="1" dirty="0" smtClean="0">
                <a:latin typeface="Corbel" panose="020B0503020204020204" pitchFamily="34" charset="0"/>
              </a:rPr>
              <a:t>Назовите </a:t>
            </a:r>
            <a:r>
              <a:rPr lang="ru-RU" sz="7000" b="1" dirty="0">
                <a:latin typeface="Corbel" panose="020B0503020204020204" pitchFamily="34" charset="0"/>
              </a:rPr>
              <a:t>ЕЁ двумя словами. </a:t>
            </a:r>
          </a:p>
        </p:txBody>
      </p:sp>
    </p:spTree>
    <p:extLst>
      <p:ext uri="{BB962C8B-B14F-4D97-AF65-F5344CB8AC3E}">
        <p14:creationId xmlns:p14="http://schemas.microsoft.com/office/powerpoint/2010/main" val="22194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Американке </a:t>
            </a:r>
            <a:r>
              <a:rPr lang="ru-RU" sz="7000" dirty="0" err="1">
                <a:latin typeface="Corbel" panose="020B0503020204020204" pitchFamily="34" charset="0"/>
              </a:rPr>
              <a:t>Саманте</a:t>
            </a:r>
            <a:r>
              <a:rPr lang="ru-RU" sz="7000" dirty="0">
                <a:latin typeface="Corbel" panose="020B0503020204020204" pitchFamily="34" charset="0"/>
              </a:rPr>
              <a:t> Смит было всего 10 лет, </a:t>
            </a:r>
            <a:endParaRPr lang="ro-MD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когда </a:t>
            </a:r>
            <a:r>
              <a:rPr lang="ru-RU" sz="7000" dirty="0">
                <a:latin typeface="Corbel" panose="020B0503020204020204" pitchFamily="34" charset="0"/>
              </a:rPr>
              <a:t>она не постеснялась написать письмо </a:t>
            </a:r>
            <a:endParaRPr lang="ro-MD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руководителю </a:t>
            </a:r>
            <a:r>
              <a:rPr lang="ru-RU" sz="7000" dirty="0">
                <a:latin typeface="Corbel" panose="020B0503020204020204" pitchFamily="34" charset="0"/>
              </a:rPr>
              <a:t>СССР Андропову, попросив не </a:t>
            </a:r>
            <a:endParaRPr lang="ro-MD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начинать </a:t>
            </a:r>
            <a:r>
              <a:rPr lang="ru-RU" sz="7000" dirty="0">
                <a:latin typeface="Corbel" panose="020B0503020204020204" pitchFamily="34" charset="0"/>
              </a:rPr>
              <a:t>ЕЁ. Возможно, это стало одной из </a:t>
            </a:r>
            <a:endParaRPr lang="ro-MD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причин </a:t>
            </a:r>
            <a:r>
              <a:rPr lang="ru-RU" sz="7000" dirty="0">
                <a:latin typeface="Corbel" panose="020B0503020204020204" pitchFamily="34" charset="0"/>
              </a:rPr>
              <a:t>потепления отношений между </a:t>
            </a:r>
            <a:endParaRPr lang="ro-MD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странами</a:t>
            </a:r>
            <a:r>
              <a:rPr lang="ru-RU" sz="7000" dirty="0">
                <a:latin typeface="Corbel" panose="020B0503020204020204" pitchFamily="34" charset="0"/>
              </a:rPr>
              <a:t>. </a:t>
            </a:r>
            <a:endParaRPr lang="ro-MD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b="1" dirty="0" smtClean="0">
                <a:latin typeface="Corbel" panose="020B0503020204020204" pitchFamily="34" charset="0"/>
              </a:rPr>
              <a:t>Назовите </a:t>
            </a:r>
            <a:r>
              <a:rPr lang="ru-RU" sz="7000" b="1" dirty="0">
                <a:latin typeface="Corbel" panose="020B0503020204020204" pitchFamily="34" charset="0"/>
              </a:rPr>
              <a:t>ЕЁ двумя словами. </a:t>
            </a:r>
          </a:p>
        </p:txBody>
      </p:sp>
      <p:pic>
        <p:nvPicPr>
          <p:cNvPr id="10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Рисунок 6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2" y="3936259"/>
            <a:ext cx="20131024" cy="3529240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936258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235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19958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2457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1031141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Сложный раунд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5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Рисунок 7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pic>
        <p:nvPicPr>
          <p:cNvPr id="131" name="Рисунок 1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Во </a:t>
            </a:r>
            <a:r>
              <a:rPr lang="ru-RU" sz="6600" dirty="0">
                <a:latin typeface="Corbel" panose="020B0503020204020204" pitchFamily="34" charset="0"/>
              </a:rPr>
              <a:t>времена Гиппократа думали, что желчь – это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причина </a:t>
            </a:r>
            <a:r>
              <a:rPr lang="ru-RU" sz="6600" dirty="0">
                <a:latin typeface="Corbel" panose="020B0503020204020204" pitchFamily="34" charset="0"/>
              </a:rPr>
              <a:t>злого, сварливого нрава. Также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считалось</a:t>
            </a:r>
            <a:r>
              <a:rPr lang="ru-RU" sz="6600" dirty="0">
                <a:latin typeface="Corbel" panose="020B0503020204020204" pitchFamily="34" charset="0"/>
              </a:rPr>
              <a:t>, что у НИХ нет желчного пузыря,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поэтому </a:t>
            </a:r>
            <a:r>
              <a:rPr lang="ru-RU" sz="6600" dirty="0">
                <a:latin typeface="Corbel" panose="020B0503020204020204" pitchFamily="34" charset="0"/>
              </a:rPr>
              <a:t>это самые миролюбивые животные.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endParaRPr lang="ro-MD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Назовите </a:t>
            </a:r>
            <a:r>
              <a:rPr lang="ru-RU" sz="6600" b="1" dirty="0">
                <a:latin typeface="Corbel" panose="020B0503020204020204" pitchFamily="34" charset="0"/>
              </a:rPr>
              <a:t>ИХ.</a:t>
            </a:r>
            <a:endParaRPr lang="ru-RU" sz="166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9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Во </a:t>
            </a:r>
            <a:r>
              <a:rPr lang="ru-RU" sz="6600" dirty="0">
                <a:latin typeface="Corbel" panose="020B0503020204020204" pitchFamily="34" charset="0"/>
              </a:rPr>
              <a:t>времена Гиппократа думали, что желчь – это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причина </a:t>
            </a:r>
            <a:r>
              <a:rPr lang="ru-RU" sz="6600" dirty="0">
                <a:latin typeface="Corbel" panose="020B0503020204020204" pitchFamily="34" charset="0"/>
              </a:rPr>
              <a:t>злого, сварливого нрава. Также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считалось</a:t>
            </a:r>
            <a:r>
              <a:rPr lang="ru-RU" sz="6600" dirty="0">
                <a:latin typeface="Corbel" panose="020B0503020204020204" pitchFamily="34" charset="0"/>
              </a:rPr>
              <a:t>, что у НИХ нет желчного пузыря,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поэтому </a:t>
            </a:r>
            <a:r>
              <a:rPr lang="ru-RU" sz="6600" dirty="0">
                <a:latin typeface="Corbel" panose="020B0503020204020204" pitchFamily="34" charset="0"/>
              </a:rPr>
              <a:t>это самые миролюбивые животные.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endParaRPr lang="ro-MD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Назовите </a:t>
            </a:r>
            <a:r>
              <a:rPr lang="ru-RU" sz="6600" b="1" dirty="0">
                <a:latin typeface="Corbel" panose="020B0503020204020204" pitchFamily="34" charset="0"/>
              </a:rPr>
              <a:t>ИХ.</a:t>
            </a:r>
            <a:endParaRPr lang="ru-RU" sz="166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Рисунок 7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pic>
        <p:nvPicPr>
          <p:cNvPr id="131" name="Рисунок 1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С </a:t>
            </a:r>
            <a:r>
              <a:rPr lang="ru-RU" sz="6600" dirty="0">
                <a:latin typeface="Corbel" panose="020B0503020204020204" pitchFamily="34" charset="0"/>
              </a:rPr>
              <a:t>2018 года жителям Молдовы не надо в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экстренных </a:t>
            </a:r>
            <a:r>
              <a:rPr lang="ru-RU" sz="6600" dirty="0">
                <a:latin typeface="Corbel" panose="020B0503020204020204" pitchFamily="34" charset="0"/>
              </a:rPr>
              <a:t>ситуациях вспоминать, с кем соединит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номер </a:t>
            </a:r>
            <a:r>
              <a:rPr lang="ru-RU" sz="6600" dirty="0">
                <a:latin typeface="Corbel" panose="020B0503020204020204" pitchFamily="34" charset="0"/>
              </a:rPr>
              <a:t>с окончанием «1», с кем – с «2», и т.д.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endParaRPr lang="ro-MD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Какой </a:t>
            </a:r>
            <a:r>
              <a:rPr lang="ru-RU" sz="6600" b="1" dirty="0">
                <a:latin typeface="Corbel" panose="020B0503020204020204" pitchFamily="34" charset="0"/>
              </a:rPr>
              <a:t>единственный номер достаточно знать </a:t>
            </a:r>
            <a:endParaRPr lang="ro-MD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сейчас</a:t>
            </a:r>
            <a:r>
              <a:rPr lang="ru-RU" sz="6600" b="1" dirty="0">
                <a:latin typeface="Corbel" panose="020B0503020204020204" pitchFamily="34" charset="0"/>
              </a:rPr>
              <a:t>?</a:t>
            </a:r>
            <a:endParaRPr lang="ru-RU" sz="287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2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С </a:t>
            </a:r>
            <a:r>
              <a:rPr lang="ru-RU" sz="6600" dirty="0">
                <a:latin typeface="Corbel" panose="020B0503020204020204" pitchFamily="34" charset="0"/>
              </a:rPr>
              <a:t>2018 года жителям Молдовы не надо в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экстренных </a:t>
            </a:r>
            <a:r>
              <a:rPr lang="ru-RU" sz="6600" dirty="0">
                <a:latin typeface="Corbel" panose="020B0503020204020204" pitchFamily="34" charset="0"/>
              </a:rPr>
              <a:t>ситуациях вспоминать, с кем соединит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номер </a:t>
            </a:r>
            <a:r>
              <a:rPr lang="ru-RU" sz="6600" dirty="0">
                <a:latin typeface="Corbel" panose="020B0503020204020204" pitchFamily="34" charset="0"/>
              </a:rPr>
              <a:t>с окончанием «1», с кем – с «2», и т.д.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endParaRPr lang="ro-MD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Какой </a:t>
            </a:r>
            <a:r>
              <a:rPr lang="ru-RU" sz="6600" b="1" dirty="0">
                <a:latin typeface="Corbel" panose="020B0503020204020204" pitchFamily="34" charset="0"/>
              </a:rPr>
              <a:t>единственный номер достаточно знать </a:t>
            </a:r>
            <a:endParaRPr lang="ro-MD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сейчас</a:t>
            </a:r>
            <a:r>
              <a:rPr lang="ru-RU" sz="6600" b="1" dirty="0">
                <a:latin typeface="Corbel" panose="020B0503020204020204" pitchFamily="34" charset="0"/>
              </a:rPr>
              <a:t>?</a:t>
            </a:r>
            <a:endParaRPr lang="ru-RU" sz="287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90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Рисунок 7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pic>
        <p:nvPicPr>
          <p:cNvPr id="131" name="Рисунок 1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Герой </a:t>
            </a:r>
            <a:r>
              <a:rPr lang="ru-RU" sz="6600" dirty="0">
                <a:latin typeface="Corbel" panose="020B0503020204020204" pitchFamily="34" charset="0"/>
              </a:rPr>
              <a:t>социального ролика – </a:t>
            </a:r>
            <a:r>
              <a:rPr lang="ru-RU" sz="6600" dirty="0">
                <a:latin typeface="Corbel" panose="020B0503020204020204" pitchFamily="34" charset="0"/>
              </a:rPr>
              <a:t>преподаватель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Медицинского </a:t>
            </a:r>
            <a:r>
              <a:rPr lang="ru-RU" sz="6600" dirty="0">
                <a:latin typeface="Corbel" panose="020B0503020204020204" pitchFamily="34" charset="0"/>
              </a:rPr>
              <a:t>университета, который попадает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на </a:t>
            </a:r>
            <a:r>
              <a:rPr lang="ru-RU" sz="6600" dirty="0">
                <a:latin typeface="Corbel" panose="020B0503020204020204" pitchFamily="34" charset="0"/>
              </a:rPr>
              <a:t>операционный стол. Узнав в хирурге своего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бывшего </a:t>
            </a:r>
            <a:r>
              <a:rPr lang="ru-RU" sz="6600" dirty="0">
                <a:latin typeface="Corbel" panose="020B0503020204020204" pitchFamily="34" charset="0"/>
              </a:rPr>
              <a:t>ученика, он горестно вздыхает и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начинает </a:t>
            </a:r>
            <a:r>
              <a:rPr lang="ru-RU" sz="6600" dirty="0">
                <a:latin typeface="Corbel" panose="020B0503020204020204" pitchFamily="34" charset="0"/>
              </a:rPr>
              <a:t>мысленно прощаться с жизнью.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endParaRPr lang="ro-MD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Какую </a:t>
            </a:r>
            <a:r>
              <a:rPr lang="ru-RU" sz="6600" b="1" dirty="0">
                <a:latin typeface="Corbel" panose="020B0503020204020204" pitchFamily="34" charset="0"/>
              </a:rPr>
              <a:t>проблему затрагивает этот ролик? </a:t>
            </a:r>
            <a:endParaRPr lang="ru-RU" sz="138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7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Герой </a:t>
            </a:r>
            <a:r>
              <a:rPr lang="ru-RU" sz="6600" dirty="0">
                <a:latin typeface="Corbel" panose="020B0503020204020204" pitchFamily="34" charset="0"/>
              </a:rPr>
              <a:t>социального ролика </a:t>
            </a:r>
            <a:r>
              <a:rPr lang="ru-RU" sz="6600">
                <a:latin typeface="Corbel" panose="020B0503020204020204" pitchFamily="34" charset="0"/>
              </a:rPr>
              <a:t>– </a:t>
            </a:r>
            <a:r>
              <a:rPr lang="ru-RU" sz="6600">
                <a:latin typeface="Corbel" panose="020B0503020204020204" pitchFamily="34" charset="0"/>
              </a:rPr>
              <a:t>преподаватель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Медицинского </a:t>
            </a:r>
            <a:r>
              <a:rPr lang="ru-RU" sz="6600" dirty="0">
                <a:latin typeface="Corbel" panose="020B0503020204020204" pitchFamily="34" charset="0"/>
              </a:rPr>
              <a:t>университета, который попадает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на </a:t>
            </a:r>
            <a:r>
              <a:rPr lang="ru-RU" sz="6600" dirty="0">
                <a:latin typeface="Corbel" panose="020B0503020204020204" pitchFamily="34" charset="0"/>
              </a:rPr>
              <a:t>операционный стол. Узнав в хирурге своего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бывшего </a:t>
            </a:r>
            <a:r>
              <a:rPr lang="ru-RU" sz="6600" dirty="0">
                <a:latin typeface="Corbel" panose="020B0503020204020204" pitchFamily="34" charset="0"/>
              </a:rPr>
              <a:t>ученика, он горестно вздыхает и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начинает </a:t>
            </a:r>
            <a:r>
              <a:rPr lang="ru-RU" sz="6600" dirty="0">
                <a:latin typeface="Corbel" panose="020B0503020204020204" pitchFamily="34" charset="0"/>
              </a:rPr>
              <a:t>мысленно прощаться с жизнью.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endParaRPr lang="ro-MD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Какую </a:t>
            </a:r>
            <a:r>
              <a:rPr lang="ru-RU" sz="6600" b="1" dirty="0">
                <a:latin typeface="Corbel" panose="020B0503020204020204" pitchFamily="34" charset="0"/>
              </a:rPr>
              <a:t>проблему затрагивает этот ролик? </a:t>
            </a:r>
            <a:endParaRPr lang="ru-RU" sz="138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23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Рисунок 7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pic>
        <p:nvPicPr>
          <p:cNvPr id="131" name="Рисунок 1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 ОТВЕТA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 БАЛЛA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10686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Писатель </a:t>
            </a:r>
            <a:r>
              <a:rPr lang="ru-RU" sz="6600" dirty="0">
                <a:latin typeface="Corbel" panose="020B0503020204020204" pitchFamily="34" charset="0"/>
              </a:rPr>
              <a:t>Уильям Теккерей утверждал, что война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облагает </a:t>
            </a:r>
            <a:r>
              <a:rPr lang="ru-RU" sz="6600" dirty="0">
                <a:latin typeface="Corbel" panose="020B0503020204020204" pitchFamily="34" charset="0"/>
              </a:rPr>
              <a:t>данью и мужчин, и женщин: у первых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забирает </a:t>
            </a:r>
            <a:r>
              <a:rPr lang="ru-RU" sz="6600" dirty="0">
                <a:latin typeface="Corbel" panose="020B0503020204020204" pitchFamily="34" charset="0"/>
              </a:rPr>
              <a:t>АЛЬФУ, у вторых – БЕТЫ. «АЛЬФА, БЕТЫ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и </a:t>
            </a:r>
            <a:r>
              <a:rPr lang="ru-RU" sz="6600" dirty="0">
                <a:latin typeface="Corbel" panose="020B0503020204020204" pitchFamily="34" charset="0"/>
              </a:rPr>
              <a:t>лавры» – книга Валентина Пикуля, пережившего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Вторую </a:t>
            </a:r>
            <a:r>
              <a:rPr lang="ru-RU" sz="6600" dirty="0">
                <a:latin typeface="Corbel" panose="020B0503020204020204" pitchFamily="34" charset="0"/>
              </a:rPr>
              <a:t>мировую войну, потерю отца и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всенародное </a:t>
            </a:r>
            <a:r>
              <a:rPr lang="ru-RU" sz="6600" dirty="0">
                <a:latin typeface="Corbel" panose="020B0503020204020204" pitchFamily="34" charset="0"/>
              </a:rPr>
              <a:t>признание.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endParaRPr lang="ro-MD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Напишите </a:t>
            </a:r>
            <a:r>
              <a:rPr lang="ru-RU" sz="6600" b="1" dirty="0">
                <a:latin typeface="Corbel" panose="020B0503020204020204" pitchFamily="34" charset="0"/>
              </a:rPr>
              <a:t>обе замены.</a:t>
            </a:r>
            <a:endParaRPr lang="ru-RU" sz="88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5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2999</TotalTime>
  <Words>657</Words>
  <Application>Microsoft Office PowerPoint</Application>
  <PresentationFormat>Произвольный</PresentationFormat>
  <Paragraphs>133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CQ</cp:lastModifiedBy>
  <cp:revision>392</cp:revision>
  <dcterms:modified xsi:type="dcterms:W3CDTF">2021-01-05T15:23:26Z</dcterms:modified>
</cp:coreProperties>
</file>