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8" r:id="rId5"/>
    <p:sldId id="277" r:id="rId6"/>
    <p:sldId id="259" r:id="rId7"/>
    <p:sldId id="262" r:id="rId8"/>
    <p:sldId id="278" r:id="rId9"/>
    <p:sldId id="264" r:id="rId10"/>
    <p:sldId id="266" r:id="rId11"/>
    <p:sldId id="267" r:id="rId12"/>
    <p:sldId id="279" r:id="rId13"/>
    <p:sldId id="269" r:id="rId14"/>
    <p:sldId id="270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1511" autoAdjust="0"/>
  </p:normalViewPr>
  <p:slideViewPr>
    <p:cSldViewPr>
      <p:cViewPr>
        <p:scale>
          <a:sx n="86" d="100"/>
          <a:sy n="86" d="100"/>
        </p:scale>
        <p:origin x="-1354" y="-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26129-C2AA-439D-8950-1D31C6AA4701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9F7E6-17B2-4182-9BB1-3773646167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716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22FAC-5EE3-43C9-8E49-23D0D0D88DEC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C1F82-AF36-418E-A42F-49533DF00A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045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D3DAF-1429-4222-8B79-8297EA206189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2D5F1-C162-4284-B904-0A4E3C401F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35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F27B9-20CC-4086-B11E-A3CD480B8BE4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71BF2-7153-41A9-8317-6D96F6E03B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312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BBAAF-1416-4F9F-A09C-3E756DCFF4A4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3D808-34F4-46F9-A1B2-56467D9FF4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923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431D3-A056-434B-BA3D-6E9A4FB4C3A0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F8ECE-E76D-43C6-92CB-CAAB8D287A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922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33E0E-BA53-4BFB-A9F5-B4824AF8D7B9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72DEE-5B4D-4B81-B5FA-4D99E1F4FE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692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2C6D1-B83A-4BF5-B8F4-117994AA325F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6B15A-0696-47B7-A386-05399D2CFA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142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652E5-48DD-42CC-A03A-4AA397C369E6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1EBAF-E5D6-40BE-B602-1C81A9367E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476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E097E-7A87-4D80-8934-F8F521FF5826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F25F0-5C01-4DF1-AAC3-3A00F77A21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5752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4DAAE-60AF-422B-94C6-4CC8C40876B3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0A922-1FC4-4C82-A3D3-750EC6CC73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56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A11586-A7B0-46DD-AF2F-96D5936DA523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4606810-EC03-4B99-A685-C99C01A8EA1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Microsoft_Excel_Chart1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Microsoft_Excel_Chart2.xls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SCF4246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" y="3159335"/>
            <a:ext cx="4932039" cy="36986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1773238"/>
            <a:ext cx="7772400" cy="8636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2400" b="1" i="1" dirty="0" smtClean="0"/>
              <a:t>Итоговая студенческая научно-практическая конференция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>Доклад на тему:</a:t>
            </a:r>
            <a:br>
              <a:rPr lang="ru-RU" b="1" i="1" dirty="0" smtClean="0"/>
            </a:br>
            <a:r>
              <a:rPr lang="ru-RU" b="1" i="1" dirty="0" smtClean="0"/>
              <a:t>«</a:t>
            </a:r>
            <a:r>
              <a:rPr lang="ru-RU" sz="4000" b="1" i="1" dirty="0" smtClean="0"/>
              <a:t>Природа межличностных                                            конфликтов и пути их разрешения»</a:t>
            </a:r>
            <a:br>
              <a:rPr lang="ru-RU" sz="4000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3970338"/>
            <a:ext cx="7629525" cy="898525"/>
          </a:xfrm>
        </p:spPr>
        <p:txBody>
          <a:bodyPr rtlCol="0">
            <a:normAutofit fontScale="550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Подготовила  </a:t>
            </a:r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 </a:t>
            </a:r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Свиридова Н.Н.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53" name="TextBox 3"/>
          <p:cNvSpPr txBox="1">
            <a:spLocks noChangeArrowheads="1"/>
          </p:cNvSpPr>
          <p:nvPr/>
        </p:nvSpPr>
        <p:spPr bwMode="auto">
          <a:xfrm>
            <a:off x="1547813" y="549275"/>
            <a:ext cx="6480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1800" b="1">
                <a:latin typeface="Arial" charset="0"/>
              </a:rPr>
              <a:t>ООАУ СПО «Старооскольский медицинский колледж»</a:t>
            </a:r>
          </a:p>
        </p:txBody>
      </p:sp>
      <p:sp>
        <p:nvSpPr>
          <p:cNvPr id="2054" name="TextBox 4"/>
          <p:cNvSpPr txBox="1">
            <a:spLocks noChangeArrowheads="1"/>
          </p:cNvSpPr>
          <p:nvPr/>
        </p:nvSpPr>
        <p:spPr bwMode="auto">
          <a:xfrm>
            <a:off x="4643438" y="6308725"/>
            <a:ext cx="2592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1800" b="1" i="1">
                <a:latin typeface="Arial" charset="0"/>
              </a:rPr>
              <a:t>Старый Оскол -2013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300"/>
          </a:xfrm>
        </p:spPr>
        <p:txBody>
          <a:bodyPr/>
          <a:lstStyle/>
          <a:p>
            <a:pPr eaLnBrk="1" hangingPunct="1"/>
            <a:r>
              <a:rPr lang="ru-RU" altLang="ru-RU" smtClean="0"/>
              <a:t>Уровень конфликтности (%)</a:t>
            </a:r>
            <a:br>
              <a:rPr lang="ru-RU" altLang="ru-RU" smtClean="0"/>
            </a:br>
            <a:endParaRPr lang="ru-RU" altLang="ru-RU" smtClean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23850" y="1916113"/>
          <a:ext cx="8280400" cy="4321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132"/>
                <a:gridCol w="1800087"/>
                <a:gridCol w="1555017"/>
                <a:gridCol w="2189164"/>
              </a:tblGrid>
              <a:tr h="11667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низкий (0 – 1)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средний (2)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</a:rPr>
                        <a:t>высокий (3)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544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>
                          <a:effectLst/>
                        </a:rPr>
                        <a:t>процентное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>
                          <a:effectLst/>
                        </a:rPr>
                        <a:t>соотношение</a:t>
                      </a:r>
                      <a:endParaRPr lang="ru-RU" sz="28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>
                          <a:effectLst/>
                        </a:rPr>
                        <a:t>21%</a:t>
                      </a:r>
                      <a:endParaRPr lang="ru-RU" sz="28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>
                          <a:effectLst/>
                        </a:rPr>
                        <a:t>32% </a:t>
                      </a:r>
                      <a:endParaRPr lang="ru-RU" sz="28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>
                          <a:effectLst/>
                        </a:rPr>
                        <a:t>47%</a:t>
                      </a:r>
                      <a:endParaRPr lang="ru-RU" sz="28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/>
                </a:tc>
              </a:tr>
            </a:tbl>
          </a:graphicData>
        </a:graphic>
      </p:graphicFrame>
      <p:sp>
        <p:nvSpPr>
          <p:cNvPr id="11284" name="Rectangle 17"/>
          <p:cNvSpPr>
            <a:spLocks noChangeArrowheads="1"/>
          </p:cNvSpPr>
          <p:nvPr/>
        </p:nvSpPr>
        <p:spPr bwMode="auto">
          <a:xfrm>
            <a:off x="1657350" y="3467100"/>
            <a:ext cx="184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altLang="ru-RU" sz="800"/>
          </a:p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043363" cy="1162050"/>
          </a:xfrm>
        </p:spPr>
        <p:txBody>
          <a:bodyPr/>
          <a:lstStyle/>
          <a:p>
            <a:pPr eaLnBrk="1" hangingPunct="1"/>
            <a:r>
              <a:rPr lang="ru-RU" altLang="ru-RU" i="1" u="sng" smtClean="0">
                <a:solidFill>
                  <a:schemeClr val="bg1"/>
                </a:solidFill>
              </a:rPr>
              <a:t>Уровень конфликтности </a:t>
            </a:r>
            <a:endParaRPr lang="ru-RU" altLang="ru-RU" sz="3100" i="1" u="sng" smtClean="0">
              <a:solidFill>
                <a:schemeClr val="bg1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z="2000" b="1" i="1" smtClean="0"/>
              <a:t>47% - Высокий уровень конфликтности;</a:t>
            </a:r>
          </a:p>
          <a:p>
            <a:pPr marL="0" indent="0">
              <a:buFont typeface="Arial" charset="0"/>
              <a:buNone/>
            </a:pPr>
            <a:r>
              <a:rPr lang="ru-RU" altLang="ru-RU" sz="2000" b="1" i="1" smtClean="0"/>
              <a:t>32% - Средний уровень конфликтности;</a:t>
            </a:r>
          </a:p>
          <a:p>
            <a:pPr marL="0" indent="0">
              <a:buFont typeface="Arial" charset="0"/>
              <a:buNone/>
            </a:pPr>
            <a:r>
              <a:rPr lang="ru-RU" altLang="ru-RU" sz="2000" b="1" i="1" smtClean="0"/>
              <a:t> 21%-Низкий уровень конфликтности;                                                                                                           0% - Недопустимый уровень конфликтности.</a:t>
            </a:r>
          </a:p>
        </p:txBody>
      </p:sp>
      <p:sp>
        <p:nvSpPr>
          <p:cNvPr id="12292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Calibri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6521" y="2060848"/>
            <a:ext cx="5385854" cy="36066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7706" y="2167229"/>
            <a:ext cx="3498815" cy="33938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Среди причин конфликтов наши студенты указали следующие:</a:t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ru-RU" dirty="0" smtClean="0"/>
              <a:t>1. Неблагоприятный </a:t>
            </a:r>
            <a:r>
              <a:rPr lang="ru-RU" dirty="0"/>
              <a:t>социально-психологический климат -16%;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 smtClean="0"/>
              <a:t>2. Трудности </a:t>
            </a:r>
            <a:r>
              <a:rPr lang="ru-RU" dirty="0"/>
              <a:t>социально-психологической адаптации – 30%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 smtClean="0"/>
              <a:t>3. Конфликт </a:t>
            </a:r>
            <a:r>
              <a:rPr lang="ru-RU" dirty="0"/>
              <a:t>поколений - 30%</a:t>
            </a:r>
          </a:p>
          <a:p>
            <a:pPr marL="0" indent="0">
              <a:buFont typeface="Arial" charset="0"/>
              <a:buNone/>
              <a:defRPr/>
            </a:pPr>
            <a:r>
              <a:rPr lang="ru-RU" dirty="0" smtClean="0"/>
              <a:t>4. Особенности </a:t>
            </a:r>
            <a:r>
              <a:rPr lang="ru-RU" dirty="0"/>
              <a:t>личности – 24%.</a:t>
            </a:r>
          </a:p>
          <a:p>
            <a:pPr>
              <a:defRPr/>
            </a:pPr>
            <a:endParaRPr lang="ru-RU" dirty="0"/>
          </a:p>
        </p:txBody>
      </p:sp>
      <p:graphicFrame>
        <p:nvGraphicFramePr>
          <p:cNvPr id="13316" name="Объект 8"/>
          <p:cNvGraphicFramePr>
            <a:graphicFrameLocks noGrp="1"/>
          </p:cNvGraphicFramePr>
          <p:nvPr>
            <p:ph sz="half" idx="2"/>
          </p:nvPr>
        </p:nvGraphicFramePr>
        <p:xfrm>
          <a:off x="4089400" y="1001713"/>
          <a:ext cx="51054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r:id="rId4" imgW="5102794" imgH="5791702" progId="Excel.Chart.8">
                  <p:embed/>
                </p:oleObj>
              </mc:Choice>
              <mc:Fallback>
                <p:oleObj r:id="rId4" imgW="5102794" imgH="5791702" progId="Excel.Chart.8">
                  <p:embed/>
                  <p:pic>
                    <p:nvPicPr>
                      <p:cNvPr id="0" name="Объект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1001713"/>
                        <a:ext cx="51054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i="1" smtClean="0">
                <a:solidFill>
                  <a:schemeClr val="bg1"/>
                </a:solidFill>
              </a:rPr>
              <a:t>5 стилей поведения в конфликте</a:t>
            </a:r>
          </a:p>
        </p:txBody>
      </p:sp>
      <p:sp>
        <p:nvSpPr>
          <p:cNvPr id="14339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4340" name="Содержимое 2"/>
          <p:cNvSpPr>
            <a:spLocks noGrp="1"/>
          </p:cNvSpPr>
          <p:nvPr>
            <p:ph sz="half" idx="2"/>
          </p:nvPr>
        </p:nvSpPr>
        <p:spPr>
          <a:xfrm>
            <a:off x="107950" y="2174875"/>
            <a:ext cx="4679950" cy="3951288"/>
          </a:xfrm>
        </p:spPr>
        <p:txBody>
          <a:bodyPr/>
          <a:lstStyle/>
          <a:p>
            <a:r>
              <a:rPr lang="ru-RU" altLang="ru-RU" sz="3200" b="1" i="1" smtClean="0"/>
              <a:t>Сотрудничество -  0%</a:t>
            </a:r>
          </a:p>
          <a:p>
            <a:r>
              <a:rPr lang="ru-RU" altLang="ru-RU" sz="3200" b="1" i="1" smtClean="0"/>
              <a:t>Компромисс -10%</a:t>
            </a:r>
          </a:p>
          <a:p>
            <a:r>
              <a:rPr lang="ru-RU" altLang="ru-RU" sz="3200" b="1" i="1" smtClean="0"/>
              <a:t>Конкуренция -40%</a:t>
            </a:r>
          </a:p>
          <a:p>
            <a:r>
              <a:rPr lang="ru-RU" altLang="ru-RU" sz="3200" b="1" i="1" smtClean="0"/>
              <a:t>Приспособление - 15%</a:t>
            </a:r>
          </a:p>
          <a:p>
            <a:r>
              <a:rPr lang="ru-RU" altLang="ru-RU" sz="3200" b="1" i="1" smtClean="0"/>
              <a:t>Уклонение – 35%</a:t>
            </a:r>
          </a:p>
          <a:p>
            <a:pPr eaLnBrk="1" hangingPunct="1"/>
            <a:endParaRPr lang="ru-RU" altLang="ru-RU" sz="3200" b="1" i="1" smtClean="0"/>
          </a:p>
        </p:txBody>
      </p:sp>
      <p:sp>
        <p:nvSpPr>
          <p:cNvPr id="14341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altLang="ru-RU" smtClean="0"/>
          </a:p>
        </p:txBody>
      </p:sp>
      <p:graphicFrame>
        <p:nvGraphicFramePr>
          <p:cNvPr id="14342" name="Объект 5"/>
          <p:cNvGraphicFramePr>
            <a:graphicFrameLocks noGrp="1"/>
          </p:cNvGraphicFramePr>
          <p:nvPr>
            <p:ph sz="quarter" idx="4"/>
          </p:nvPr>
        </p:nvGraphicFramePr>
        <p:xfrm>
          <a:off x="4594225" y="1577975"/>
          <a:ext cx="4600575" cy="459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r:id="rId4" imgW="4596782" imgH="4596782" progId="Excel.Chart.8">
                  <p:embed/>
                </p:oleObj>
              </mc:Choice>
              <mc:Fallback>
                <p:oleObj r:id="rId4" imgW="4596782" imgH="4596782" progId="Excel.Char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225" y="1577975"/>
                        <a:ext cx="4600575" cy="459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0825" y="260350"/>
          <a:ext cx="8642350" cy="652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1175"/>
                <a:gridCol w="4321175"/>
              </a:tblGrid>
              <a:tr h="1238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</a:rPr>
                        <a:t>Соперничество</a:t>
                      </a:r>
                      <a:endParaRPr lang="ru-RU" sz="20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33" marR="47633" marT="47622" marB="4762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требует постоянного напряжения, велик риск потери друзей, здоровья, даже жизни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33" marR="47633" marT="47622" marB="47622" anchor="ctr"/>
                </a:tc>
              </a:tr>
              <a:tr h="14973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Приспособление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33" marR="47633" marT="47622" marB="4762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комплекс неполноценности, низкая самооценка, депрессия, пассивность, не дает возможности </a:t>
                      </a:r>
                      <a:r>
                        <a:rPr lang="ru-RU" sz="2000" dirty="0" err="1">
                          <a:effectLst/>
                        </a:rPr>
                        <a:t>самореализоваться</a:t>
                      </a:r>
                      <a:r>
                        <a:rPr lang="ru-RU" sz="2000" dirty="0">
                          <a:effectLst/>
                        </a:rPr>
                        <a:t>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33" marR="47633" marT="47622" marB="47622" anchor="ctr"/>
                </a:tc>
              </a:tr>
              <a:tr h="796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Избегание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33" marR="47633" marT="47622" marB="4762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социальная изоляция, велик риск алкоголизма и наркомании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33" marR="47633" marT="47622" marB="47622" anchor="ctr"/>
                </a:tc>
              </a:tr>
              <a:tr h="1238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Компромисс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33" marR="47633" marT="47622" marB="4762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скользкий, беспринципный, подозрительный человек, с ним надо быть настороже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33" marR="47633" marT="47622" marB="47622" anchor="ctr"/>
                </a:tc>
              </a:tr>
              <a:tr h="1756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Сотрудничество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33" marR="47633" marT="47622" marB="4762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похож на кота Леопольда: "Давайте жить дружно!", бесхарактерный зануда, не способен постоять за себя и других.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33" marR="47633" marT="47622" marB="47622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301750"/>
          </a:xfrm>
        </p:spPr>
        <p:txBody>
          <a:bodyPr/>
          <a:lstStyle/>
          <a:p>
            <a:r>
              <a:rPr lang="ru-RU" altLang="ru-RU" sz="3200" b="1" i="1" u="sng" smtClean="0">
                <a:solidFill>
                  <a:schemeClr val="bg1"/>
                </a:solidFill>
              </a:rPr>
              <a:t>Черты характера конфликтной личности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ru-RU" altLang="ru-RU" sz="2800" smtClean="0"/>
              <a:t>Стремление к доминированию;</a:t>
            </a:r>
          </a:p>
          <a:p>
            <a:r>
              <a:rPr lang="ru-RU" altLang="ru-RU" sz="2800" smtClean="0"/>
              <a:t>Излишняя принципиальность;</a:t>
            </a:r>
          </a:p>
          <a:p>
            <a:r>
              <a:rPr lang="ru-RU" altLang="ru-RU" sz="2800" smtClean="0"/>
              <a:t>Излишняя прямолинейность в высказываниях;</a:t>
            </a:r>
          </a:p>
          <a:p>
            <a:r>
              <a:rPr lang="ru-RU" altLang="ru-RU" sz="2800" smtClean="0"/>
              <a:t>Склонность к недостаточно аргументированной критике;</a:t>
            </a:r>
          </a:p>
          <a:p>
            <a:r>
              <a:rPr lang="ru-RU" altLang="ru-RU" sz="2800" smtClean="0"/>
              <a:t>Склонность к раздражительности и депрессиям;</a:t>
            </a:r>
          </a:p>
          <a:p>
            <a:r>
              <a:rPr lang="ru-RU" altLang="ru-RU" sz="2800" smtClean="0"/>
              <a:t>Консерватизм убеждений, нежелание отказываться от устарелых традиций;</a:t>
            </a:r>
          </a:p>
          <a:p>
            <a:r>
              <a:rPr lang="ru-RU" altLang="ru-RU" sz="2800" smtClean="0"/>
              <a:t>Бесцеремонное вмешательство в личную жизнь;</a:t>
            </a:r>
          </a:p>
          <a:p>
            <a:r>
              <a:rPr lang="ru-RU" altLang="ru-RU" sz="2800" smtClean="0"/>
              <a:t>Несправедливая оценка чужих действий других;</a:t>
            </a:r>
          </a:p>
          <a:p>
            <a:r>
              <a:rPr lang="ru-RU" altLang="ru-RU" sz="2800" smtClean="0"/>
              <a:t>Неуместная инициатива.</a:t>
            </a:r>
          </a:p>
          <a:p>
            <a:endParaRPr lang="ru-RU" altLang="ru-RU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092200"/>
            <a:ext cx="2000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9" descr="http://www.b17.ru/img_uploaded/a453bd934648404d5fb218e70854d4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5003800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10" descr="http://www.b17.ru/img_uploaded/2b25d53ff55db09b1b4e8dc97d99ac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89138"/>
            <a:ext cx="34559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5648325" y="2967038"/>
            <a:ext cx="3495675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b="1" i="1">
                <a:solidFill>
                  <a:srgbClr val="C00000"/>
                </a:solidFill>
              </a:rPr>
              <a:t>Не конфликтуйте,  берегите себя и своих близких!</a:t>
            </a:r>
          </a:p>
          <a:p>
            <a:pPr algn="ctr" eaLnBrk="1" hangingPunct="1"/>
            <a:r>
              <a:rPr lang="ru-RU" altLang="ru-RU" b="1" i="1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 r="36250"/>
          <a:stretch>
            <a:fillRect/>
          </a:stretch>
        </p:blipFill>
        <p:spPr bwMode="auto">
          <a:xfrm>
            <a:off x="-180528" y="215443"/>
            <a:ext cx="58293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marL="0" indent="0" algn="r">
              <a:buFont typeface="Arial" charset="0"/>
              <a:buNone/>
            </a:pPr>
            <a:r>
              <a:rPr lang="ru-RU" altLang="ru-RU" smtClean="0"/>
              <a:t>«Если в вашей жизни нет конфликтов – проверьте есть ли у вас пульс. </a:t>
            </a:r>
          </a:p>
          <a:p>
            <a:pPr marL="0" indent="0" algn="r">
              <a:buFont typeface="Arial" charset="0"/>
              <a:buNone/>
            </a:pPr>
            <a:r>
              <a:rPr lang="ru-RU" altLang="ru-RU" smtClean="0"/>
              <a:t>М. Вебер</a:t>
            </a:r>
          </a:p>
          <a:p>
            <a:pPr marL="0" indent="0" algn="r">
              <a:buFont typeface="Arial" charset="0"/>
              <a:buNone/>
            </a:pPr>
            <a:r>
              <a:rPr lang="ru-RU" altLang="ru-RU" i="1" smtClean="0">
                <a:solidFill>
                  <a:schemeClr val="bg1"/>
                </a:solidFill>
              </a:rPr>
              <a:t>Конфликт </a:t>
            </a:r>
            <a:r>
              <a:rPr lang="ru-RU" altLang="ru-RU" smtClean="0"/>
              <a:t> - отсутствие согласия между двумя и более сторонами, которые могут быть конкретными лицами, группами.</a:t>
            </a:r>
          </a:p>
          <a:p>
            <a:pPr marL="0" indent="0" algn="r">
              <a:buFont typeface="Arial" charset="0"/>
              <a:buNone/>
            </a:pPr>
            <a:endParaRPr lang="ru-RU" altLang="ru-RU" smtClean="0"/>
          </a:p>
        </p:txBody>
      </p:sp>
      <p:pic>
        <p:nvPicPr>
          <p:cNvPr id="4" name="Рисунок 5" descr="http://www.b17.ru/img_uploaded/85da6621d32b8ed2de4e210013753e9e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979712" y="3717032"/>
            <a:ext cx="4243985" cy="3032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11298970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r="23914" b="4167"/>
          <a:stretch>
            <a:fillRect/>
          </a:stretch>
        </p:blipFill>
        <p:spPr bwMode="auto">
          <a:xfrm>
            <a:off x="6248400" y="990600"/>
            <a:ext cx="2667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Содержимое 2" descr="Готика! (233)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285728"/>
            <a:ext cx="3352800" cy="33528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410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bg1"/>
                </a:solidFill>
              </a:rPr>
              <a:t>Актуальность темы исследования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49244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i="1" u="sng" dirty="0" smtClean="0">
                <a:solidFill>
                  <a:srgbClr val="C00000"/>
                </a:solidFill>
              </a:rPr>
              <a:t>Конфликты </a:t>
            </a:r>
            <a:r>
              <a:rPr lang="ru-RU" b="1" dirty="0" smtClean="0"/>
              <a:t>занимают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/>
              <a:t>существенное </a:t>
            </a:r>
            <a:r>
              <a:rPr lang="ru-RU" b="1" dirty="0"/>
              <a:t>место в нашей </a:t>
            </a:r>
            <a:endParaRPr lang="ru-RU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/>
              <a:t>повседневной </a:t>
            </a:r>
            <a:r>
              <a:rPr lang="ru-RU" b="1" dirty="0"/>
              <a:t>жизни, </a:t>
            </a:r>
            <a:endParaRPr lang="ru-RU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/>
              <a:t>являясь важнейшей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/>
              <a:t> </a:t>
            </a:r>
            <a:r>
              <a:rPr lang="ru-RU" b="1" dirty="0" err="1"/>
              <a:t>детерминантой</a:t>
            </a:r>
            <a:r>
              <a:rPr lang="ru-RU" b="1" dirty="0"/>
              <a:t> человеческой </a:t>
            </a:r>
            <a:endParaRPr lang="ru-RU" b="1" dirty="0" smtClean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/>
              <a:t>активности</a:t>
            </a:r>
            <a:endParaRPr lang="ru-RU" b="1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/>
              <a:t>Цель исследования</a:t>
            </a:r>
            <a:endParaRPr lang="ru-RU" alt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altLang="ru-RU" smtClean="0"/>
              <a:t>выявление</a:t>
            </a:r>
            <a:r>
              <a:rPr lang="ru-RU" altLang="ru-RU" b="1" smtClean="0"/>
              <a:t> </a:t>
            </a:r>
            <a:r>
              <a:rPr lang="ru-RU" altLang="ru-RU" smtClean="0"/>
              <a:t>природы и способов разрешения межличностных конфликтов по результатам исследования студентов нашего колледжа.</a:t>
            </a:r>
          </a:p>
          <a:p>
            <a:pPr marL="0" indent="0" eaLnBrk="1" hangingPunct="1">
              <a:buFont typeface="Arial" charset="0"/>
              <a:buNone/>
            </a:pPr>
            <a:endParaRPr lang="ru-RU" altLang="ru-RU" smtClean="0"/>
          </a:p>
        </p:txBody>
      </p:sp>
      <p:pic>
        <p:nvPicPr>
          <p:cNvPr id="5124" name="Рисунок 5" descr="http://www.b17.ru/img_uploaded/85da6621d32b8ed2de4e210013753e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3213100"/>
            <a:ext cx="493871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Задачи исследования: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ru-RU" dirty="0"/>
              <a:t>рассмотреть понятие «конфликт</a:t>
            </a:r>
            <a:r>
              <a:rPr lang="ru-RU" dirty="0" smtClean="0"/>
              <a:t>»;</a:t>
            </a:r>
            <a:endParaRPr lang="ru-RU" dirty="0"/>
          </a:p>
          <a:p>
            <a:pPr>
              <a:defRPr/>
            </a:pPr>
            <a:r>
              <a:rPr lang="ru-RU" dirty="0"/>
              <a:t>изучить основные условия возникновения конфликта; </a:t>
            </a:r>
          </a:p>
          <a:p>
            <a:pPr>
              <a:defRPr/>
            </a:pPr>
            <a:r>
              <a:rPr lang="ru-RU" dirty="0"/>
              <a:t> охарактеризовать виды конфликтов;</a:t>
            </a:r>
          </a:p>
          <a:p>
            <a:pPr>
              <a:defRPr/>
            </a:pPr>
            <a:r>
              <a:rPr lang="ru-RU" dirty="0"/>
              <a:t>проанализировать характер отношений конфликтующих сторон; </a:t>
            </a:r>
          </a:p>
          <a:p>
            <a:pPr>
              <a:defRPr/>
            </a:pPr>
            <a:r>
              <a:rPr lang="ru-RU" dirty="0"/>
              <a:t>выяснить способы завершения конфликтов, наиболее распространенные в молодёжной среде;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7172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268413"/>
            <a:ext cx="4040188" cy="48577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2800" b="1" i="1" u="sng" smtClean="0">
                <a:solidFill>
                  <a:srgbClr val="C00000"/>
                </a:solidFill>
              </a:rPr>
              <a:t>Объект исследования </a:t>
            </a:r>
            <a:r>
              <a:rPr lang="ru-RU" altLang="ru-RU" sz="2800" b="1" i="1" smtClean="0"/>
              <a:t>– </a:t>
            </a:r>
            <a:r>
              <a:rPr lang="ru-RU" altLang="ru-RU" smtClean="0"/>
              <a:t>является конфликт, как один из основных психологических аспектов межличностного взаимодействия современной личности.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mtClean="0"/>
              <a:t> </a:t>
            </a:r>
            <a:r>
              <a:rPr lang="ru-RU" altLang="ru-RU" sz="2800" b="1" i="1" u="sng" smtClean="0">
                <a:solidFill>
                  <a:srgbClr val="C00000"/>
                </a:solidFill>
              </a:rPr>
              <a:t>Предмет исследования </a:t>
            </a:r>
            <a:r>
              <a:rPr lang="ru-RU" altLang="ru-RU" sz="2800" b="1" i="1" smtClean="0"/>
              <a:t>-</a:t>
            </a:r>
            <a:r>
              <a:rPr lang="ru-RU" altLang="ru-RU" smtClean="0"/>
              <a:t>являются процессы, происходящие внутри личности при совершении конфликта и наступающие последствия. </a:t>
            </a:r>
            <a:r>
              <a:rPr lang="ru-RU" altLang="ru-RU" b="1" smtClean="0"/>
              <a:t> </a:t>
            </a:r>
            <a:endParaRPr lang="ru-RU" altLang="ru-RU" smtClean="0"/>
          </a:p>
        </p:txBody>
      </p:sp>
      <p:sp>
        <p:nvSpPr>
          <p:cNvPr id="7173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9" name="Объект 8" descr="http://www.b17.ru/img_uploaded/db9a6554fcb3708f2838cc67a3e86a15.jpg"/>
          <p:cNvPicPr>
            <a:picLocks noGrp="1"/>
          </p:cNvPicPr>
          <p:nvPr>
            <p:ph sz="quarter" idx="4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4644008" y="1196752"/>
            <a:ext cx="4499992" cy="5544616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/>
              <a:t/>
            </a:r>
            <a:br>
              <a:rPr lang="ru-RU" altLang="ru-RU" sz="2400" smtClean="0"/>
            </a:br>
            <a:endParaRPr lang="ru-RU" altLang="ru-RU" sz="2400" smtClean="0"/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b="1" i="1" smtClean="0"/>
              <a:t>Опытно-экспериментальной базой исследования  являлось ООАУ СПО «Старооскольский медицинский колледж», студенты разных годов обучения и разных специальностей, в количестве 4</a:t>
            </a:r>
            <a:r>
              <a:rPr lang="ru-RU" altLang="ru-RU" smtClean="0"/>
              <a:t>5 </a:t>
            </a:r>
            <a:r>
              <a:rPr lang="ru-RU" altLang="ru-RU" b="1" i="1" smtClean="0"/>
              <a:t>человек.</a:t>
            </a:r>
          </a:p>
        </p:txBody>
      </p:sp>
      <p:pic>
        <p:nvPicPr>
          <p:cNvPr id="6" name="Picture 10" descr="DSC_033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4397219" y="188640"/>
            <a:ext cx="4548602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1" descr="DSC00513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355976" y="3429420"/>
            <a:ext cx="4631089" cy="3078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4"/>
          <p:cNvSpPr>
            <a:spLocks noGrp="1"/>
          </p:cNvSpPr>
          <p:nvPr>
            <p:ph type="title"/>
          </p:nvPr>
        </p:nvSpPr>
        <p:spPr>
          <a:xfrm>
            <a:off x="611188" y="-315913"/>
            <a:ext cx="8229600" cy="1792288"/>
          </a:xfrm>
        </p:spPr>
        <p:txBody>
          <a:bodyPr/>
          <a:lstStyle/>
          <a:p>
            <a:r>
              <a:rPr lang="ru-RU" altLang="ru-RU" sz="3200" b="1" i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3200" b="1" i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800" b="1" i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Половозрастной состав опрошенных студентов</a:t>
            </a:r>
            <a:r>
              <a:rPr lang="ru-RU" altLang="ru-RU" sz="2800" smtClean="0">
                <a:solidFill>
                  <a:schemeClr val="bg1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smtClean="0">
                <a:solidFill>
                  <a:schemeClr val="bg1"/>
                </a:solidFill>
                <a:latin typeface="Arial" charset="0"/>
                <a:ea typeface="Calibri" pitchFamily="34" charset="0"/>
                <a:cs typeface="Times New Roman" pitchFamily="18" charset="0"/>
              </a:rPr>
            </a:br>
            <a:endParaRPr lang="ru-RU" altLang="ru-RU" sz="280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179388" y="981075"/>
          <a:ext cx="8713787" cy="56657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18437"/>
                <a:gridCol w="2806135"/>
                <a:gridCol w="2289215"/>
              </a:tblGrid>
              <a:tr h="11785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Характеристика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4" marR="68594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Общее количество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опрошенных студентов (</a:t>
                      </a:r>
                      <a:r>
                        <a:rPr lang="ru-RU" sz="2000" dirty="0" err="1">
                          <a:effectLst/>
                        </a:rPr>
                        <a:t>абс</a:t>
                      </a:r>
                      <a:r>
                        <a:rPr lang="ru-RU" sz="2000" dirty="0">
                          <a:effectLst/>
                        </a:rPr>
                        <a:t>.)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4" marR="68594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4" marR="68594" marT="0" marB="0" anchor="ctr">
                    <a:solidFill>
                      <a:srgbClr val="FFC000"/>
                    </a:solidFill>
                  </a:tcPr>
                </a:tc>
              </a:tr>
              <a:tr h="17544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Половая принадлежность: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 -юноши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 - девушки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4" marR="6859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7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38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4" marR="6859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15,6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84,4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4" marR="6859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327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Возраст: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 - 15 лет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 - 16 лет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 - 17 лет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 - 18 лет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 - 19 лет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16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2,2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26,6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35,6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15,6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20,0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4" marR="68594" marT="0" marB="0"/>
                </a:tc>
              </a:tr>
            </a:tbl>
          </a:graphicData>
        </a:graphic>
      </p:graphicFrame>
      <p:sp>
        <p:nvSpPr>
          <p:cNvPr id="9237" name="Rectangle 1"/>
          <p:cNvSpPr>
            <a:spLocks noChangeArrowheads="1"/>
          </p:cNvSpPr>
          <p:nvPr/>
        </p:nvSpPr>
        <p:spPr bwMode="auto">
          <a:xfrm>
            <a:off x="1331913" y="1873250"/>
            <a:ext cx="9378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7200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am_iv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428750" y="1163638"/>
            <a:ext cx="87217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800" b="1"/>
              <a:t>Графическая методика</a:t>
            </a:r>
          </a:p>
          <a:p>
            <a:pPr eaLnBrk="1" hangingPunct="1"/>
            <a:r>
              <a:rPr lang="ru-RU" altLang="ru-RU" sz="2800" b="1"/>
              <a:t>«ДОМ –ДЕРЕВО-ЧЕЛОВЕК»</a:t>
            </a:r>
          </a:p>
          <a:p>
            <a:pPr eaLnBrk="1" hangingPunct="1"/>
            <a:endParaRPr lang="ru-RU" altLang="ru-RU" sz="2800"/>
          </a:p>
          <a:p>
            <a:pPr eaLnBrk="1" hangingPunct="1"/>
            <a:r>
              <a:rPr lang="ru-RU" altLang="ru-RU" sz="2800" b="1"/>
              <a:t>Симптомокомплексы:</a:t>
            </a:r>
          </a:p>
          <a:p>
            <a:pPr eaLnBrk="1" hangingPunct="1"/>
            <a:endParaRPr lang="ru-RU" altLang="ru-RU" sz="2800"/>
          </a:p>
          <a:p>
            <a:pPr eaLnBrk="1" hangingPunct="1"/>
            <a:r>
              <a:rPr lang="ru-RU" altLang="ru-RU" sz="2800"/>
              <a:t>             Агрессивность;</a:t>
            </a:r>
          </a:p>
          <a:p>
            <a:pPr eaLnBrk="1" hangingPunct="1"/>
            <a:r>
              <a:rPr lang="ru-RU" altLang="ru-RU" sz="2800"/>
              <a:t>             </a:t>
            </a:r>
            <a:r>
              <a:rPr lang="ru-RU" altLang="ru-RU" sz="4000" b="1" i="1">
                <a:solidFill>
                  <a:srgbClr val="C00000"/>
                </a:solidFill>
              </a:rPr>
              <a:t>Конфликтность;</a:t>
            </a:r>
          </a:p>
          <a:p>
            <a:pPr eaLnBrk="1" hangingPunct="1"/>
            <a:r>
              <a:rPr lang="ru-RU" altLang="ru-RU" sz="2800"/>
              <a:t>             Тревожность;</a:t>
            </a:r>
          </a:p>
          <a:p>
            <a:pPr eaLnBrk="1" hangingPunct="1"/>
            <a:r>
              <a:rPr lang="ru-RU" altLang="ru-RU" sz="2800"/>
              <a:t>             Благоприятность семейной ситуации.</a:t>
            </a:r>
          </a:p>
          <a:p>
            <a:pPr eaLnBrk="1" hangingPunct="1"/>
            <a:endParaRPr lang="ru-RU" altLang="ru-RU" sz="2800"/>
          </a:p>
          <a:p>
            <a:pPr eaLnBrk="1" hangingPunct="1"/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474</Words>
  <Application>Microsoft Office PowerPoint</Application>
  <PresentationFormat>Экран (4:3)</PresentationFormat>
  <Paragraphs>119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Диаграмма Microsoft Excel</vt:lpstr>
      <vt:lpstr>  Итоговая студенческая научно-практическая конференция Доклад на тему: «Природа межличностных                                            конфликтов и пути их разрешения»  </vt:lpstr>
      <vt:lpstr>Презентация PowerPoint</vt:lpstr>
      <vt:lpstr>Актуальность темы исследования</vt:lpstr>
      <vt:lpstr>Цель исследования</vt:lpstr>
      <vt:lpstr>Задачи исследования: </vt:lpstr>
      <vt:lpstr>Презентация PowerPoint</vt:lpstr>
      <vt:lpstr> </vt:lpstr>
      <vt:lpstr> Половозрастной состав опрошенных студентов </vt:lpstr>
      <vt:lpstr>Презентация PowerPoint</vt:lpstr>
      <vt:lpstr>Уровень конфликтности (%) </vt:lpstr>
      <vt:lpstr>Уровень конфликтности </vt:lpstr>
      <vt:lpstr>Среди причин конфликтов наши студенты указали следующие: </vt:lpstr>
      <vt:lpstr>5 стилей поведения в конфликте</vt:lpstr>
      <vt:lpstr>Презентация PowerPoint</vt:lpstr>
      <vt:lpstr>Черты характера конфликтной личности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Курсовая работа  на тему:  «ИССЛЕДОВАНИЕ СОЦИАЛЬНО-ПСИХОЛОГИЧЕСКИХ ФАКТОРОВ ЮНОШЕСКОЙ АГРЕССИИ»</dc:title>
  <dc:creator>смк</dc:creator>
  <cp:lastModifiedBy>Admin</cp:lastModifiedBy>
  <cp:revision>30</cp:revision>
  <dcterms:created xsi:type="dcterms:W3CDTF">2010-03-09T05:53:21Z</dcterms:created>
  <dcterms:modified xsi:type="dcterms:W3CDTF">2016-02-24T07:44:33Z</dcterms:modified>
</cp:coreProperties>
</file>