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56" r:id="rId3"/>
    <p:sldId id="257" r:id="rId4"/>
    <p:sldId id="284" r:id="rId6"/>
    <p:sldId id="278" r:id="rId7"/>
    <p:sldId id="279" r:id="rId8"/>
    <p:sldId id="280" r:id="rId9"/>
    <p:sldId id="281" r:id="rId10"/>
    <p:sldId id="282" r:id="rId11"/>
    <p:sldId id="283" r:id="rId12"/>
    <p:sldId id="285" r:id="rId13"/>
    <p:sldId id="286" r:id="rId14"/>
    <p:sldId id="287" r:id="rId15"/>
    <p:sldId id="288" r:id="rId16"/>
    <p:sldId id="277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  <a:srgbClr val="FF0000"/>
    <a:srgbClr val="FAE186"/>
    <a:srgbClr val="006600"/>
    <a:srgbClr val="9E4F00"/>
    <a:srgbClr val="CC6600"/>
    <a:srgbClr val="9900CC"/>
    <a:srgbClr val="FFE1FF"/>
    <a:srgbClr val="008000"/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29" autoAdjust="0"/>
  </p:normalViewPr>
  <p:slideViewPr>
    <p:cSldViewPr>
      <p:cViewPr varScale="1">
        <p:scale>
          <a:sx n="109" d="100"/>
          <a:sy n="109" d="100"/>
        </p:scale>
        <p:origin x="-167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ffectLst/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 smtClean="0"/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BBAB622B-9B4E-4950-A81F-318775583C03}" type="slidenum">
              <a:rPr lang="ru-RU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Текст</a:t>
            </a:r>
            <a:r>
              <a:rPr lang="ru-RU" baseline="0" dirty="0" smtClean="0"/>
              <a:t> и задания у каждого ученика на парте в распечатанном виде.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AB622B-9B4E-4950-A81F-318775583C03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AB622B-9B4E-4950-A81F-318775583C03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</a:t>
            </a:r>
            <a:r>
              <a:rPr lang="ru-RU" baseline="0" dirty="0" smtClean="0"/>
              <a:t> слайде настроен триггер. Для визуализации ответа необходимо навести курсор на формулировку задания и щёлкнуть левой кнопкой мышки. Чтобы посмотреть подробное объяснение правильного ответа – нажмите на управляющую кнопку (А, Б, В, Г). Для возврата на данный слайд на последующих слайдах есть соответствующая кнопка возврата.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AB622B-9B4E-4950-A81F-318775583C03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Для визуализации правильного ответа </a:t>
            </a:r>
            <a:r>
              <a:rPr lang="ru-RU" baseline="0" dirty="0" smtClean="0"/>
              <a:t>необходимо навести курсор на формулировку задания и щёлкнуть левой кнопкой мышки. </a:t>
            </a:r>
            <a:endParaRPr lang="ru-RU" baseline="0" dirty="0" smtClean="0"/>
          </a:p>
          <a:p>
            <a:r>
              <a:rPr lang="ru-RU" baseline="0" dirty="0" smtClean="0"/>
              <a:t>Передвижение карандаша – </a:t>
            </a:r>
            <a:r>
              <a:rPr lang="ru-RU" baseline="0" dirty="0" err="1" smtClean="0"/>
              <a:t>щелчёк</a:t>
            </a:r>
            <a:r>
              <a:rPr lang="ru-RU" baseline="0" dirty="0" smtClean="0"/>
              <a:t> по пустому полю слайда.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AB622B-9B4E-4950-A81F-318775583C03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Для визуализации правильного ответа </a:t>
            </a:r>
            <a:r>
              <a:rPr lang="ru-RU" baseline="0" dirty="0" smtClean="0"/>
              <a:t>необходимо навести курсор на формулировку задания и щёлкнуть левой кнопкой мышки. </a:t>
            </a:r>
            <a:endParaRPr lang="ru-RU" baseline="0" dirty="0" smtClean="0"/>
          </a:p>
          <a:p>
            <a:r>
              <a:rPr lang="ru-RU" baseline="0" dirty="0" smtClean="0"/>
              <a:t>Передвижение карандаша – </a:t>
            </a:r>
            <a:r>
              <a:rPr lang="ru-RU" baseline="0" dirty="0" err="1" smtClean="0"/>
              <a:t>щелчёк</a:t>
            </a:r>
            <a:r>
              <a:rPr lang="ru-RU" baseline="0" dirty="0" smtClean="0"/>
              <a:t> по пустому полю слайда.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AB622B-9B4E-4950-A81F-318775583C03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Для визуализации правильного ответа </a:t>
            </a:r>
            <a:r>
              <a:rPr lang="ru-RU" baseline="0" dirty="0" smtClean="0"/>
              <a:t>необходимо навести курсор на формулировку задания и щёлкнуть левой кнопкой мышки. </a:t>
            </a:r>
            <a:endParaRPr lang="ru-RU" baseline="0" dirty="0" smtClean="0"/>
          </a:p>
          <a:p>
            <a:r>
              <a:rPr lang="ru-RU" baseline="0" dirty="0" smtClean="0"/>
              <a:t>Передвижение карандаша – </a:t>
            </a:r>
            <a:r>
              <a:rPr lang="ru-RU" baseline="0" dirty="0" err="1" smtClean="0"/>
              <a:t>щелчёк</a:t>
            </a:r>
            <a:r>
              <a:rPr lang="ru-RU" baseline="0" dirty="0" smtClean="0"/>
              <a:t> по пустому полю слайда.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AB622B-9B4E-4950-A81F-318775583C03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Для визуализации правильного ответа </a:t>
            </a:r>
            <a:r>
              <a:rPr lang="ru-RU" baseline="0" dirty="0" smtClean="0"/>
              <a:t>необходимо навести курсор на формулировку задания и щёлкнуть левой кнопкой мышки. </a:t>
            </a:r>
            <a:endParaRPr lang="ru-RU" baseline="0" dirty="0" smtClean="0"/>
          </a:p>
          <a:p>
            <a:r>
              <a:rPr lang="ru-RU" baseline="0" dirty="0" smtClean="0"/>
              <a:t>Передвижение карандаша – </a:t>
            </a:r>
            <a:r>
              <a:rPr lang="ru-RU" baseline="0" dirty="0" err="1" smtClean="0"/>
              <a:t>щелчёк</a:t>
            </a:r>
            <a:r>
              <a:rPr lang="ru-RU" baseline="0" dirty="0" smtClean="0"/>
              <a:t> по пустому полю слайда.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AB622B-9B4E-4950-A81F-318775583C03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Для визуализации решения необходимо кликнуть левой кнопкой мышки по пустому полю слайда.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AB622B-9B4E-4950-A81F-318775583C03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Для переходи к выбранной задаче необходимо кликнуть мышкой по </a:t>
            </a:r>
            <a:r>
              <a:rPr lang="ru-RU" smtClean="0"/>
              <a:t>соответствующей кнопке (!; 2; 3)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AB622B-9B4E-4950-A81F-318775583C03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Все действия на слайде кликом левой кнопки мышки по пустому полю слайда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AB622B-9B4E-4950-A81F-318775583C03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217F0A-7554-4722-992B-2960AA67DC8E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184393-04BE-485F-9DF7-932EA462CFB3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7B279B-7C83-495D-BF04-63F2DC94F542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FED26C7-72A0-477F-AD4C-4022FCC67231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67B0F5-2DE3-42D2-B15B-4D7CA082FFEB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E54956-AFF6-4DC5-959E-56A9A1FC08DB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0A2F14-559C-4D29-875C-D9978B94E2A6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233741-803F-4B8D-861C-1B9E3928399A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DEC57D-6330-490D-8B0C-A0CE6E598792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D13FA6-10DA-4EBB-A58D-B9114AD60058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62B8B6-C224-463A-A73A-240FF4C2EC67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9A7F4D-E01F-4F13-A1C8-F629875BB667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FFFF"/>
            </a:gs>
            <a:gs pos="100000">
              <a:srgbClr val="66FFFF">
                <a:gamma/>
                <a:tint val="0"/>
                <a:invGamma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ru-RU" smtClean="0"/>
              <a:t>Образец заголовка</a:t>
            </a:r>
            <a:endParaRPr lang="ru-RU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47550A28-4539-4349-940F-02AE7B50AF40}" type="slidenum">
              <a:rPr lang="ru-RU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8.xml"/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16.jpeg"/><Relationship Id="rId6" Type="http://schemas.openxmlformats.org/officeDocument/2006/relationships/image" Target="../media/image15.jpeg"/><Relationship Id="rId5" Type="http://schemas.openxmlformats.org/officeDocument/2006/relationships/slide" Target="slide2.xml"/><Relationship Id="rId4" Type="http://schemas.openxmlformats.org/officeDocument/2006/relationships/image" Target="../media/image2.png"/><Relationship Id="rId3" Type="http://schemas.openxmlformats.org/officeDocument/2006/relationships/slide" Target="slide13.xml"/><Relationship Id="rId2" Type="http://schemas.openxmlformats.org/officeDocument/2006/relationships/slide" Target="slide12.xml"/><Relationship Id="rId1" Type="http://schemas.openxmlformats.org/officeDocument/2006/relationships/slide" Target="slide11.xml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3" Type="http://schemas.openxmlformats.org/officeDocument/2006/relationships/slide" Target="slide11.xml"/><Relationship Id="rId2" Type="http://schemas.openxmlformats.org/officeDocument/2006/relationships/slide" Target="slide2.xml"/><Relationship Id="rId1" Type="http://schemas.openxmlformats.org/officeDocument/2006/relationships/image" Target="../media/image17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9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6.jpeg"/><Relationship Id="rId3" Type="http://schemas.openxmlformats.org/officeDocument/2006/relationships/slide" Target="slide12.xml"/><Relationship Id="rId2" Type="http://schemas.openxmlformats.org/officeDocument/2006/relationships/slide" Target="slide2.xml"/><Relationship Id="rId1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0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png"/><Relationship Id="rId3" Type="http://schemas.openxmlformats.org/officeDocument/2006/relationships/slide" Target="slide7.xml"/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hyperlink" Target="http://skazkads-kotel.edumsko.ru/uploads/3000/2166/section/298563/0_ab637_773c53e0_orig.gif" TargetMode="External"/><Relationship Id="rId8" Type="http://schemas.openxmlformats.org/officeDocument/2006/relationships/hyperlink" Target="http://times.am/upload/34616.png" TargetMode="External"/><Relationship Id="rId7" Type="http://schemas.openxmlformats.org/officeDocument/2006/relationships/hyperlink" Target="http://ih1.redbubble.net/image.16164854.6197/flat,1000x1000,075,f.u1.jpg" TargetMode="External"/><Relationship Id="rId6" Type="http://schemas.openxmlformats.org/officeDocument/2006/relationships/hyperlink" Target="http://static4.depositphotos.com/1000856/384/v/950/depositphotos_3842198-Chlorophyll.-Plant-Cells-under-the-Microscope.jpg" TargetMode="External"/><Relationship Id="rId5" Type="http://schemas.openxmlformats.org/officeDocument/2006/relationships/hyperlink" Target="http://cs3.a5.ru/media/d3/16/04/256_d316043b631ada917e0968d7053d273b.png" TargetMode="External"/><Relationship Id="rId4" Type="http://schemas.openxmlformats.org/officeDocument/2006/relationships/hyperlink" Target="http://pngimg.com/upload/lips_PNG6225.png" TargetMode="External"/><Relationship Id="rId3" Type="http://schemas.openxmlformats.org/officeDocument/2006/relationships/hyperlink" Target="http://fittyfattys.com/wp-content/uploads/2014/12/m5-768x1024.png" TargetMode="External"/><Relationship Id="rId2" Type="http://schemas.openxmlformats.org/officeDocument/2006/relationships/hyperlink" Target="http://www.playcast.ru/uploads/2014/07/08/9172362.png" TargetMode="External"/><Relationship Id="rId12" Type="http://schemas.openxmlformats.org/officeDocument/2006/relationships/slideLayout" Target="../slideLayouts/slideLayout2.xml"/><Relationship Id="rId11" Type="http://schemas.openxmlformats.org/officeDocument/2006/relationships/hyperlink" Target="http://img-fotki.yandex.ru/get/6308/139440740.12/0_6816f_4acfb003_XL" TargetMode="External"/><Relationship Id="rId10" Type="http://schemas.openxmlformats.org/officeDocument/2006/relationships/hyperlink" Target="http://www.essentialnaturaloils.com/image/data/watermelon.jpg" TargetMode="External"/><Relationship Id="rId1" Type="http://schemas.openxmlformats.org/officeDocument/2006/relationships/hyperlink" Target="http://econet.by/media/559/kindeditor/image/201307/20130720104618.jpg" TargetMode="External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.png"/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slide" Target="slide9.xml"/><Relationship Id="rId4" Type="http://schemas.openxmlformats.org/officeDocument/2006/relationships/slide" Target="slide4.xml"/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slide" Target="slide2.xml"/><Relationship Id="rId7" Type="http://schemas.openxmlformats.org/officeDocument/2006/relationships/image" Target="../media/image10.png"/><Relationship Id="rId6" Type="http://schemas.openxmlformats.org/officeDocument/2006/relationships/image" Target="../media/image9.jpeg"/><Relationship Id="rId5" Type="http://schemas.openxmlformats.org/officeDocument/2006/relationships/slide" Target="slide7.xml"/><Relationship Id="rId4" Type="http://schemas.openxmlformats.org/officeDocument/2006/relationships/slide" Target="slide6.xml"/><Relationship Id="rId3" Type="http://schemas.openxmlformats.org/officeDocument/2006/relationships/slide" Target="slide5.xml"/><Relationship Id="rId2" Type="http://schemas.openxmlformats.org/officeDocument/2006/relationships/image" Target="../media/image8.png"/><Relationship Id="rId10" Type="http://schemas.openxmlformats.org/officeDocument/2006/relationships/notesSlide" Target="../notesSlides/notesSlide2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1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1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1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4.png"/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dd36efffaaed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0" y="2636838"/>
            <a:ext cx="2428875" cy="3960812"/>
          </a:xfrm>
          <a:prstGeom prst="rect">
            <a:avLst/>
          </a:prstGeom>
          <a:noFill/>
        </p:spPr>
      </p:pic>
      <p:pic>
        <p:nvPicPr>
          <p:cNvPr id="2053" name="Picture 5" descr="Рисунок1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18263" y="2420938"/>
            <a:ext cx="2725737" cy="4149725"/>
          </a:xfrm>
          <a:prstGeom prst="rect">
            <a:avLst/>
          </a:prstGeom>
          <a:noFill/>
        </p:spPr>
      </p:pic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3059832" y="5157192"/>
            <a:ext cx="3240088" cy="6223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sz="3200" b="1" dirty="0" smtClean="0">
                <a:solidFill>
                  <a:srgbClr val="CC0000"/>
                </a:solidFill>
                <a:latin typeface="Georgia" panose="02040502050405020303" pitchFamily="18" charset="0"/>
              </a:rPr>
              <a:t>5 – 6  классы</a:t>
            </a:r>
            <a:endParaRPr lang="ru-RU" sz="3200" b="1" dirty="0">
              <a:solidFill>
                <a:srgbClr val="CC0000"/>
              </a:solidFill>
              <a:latin typeface="Georgia" panose="02040502050405020303" pitchFamily="18" charset="0"/>
            </a:endParaRPr>
          </a:p>
        </p:txBody>
      </p:sp>
      <p:sp>
        <p:nvSpPr>
          <p:cNvPr id="2056" name="WordArt 8"/>
          <p:cNvSpPr>
            <a:spLocks noChangeArrowheads="1" noChangeShapeType="1" noTextEdit="1"/>
          </p:cNvSpPr>
          <p:nvPr/>
        </p:nvSpPr>
        <p:spPr bwMode="auto">
          <a:xfrm>
            <a:off x="468313" y="476250"/>
            <a:ext cx="8020050" cy="20891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smtClean="0">
                <a:ln w="19050">
                  <a:solidFill>
                    <a:srgbClr val="FF9900"/>
                  </a:solidFill>
                  <a:rou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Georgia" panose="02040502050405020303"/>
              </a:rPr>
              <a:t>Готовимся</a:t>
            </a:r>
            <a:endParaRPr lang="ru-RU" sz="3600" b="1" kern="10" dirty="0">
              <a:ln w="19050">
                <a:solidFill>
                  <a:srgbClr val="FF9900"/>
                </a:solidFill>
                <a:round/>
              </a:ln>
              <a:solidFill>
                <a:srgbClr val="80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Georgia" panose="02040502050405020303"/>
            </a:endParaRPr>
          </a:p>
          <a:p>
            <a:pPr algn="ctr"/>
            <a:r>
              <a:rPr lang="ru-RU" sz="3600" b="1" kern="10" dirty="0">
                <a:ln w="19050">
                  <a:solidFill>
                    <a:srgbClr val="FF9900"/>
                  </a:solidFill>
                  <a:rou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Georgia" panose="02040502050405020303"/>
              </a:rPr>
              <a:t>к</a:t>
            </a:r>
            <a:r>
              <a:rPr lang="ru-RU" sz="3600" b="1" kern="10" dirty="0" smtClean="0">
                <a:ln w="19050">
                  <a:solidFill>
                    <a:srgbClr val="FF9900"/>
                  </a:solidFill>
                  <a:rou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Georgia" panose="02040502050405020303"/>
              </a:rPr>
              <a:t> промежуточной</a:t>
            </a:r>
            <a:endParaRPr lang="ru-RU" sz="3600" b="1" kern="10" dirty="0">
              <a:ln w="19050">
                <a:solidFill>
                  <a:srgbClr val="FF9900"/>
                </a:solidFill>
                <a:round/>
              </a:ln>
              <a:solidFill>
                <a:srgbClr val="80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Georgia" panose="02040502050405020303"/>
            </a:endParaRPr>
          </a:p>
          <a:p>
            <a:pPr algn="ctr"/>
            <a:r>
              <a:rPr lang="ru-RU" sz="3600" b="1" kern="10" dirty="0" smtClean="0">
                <a:ln w="19050">
                  <a:solidFill>
                    <a:srgbClr val="FF9900"/>
                  </a:solidFill>
                  <a:rou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Georgia" panose="02040502050405020303"/>
              </a:rPr>
              <a:t>аттестации</a:t>
            </a:r>
            <a:endParaRPr lang="ru-RU" sz="3600" b="1" kern="10" dirty="0">
              <a:ln w="19050">
                <a:solidFill>
                  <a:srgbClr val="FF9900"/>
                </a:solidFill>
                <a:round/>
              </a:ln>
              <a:solidFill>
                <a:srgbClr val="80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Georgia" panose="02040502050405020303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1979712" y="2780928"/>
            <a:ext cx="5328592" cy="64807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Комплексные  задания</a:t>
            </a:r>
            <a:endParaRPr lang="ru-RU" sz="3200" b="1" dirty="0" smtClean="0">
              <a:solidFill>
                <a:schemeClr val="accent2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1979712" y="3284984"/>
            <a:ext cx="5328592" cy="64807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п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о  математике</a:t>
            </a:r>
            <a:endParaRPr lang="ru-RU" sz="3200" b="1" dirty="0" smtClean="0">
              <a:solidFill>
                <a:schemeClr val="accent2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2915816" y="4221088"/>
            <a:ext cx="3240088" cy="6223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sz="3200" b="1" dirty="0" smtClean="0">
                <a:solidFill>
                  <a:schemeClr val="accent1">
                    <a:lumMod val="25000"/>
                  </a:schemeClr>
                </a:solidFill>
                <a:latin typeface="Georgia" panose="02040502050405020303" pitchFamily="18" charset="0"/>
              </a:rPr>
              <a:t>Работа  № 1</a:t>
            </a:r>
            <a:endParaRPr lang="ru-RU" sz="3200" b="1" dirty="0">
              <a:solidFill>
                <a:schemeClr val="accent1">
                  <a:lumMod val="25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2058" name="Picture 10" descr="http://konda-edu.ru/attachments/Image/395771.jpg?template=generic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25619" y="0"/>
            <a:ext cx="1618381" cy="10972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5"/>
          <p:cNvSpPr>
            <a:spLocks noChangeArrowheads="1"/>
          </p:cNvSpPr>
          <p:nvPr/>
        </p:nvSpPr>
        <p:spPr bwMode="auto">
          <a:xfrm>
            <a:off x="250825" y="188913"/>
            <a:ext cx="2376959" cy="575791"/>
          </a:xfrm>
          <a:prstGeom prst="wedgeRoundRectCallout">
            <a:avLst>
              <a:gd name="adj1" fmla="val -35060"/>
              <a:gd name="adj2" fmla="val 41350"/>
              <a:gd name="adj3" fmla="val 16667"/>
            </a:avLst>
          </a:prstGeom>
          <a:solidFill>
            <a:srgbClr val="FFFF99"/>
          </a:solidFill>
          <a:ln w="9525">
            <a:solidFill>
              <a:srgbClr val="FFFF00"/>
            </a:solidFill>
            <a:miter lim="800000"/>
          </a:ln>
          <a:effectLst/>
        </p:spPr>
        <p:txBody>
          <a:bodyPr/>
          <a:lstStyle/>
          <a:p>
            <a:pPr algn="ctr"/>
            <a:r>
              <a:rPr lang="ru-RU" sz="2400" b="1" i="1" dirty="0" smtClean="0">
                <a:solidFill>
                  <a:srgbClr val="993300"/>
                </a:solidFill>
                <a:latin typeface="Georgia" panose="02040502050405020303" pitchFamily="18" charset="0"/>
              </a:rPr>
              <a:t>Задание 3</a:t>
            </a:r>
            <a:endParaRPr lang="ru-RU" sz="2400" b="1" i="1" dirty="0">
              <a:solidFill>
                <a:srgbClr val="993300"/>
              </a:solidFill>
              <a:latin typeface="Georgia" panose="02040502050405020303" pitchFamily="18" charset="0"/>
            </a:endParaRPr>
          </a:p>
        </p:txBody>
      </p:sp>
      <p:sp>
        <p:nvSpPr>
          <p:cNvPr id="5" name="AutoShape 8"/>
          <p:cNvSpPr>
            <a:spLocks noChangeArrowheads="1"/>
          </p:cNvSpPr>
          <p:nvPr/>
        </p:nvSpPr>
        <p:spPr bwMode="auto">
          <a:xfrm>
            <a:off x="2627784" y="188640"/>
            <a:ext cx="6192687" cy="575791"/>
          </a:xfrm>
          <a:prstGeom prst="wedgeRoundRectCallout">
            <a:avLst>
              <a:gd name="adj1" fmla="val 34439"/>
              <a:gd name="adj2" fmla="val 30666"/>
              <a:gd name="adj3" fmla="val 16667"/>
            </a:avLst>
          </a:prstGeom>
          <a:solidFill>
            <a:srgbClr val="CCFFFF"/>
          </a:solidFill>
          <a:ln w="9525">
            <a:solidFill>
              <a:srgbClr val="99CCFF"/>
            </a:solidFill>
            <a:miter lim="800000"/>
          </a:ln>
          <a:effectLst/>
        </p:spPr>
        <p:txBody>
          <a:bodyPr/>
          <a:lstStyle/>
          <a:p>
            <a:pPr algn="ctr"/>
            <a:r>
              <a:rPr lang="ru-RU" sz="2400" b="1" i="1" dirty="0" smtClean="0">
                <a:solidFill>
                  <a:schemeClr val="accent2"/>
                </a:solidFill>
                <a:latin typeface="Georgia" panose="02040502050405020303" pitchFamily="18" charset="0"/>
              </a:rPr>
              <a:t>Решите задачи:</a:t>
            </a:r>
            <a:endParaRPr lang="ru-RU" sz="2400" b="1" i="1" dirty="0">
              <a:solidFill>
                <a:schemeClr val="accent2"/>
              </a:solidFill>
              <a:latin typeface="Georgia" panose="02040502050405020303" pitchFamily="18" charset="0"/>
            </a:endParaRPr>
          </a:p>
        </p:txBody>
      </p:sp>
      <p:sp>
        <p:nvSpPr>
          <p:cNvPr id="10" name="Управляющая кнопка: настраиваемая 9">
            <a:hlinkClick r:id="rId1" action="ppaction://hlinksldjump" highlightClick="1"/>
          </p:cNvPr>
          <p:cNvSpPr/>
          <p:nvPr/>
        </p:nvSpPr>
        <p:spPr>
          <a:xfrm>
            <a:off x="251520" y="1268760"/>
            <a:ext cx="720080" cy="720080"/>
          </a:xfrm>
          <a:prstGeom prst="actionButtonBlank">
            <a:avLst/>
          </a:prstGeom>
          <a:solidFill>
            <a:srgbClr val="9E4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/>
              <a:t>1</a:t>
            </a:r>
            <a:endParaRPr lang="ru-RU" sz="3600" b="1" i="1" dirty="0"/>
          </a:p>
        </p:txBody>
      </p:sp>
      <p:sp>
        <p:nvSpPr>
          <p:cNvPr id="11" name="Управляющая кнопка: настраиваемая 10">
            <a:hlinkClick r:id="rId2" action="ppaction://hlinksldjump" highlightClick="1"/>
          </p:cNvPr>
          <p:cNvSpPr/>
          <p:nvPr/>
        </p:nvSpPr>
        <p:spPr>
          <a:xfrm>
            <a:off x="251520" y="3068960"/>
            <a:ext cx="720080" cy="720080"/>
          </a:xfrm>
          <a:prstGeom prst="actionButtonBlank">
            <a:avLst/>
          </a:prstGeom>
          <a:solidFill>
            <a:srgbClr val="9E4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/>
              <a:t>2</a:t>
            </a:r>
            <a:endParaRPr lang="ru-RU" sz="3600" b="1" i="1" dirty="0"/>
          </a:p>
        </p:txBody>
      </p:sp>
      <p:sp>
        <p:nvSpPr>
          <p:cNvPr id="12" name="Управляющая кнопка: настраиваемая 11">
            <a:hlinkClick r:id="rId3" action="ppaction://hlinksldjump" highlightClick="1"/>
          </p:cNvPr>
          <p:cNvSpPr/>
          <p:nvPr/>
        </p:nvSpPr>
        <p:spPr>
          <a:xfrm>
            <a:off x="251520" y="4869160"/>
            <a:ext cx="720080" cy="720080"/>
          </a:xfrm>
          <a:prstGeom prst="actionButtonBlank">
            <a:avLst/>
          </a:prstGeom>
          <a:solidFill>
            <a:srgbClr val="9E4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/>
              <a:t>3</a:t>
            </a:r>
            <a:endParaRPr lang="ru-RU" sz="3600" b="1" i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187624" y="1268760"/>
            <a:ext cx="7056784" cy="1440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Ученик 5 класса весит 35 кг. Сколько килограммов массы его тела может приходиться на воду?</a:t>
            </a:r>
            <a:endParaRPr lang="ru-RU" sz="2400" b="1" dirty="0" smtClean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187624" y="3068960"/>
            <a:ext cx="7056784" cy="1440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Плоды яблони содержат 70 % воды, плод арбуза – 90 %. Сколько килограммов яблок содержат столько же воды, сколько один арбуз массой 14 кг?</a:t>
            </a:r>
            <a:endParaRPr lang="ru-RU" sz="2400" b="1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187624" y="4869160"/>
            <a:ext cx="6696744" cy="1440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Груши, содержащие 65 % воды, потеряли при сушке 50 % своей массы. Сколько процентов воды содержат сушеные груши?</a:t>
            </a:r>
            <a:endParaRPr lang="ru-RU" sz="2400" b="1" dirty="0" smtClean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pic>
        <p:nvPicPr>
          <p:cNvPr id="19" name="Picture 4" descr="Рисунок1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127705" y="3788345"/>
            <a:ext cx="2016295" cy="3069655"/>
          </a:xfrm>
          <a:prstGeom prst="rect">
            <a:avLst/>
          </a:prstGeom>
          <a:noFill/>
        </p:spPr>
      </p:pic>
      <p:sp>
        <p:nvSpPr>
          <p:cNvPr id="20" name="Управляющая кнопка: настраиваемая 19">
            <a:hlinkClick r:id="rId5" action="ppaction://hlinksldjump" highlightClick="1"/>
          </p:cNvPr>
          <p:cNvSpPr/>
          <p:nvPr/>
        </p:nvSpPr>
        <p:spPr>
          <a:xfrm>
            <a:off x="1835696" y="6309320"/>
            <a:ext cx="1224136" cy="43204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Текст</a:t>
            </a:r>
            <a:endParaRPr lang="ru-RU" b="1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pic>
        <p:nvPicPr>
          <p:cNvPr id="49154" name="Picture 2" descr="http://times.am/upload/34616.png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00392" y="116632"/>
            <a:ext cx="936104" cy="1778598"/>
          </a:xfrm>
          <a:prstGeom prst="rect">
            <a:avLst/>
          </a:prstGeom>
          <a:noFill/>
        </p:spPr>
      </p:pic>
      <p:pic>
        <p:nvPicPr>
          <p:cNvPr id="8" name="Picture 2" descr="http://times.am/upload/34616.png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84368" y="116632"/>
            <a:ext cx="689637" cy="1310310"/>
          </a:xfrm>
          <a:prstGeom prst="rect">
            <a:avLst/>
          </a:prstGeom>
          <a:noFill/>
        </p:spPr>
      </p:pic>
      <p:sp>
        <p:nvSpPr>
          <p:cNvPr id="21" name="Управляющая кнопка: возврат 20">
            <a:hlinkClick r:id="" action="ppaction://hlinkshowjump?jump=lastslideviewed" highlightClick="1"/>
          </p:cNvPr>
          <p:cNvSpPr/>
          <p:nvPr/>
        </p:nvSpPr>
        <p:spPr>
          <a:xfrm>
            <a:off x="1043608" y="6309320"/>
            <a:ext cx="648072" cy="404664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ttp://skazkads-kotel.edumsko.ru/uploads/3000/2166/section/298563/0_ab637_773c53e0_orig.gif"/>
          <p:cNvPicPr>
            <a:picLocks noChangeAspect="1" noChangeArrowheads="1" noCrop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5039544" y="2753544"/>
            <a:ext cx="4104456" cy="4104456"/>
          </a:xfrm>
          <a:prstGeom prst="rect">
            <a:avLst/>
          </a:prstGeom>
          <a:noFill/>
        </p:spPr>
      </p:pic>
      <p:sp>
        <p:nvSpPr>
          <p:cNvPr id="5" name="Управляющая кнопка: настраиваемая 4">
            <a:hlinkClick r:id="rId2" action="ppaction://hlinksldjump" highlightClick="1"/>
          </p:cNvPr>
          <p:cNvSpPr/>
          <p:nvPr/>
        </p:nvSpPr>
        <p:spPr>
          <a:xfrm>
            <a:off x="1835696" y="6309320"/>
            <a:ext cx="1224136" cy="43204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Текст</a:t>
            </a:r>
            <a:endParaRPr lang="ru-RU" b="1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6" name="Управляющая кнопка: настраиваемая 5">
            <a:hlinkClick r:id="rId3" action="ppaction://hlinksldjump" highlightClick="1"/>
          </p:cNvPr>
          <p:cNvSpPr/>
          <p:nvPr/>
        </p:nvSpPr>
        <p:spPr>
          <a:xfrm>
            <a:off x="251520" y="908720"/>
            <a:ext cx="720080" cy="720080"/>
          </a:xfrm>
          <a:prstGeom prst="actionButtonBlank">
            <a:avLst/>
          </a:prstGeom>
          <a:solidFill>
            <a:srgbClr val="9E4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/>
              <a:t>1</a:t>
            </a:r>
            <a:endParaRPr lang="ru-RU" sz="3600" b="1" i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187624" y="908720"/>
            <a:ext cx="6696744" cy="1440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Ученик 5 класса весит 35 кг. Сколько килограммов массы его тела может приходиться на воду?</a:t>
            </a:r>
            <a:endParaRPr lang="ru-RU" sz="2400" b="1" dirty="0" smtClean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250825" y="188913"/>
            <a:ext cx="2376959" cy="575791"/>
          </a:xfrm>
          <a:prstGeom prst="wedgeRoundRectCallout">
            <a:avLst>
              <a:gd name="adj1" fmla="val -35060"/>
              <a:gd name="adj2" fmla="val 41350"/>
              <a:gd name="adj3" fmla="val 16667"/>
            </a:avLst>
          </a:prstGeom>
          <a:solidFill>
            <a:srgbClr val="FFFF99"/>
          </a:solidFill>
          <a:ln w="9525">
            <a:solidFill>
              <a:srgbClr val="FFFF00"/>
            </a:solidFill>
            <a:miter lim="800000"/>
          </a:ln>
          <a:effectLst/>
        </p:spPr>
        <p:txBody>
          <a:bodyPr/>
          <a:lstStyle/>
          <a:p>
            <a:pPr algn="ctr"/>
            <a:r>
              <a:rPr lang="ru-RU" sz="2400" b="1" i="1" dirty="0" smtClean="0">
                <a:solidFill>
                  <a:srgbClr val="993300"/>
                </a:solidFill>
                <a:latin typeface="Georgia" panose="02040502050405020303" pitchFamily="18" charset="0"/>
              </a:rPr>
              <a:t>Задание 3</a:t>
            </a:r>
            <a:endParaRPr lang="ru-RU" sz="2400" b="1" i="1" dirty="0">
              <a:solidFill>
                <a:srgbClr val="993300"/>
              </a:solidFill>
              <a:latin typeface="Georgia" panose="02040502050405020303" pitchFamily="18" charset="0"/>
            </a:endParaRPr>
          </a:p>
        </p:txBody>
      </p:sp>
      <p:pic>
        <p:nvPicPr>
          <p:cNvPr id="9" name="Picture 2" descr="http://times.am/upload/34616.pn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00392" y="116632"/>
            <a:ext cx="936104" cy="1778598"/>
          </a:xfrm>
          <a:prstGeom prst="rect">
            <a:avLst/>
          </a:prstGeom>
          <a:noFill/>
        </p:spPr>
      </p:pic>
      <p:pic>
        <p:nvPicPr>
          <p:cNvPr id="10" name="Picture 2" descr="http://times.am/upload/34616.pn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84368" y="116632"/>
            <a:ext cx="689637" cy="1310310"/>
          </a:xfrm>
          <a:prstGeom prst="rect">
            <a:avLst/>
          </a:prstGeom>
          <a:noFill/>
        </p:spPr>
      </p:pic>
      <p:sp>
        <p:nvSpPr>
          <p:cNvPr id="11" name="Управляющая кнопка: возврат 10">
            <a:hlinkClick r:id="" action="ppaction://hlinkshowjump?jump=lastslideviewed" highlightClick="1"/>
          </p:cNvPr>
          <p:cNvSpPr/>
          <p:nvPr/>
        </p:nvSpPr>
        <p:spPr>
          <a:xfrm>
            <a:off x="8388424" y="5949280"/>
            <a:ext cx="648072" cy="404664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WordArt 12"/>
          <p:cNvSpPr>
            <a:spLocks noChangeArrowheads="1" noChangeShapeType="1" noTextEdit="1"/>
          </p:cNvSpPr>
          <p:nvPr/>
        </p:nvSpPr>
        <p:spPr bwMode="auto">
          <a:xfrm>
            <a:off x="539552" y="3645024"/>
            <a:ext cx="3528392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dirty="0" smtClean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35 : 100 · 80 =</a:t>
            </a:r>
            <a:endParaRPr lang="ru-RU" sz="3600" b="1" i="1" kern="10" dirty="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3" name="AutoShape 13"/>
          <p:cNvSpPr>
            <a:spLocks noChangeArrowheads="1"/>
          </p:cNvSpPr>
          <p:nvPr/>
        </p:nvSpPr>
        <p:spPr bwMode="auto">
          <a:xfrm>
            <a:off x="3923928" y="3212976"/>
            <a:ext cx="3168352" cy="1489968"/>
          </a:xfrm>
          <a:prstGeom prst="irregularSeal1">
            <a:avLst/>
          </a:prstGeom>
          <a:solidFill>
            <a:srgbClr val="FFFF00"/>
          </a:solidFill>
          <a:ln w="9525">
            <a:solidFill>
              <a:srgbClr val="FF6600"/>
            </a:solidFill>
            <a:miter lim="800000"/>
          </a:ln>
          <a:effectLst/>
        </p:spPr>
        <p:txBody>
          <a:bodyPr wrap="none" anchor="ctr"/>
          <a:lstStyle/>
          <a:p>
            <a:pPr algn="ctr"/>
            <a:r>
              <a:rPr lang="ru-RU" sz="5400" b="1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28 (кг)</a:t>
            </a:r>
            <a:endParaRPr lang="ru-RU" sz="54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трелка вправо 13"/>
          <p:cNvSpPr/>
          <p:nvPr/>
        </p:nvSpPr>
        <p:spPr>
          <a:xfrm>
            <a:off x="1403648" y="4581128"/>
            <a:ext cx="1008112" cy="288032"/>
          </a:xfrm>
          <a:prstGeom prst="rightArrow">
            <a:avLst>
              <a:gd name="adj1" fmla="val 50000"/>
              <a:gd name="adj2" fmla="val 15279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>
            <a:off x="1403648" y="2852936"/>
            <a:ext cx="1008112" cy="288032"/>
          </a:xfrm>
          <a:prstGeom prst="rightArrow">
            <a:avLst>
              <a:gd name="adj1" fmla="val 50000"/>
              <a:gd name="adj2" fmla="val 15279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AutoShape 5"/>
          <p:cNvSpPr>
            <a:spLocks noChangeArrowheads="1"/>
          </p:cNvSpPr>
          <p:nvPr/>
        </p:nvSpPr>
        <p:spPr bwMode="auto">
          <a:xfrm>
            <a:off x="250825" y="188913"/>
            <a:ext cx="2376959" cy="575791"/>
          </a:xfrm>
          <a:prstGeom prst="wedgeRoundRectCallout">
            <a:avLst>
              <a:gd name="adj1" fmla="val -35060"/>
              <a:gd name="adj2" fmla="val 41350"/>
              <a:gd name="adj3" fmla="val 16667"/>
            </a:avLst>
          </a:prstGeom>
          <a:solidFill>
            <a:srgbClr val="FFFF99"/>
          </a:solidFill>
          <a:ln w="9525">
            <a:solidFill>
              <a:srgbClr val="FFFF00"/>
            </a:solidFill>
            <a:miter lim="800000"/>
          </a:ln>
          <a:effectLst/>
        </p:spPr>
        <p:txBody>
          <a:bodyPr/>
          <a:lstStyle/>
          <a:p>
            <a:pPr algn="ctr"/>
            <a:r>
              <a:rPr lang="ru-RU" sz="2400" b="1" i="1" dirty="0" smtClean="0">
                <a:solidFill>
                  <a:srgbClr val="993300"/>
                </a:solidFill>
                <a:latin typeface="Georgia" panose="02040502050405020303" pitchFamily="18" charset="0"/>
              </a:rPr>
              <a:t>Задание 3</a:t>
            </a:r>
            <a:endParaRPr lang="ru-RU" sz="2400" b="1" i="1" dirty="0">
              <a:solidFill>
                <a:srgbClr val="993300"/>
              </a:solidFill>
              <a:latin typeface="Georgia" panose="02040502050405020303" pitchFamily="18" charset="0"/>
            </a:endParaRPr>
          </a:p>
        </p:txBody>
      </p:sp>
      <p:pic>
        <p:nvPicPr>
          <p:cNvPr id="5" name="Picture 2" descr="http://times.am/upload/34616.png"/>
          <p:cNvPicPr>
            <a:picLocks noChangeAspect="1" noChangeArrowheads="1"/>
          </p:cNvPicPr>
          <p:nvPr/>
        </p:nvPicPr>
        <p:blipFill>
          <a:blip r:embed="rId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00392" y="116632"/>
            <a:ext cx="936104" cy="1778598"/>
          </a:xfrm>
          <a:prstGeom prst="rect">
            <a:avLst/>
          </a:prstGeom>
          <a:noFill/>
        </p:spPr>
      </p:pic>
      <p:sp>
        <p:nvSpPr>
          <p:cNvPr id="7" name="Управляющая кнопка: настраиваемая 6">
            <a:hlinkClick r:id="rId2" action="ppaction://hlinksldjump" highlightClick="1"/>
          </p:cNvPr>
          <p:cNvSpPr/>
          <p:nvPr/>
        </p:nvSpPr>
        <p:spPr>
          <a:xfrm>
            <a:off x="1835696" y="6309320"/>
            <a:ext cx="1224136" cy="43204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Текст</a:t>
            </a:r>
            <a:endParaRPr lang="ru-RU" b="1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8" name="Управляющая кнопка: возврат 7">
            <a:hlinkClick r:id="" action="ppaction://hlinkshowjump?jump=lastslideviewed" highlightClick="1"/>
          </p:cNvPr>
          <p:cNvSpPr/>
          <p:nvPr/>
        </p:nvSpPr>
        <p:spPr>
          <a:xfrm>
            <a:off x="8388424" y="5949280"/>
            <a:ext cx="648072" cy="404664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настраиваемая 8">
            <a:hlinkClick r:id="rId3" action="ppaction://hlinksldjump" highlightClick="1"/>
          </p:cNvPr>
          <p:cNvSpPr/>
          <p:nvPr/>
        </p:nvSpPr>
        <p:spPr>
          <a:xfrm>
            <a:off x="251520" y="908720"/>
            <a:ext cx="720080" cy="720080"/>
          </a:xfrm>
          <a:prstGeom prst="actionButtonBlank">
            <a:avLst/>
          </a:prstGeom>
          <a:solidFill>
            <a:srgbClr val="9E4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/>
              <a:t>2</a:t>
            </a:r>
            <a:endParaRPr lang="ru-RU" sz="3600" b="1" i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187624" y="908720"/>
            <a:ext cx="7056784" cy="1440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Плоды яблони содержат 70 % воды, плод арбуза – 90 %. Сколько килограммов яблок содержат столько же воды, сколько один арбуз массой 14 кг?</a:t>
            </a:r>
            <a:endParaRPr lang="ru-RU" sz="2400" b="1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pic>
        <p:nvPicPr>
          <p:cNvPr id="6" name="Picture 2" descr="http://times.am/upload/34616.pn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84368" y="116632"/>
            <a:ext cx="689637" cy="1310310"/>
          </a:xfrm>
          <a:prstGeom prst="rect">
            <a:avLst/>
          </a:prstGeom>
          <a:noFill/>
        </p:spPr>
      </p:pic>
      <p:pic>
        <p:nvPicPr>
          <p:cNvPr id="11" name="Picture 9" descr="http://www.playcast.ru/uploads/2014/07/08/9172362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21414348">
            <a:off x="354789" y="2404023"/>
            <a:ext cx="1380906" cy="1195590"/>
          </a:xfrm>
          <a:prstGeom prst="rect">
            <a:avLst/>
          </a:prstGeom>
          <a:noFill/>
        </p:spPr>
      </p:pic>
      <p:pic>
        <p:nvPicPr>
          <p:cNvPr id="52226" name="Picture 2" descr="http://www.essentialnaturaloils.com/image/data/watermelon.jpg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3789040"/>
            <a:ext cx="2237656" cy="2237657"/>
          </a:xfrm>
          <a:prstGeom prst="rect">
            <a:avLst/>
          </a:prstGeom>
          <a:noFill/>
        </p:spPr>
      </p:pic>
      <p:sp>
        <p:nvSpPr>
          <p:cNvPr id="15" name="WordArt 13"/>
          <p:cNvSpPr>
            <a:spLocks noChangeArrowheads="1" noChangeShapeType="1" noTextEdit="1"/>
          </p:cNvSpPr>
          <p:nvPr/>
        </p:nvSpPr>
        <p:spPr bwMode="auto">
          <a:xfrm>
            <a:off x="323528" y="4077072"/>
            <a:ext cx="1367556" cy="6588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dirty="0" smtClean="0">
                <a:ln w="19050">
                  <a:solidFill>
                    <a:srgbClr val="FFCC00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14 кг</a:t>
            </a:r>
            <a:endParaRPr lang="ru-RU" sz="3600" b="1" i="1" kern="10" dirty="0">
              <a:ln w="19050">
                <a:solidFill>
                  <a:srgbClr val="FFCC00"/>
                </a:solidFill>
                <a:rou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6" name="WordArt 12"/>
          <p:cNvSpPr>
            <a:spLocks noChangeArrowheads="1" noChangeShapeType="1" noTextEdit="1"/>
          </p:cNvSpPr>
          <p:nvPr/>
        </p:nvSpPr>
        <p:spPr bwMode="auto">
          <a:xfrm>
            <a:off x="2555776" y="2780928"/>
            <a:ext cx="2015727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dirty="0" smtClean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70 % воды</a:t>
            </a:r>
            <a:endParaRPr lang="ru-RU" sz="3600" b="1" i="1" kern="10" dirty="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7" name="WordArt 12"/>
          <p:cNvSpPr>
            <a:spLocks noChangeArrowheads="1" noChangeShapeType="1" noTextEdit="1"/>
          </p:cNvSpPr>
          <p:nvPr/>
        </p:nvSpPr>
        <p:spPr bwMode="auto">
          <a:xfrm>
            <a:off x="2483768" y="4509120"/>
            <a:ext cx="2015727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dirty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9</a:t>
            </a:r>
            <a:r>
              <a:rPr lang="ru-RU" sz="3600" b="1" i="1" kern="10" dirty="0" smtClean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0 % воды</a:t>
            </a:r>
            <a:endParaRPr lang="ru-RU" sz="3600" b="1" i="1" kern="10" dirty="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8" name="WordArt 13"/>
          <p:cNvSpPr>
            <a:spLocks noChangeArrowheads="1" noChangeShapeType="1" noTextEdit="1"/>
          </p:cNvSpPr>
          <p:nvPr/>
        </p:nvSpPr>
        <p:spPr bwMode="auto">
          <a:xfrm>
            <a:off x="611560" y="2420888"/>
            <a:ext cx="504056" cy="6588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9050">
                  <a:solidFill>
                    <a:srgbClr val="FFCC00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?</a:t>
            </a:r>
            <a:endParaRPr lang="ru-RU" sz="3600" b="1" kern="10" dirty="0">
              <a:ln w="19050">
                <a:solidFill>
                  <a:srgbClr val="FFCC00"/>
                </a:solidFill>
                <a:rou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9" name="Стрелка углом вверх 18"/>
          <p:cNvSpPr/>
          <p:nvPr/>
        </p:nvSpPr>
        <p:spPr>
          <a:xfrm>
            <a:off x="4572000" y="4221088"/>
            <a:ext cx="792088" cy="659512"/>
          </a:xfrm>
          <a:prstGeom prst="bentUpArrow">
            <a:avLst>
              <a:gd name="adj1" fmla="val 25000"/>
              <a:gd name="adj2" fmla="val 27381"/>
              <a:gd name="adj3" fmla="val 428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WordArt 12"/>
          <p:cNvSpPr>
            <a:spLocks noChangeArrowheads="1" noChangeShapeType="1" noTextEdit="1"/>
          </p:cNvSpPr>
          <p:nvPr/>
        </p:nvSpPr>
        <p:spPr bwMode="auto">
          <a:xfrm>
            <a:off x="3491880" y="3645024"/>
            <a:ext cx="3528392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dirty="0" smtClean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14 : 100 · 90 =</a:t>
            </a:r>
            <a:endParaRPr lang="ru-RU" sz="3600" b="1" i="1" kern="10" dirty="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1" name="WordArt 14"/>
          <p:cNvSpPr>
            <a:spLocks noChangeArrowheads="1" noChangeShapeType="1" noTextEdit="1"/>
          </p:cNvSpPr>
          <p:nvPr/>
        </p:nvSpPr>
        <p:spPr bwMode="auto">
          <a:xfrm>
            <a:off x="7164288" y="3645024"/>
            <a:ext cx="1008112" cy="57606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dirty="0" smtClean="0">
                <a:ln w="19050">
                  <a:solidFill>
                    <a:srgbClr val="FFCC00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12,6</a:t>
            </a:r>
            <a:endParaRPr lang="ru-RU" sz="3600" b="1" i="1" kern="10" dirty="0">
              <a:ln w="19050">
                <a:solidFill>
                  <a:srgbClr val="FFCC00"/>
                </a:solidFill>
                <a:rou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2" name="WordArt 12"/>
          <p:cNvSpPr>
            <a:spLocks noChangeArrowheads="1" noChangeShapeType="1" noTextEdit="1"/>
          </p:cNvSpPr>
          <p:nvPr/>
        </p:nvSpPr>
        <p:spPr bwMode="auto">
          <a:xfrm>
            <a:off x="8244408" y="3645024"/>
            <a:ext cx="792088" cy="57606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dirty="0" smtClean="0">
                <a:ln w="19050">
                  <a:solidFill>
                    <a:srgbClr val="FFCC00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(кг)</a:t>
            </a:r>
            <a:endParaRPr lang="ru-RU" sz="3600" b="1" i="1" kern="10" dirty="0">
              <a:ln w="19050">
                <a:solidFill>
                  <a:srgbClr val="FFCC00"/>
                </a:solidFill>
                <a:rou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3" name="Стрелка влево 22"/>
          <p:cNvSpPr/>
          <p:nvPr/>
        </p:nvSpPr>
        <p:spPr>
          <a:xfrm rot="775508">
            <a:off x="5428644" y="3201272"/>
            <a:ext cx="2495243" cy="216024"/>
          </a:xfrm>
          <a:prstGeom prst="leftArrow">
            <a:avLst>
              <a:gd name="adj1" fmla="val 50000"/>
              <a:gd name="adj2" fmla="val 20722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лево 23"/>
          <p:cNvSpPr/>
          <p:nvPr/>
        </p:nvSpPr>
        <p:spPr>
          <a:xfrm rot="20790488">
            <a:off x="5498873" y="4509187"/>
            <a:ext cx="2495243" cy="216024"/>
          </a:xfrm>
          <a:prstGeom prst="leftArrow">
            <a:avLst>
              <a:gd name="adj1" fmla="val 50000"/>
              <a:gd name="adj2" fmla="val 20722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WordArt 14"/>
          <p:cNvSpPr>
            <a:spLocks noChangeArrowheads="1" noChangeShapeType="1" noTextEdit="1"/>
          </p:cNvSpPr>
          <p:nvPr/>
        </p:nvSpPr>
        <p:spPr bwMode="auto">
          <a:xfrm>
            <a:off x="2699792" y="5445224"/>
            <a:ext cx="3744416" cy="57606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dirty="0" smtClean="0">
                <a:ln w="19050">
                  <a:solidFill>
                    <a:srgbClr val="FFCC00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12,6 : 70 · 100 =</a:t>
            </a:r>
            <a:endParaRPr lang="ru-RU" sz="3600" b="1" i="1" kern="10" dirty="0">
              <a:ln w="19050">
                <a:solidFill>
                  <a:srgbClr val="FFCC00"/>
                </a:solidFill>
                <a:rou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6" name="AutoShape 13"/>
          <p:cNvSpPr>
            <a:spLocks noChangeArrowheads="1"/>
          </p:cNvSpPr>
          <p:nvPr/>
        </p:nvSpPr>
        <p:spPr bwMode="auto">
          <a:xfrm>
            <a:off x="5975648" y="4941168"/>
            <a:ext cx="3168352" cy="1489968"/>
          </a:xfrm>
          <a:prstGeom prst="irregularSeal1">
            <a:avLst/>
          </a:prstGeom>
          <a:solidFill>
            <a:srgbClr val="FFFF00"/>
          </a:solidFill>
          <a:ln w="9525">
            <a:solidFill>
              <a:srgbClr val="FF6600"/>
            </a:solidFill>
            <a:miter lim="800000"/>
          </a:ln>
          <a:effectLst/>
        </p:spPr>
        <p:txBody>
          <a:bodyPr wrap="none" anchor="ctr"/>
          <a:lstStyle/>
          <a:p>
            <a:pPr algn="ctr"/>
            <a:r>
              <a:rPr lang="ru-RU" sz="5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1</a:t>
            </a:r>
            <a:r>
              <a:rPr lang="ru-RU" sz="5400" b="1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8 (кг)</a:t>
            </a:r>
            <a:endParaRPr lang="ru-RU" sz="54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7" name="AutoShape 13"/>
          <p:cNvSpPr>
            <a:spLocks noChangeArrowheads="1"/>
          </p:cNvSpPr>
          <p:nvPr/>
        </p:nvSpPr>
        <p:spPr bwMode="auto">
          <a:xfrm>
            <a:off x="5975648" y="4941168"/>
            <a:ext cx="3168352" cy="1489968"/>
          </a:xfrm>
          <a:prstGeom prst="irregularSeal1">
            <a:avLst/>
          </a:prstGeom>
          <a:solidFill>
            <a:srgbClr val="FFFF00"/>
          </a:solidFill>
          <a:ln w="9525">
            <a:solidFill>
              <a:srgbClr val="FF6600"/>
            </a:solidFill>
            <a:miter lim="800000"/>
          </a:ln>
          <a:effectLst/>
        </p:spPr>
        <p:txBody>
          <a:bodyPr wrap="none" anchor="ctr"/>
          <a:lstStyle/>
          <a:p>
            <a:pPr algn="ctr"/>
            <a:r>
              <a:rPr lang="ru-RU" sz="5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1</a:t>
            </a:r>
            <a:r>
              <a:rPr lang="ru-RU" sz="5400" b="1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8 (кг)</a:t>
            </a:r>
            <a:endParaRPr lang="ru-RU" sz="54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1.25607E-6 L -0.67327 -0.39186 " pathEditMode="relative" rAng="0" ptsTypes="AA">
                                      <p:cBhvr>
                                        <p:cTn id="15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7" y="-1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7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5"/>
          <p:cNvSpPr>
            <a:spLocks noChangeArrowheads="1"/>
          </p:cNvSpPr>
          <p:nvPr/>
        </p:nvSpPr>
        <p:spPr bwMode="auto">
          <a:xfrm>
            <a:off x="250825" y="188913"/>
            <a:ext cx="2376959" cy="575791"/>
          </a:xfrm>
          <a:prstGeom prst="wedgeRoundRectCallout">
            <a:avLst>
              <a:gd name="adj1" fmla="val -35060"/>
              <a:gd name="adj2" fmla="val 41350"/>
              <a:gd name="adj3" fmla="val 16667"/>
            </a:avLst>
          </a:prstGeom>
          <a:solidFill>
            <a:srgbClr val="FFFF99"/>
          </a:solidFill>
          <a:ln w="9525">
            <a:solidFill>
              <a:srgbClr val="FFFF00"/>
            </a:solidFill>
            <a:miter lim="800000"/>
          </a:ln>
          <a:effectLst/>
        </p:spPr>
        <p:txBody>
          <a:bodyPr/>
          <a:lstStyle/>
          <a:p>
            <a:pPr algn="ctr"/>
            <a:r>
              <a:rPr lang="ru-RU" sz="2400" b="1" i="1" dirty="0" smtClean="0">
                <a:solidFill>
                  <a:srgbClr val="993300"/>
                </a:solidFill>
                <a:latin typeface="Georgia" panose="02040502050405020303" pitchFamily="18" charset="0"/>
              </a:rPr>
              <a:t>Задание 3</a:t>
            </a:r>
            <a:endParaRPr lang="ru-RU" sz="2400" b="1" i="1" dirty="0">
              <a:solidFill>
                <a:srgbClr val="993300"/>
              </a:solidFill>
              <a:latin typeface="Georgia" panose="02040502050405020303" pitchFamily="18" charset="0"/>
            </a:endParaRPr>
          </a:p>
        </p:txBody>
      </p:sp>
      <p:pic>
        <p:nvPicPr>
          <p:cNvPr id="5" name="Picture 2" descr="http://times.am/upload/34616.png"/>
          <p:cNvPicPr>
            <a:picLocks noChangeAspect="1" noChangeArrowheads="1"/>
          </p:cNvPicPr>
          <p:nvPr/>
        </p:nvPicPr>
        <p:blipFill>
          <a:blip r:embed="rId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00392" y="116632"/>
            <a:ext cx="936104" cy="1778598"/>
          </a:xfrm>
          <a:prstGeom prst="rect">
            <a:avLst/>
          </a:prstGeom>
          <a:noFill/>
        </p:spPr>
      </p:pic>
      <p:pic>
        <p:nvPicPr>
          <p:cNvPr id="6" name="Picture 2" descr="http://times.am/upload/34616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84368" y="116632"/>
            <a:ext cx="689637" cy="1310310"/>
          </a:xfrm>
          <a:prstGeom prst="rect">
            <a:avLst/>
          </a:prstGeom>
          <a:noFill/>
        </p:spPr>
      </p:pic>
      <p:sp>
        <p:nvSpPr>
          <p:cNvPr id="7" name="Управляющая кнопка: настраиваемая 6">
            <a:hlinkClick r:id="rId3" action="ppaction://hlinksldjump" highlightClick="1"/>
          </p:cNvPr>
          <p:cNvSpPr/>
          <p:nvPr/>
        </p:nvSpPr>
        <p:spPr>
          <a:xfrm>
            <a:off x="251520" y="908720"/>
            <a:ext cx="720080" cy="720080"/>
          </a:xfrm>
          <a:prstGeom prst="actionButtonBlank">
            <a:avLst/>
          </a:prstGeom>
          <a:solidFill>
            <a:srgbClr val="9E4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/>
              <a:t>3</a:t>
            </a:r>
            <a:endParaRPr lang="ru-RU" sz="3600" b="1" i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187624" y="908720"/>
            <a:ext cx="6696744" cy="1440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Груши, содержащие 65 % воды, потеряли при сушке 50 % своей массы. Сколько процентов воды содержат сушеные груши?</a:t>
            </a:r>
            <a:endParaRPr lang="ru-RU" sz="2400" b="1" dirty="0" smtClean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pic>
        <p:nvPicPr>
          <p:cNvPr id="54274" name="Picture 2" descr="http://img-fotki.yandex.ru/get/6308/139440740.12/0_6816f_4acfb003_XL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3212976"/>
            <a:ext cx="2051720" cy="1800200"/>
          </a:xfrm>
          <a:prstGeom prst="rect">
            <a:avLst/>
          </a:prstGeom>
          <a:noFill/>
        </p:spPr>
      </p:pic>
      <p:pic>
        <p:nvPicPr>
          <p:cNvPr id="54276" name="Picture 4" descr="http://receptportal.ru/assets/images/recepty/multivarka/Napitki%20i%20deserty/kompot%20iz%20sushenih%20yablok2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941168"/>
            <a:ext cx="2304256" cy="1393879"/>
          </a:xfrm>
          <a:prstGeom prst="rect">
            <a:avLst/>
          </a:prstGeom>
          <a:noFill/>
        </p:spPr>
      </p:pic>
      <p:sp>
        <p:nvSpPr>
          <p:cNvPr id="11" name="WordArt 13"/>
          <p:cNvSpPr>
            <a:spLocks noChangeArrowheads="1" noChangeShapeType="1" noTextEdit="1"/>
          </p:cNvSpPr>
          <p:nvPr/>
        </p:nvSpPr>
        <p:spPr bwMode="auto">
          <a:xfrm>
            <a:off x="323528" y="3573016"/>
            <a:ext cx="720080" cy="87483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dirty="0" err="1" smtClean="0">
                <a:ln w="19050">
                  <a:solidFill>
                    <a:srgbClr val="FFCC00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х</a:t>
            </a:r>
            <a:endParaRPr lang="ru-RU" sz="3600" b="1" i="1" kern="10" dirty="0">
              <a:ln w="19050">
                <a:solidFill>
                  <a:srgbClr val="FFCC00"/>
                </a:solidFill>
                <a:rou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2" name="WordArt 12"/>
          <p:cNvSpPr>
            <a:spLocks noChangeArrowheads="1" noChangeShapeType="1" noTextEdit="1"/>
          </p:cNvSpPr>
          <p:nvPr/>
        </p:nvSpPr>
        <p:spPr bwMode="auto">
          <a:xfrm>
            <a:off x="971600" y="3789040"/>
            <a:ext cx="792088" cy="57606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dirty="0" smtClean="0">
                <a:ln w="19050">
                  <a:solidFill>
                    <a:srgbClr val="FFCC00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(кг)</a:t>
            </a:r>
            <a:endParaRPr lang="ru-RU" sz="3600" b="1" i="1" kern="10" dirty="0">
              <a:ln w="19050">
                <a:solidFill>
                  <a:srgbClr val="FFCC00"/>
                </a:solidFill>
                <a:rou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3" name="WordArt 13"/>
          <p:cNvSpPr>
            <a:spLocks noChangeArrowheads="1" noChangeShapeType="1" noTextEdit="1"/>
          </p:cNvSpPr>
          <p:nvPr/>
        </p:nvSpPr>
        <p:spPr bwMode="auto">
          <a:xfrm>
            <a:off x="179512" y="5157192"/>
            <a:ext cx="1512168" cy="87483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dirty="0" smtClean="0">
                <a:ln w="19050">
                  <a:solidFill>
                    <a:srgbClr val="FFCC00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0,5х</a:t>
            </a:r>
            <a:endParaRPr lang="ru-RU" sz="3600" b="1" i="1" kern="10" dirty="0">
              <a:ln w="19050">
                <a:solidFill>
                  <a:srgbClr val="FFCC00"/>
                </a:solidFill>
                <a:rou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4" name="WordArt 12"/>
          <p:cNvSpPr>
            <a:spLocks noChangeArrowheads="1" noChangeShapeType="1" noTextEdit="1"/>
          </p:cNvSpPr>
          <p:nvPr/>
        </p:nvSpPr>
        <p:spPr bwMode="auto">
          <a:xfrm>
            <a:off x="827584" y="5877272"/>
            <a:ext cx="792088" cy="57606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dirty="0" smtClean="0">
                <a:ln w="19050">
                  <a:solidFill>
                    <a:srgbClr val="FFCC00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(кг)</a:t>
            </a:r>
            <a:endParaRPr lang="ru-RU" sz="3600" b="1" i="1" kern="10" dirty="0">
              <a:ln w="19050">
                <a:solidFill>
                  <a:srgbClr val="FFCC00"/>
                </a:solidFill>
                <a:rou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5" name="Picture 2" descr="http://times.am/upload/34616.png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39752" y="2564904"/>
            <a:ext cx="1224136" cy="2325859"/>
          </a:xfrm>
          <a:prstGeom prst="rect">
            <a:avLst/>
          </a:prstGeom>
          <a:noFill/>
        </p:spPr>
      </p:pic>
      <p:pic>
        <p:nvPicPr>
          <p:cNvPr id="16" name="Picture 2" descr="http://times.am/upload/34616.png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39752" y="4293096"/>
            <a:ext cx="1224136" cy="2325859"/>
          </a:xfrm>
          <a:prstGeom prst="rect">
            <a:avLst/>
          </a:prstGeom>
          <a:noFill/>
        </p:spPr>
      </p:pic>
      <p:sp>
        <p:nvSpPr>
          <p:cNvPr id="17" name="WordArt 13"/>
          <p:cNvSpPr>
            <a:spLocks noChangeArrowheads="1" noChangeShapeType="1" noTextEdit="1"/>
          </p:cNvSpPr>
          <p:nvPr/>
        </p:nvSpPr>
        <p:spPr bwMode="auto">
          <a:xfrm>
            <a:off x="2627784" y="3573016"/>
            <a:ext cx="720080" cy="87483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dirty="0" smtClean="0">
                <a:ln w="19050">
                  <a:solidFill>
                    <a:srgbClr val="FFCC00"/>
                  </a:solidFill>
                  <a:rou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65</a:t>
            </a:r>
            <a:endParaRPr lang="ru-RU" sz="3600" b="1" i="1" kern="10" dirty="0">
              <a:ln w="19050">
                <a:solidFill>
                  <a:srgbClr val="FFCC00"/>
                </a:solidFill>
                <a:round/>
              </a:ln>
              <a:solidFill>
                <a:schemeClr val="bg1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8" name="WordArt 12"/>
          <p:cNvSpPr>
            <a:spLocks noChangeArrowheads="1" noChangeShapeType="1" noTextEdit="1"/>
          </p:cNvSpPr>
          <p:nvPr/>
        </p:nvSpPr>
        <p:spPr bwMode="auto">
          <a:xfrm>
            <a:off x="3491880" y="3861048"/>
            <a:ext cx="792088" cy="57606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dirty="0" smtClean="0">
                <a:ln w="19050">
                  <a:solidFill>
                    <a:srgbClr val="FFCC00"/>
                  </a:solidFill>
                  <a:round/>
                </a:ln>
                <a:solidFill>
                  <a:srgbClr val="0070C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(%)</a:t>
            </a:r>
            <a:endParaRPr lang="ru-RU" sz="3600" b="1" i="1" kern="10" dirty="0">
              <a:ln w="19050">
                <a:solidFill>
                  <a:srgbClr val="FFCC00"/>
                </a:solidFill>
                <a:round/>
              </a:ln>
              <a:solidFill>
                <a:srgbClr val="0070C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9" name="WordArt 13"/>
          <p:cNvSpPr>
            <a:spLocks noChangeArrowheads="1" noChangeShapeType="1" noTextEdit="1"/>
          </p:cNvSpPr>
          <p:nvPr/>
        </p:nvSpPr>
        <p:spPr bwMode="auto">
          <a:xfrm>
            <a:off x="2699792" y="5229200"/>
            <a:ext cx="576064" cy="87483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9050">
                  <a:solidFill>
                    <a:srgbClr val="FFCC00"/>
                  </a:solidFill>
                  <a:rou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?</a:t>
            </a:r>
            <a:endParaRPr lang="ru-RU" sz="3600" b="1" kern="10" dirty="0">
              <a:ln w="19050">
                <a:solidFill>
                  <a:srgbClr val="FFCC00"/>
                </a:solidFill>
                <a:round/>
              </a:ln>
              <a:solidFill>
                <a:schemeClr val="bg1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0" name="WordArt 12"/>
          <p:cNvSpPr>
            <a:spLocks noChangeArrowheads="1" noChangeShapeType="1" noTextEdit="1"/>
          </p:cNvSpPr>
          <p:nvPr/>
        </p:nvSpPr>
        <p:spPr bwMode="auto">
          <a:xfrm>
            <a:off x="3491880" y="5445224"/>
            <a:ext cx="792088" cy="57606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dirty="0" smtClean="0">
                <a:ln w="19050">
                  <a:solidFill>
                    <a:srgbClr val="FFCC00"/>
                  </a:solidFill>
                  <a:round/>
                </a:ln>
                <a:solidFill>
                  <a:srgbClr val="0070C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(%)</a:t>
            </a:r>
            <a:endParaRPr lang="ru-RU" sz="3600" b="1" i="1" kern="10" dirty="0">
              <a:ln w="19050">
                <a:solidFill>
                  <a:srgbClr val="FFCC00"/>
                </a:solidFill>
                <a:round/>
              </a:ln>
              <a:solidFill>
                <a:srgbClr val="0070C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1" name="WordArt 13"/>
          <p:cNvSpPr>
            <a:spLocks noChangeArrowheads="1" noChangeShapeType="1" noTextEdit="1"/>
          </p:cNvSpPr>
          <p:nvPr/>
        </p:nvSpPr>
        <p:spPr bwMode="auto">
          <a:xfrm>
            <a:off x="251520" y="2348880"/>
            <a:ext cx="1368153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dirty="0" smtClean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100%</a:t>
            </a:r>
            <a:endParaRPr lang="ru-RU" sz="3600" b="1" i="1" kern="10" dirty="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2" name="WordArt 13"/>
          <p:cNvSpPr>
            <a:spLocks noChangeArrowheads="1" noChangeShapeType="1" noTextEdit="1"/>
          </p:cNvSpPr>
          <p:nvPr/>
        </p:nvSpPr>
        <p:spPr bwMode="auto">
          <a:xfrm>
            <a:off x="4860032" y="3573016"/>
            <a:ext cx="792088" cy="7922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dirty="0" smtClean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35</a:t>
            </a:r>
            <a:endParaRPr lang="ru-RU" sz="3600" b="1" i="1" kern="10" dirty="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3" name="WordArt 13"/>
          <p:cNvSpPr>
            <a:spLocks noChangeArrowheads="1" noChangeShapeType="1" noTextEdit="1"/>
          </p:cNvSpPr>
          <p:nvPr/>
        </p:nvSpPr>
        <p:spPr bwMode="auto">
          <a:xfrm>
            <a:off x="5652120" y="2348880"/>
            <a:ext cx="2088232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dirty="0" smtClean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Без воды</a:t>
            </a:r>
            <a:endParaRPr lang="ru-RU" sz="3600" b="1" i="1" kern="10" dirty="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6732240" y="3068960"/>
            <a:ext cx="0" cy="3600400"/>
          </a:xfrm>
          <a:prstGeom prst="line">
            <a:avLst/>
          </a:prstGeom>
          <a:ln w="47625" cmpd="sng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WordArt 12"/>
          <p:cNvSpPr>
            <a:spLocks noChangeArrowheads="1" noChangeShapeType="1" noTextEdit="1"/>
          </p:cNvSpPr>
          <p:nvPr/>
        </p:nvSpPr>
        <p:spPr bwMode="auto">
          <a:xfrm>
            <a:off x="4788024" y="2852936"/>
            <a:ext cx="864096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dirty="0" smtClean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(%)</a:t>
            </a:r>
            <a:endParaRPr lang="ru-RU" sz="3600" b="1" i="1" kern="10" dirty="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1" name="WordArt 12"/>
          <p:cNvSpPr>
            <a:spLocks noChangeArrowheads="1" noChangeShapeType="1" noTextEdit="1"/>
          </p:cNvSpPr>
          <p:nvPr/>
        </p:nvSpPr>
        <p:spPr bwMode="auto">
          <a:xfrm>
            <a:off x="7668344" y="2852936"/>
            <a:ext cx="864096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dirty="0" smtClean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(кг)</a:t>
            </a:r>
            <a:endParaRPr lang="ru-RU" sz="3600" b="1" i="1" kern="10" dirty="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2" name="WordArt 13"/>
          <p:cNvSpPr>
            <a:spLocks noChangeArrowheads="1" noChangeShapeType="1" noTextEdit="1"/>
          </p:cNvSpPr>
          <p:nvPr/>
        </p:nvSpPr>
        <p:spPr bwMode="auto">
          <a:xfrm>
            <a:off x="7092280" y="3573016"/>
            <a:ext cx="1512168" cy="87483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dirty="0" smtClean="0">
                <a:ln w="19050">
                  <a:solidFill>
                    <a:srgbClr val="FFCC00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0,35х</a:t>
            </a:r>
            <a:endParaRPr lang="ru-RU" sz="3600" b="1" i="1" kern="10" dirty="0">
              <a:ln w="19050">
                <a:solidFill>
                  <a:srgbClr val="FFCC00"/>
                </a:solidFill>
                <a:rou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3" name="WordArt 13"/>
          <p:cNvSpPr>
            <a:spLocks noChangeArrowheads="1" noChangeShapeType="1" noTextEdit="1"/>
          </p:cNvSpPr>
          <p:nvPr/>
        </p:nvSpPr>
        <p:spPr bwMode="auto">
          <a:xfrm>
            <a:off x="7164288" y="5301208"/>
            <a:ext cx="1512168" cy="87483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dirty="0" smtClean="0">
                <a:ln w="19050">
                  <a:solidFill>
                    <a:srgbClr val="FFCC00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0,35х</a:t>
            </a:r>
            <a:endParaRPr lang="ru-RU" sz="3600" b="1" i="1" kern="10" dirty="0">
              <a:ln w="19050">
                <a:solidFill>
                  <a:srgbClr val="FFCC00"/>
                </a:solidFill>
                <a:rou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4" name="WordArt 13"/>
          <p:cNvSpPr>
            <a:spLocks noChangeArrowheads="1" noChangeShapeType="1" noTextEdit="1"/>
          </p:cNvSpPr>
          <p:nvPr/>
        </p:nvSpPr>
        <p:spPr bwMode="auto">
          <a:xfrm>
            <a:off x="7164288" y="5301208"/>
            <a:ext cx="1512168" cy="87483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dirty="0" smtClean="0">
                <a:ln w="19050">
                  <a:solidFill>
                    <a:srgbClr val="FFCC00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0,35х</a:t>
            </a:r>
            <a:endParaRPr lang="ru-RU" sz="3600" b="1" i="1" kern="10" dirty="0">
              <a:ln w="19050">
                <a:solidFill>
                  <a:srgbClr val="FFCC00"/>
                </a:solidFill>
                <a:rou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5" name="WordArt 13"/>
          <p:cNvSpPr>
            <a:spLocks noChangeArrowheads="1" noChangeShapeType="1" noTextEdit="1"/>
          </p:cNvSpPr>
          <p:nvPr/>
        </p:nvSpPr>
        <p:spPr bwMode="auto">
          <a:xfrm>
            <a:off x="179512" y="5157192"/>
            <a:ext cx="1512168" cy="87483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dirty="0" smtClean="0">
                <a:ln w="19050">
                  <a:solidFill>
                    <a:srgbClr val="FFCC00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0,5х</a:t>
            </a:r>
            <a:endParaRPr lang="ru-RU" sz="3600" b="1" i="1" kern="10" dirty="0">
              <a:ln w="19050">
                <a:solidFill>
                  <a:srgbClr val="FFCC00"/>
                </a:solidFill>
                <a:rou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>
            <a:off x="4716016" y="5733256"/>
            <a:ext cx="1440160" cy="0"/>
          </a:xfrm>
          <a:prstGeom prst="line">
            <a:avLst/>
          </a:prstGeom>
          <a:ln w="857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AutoShape 13"/>
          <p:cNvSpPr>
            <a:spLocks noChangeArrowheads="1"/>
          </p:cNvSpPr>
          <p:nvPr/>
        </p:nvSpPr>
        <p:spPr bwMode="auto">
          <a:xfrm>
            <a:off x="4283968" y="4365104"/>
            <a:ext cx="2376264" cy="2736304"/>
          </a:xfrm>
          <a:prstGeom prst="irregularSeal1">
            <a:avLst/>
          </a:prstGeom>
          <a:solidFill>
            <a:srgbClr val="FFFF00"/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pPr algn="ctr"/>
            <a:r>
              <a:rPr lang="ru-RU" sz="6000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7</a:t>
            </a:r>
            <a:r>
              <a:rPr lang="ru-RU" sz="6000" b="1" i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0%</a:t>
            </a:r>
            <a:endParaRPr lang="ru-RU" sz="6000" b="1" i="1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" name="AutoShape 13"/>
          <p:cNvSpPr>
            <a:spLocks noChangeArrowheads="1"/>
          </p:cNvSpPr>
          <p:nvPr/>
        </p:nvSpPr>
        <p:spPr bwMode="auto">
          <a:xfrm>
            <a:off x="1907704" y="4437112"/>
            <a:ext cx="2376264" cy="2736304"/>
          </a:xfrm>
          <a:prstGeom prst="irregularSeal1">
            <a:avLst/>
          </a:prstGeom>
          <a:solidFill>
            <a:srgbClr val="66FFFF"/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pPr algn="ctr"/>
            <a:r>
              <a:rPr lang="ru-RU" sz="6000" b="1" i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30%</a:t>
            </a:r>
            <a:endParaRPr lang="ru-RU" sz="6000" b="1" i="1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000"/>
                            </p:stCondLst>
                            <p:childTnLst>
                              <p:par>
                                <p:cTn id="12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5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000"/>
                            </p:stCondLst>
                            <p:childTnLst>
                              <p:par>
                                <p:cTn id="17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1500"/>
                            </p:stCondLst>
                            <p:childTnLst>
                              <p:par>
                                <p:cTn id="18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1000"/>
                            </p:stCondLst>
                            <p:childTnLst>
                              <p:par>
                                <p:cTn id="19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52302E-6 L -0.27171 -0.07402 " pathEditMode="relative" rAng="0" ptsTypes="AA">
                                      <p:cBhvr>
                                        <p:cTn id="23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" y="-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48819 0.10479 " pathEditMode="relative" ptsTypes="AA">
                                      <p:cBhvr>
                                        <p:cTn id="23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4" grpId="1"/>
      <p:bldP spid="35" grpId="0" animBg="1"/>
      <p:bldP spid="35" grpId="1"/>
      <p:bldP spid="40" grpId="0" animBg="1"/>
      <p:bldP spid="4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1628800"/>
            <a:ext cx="69461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hlinkClick r:id="rId1"/>
              </a:rPr>
              <a:t>http://econet.by/media/559/kindeditor/image/201307/20130720104618.jpg</a:t>
            </a:r>
            <a:r>
              <a:rPr lang="ru-RU" sz="1600" dirty="0" smtClean="0"/>
              <a:t> </a:t>
            </a:r>
            <a:endParaRPr lang="ru-RU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1340768"/>
            <a:ext cx="1728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Листья салата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51520" y="2132856"/>
            <a:ext cx="53510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hlinkClick r:id="rId2"/>
              </a:rPr>
              <a:t>http://www.playcast.ru/uploads/2014/07/08/9172362.png</a:t>
            </a:r>
            <a:r>
              <a:rPr lang="ru-RU" sz="1600" dirty="0" smtClean="0"/>
              <a:t> </a:t>
            </a:r>
            <a:endParaRPr lang="ru-RU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251520" y="1844824"/>
            <a:ext cx="967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Яблоки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51520" y="1124744"/>
            <a:ext cx="63610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hlinkClick r:id="rId3"/>
              </a:rPr>
              <a:t>http://fittyfattys.com/wp-content/uploads/2014/12/m5-768x1024.png</a:t>
            </a:r>
            <a:r>
              <a:rPr lang="ru-RU" sz="1600" dirty="0" smtClean="0"/>
              <a:t> </a:t>
            </a:r>
            <a:endParaRPr lang="ru-RU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251520" y="836712"/>
            <a:ext cx="7246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Вода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51520" y="2708920"/>
            <a:ext cx="43236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hlinkClick r:id="rId4"/>
              </a:rPr>
              <a:t>http://pngimg.com/upload/lips_PNG6225.png</a:t>
            </a:r>
            <a:r>
              <a:rPr lang="ru-RU" sz="1600" dirty="0" smtClean="0"/>
              <a:t> </a:t>
            </a:r>
            <a:endParaRPr lang="ru-RU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251520" y="2420888"/>
            <a:ext cx="982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Улыбка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251520" y="3212976"/>
            <a:ext cx="76290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hlinkClick r:id="rId5"/>
              </a:rPr>
              <a:t>http://cs3.a5.ru/media/d3/16/04/256_d316043b631ada917e0968d7053d273b.png</a:t>
            </a:r>
            <a:r>
              <a:rPr lang="ru-RU" sz="1600" dirty="0" smtClean="0"/>
              <a:t> </a:t>
            </a:r>
            <a:endParaRPr lang="ru-RU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251520" y="2924944"/>
            <a:ext cx="23377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Карандаш с указкой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251520" y="3717032"/>
            <a:ext cx="83487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hlinkClick r:id="rId6"/>
              </a:rPr>
              <a:t>http://static4.depositphotos.com/1000856/384/v/950/depositphotos_3842198-Chlorophyll.-</a:t>
            </a:r>
            <a:endParaRPr lang="ru-RU" sz="1600" dirty="0" smtClean="0">
              <a:hlinkClick r:id="rId6"/>
            </a:endParaRPr>
          </a:p>
          <a:p>
            <a:r>
              <a:rPr lang="en-US" sz="1600" dirty="0" smtClean="0">
                <a:hlinkClick r:id="rId6"/>
              </a:rPr>
              <a:t>Plant-Cells-under-the-Microscope.jpg</a:t>
            </a:r>
            <a:r>
              <a:rPr lang="ru-RU" sz="1600" dirty="0" smtClean="0"/>
              <a:t> </a:t>
            </a:r>
            <a:endParaRPr lang="ru-RU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251520" y="3429000"/>
            <a:ext cx="914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Клетка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251520" y="4509120"/>
            <a:ext cx="69717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hlinkClick r:id="rId7"/>
              </a:rPr>
              <a:t>http://ih1.redbubble.net/image.16164854.6197/flat,1000x1000,075,f.u1.jpg</a:t>
            </a:r>
            <a:r>
              <a:rPr lang="ru-RU" sz="1600" dirty="0" smtClean="0"/>
              <a:t> </a:t>
            </a:r>
            <a:endParaRPr lang="ru-RU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251520" y="4221088"/>
            <a:ext cx="20018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Живое вещество</a:t>
            </a:r>
            <a:endParaRPr lang="ru-RU" dirty="0"/>
          </a:p>
        </p:txBody>
      </p:sp>
      <p:sp>
        <p:nvSpPr>
          <p:cNvPr id="18" name="AutoShape 5"/>
          <p:cNvSpPr>
            <a:spLocks noChangeArrowheads="1"/>
          </p:cNvSpPr>
          <p:nvPr/>
        </p:nvSpPr>
        <p:spPr bwMode="auto">
          <a:xfrm>
            <a:off x="6516216" y="188640"/>
            <a:ext cx="2376959" cy="575791"/>
          </a:xfrm>
          <a:prstGeom prst="wedgeRoundRectCallout">
            <a:avLst>
              <a:gd name="adj1" fmla="val -35060"/>
              <a:gd name="adj2" fmla="val 41350"/>
              <a:gd name="adj3" fmla="val 16667"/>
            </a:avLst>
          </a:prstGeom>
          <a:solidFill>
            <a:srgbClr val="FFFF99"/>
          </a:solidFill>
          <a:ln w="9525">
            <a:solidFill>
              <a:srgbClr val="FFFF00"/>
            </a:solidFill>
            <a:miter lim="800000"/>
          </a:ln>
          <a:effectLst/>
        </p:spPr>
        <p:txBody>
          <a:bodyPr/>
          <a:lstStyle/>
          <a:p>
            <a:pPr algn="ctr"/>
            <a:r>
              <a:rPr lang="ru-RU" sz="2400" b="1" i="1" dirty="0" smtClean="0">
                <a:solidFill>
                  <a:srgbClr val="993300"/>
                </a:solidFill>
                <a:latin typeface="Georgia" panose="02040502050405020303" pitchFamily="18" charset="0"/>
              </a:rPr>
              <a:t>Источники</a:t>
            </a:r>
            <a:endParaRPr lang="ru-RU" sz="2400" b="1" i="1" dirty="0">
              <a:solidFill>
                <a:srgbClr val="993300"/>
              </a:solidFill>
              <a:latin typeface="Georgia" panose="02040502050405020303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51520" y="5013176"/>
            <a:ext cx="32896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hlinkClick r:id="rId8"/>
              </a:rPr>
              <a:t>http://times.am/upload/34616.png</a:t>
            </a:r>
            <a:r>
              <a:rPr lang="ru-RU" sz="1600" dirty="0" smtClean="0"/>
              <a:t> </a:t>
            </a:r>
            <a:endParaRPr lang="ru-RU" sz="1600" dirty="0"/>
          </a:p>
        </p:txBody>
      </p:sp>
      <p:sp>
        <p:nvSpPr>
          <p:cNvPr id="20" name="TextBox 19"/>
          <p:cNvSpPr txBox="1"/>
          <p:nvPr/>
        </p:nvSpPr>
        <p:spPr>
          <a:xfrm>
            <a:off x="251520" y="4725144"/>
            <a:ext cx="1441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Капля воды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179512" y="5517232"/>
            <a:ext cx="90893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hlinkClick r:id="rId9"/>
              </a:rPr>
              <a:t>http://skazkads-kotel.edumsko.ru/uploads/3000/2166/section/298563/0_ab637_773c53e0_orig.gif</a:t>
            </a:r>
            <a:r>
              <a:rPr lang="ru-RU" sz="1600" dirty="0" smtClean="0"/>
              <a:t> </a:t>
            </a:r>
            <a:endParaRPr lang="ru-RU" sz="1600" dirty="0"/>
          </a:p>
        </p:txBody>
      </p:sp>
      <p:sp>
        <p:nvSpPr>
          <p:cNvPr id="22" name="TextBox 21"/>
          <p:cNvSpPr txBox="1"/>
          <p:nvPr/>
        </p:nvSpPr>
        <p:spPr>
          <a:xfrm>
            <a:off x="251520" y="5229200"/>
            <a:ext cx="1641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Взвешивание</a:t>
            </a:r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251520" y="5949280"/>
            <a:ext cx="59537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hlinkClick r:id="rId10"/>
              </a:rPr>
              <a:t>http://www.essentialnaturaloils.com/image/data/watermelon.jpg</a:t>
            </a:r>
            <a:r>
              <a:rPr lang="ru-RU" sz="1600" dirty="0" smtClean="0"/>
              <a:t> </a:t>
            </a:r>
            <a:endParaRPr lang="ru-RU" sz="1600" dirty="0"/>
          </a:p>
        </p:txBody>
      </p:sp>
      <p:sp>
        <p:nvSpPr>
          <p:cNvPr id="24" name="TextBox 23"/>
          <p:cNvSpPr txBox="1"/>
          <p:nvPr/>
        </p:nvSpPr>
        <p:spPr>
          <a:xfrm>
            <a:off x="251520" y="5733256"/>
            <a:ext cx="814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Арбуз</a:t>
            </a:r>
            <a:endParaRPr lang="ru-RU" dirty="0"/>
          </a:p>
        </p:txBody>
      </p:sp>
      <p:sp>
        <p:nvSpPr>
          <p:cNvPr id="25" name="TextBox 24"/>
          <p:cNvSpPr txBox="1"/>
          <p:nvPr/>
        </p:nvSpPr>
        <p:spPr>
          <a:xfrm>
            <a:off x="251520" y="6381328"/>
            <a:ext cx="68278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hlinkClick r:id="rId11"/>
              </a:rPr>
              <a:t>http://img-fotki.yandex.ru/get/6308/139440740.12/0_6816f_4acfb003_XL</a:t>
            </a:r>
            <a:r>
              <a:rPr lang="ru-RU" sz="1600" dirty="0" smtClean="0"/>
              <a:t> </a:t>
            </a:r>
            <a:endParaRPr lang="ru-RU" sz="1600" dirty="0"/>
          </a:p>
        </p:txBody>
      </p:sp>
      <p:sp>
        <p:nvSpPr>
          <p:cNvPr id="26" name="TextBox 25"/>
          <p:cNvSpPr txBox="1"/>
          <p:nvPr/>
        </p:nvSpPr>
        <p:spPr>
          <a:xfrm>
            <a:off x="251520" y="6165304"/>
            <a:ext cx="8520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Груши</a:t>
            </a:r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304721" y="260648"/>
            <a:ext cx="88392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Готовимся к промежуточной аттестации. 5–6 классы.</a:t>
            </a:r>
            <a:endParaRPr lang="ru-RU" sz="1600" b="1" dirty="0" smtClean="0"/>
          </a:p>
          <a:p>
            <a:r>
              <a:rPr lang="ru-RU" sz="1600" dirty="0" smtClean="0"/>
              <a:t>/ авт.-сост. Е. А. Яровая. – Волгоград : Учитель, 2016. – 42 с.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5" name="Picture 13" descr="http://fittyfattys.com/wp-content/uploads/2014/12/m5-768x1024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-324544" y="1988840"/>
            <a:ext cx="4968552" cy="5227043"/>
          </a:xfrm>
          <a:prstGeom prst="rect">
            <a:avLst/>
          </a:prstGeom>
          <a:noFill/>
        </p:spPr>
      </p:pic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252536" y="836712"/>
            <a:ext cx="9289032" cy="3384376"/>
          </a:xfrm>
        </p:spPr>
        <p:txBody>
          <a:bodyPr/>
          <a:lstStyle/>
          <a:p>
            <a:pPr algn="just">
              <a:buFontTx/>
              <a:buNone/>
            </a:pPr>
            <a:r>
              <a:rPr lang="ru-RU" sz="2400" b="1" dirty="0" smtClean="0">
                <a:solidFill>
                  <a:schemeClr val="accent1">
                    <a:lumMod val="25000"/>
                  </a:schemeClr>
                </a:solidFill>
                <a:latin typeface="Georgia" panose="02040502050405020303" pitchFamily="18" charset="0"/>
              </a:rPr>
              <a:t>   «Вода входит в состав тел всех живых веществ. В среднем на нее приходится 80 % массы тела. Особенно много воды в листьях салата (более 90%), плодах яблони (70–85 %). Даже в зубной эмали на воду приходится около 10 %. Высокое содержание воды в живых организмах не случайно: от нее зависят физические свойства клетки, ее форма и объем. Вода участвует во всех жизненно важных процессах клетки».</a:t>
            </a:r>
            <a:endParaRPr lang="ru-RU" sz="2400" b="1" dirty="0">
              <a:solidFill>
                <a:schemeClr val="accent1">
                  <a:lumMod val="2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250825" y="188913"/>
            <a:ext cx="4067175" cy="575791"/>
          </a:xfrm>
          <a:prstGeom prst="wedgeRoundRectCallout">
            <a:avLst>
              <a:gd name="adj1" fmla="val -35060"/>
              <a:gd name="adj2" fmla="val 41350"/>
              <a:gd name="adj3" fmla="val 16667"/>
            </a:avLst>
          </a:prstGeom>
          <a:solidFill>
            <a:srgbClr val="FFFF99"/>
          </a:solidFill>
          <a:ln w="9525">
            <a:solidFill>
              <a:srgbClr val="FFFF00"/>
            </a:solidFill>
            <a:miter lim="800000"/>
          </a:ln>
          <a:effectLst/>
        </p:spPr>
        <p:txBody>
          <a:bodyPr/>
          <a:lstStyle/>
          <a:p>
            <a:pPr algn="ctr"/>
            <a:r>
              <a:rPr lang="ru-RU" sz="2400" b="1" i="1" dirty="0" smtClean="0">
                <a:solidFill>
                  <a:srgbClr val="993300"/>
                </a:solidFill>
                <a:latin typeface="Georgia" panose="02040502050405020303" pitchFamily="18" charset="0"/>
              </a:rPr>
              <a:t>Прочитайте  текст.</a:t>
            </a:r>
            <a:endParaRPr lang="ru-RU" sz="2400" b="1" i="1" dirty="0">
              <a:solidFill>
                <a:srgbClr val="993300"/>
              </a:solidFill>
              <a:latin typeface="Georgia" panose="02040502050405020303" pitchFamily="18" charset="0"/>
            </a:endParaRPr>
          </a:p>
        </p:txBody>
      </p:sp>
      <p:pic>
        <p:nvPicPr>
          <p:cNvPr id="3079" name="Picture 7" descr="http://econet.by/media/559/kindeditor/image/201307/20130720104618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79912" y="4005064"/>
            <a:ext cx="3685234" cy="2420888"/>
          </a:xfrm>
          <a:prstGeom prst="rect">
            <a:avLst/>
          </a:prstGeom>
          <a:noFill/>
        </p:spPr>
      </p:pic>
      <p:pic>
        <p:nvPicPr>
          <p:cNvPr id="3081" name="Picture 9" descr="http://www.playcast.ru/uploads/2014/07/08/9172362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75856" y="4862974"/>
            <a:ext cx="2304255" cy="1995026"/>
          </a:xfrm>
          <a:prstGeom prst="rect">
            <a:avLst/>
          </a:prstGeom>
          <a:noFill/>
        </p:spPr>
      </p:pic>
      <p:pic>
        <p:nvPicPr>
          <p:cNvPr id="8" name="Picture 4" descr="Рисунок1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660232" y="3788345"/>
            <a:ext cx="2016295" cy="3069655"/>
          </a:xfrm>
          <a:prstGeom prst="rect">
            <a:avLst/>
          </a:prstGeom>
          <a:noFill/>
        </p:spPr>
      </p:pic>
      <p:sp>
        <p:nvSpPr>
          <p:cNvPr id="13" name="AutoShape 5"/>
          <p:cNvSpPr>
            <a:spLocks noChangeArrowheads="1"/>
          </p:cNvSpPr>
          <p:nvPr/>
        </p:nvSpPr>
        <p:spPr bwMode="auto">
          <a:xfrm>
            <a:off x="251520" y="6093296"/>
            <a:ext cx="4067175" cy="575791"/>
          </a:xfrm>
          <a:prstGeom prst="wedgeRoundRectCallout">
            <a:avLst>
              <a:gd name="adj1" fmla="val -35060"/>
              <a:gd name="adj2" fmla="val 41350"/>
              <a:gd name="adj3" fmla="val 16667"/>
            </a:avLst>
          </a:prstGeom>
          <a:solidFill>
            <a:schemeClr val="bg2">
              <a:lumMod val="20000"/>
              <a:lumOff val="80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</a:ln>
          <a:effectLst/>
        </p:spPr>
        <p:txBody>
          <a:bodyPr/>
          <a:lstStyle/>
          <a:p>
            <a:pPr algn="ctr"/>
            <a:r>
              <a:rPr lang="ru-RU" sz="2400" b="1" i="1" dirty="0" smtClean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Выполните задания:</a:t>
            </a:r>
            <a:endParaRPr lang="ru-RU" sz="2400" b="1" i="1" dirty="0">
              <a:solidFill>
                <a:schemeClr val="bg2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15" name="Управляющая кнопка: возврат 14">
            <a:hlinkClick r:id="" action="ppaction://hlinkshowjump?jump=lastslideviewed" highlightClick="1"/>
          </p:cNvPr>
          <p:cNvSpPr/>
          <p:nvPr/>
        </p:nvSpPr>
        <p:spPr>
          <a:xfrm>
            <a:off x="8388424" y="5949280"/>
            <a:ext cx="648072" cy="404664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dd36efffaaed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0" y="2636838"/>
            <a:ext cx="2428875" cy="3960812"/>
          </a:xfrm>
          <a:prstGeom prst="rect">
            <a:avLst/>
          </a:prstGeom>
          <a:noFill/>
        </p:spPr>
      </p:pic>
      <p:pic>
        <p:nvPicPr>
          <p:cNvPr id="5" name="Picture 5" descr="Рисунок1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18263" y="2420938"/>
            <a:ext cx="2725737" cy="4149725"/>
          </a:xfrm>
          <a:prstGeom prst="rect">
            <a:avLst/>
          </a:prstGeom>
          <a:noFill/>
        </p:spPr>
      </p:pic>
      <p:pic>
        <p:nvPicPr>
          <p:cNvPr id="11" name="Picture 10" descr="http://konda-edu.ru/attachments/Image/395771.jpg?template=generic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25619" y="0"/>
            <a:ext cx="1618381" cy="1097208"/>
          </a:xfrm>
          <a:prstGeom prst="rect">
            <a:avLst/>
          </a:prstGeom>
          <a:noFill/>
        </p:spPr>
      </p:pic>
      <p:sp>
        <p:nvSpPr>
          <p:cNvPr id="12" name="Управляющая кнопка: настраиваемая 11">
            <a:hlinkClick r:id="rId4" action="ppaction://hlinksldjump" highlightClick="1"/>
          </p:cNvPr>
          <p:cNvSpPr/>
          <p:nvPr/>
        </p:nvSpPr>
        <p:spPr>
          <a:xfrm>
            <a:off x="2411760" y="836712"/>
            <a:ext cx="4320480" cy="576064"/>
          </a:xfrm>
          <a:prstGeom prst="actionButtonBlank">
            <a:avLst/>
          </a:prstGeom>
          <a:solidFill>
            <a:srgbClr val="FAE1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  <a:latin typeface="Georgia" panose="02040502050405020303" pitchFamily="18" charset="0"/>
              </a:rPr>
              <a:t>Задание №1</a:t>
            </a:r>
            <a:endParaRPr lang="ru-RU" sz="2800" b="1" i="1" dirty="0">
              <a:solidFill>
                <a:schemeClr val="accent6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13" name="Управляющая кнопка: настраиваемая 12">
            <a:hlinkClick r:id="rId5" action="ppaction://hlinksldjump" highlightClick="1"/>
          </p:cNvPr>
          <p:cNvSpPr/>
          <p:nvPr/>
        </p:nvSpPr>
        <p:spPr>
          <a:xfrm>
            <a:off x="2411760" y="1844824"/>
            <a:ext cx="4320480" cy="576064"/>
          </a:xfrm>
          <a:prstGeom prst="actionButtonBlank">
            <a:avLst/>
          </a:prstGeom>
          <a:solidFill>
            <a:srgbClr val="FAE1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  <a:latin typeface="Georgia" panose="02040502050405020303" pitchFamily="18" charset="0"/>
              </a:rPr>
              <a:t>Задание №2</a:t>
            </a:r>
            <a:endParaRPr lang="ru-RU" sz="2800" b="1" i="1" dirty="0">
              <a:solidFill>
                <a:schemeClr val="accent6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14" name="Управляющая кнопка: настраиваемая 13">
            <a:hlinkClick r:id="rId6" action="ppaction://hlinksldjump" highlightClick="1"/>
          </p:cNvPr>
          <p:cNvSpPr/>
          <p:nvPr/>
        </p:nvSpPr>
        <p:spPr>
          <a:xfrm>
            <a:off x="2411760" y="2852936"/>
            <a:ext cx="4320480" cy="576064"/>
          </a:xfrm>
          <a:prstGeom prst="actionButtonBlank">
            <a:avLst/>
          </a:prstGeom>
          <a:solidFill>
            <a:srgbClr val="FAE1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  <a:latin typeface="Georgia" panose="02040502050405020303" pitchFamily="18" charset="0"/>
              </a:rPr>
              <a:t>Задание №3</a:t>
            </a:r>
            <a:endParaRPr lang="ru-RU" sz="2800" b="1" i="1" dirty="0">
              <a:solidFill>
                <a:schemeClr val="accent6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3" descr="http://fittyfattys.com/wp-content/uploads/2014/12/m5-768x1024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 flipH="1">
            <a:off x="3563888" y="1988840"/>
            <a:ext cx="5580112" cy="5227043"/>
          </a:xfrm>
          <a:prstGeom prst="rect">
            <a:avLst/>
          </a:prstGeom>
          <a:noFill/>
        </p:spPr>
      </p:pic>
      <p:pic>
        <p:nvPicPr>
          <p:cNvPr id="5" name="Picture 4" descr="dd36efffaaed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3804956"/>
            <a:ext cx="1872208" cy="3053044"/>
          </a:xfrm>
          <a:prstGeom prst="rect">
            <a:avLst/>
          </a:prstGeom>
          <a:noFill/>
        </p:spPr>
      </p:pic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250825" y="188913"/>
            <a:ext cx="2376959" cy="575791"/>
          </a:xfrm>
          <a:prstGeom prst="wedgeRoundRectCallout">
            <a:avLst>
              <a:gd name="adj1" fmla="val -35060"/>
              <a:gd name="adj2" fmla="val 41350"/>
              <a:gd name="adj3" fmla="val 16667"/>
            </a:avLst>
          </a:prstGeom>
          <a:solidFill>
            <a:srgbClr val="FFFF99"/>
          </a:solidFill>
          <a:ln w="9525">
            <a:solidFill>
              <a:srgbClr val="FFFF00"/>
            </a:solidFill>
            <a:miter lim="800000"/>
          </a:ln>
          <a:effectLst/>
        </p:spPr>
        <p:txBody>
          <a:bodyPr/>
          <a:lstStyle/>
          <a:p>
            <a:pPr algn="ctr"/>
            <a:r>
              <a:rPr lang="ru-RU" sz="2400" b="1" i="1" dirty="0" smtClean="0">
                <a:solidFill>
                  <a:srgbClr val="993300"/>
                </a:solidFill>
                <a:latin typeface="Georgia" panose="02040502050405020303" pitchFamily="18" charset="0"/>
              </a:rPr>
              <a:t>Задание 1</a:t>
            </a:r>
            <a:endParaRPr lang="ru-RU" sz="2400" b="1" i="1" dirty="0">
              <a:solidFill>
                <a:srgbClr val="993300"/>
              </a:solidFill>
              <a:latin typeface="Georgia" panose="02040502050405020303" pitchFamily="18" charset="0"/>
            </a:endParaRPr>
          </a:p>
        </p:txBody>
      </p:sp>
      <p:sp>
        <p:nvSpPr>
          <p:cNvPr id="7" name="AutoShape 8"/>
          <p:cNvSpPr>
            <a:spLocks noChangeArrowheads="1"/>
          </p:cNvSpPr>
          <p:nvPr/>
        </p:nvSpPr>
        <p:spPr bwMode="auto">
          <a:xfrm>
            <a:off x="2627784" y="188640"/>
            <a:ext cx="6192687" cy="575791"/>
          </a:xfrm>
          <a:prstGeom prst="wedgeRoundRectCallout">
            <a:avLst>
              <a:gd name="adj1" fmla="val 34439"/>
              <a:gd name="adj2" fmla="val 30666"/>
              <a:gd name="adj3" fmla="val 16667"/>
            </a:avLst>
          </a:prstGeom>
          <a:solidFill>
            <a:srgbClr val="CCFFFF"/>
          </a:solidFill>
          <a:ln w="9525">
            <a:solidFill>
              <a:srgbClr val="99CCFF"/>
            </a:solidFill>
            <a:miter lim="800000"/>
          </a:ln>
          <a:effectLst/>
        </p:spPr>
        <p:txBody>
          <a:bodyPr/>
          <a:lstStyle/>
          <a:p>
            <a:pPr algn="ctr"/>
            <a:r>
              <a:rPr lang="ru-RU" sz="2400" b="1" i="1" dirty="0" smtClean="0">
                <a:solidFill>
                  <a:schemeClr val="accent2"/>
                </a:solidFill>
                <a:latin typeface="Georgia" panose="02040502050405020303" pitchFamily="18" charset="0"/>
              </a:rPr>
              <a:t>Выберите верные утверждения:</a:t>
            </a:r>
            <a:endParaRPr lang="ru-RU" sz="2400" b="1" i="1" dirty="0">
              <a:solidFill>
                <a:schemeClr val="accent2"/>
              </a:solidFill>
              <a:latin typeface="Georgia" panose="02040502050405020303" pitchFamily="18" charset="0"/>
            </a:endParaRPr>
          </a:p>
        </p:txBody>
      </p:sp>
      <p:sp>
        <p:nvSpPr>
          <p:cNvPr id="9" name="Управляющая кнопка: настраиваемая 8">
            <a:hlinkClick r:id="rId3" action="ppaction://hlinksldjump" highlightClick="1"/>
          </p:cNvPr>
          <p:cNvSpPr/>
          <p:nvPr/>
        </p:nvSpPr>
        <p:spPr>
          <a:xfrm>
            <a:off x="1691680" y="1268760"/>
            <a:ext cx="720080" cy="720080"/>
          </a:xfrm>
          <a:prstGeom prst="actionButtonBlank">
            <a:avLst/>
          </a:prstGeom>
          <a:solidFill>
            <a:srgbClr val="9E4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/>
              <a:t>А</a:t>
            </a:r>
            <a:endParaRPr lang="ru-RU" sz="3600" b="1" i="1" dirty="0"/>
          </a:p>
        </p:txBody>
      </p:sp>
      <p:sp>
        <p:nvSpPr>
          <p:cNvPr id="10" name="Управляющая кнопка: настраиваемая 9">
            <a:hlinkClick r:id="rId4" action="ppaction://hlinksldjump" highlightClick="1"/>
          </p:cNvPr>
          <p:cNvSpPr/>
          <p:nvPr/>
        </p:nvSpPr>
        <p:spPr>
          <a:xfrm>
            <a:off x="1691680" y="2204864"/>
            <a:ext cx="720080" cy="720080"/>
          </a:xfrm>
          <a:prstGeom prst="actionButtonBlank">
            <a:avLst/>
          </a:prstGeom>
          <a:solidFill>
            <a:srgbClr val="9E4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/>
              <a:t>Б</a:t>
            </a:r>
            <a:endParaRPr lang="ru-RU" sz="3600" b="1" i="1" dirty="0"/>
          </a:p>
        </p:txBody>
      </p:sp>
      <p:sp>
        <p:nvSpPr>
          <p:cNvPr id="11" name="Управляющая кнопка: настраиваемая 10">
            <a:hlinkClick r:id="rId5" action="ppaction://hlinksldjump" highlightClick="1"/>
          </p:cNvPr>
          <p:cNvSpPr/>
          <p:nvPr/>
        </p:nvSpPr>
        <p:spPr>
          <a:xfrm>
            <a:off x="1691680" y="3212976"/>
            <a:ext cx="720080" cy="720080"/>
          </a:xfrm>
          <a:prstGeom prst="actionButtonBlank">
            <a:avLst/>
          </a:prstGeom>
          <a:solidFill>
            <a:srgbClr val="9E4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/>
              <a:t>В</a:t>
            </a:r>
            <a:endParaRPr lang="ru-RU" sz="3600" b="1" i="1" dirty="0"/>
          </a:p>
        </p:txBody>
      </p:sp>
      <p:sp>
        <p:nvSpPr>
          <p:cNvPr id="12" name="Управляющая кнопка: настраиваемая 11">
            <a:hlinkClick r:id="" action="ppaction://noaction" highlightClick="1"/>
          </p:cNvPr>
          <p:cNvSpPr/>
          <p:nvPr/>
        </p:nvSpPr>
        <p:spPr>
          <a:xfrm>
            <a:off x="1691680" y="4293096"/>
            <a:ext cx="720080" cy="720080"/>
          </a:xfrm>
          <a:prstGeom prst="actionButtonBlank">
            <a:avLst/>
          </a:prstGeom>
          <a:solidFill>
            <a:srgbClr val="9E4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/>
              <a:t>Г</a:t>
            </a:r>
            <a:endParaRPr lang="ru-RU" sz="3600" b="1" i="1" dirty="0"/>
          </a:p>
        </p:txBody>
      </p:sp>
      <p:sp>
        <p:nvSpPr>
          <p:cNvPr id="13" name="AutoShape 11"/>
          <p:cNvSpPr>
            <a:spLocks noChangeArrowheads="1"/>
          </p:cNvSpPr>
          <p:nvPr/>
        </p:nvSpPr>
        <p:spPr bwMode="auto">
          <a:xfrm>
            <a:off x="2555776" y="1268760"/>
            <a:ext cx="6408712" cy="719708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9525">
            <a:noFill/>
            <a:rou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Меньше всего воды в листьях салата.</a:t>
            </a:r>
            <a:endParaRPr lang="ru-RU" sz="2400" b="1" dirty="0">
              <a:solidFill>
                <a:schemeClr val="bg2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14" name="AutoShape 11"/>
          <p:cNvSpPr>
            <a:spLocks noChangeArrowheads="1"/>
          </p:cNvSpPr>
          <p:nvPr/>
        </p:nvSpPr>
        <p:spPr bwMode="auto">
          <a:xfrm>
            <a:off x="2555776" y="2204864"/>
            <a:ext cx="6408712" cy="719708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9525">
            <a:noFill/>
            <a:rou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Зубная эмаль не содержит воды.</a:t>
            </a:r>
            <a:endParaRPr lang="ru-RU" sz="2400" b="1" dirty="0">
              <a:solidFill>
                <a:schemeClr val="bg2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15" name="Picture 7" descr="http://econet.by/media/559/kindeditor/image/201307/20130720104618.jpg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4446" y="995169"/>
            <a:ext cx="1712159" cy="1124744"/>
          </a:xfrm>
          <a:prstGeom prst="rect">
            <a:avLst/>
          </a:prstGeom>
          <a:noFill/>
        </p:spPr>
      </p:pic>
      <p:sp>
        <p:nvSpPr>
          <p:cNvPr id="16" name="AutoShape 11"/>
          <p:cNvSpPr>
            <a:spLocks noChangeArrowheads="1"/>
          </p:cNvSpPr>
          <p:nvPr/>
        </p:nvSpPr>
        <p:spPr bwMode="auto">
          <a:xfrm>
            <a:off x="2555776" y="3212976"/>
            <a:ext cx="6408712" cy="719708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9525">
            <a:noFill/>
            <a:rou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От количества воды в организме </a:t>
            </a:r>
            <a:endParaRPr lang="ru-RU" sz="2400" b="1" dirty="0" smtClean="0">
              <a:solidFill>
                <a:schemeClr val="bg2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зависят физические свойства клетки.</a:t>
            </a:r>
            <a:endParaRPr lang="ru-RU" sz="2400" b="1" dirty="0">
              <a:solidFill>
                <a:schemeClr val="bg2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44034" name="Picture 2" descr="http://pngimg.com/upload/lips_PNG6225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51520" y="1988840"/>
            <a:ext cx="1584176" cy="1108866"/>
          </a:xfrm>
          <a:prstGeom prst="rect">
            <a:avLst/>
          </a:prstGeom>
          <a:noFill/>
        </p:spPr>
      </p:pic>
      <p:sp>
        <p:nvSpPr>
          <p:cNvPr id="17" name="AutoShape 11"/>
          <p:cNvSpPr>
            <a:spLocks noChangeArrowheads="1"/>
          </p:cNvSpPr>
          <p:nvPr/>
        </p:nvSpPr>
        <p:spPr bwMode="auto">
          <a:xfrm>
            <a:off x="2555776" y="4221088"/>
            <a:ext cx="6408712" cy="1224136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9525">
            <a:noFill/>
            <a:rou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Если масса тела живого вещества</a:t>
            </a:r>
            <a:endParaRPr lang="ru-RU" sz="2400" b="1" dirty="0" smtClean="0">
              <a:solidFill>
                <a:schemeClr val="bg2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составляет 300 г, то на воду </a:t>
            </a:r>
            <a:endParaRPr lang="ru-RU" sz="2400" b="1" dirty="0" smtClean="0">
              <a:solidFill>
                <a:schemeClr val="bg2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приходится в среднем 240 г.</a:t>
            </a:r>
            <a:endParaRPr lang="ru-RU" sz="2400" b="1" dirty="0">
              <a:solidFill>
                <a:schemeClr val="bg2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19" name="Управляющая кнопка: настраиваемая 18">
            <a:hlinkClick r:id="rId8" action="ppaction://hlinksldjump" highlightClick="1"/>
          </p:cNvPr>
          <p:cNvSpPr/>
          <p:nvPr/>
        </p:nvSpPr>
        <p:spPr>
          <a:xfrm>
            <a:off x="1835696" y="6309320"/>
            <a:ext cx="1224136" cy="43204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Текст</a:t>
            </a:r>
            <a:endParaRPr lang="ru-RU" b="1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20" name="Скругленная прямоугольная выноска 19"/>
          <p:cNvSpPr/>
          <p:nvPr/>
        </p:nvSpPr>
        <p:spPr>
          <a:xfrm>
            <a:off x="6012160" y="908720"/>
            <a:ext cx="2160240" cy="360040"/>
          </a:xfrm>
          <a:prstGeom prst="wedgeRoundRectCallout">
            <a:avLst>
              <a:gd name="adj1" fmla="val 68259"/>
              <a:gd name="adj2" fmla="val 118938"/>
              <a:gd name="adj3" fmla="val 1666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Неверно</a:t>
            </a:r>
            <a:endParaRPr lang="ru-RU" sz="2400" b="1" i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21" name="Скругленная прямоугольная выноска 20"/>
          <p:cNvSpPr/>
          <p:nvPr/>
        </p:nvSpPr>
        <p:spPr>
          <a:xfrm>
            <a:off x="6012160" y="1916832"/>
            <a:ext cx="2160240" cy="360040"/>
          </a:xfrm>
          <a:prstGeom prst="wedgeRoundRectCallout">
            <a:avLst>
              <a:gd name="adj1" fmla="val 68259"/>
              <a:gd name="adj2" fmla="val 118938"/>
              <a:gd name="adj3" fmla="val 1666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Неверно</a:t>
            </a:r>
            <a:endParaRPr lang="ru-RU" sz="2400" b="1" i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22" name="Скругленная прямоугольная выноска 21"/>
          <p:cNvSpPr/>
          <p:nvPr/>
        </p:nvSpPr>
        <p:spPr>
          <a:xfrm>
            <a:off x="6012160" y="2852936"/>
            <a:ext cx="2160240" cy="360040"/>
          </a:xfrm>
          <a:prstGeom prst="wedgeRoundRectCallout">
            <a:avLst>
              <a:gd name="adj1" fmla="val 68259"/>
              <a:gd name="adj2" fmla="val 118938"/>
              <a:gd name="adj3" fmla="val 16667"/>
            </a:avLst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Верно</a:t>
            </a:r>
            <a:endParaRPr lang="ru-RU" sz="2400" b="1" i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23" name="Скругленная прямоугольная выноска 22"/>
          <p:cNvSpPr/>
          <p:nvPr/>
        </p:nvSpPr>
        <p:spPr>
          <a:xfrm>
            <a:off x="6012160" y="3933056"/>
            <a:ext cx="2160240" cy="360040"/>
          </a:xfrm>
          <a:prstGeom prst="wedgeRoundRectCallout">
            <a:avLst>
              <a:gd name="adj1" fmla="val 68259"/>
              <a:gd name="adj2" fmla="val 118938"/>
              <a:gd name="adj3" fmla="val 16667"/>
            </a:avLst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Верно</a:t>
            </a:r>
            <a:endParaRPr lang="ru-RU" sz="2400" b="1" i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5"/>
          <p:cNvSpPr>
            <a:spLocks noChangeArrowheads="1"/>
          </p:cNvSpPr>
          <p:nvPr/>
        </p:nvSpPr>
        <p:spPr bwMode="auto">
          <a:xfrm>
            <a:off x="250825" y="188913"/>
            <a:ext cx="2376959" cy="575791"/>
          </a:xfrm>
          <a:prstGeom prst="wedgeRoundRectCallout">
            <a:avLst>
              <a:gd name="adj1" fmla="val -35060"/>
              <a:gd name="adj2" fmla="val 41350"/>
              <a:gd name="adj3" fmla="val 16667"/>
            </a:avLst>
          </a:prstGeom>
          <a:solidFill>
            <a:srgbClr val="FFFF99"/>
          </a:solidFill>
          <a:ln w="9525">
            <a:solidFill>
              <a:srgbClr val="FFFF00"/>
            </a:solidFill>
            <a:miter lim="800000"/>
          </a:ln>
          <a:effectLst/>
        </p:spPr>
        <p:txBody>
          <a:bodyPr/>
          <a:lstStyle/>
          <a:p>
            <a:pPr algn="ctr"/>
            <a:r>
              <a:rPr lang="ru-RU" sz="2400" b="1" i="1" dirty="0" smtClean="0">
                <a:solidFill>
                  <a:srgbClr val="993300"/>
                </a:solidFill>
                <a:latin typeface="Georgia" panose="02040502050405020303" pitchFamily="18" charset="0"/>
              </a:rPr>
              <a:t>Задание 1</a:t>
            </a:r>
            <a:endParaRPr lang="ru-RU" sz="2400" b="1" i="1" dirty="0">
              <a:solidFill>
                <a:srgbClr val="993300"/>
              </a:solidFill>
              <a:latin typeface="Georgia" panose="02040502050405020303" pitchFamily="18" charset="0"/>
            </a:endParaRPr>
          </a:p>
        </p:txBody>
      </p:sp>
      <p:sp>
        <p:nvSpPr>
          <p:cNvPr id="5" name="AutoShape 8"/>
          <p:cNvSpPr>
            <a:spLocks noChangeArrowheads="1"/>
          </p:cNvSpPr>
          <p:nvPr/>
        </p:nvSpPr>
        <p:spPr bwMode="auto">
          <a:xfrm>
            <a:off x="2627784" y="188640"/>
            <a:ext cx="6192687" cy="575791"/>
          </a:xfrm>
          <a:prstGeom prst="wedgeRoundRectCallout">
            <a:avLst>
              <a:gd name="adj1" fmla="val 34439"/>
              <a:gd name="adj2" fmla="val 30666"/>
              <a:gd name="adj3" fmla="val 16667"/>
            </a:avLst>
          </a:prstGeom>
          <a:solidFill>
            <a:srgbClr val="CCFFFF"/>
          </a:solidFill>
          <a:ln w="9525">
            <a:solidFill>
              <a:srgbClr val="99CCFF"/>
            </a:solidFill>
            <a:miter lim="800000"/>
          </a:ln>
          <a:effectLst/>
        </p:spPr>
        <p:txBody>
          <a:bodyPr/>
          <a:lstStyle/>
          <a:p>
            <a:pPr algn="ctr"/>
            <a:r>
              <a:rPr lang="ru-RU" sz="2400" b="1" i="1" dirty="0" smtClean="0">
                <a:solidFill>
                  <a:schemeClr val="accent2"/>
                </a:solidFill>
                <a:latin typeface="Georgia" panose="02040502050405020303" pitchFamily="18" charset="0"/>
              </a:rPr>
              <a:t>Выберите верные утверждения:</a:t>
            </a:r>
            <a:endParaRPr lang="ru-RU" sz="2400" b="1" i="1" dirty="0">
              <a:solidFill>
                <a:schemeClr val="accent2"/>
              </a:solidFill>
              <a:latin typeface="Georgia" panose="02040502050405020303" pitchFamily="18" charset="0"/>
            </a:endParaRPr>
          </a:p>
        </p:txBody>
      </p:sp>
      <p:sp>
        <p:nvSpPr>
          <p:cNvPr id="6" name="Управляющая кнопка: настраиваемая 5">
            <a:hlinkClick r:id="" action="ppaction://noaction" highlightClick="1"/>
          </p:cNvPr>
          <p:cNvSpPr/>
          <p:nvPr/>
        </p:nvSpPr>
        <p:spPr>
          <a:xfrm>
            <a:off x="1691680" y="1268760"/>
            <a:ext cx="720080" cy="720080"/>
          </a:xfrm>
          <a:prstGeom prst="actionButtonBlank">
            <a:avLst/>
          </a:prstGeom>
          <a:solidFill>
            <a:srgbClr val="9E4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/>
              <a:t>А</a:t>
            </a:r>
            <a:endParaRPr lang="ru-RU" sz="3600" b="1" i="1" dirty="0"/>
          </a:p>
        </p:txBody>
      </p:sp>
      <p:sp>
        <p:nvSpPr>
          <p:cNvPr id="7" name="AutoShape 11"/>
          <p:cNvSpPr>
            <a:spLocks noChangeArrowheads="1"/>
          </p:cNvSpPr>
          <p:nvPr/>
        </p:nvSpPr>
        <p:spPr bwMode="auto">
          <a:xfrm>
            <a:off x="2555776" y="1268760"/>
            <a:ext cx="6408712" cy="719708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9525">
            <a:noFill/>
            <a:rou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Меньше всего воды в листьях салата.</a:t>
            </a:r>
            <a:endParaRPr lang="ru-RU" sz="2400" b="1" dirty="0">
              <a:solidFill>
                <a:schemeClr val="bg2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8" name="Picture 7" descr="http://econet.by/media/559/kindeditor/image/201307/20130720104618.jpg"/>
          <p:cNvPicPr>
            <a:picLocks noChangeAspect="1" noChangeArrowheads="1"/>
          </p:cNvPicPr>
          <p:nvPr/>
        </p:nvPicPr>
        <p:blipFill>
          <a:blip r:embed="rId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4446" y="995169"/>
            <a:ext cx="1712159" cy="1124744"/>
          </a:xfrm>
          <a:prstGeom prst="rect">
            <a:avLst/>
          </a:prstGeom>
          <a:noFill/>
        </p:spPr>
      </p:pic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-145032" y="2348880"/>
            <a:ext cx="9289032" cy="338437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2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  «Вода входит в состав тел всех живых веществ. В среднем на нее приходится 80 % массы тела. Особенно много воды в листьях салата (более 90%), плодах яблони (70–85 %). Даже в зубной эмали на воду приходится около 10 %. Высокое содержание воды в живых организмах не случайно: от нее зависят физические свойства клетки, ее форма и объем. Вода участвует во всех жизненно важных процессах клетки».</a:t>
            </a:r>
            <a:endParaRPr kumimoji="0" lang="ru-RU" sz="2400" b="1" i="0" u="none" strike="noStrike" kern="0" cap="none" spc="0" normalizeH="0" baseline="0" noProof="0" dirty="0" smtClean="0">
              <a:ln>
                <a:noFill/>
              </a:ln>
              <a:solidFill>
                <a:schemeClr val="accent1">
                  <a:lumMod val="2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323528" y="3501008"/>
            <a:ext cx="8712968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4" name="Скругленная прямоугольная выноска 13"/>
          <p:cNvSpPr/>
          <p:nvPr/>
        </p:nvSpPr>
        <p:spPr>
          <a:xfrm>
            <a:off x="6084168" y="908720"/>
            <a:ext cx="2160240" cy="360040"/>
          </a:xfrm>
          <a:prstGeom prst="wedgeRoundRectCallout">
            <a:avLst>
              <a:gd name="adj1" fmla="val 68259"/>
              <a:gd name="adj2" fmla="val 118938"/>
              <a:gd name="adj3" fmla="val 1666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Неверно</a:t>
            </a:r>
            <a:endParaRPr lang="ru-RU" sz="2400" b="1" i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15" name="Управляющая кнопка: возврат 14">
            <a:hlinkClick r:id="" action="ppaction://hlinkshowjump?jump=lastslideviewed" highlightClick="1"/>
          </p:cNvPr>
          <p:cNvSpPr/>
          <p:nvPr/>
        </p:nvSpPr>
        <p:spPr>
          <a:xfrm>
            <a:off x="8388424" y="5949280"/>
            <a:ext cx="648072" cy="404664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5058" name="Picture 2" descr="http://cs3.a5.ru/media/d3/16/04/256_d316043b631ada917e0968d7053d273b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flipH="1">
            <a:off x="7524328" y="5417840"/>
            <a:ext cx="1368152" cy="14401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3.6248E-6 L -0.7993 -0.2792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0" y="-1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993 -0.27921 L 0.04323 -0.27921 " pathEditMode="relative" rAng="0" ptsTypes="AA">
                                      <p:cBhvr>
                                        <p:cTn id="12" dur="3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-145032" y="2348880"/>
            <a:ext cx="9289032" cy="338437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2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  «Вода входит в состав тел всех живых веществ. В среднем на нее приходится 80 % массы тела. Особенно много воды в листьях салата (более 90%), плодах яблони (70–85 %). Даже в зубной эмали на воду приходится около 10 %. Высокое содержание воды в живых организмах не случайно: от нее зависят физические свойства клетки, ее форма и объем. Вода участвует во всех жизненно важных процессах клетки».</a:t>
            </a:r>
            <a:endParaRPr kumimoji="0" lang="ru-RU" sz="2400" b="1" i="0" u="none" strike="noStrike" kern="0" cap="none" spc="0" normalizeH="0" baseline="0" noProof="0" dirty="0" smtClean="0">
              <a:ln>
                <a:noFill/>
              </a:ln>
              <a:solidFill>
                <a:schemeClr val="accent1">
                  <a:lumMod val="2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4860032" y="3861048"/>
            <a:ext cx="4283968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6" name="Управляющая кнопка: возврат 5">
            <a:hlinkClick r:id="" action="ppaction://hlinkshowjump?jump=lastslideviewed" highlightClick="1"/>
          </p:cNvPr>
          <p:cNvSpPr/>
          <p:nvPr/>
        </p:nvSpPr>
        <p:spPr>
          <a:xfrm>
            <a:off x="8388424" y="5949280"/>
            <a:ext cx="648072" cy="404664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" descr="http://cs3.a5.ru/media/d3/16/04/256_d316043b631ada917e0968d7053d273b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 flipH="1">
            <a:off x="7524328" y="5417840"/>
            <a:ext cx="1368152" cy="1440160"/>
          </a:xfrm>
          <a:prstGeom prst="rect">
            <a:avLst/>
          </a:prstGeom>
          <a:noFill/>
        </p:spPr>
      </p:pic>
      <p:sp>
        <p:nvSpPr>
          <p:cNvPr id="8" name="Управляющая кнопка: настраиваемая 7">
            <a:hlinkClick r:id="" action="ppaction://noaction" highlightClick="1"/>
          </p:cNvPr>
          <p:cNvSpPr/>
          <p:nvPr/>
        </p:nvSpPr>
        <p:spPr>
          <a:xfrm>
            <a:off x="1691680" y="1268760"/>
            <a:ext cx="720080" cy="720080"/>
          </a:xfrm>
          <a:prstGeom prst="actionButtonBlank">
            <a:avLst/>
          </a:prstGeom>
          <a:solidFill>
            <a:srgbClr val="9E4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/>
              <a:t>Б</a:t>
            </a:r>
            <a:endParaRPr lang="ru-RU" sz="3600" b="1" i="1" dirty="0"/>
          </a:p>
        </p:txBody>
      </p:sp>
      <p:sp>
        <p:nvSpPr>
          <p:cNvPr id="9" name="AutoShape 11"/>
          <p:cNvSpPr>
            <a:spLocks noChangeArrowheads="1"/>
          </p:cNvSpPr>
          <p:nvPr/>
        </p:nvSpPr>
        <p:spPr bwMode="auto">
          <a:xfrm>
            <a:off x="2555776" y="1268760"/>
            <a:ext cx="6408712" cy="719708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9525">
            <a:noFill/>
            <a:rou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Зубная эмаль не содержит воды.</a:t>
            </a:r>
            <a:endParaRPr lang="ru-RU" sz="2400" b="1" dirty="0">
              <a:solidFill>
                <a:schemeClr val="bg2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10" name="Picture 2" descr="http://pngimg.com/upload/lips_PNG6225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1052736"/>
            <a:ext cx="1584176" cy="1108866"/>
          </a:xfrm>
          <a:prstGeom prst="rect">
            <a:avLst/>
          </a:prstGeom>
          <a:noFill/>
        </p:spPr>
      </p:pic>
      <p:sp>
        <p:nvSpPr>
          <p:cNvPr id="11" name="Скругленная прямоугольная выноска 10"/>
          <p:cNvSpPr/>
          <p:nvPr/>
        </p:nvSpPr>
        <p:spPr>
          <a:xfrm>
            <a:off x="6012160" y="908720"/>
            <a:ext cx="2160240" cy="360040"/>
          </a:xfrm>
          <a:prstGeom prst="wedgeRoundRectCallout">
            <a:avLst>
              <a:gd name="adj1" fmla="val 68259"/>
              <a:gd name="adj2" fmla="val 118938"/>
              <a:gd name="adj3" fmla="val 1666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Неверно</a:t>
            </a:r>
            <a:endParaRPr lang="ru-RU" sz="2400" b="1" i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12" name="AutoShape 5"/>
          <p:cNvSpPr>
            <a:spLocks noChangeArrowheads="1"/>
          </p:cNvSpPr>
          <p:nvPr/>
        </p:nvSpPr>
        <p:spPr bwMode="auto">
          <a:xfrm>
            <a:off x="250825" y="188913"/>
            <a:ext cx="2376959" cy="575791"/>
          </a:xfrm>
          <a:prstGeom prst="wedgeRoundRectCallout">
            <a:avLst>
              <a:gd name="adj1" fmla="val -35060"/>
              <a:gd name="adj2" fmla="val 41350"/>
              <a:gd name="adj3" fmla="val 16667"/>
            </a:avLst>
          </a:prstGeom>
          <a:solidFill>
            <a:srgbClr val="FFFF99"/>
          </a:solidFill>
          <a:ln w="9525">
            <a:solidFill>
              <a:srgbClr val="FFFF00"/>
            </a:solidFill>
            <a:miter lim="800000"/>
          </a:ln>
          <a:effectLst/>
        </p:spPr>
        <p:txBody>
          <a:bodyPr/>
          <a:lstStyle/>
          <a:p>
            <a:pPr algn="ctr"/>
            <a:r>
              <a:rPr lang="ru-RU" sz="2400" b="1" i="1" dirty="0" smtClean="0">
                <a:solidFill>
                  <a:srgbClr val="993300"/>
                </a:solidFill>
                <a:latin typeface="Georgia" panose="02040502050405020303" pitchFamily="18" charset="0"/>
              </a:rPr>
              <a:t>Задание 1</a:t>
            </a:r>
            <a:endParaRPr lang="ru-RU" sz="2400" b="1" i="1" dirty="0">
              <a:solidFill>
                <a:srgbClr val="993300"/>
              </a:solidFill>
              <a:latin typeface="Georgia" panose="02040502050405020303" pitchFamily="18" charset="0"/>
            </a:endParaRPr>
          </a:p>
        </p:txBody>
      </p:sp>
      <p:sp>
        <p:nvSpPr>
          <p:cNvPr id="13" name="AutoShape 8"/>
          <p:cNvSpPr>
            <a:spLocks noChangeArrowheads="1"/>
          </p:cNvSpPr>
          <p:nvPr/>
        </p:nvSpPr>
        <p:spPr bwMode="auto">
          <a:xfrm>
            <a:off x="2627784" y="188640"/>
            <a:ext cx="6192687" cy="575791"/>
          </a:xfrm>
          <a:prstGeom prst="wedgeRoundRectCallout">
            <a:avLst>
              <a:gd name="adj1" fmla="val 34439"/>
              <a:gd name="adj2" fmla="val 30666"/>
              <a:gd name="adj3" fmla="val 16667"/>
            </a:avLst>
          </a:prstGeom>
          <a:solidFill>
            <a:srgbClr val="CCFFFF"/>
          </a:solidFill>
          <a:ln w="9525">
            <a:solidFill>
              <a:srgbClr val="99CCFF"/>
            </a:solidFill>
            <a:miter lim="800000"/>
          </a:ln>
          <a:effectLst/>
        </p:spPr>
        <p:txBody>
          <a:bodyPr/>
          <a:lstStyle/>
          <a:p>
            <a:pPr algn="ctr"/>
            <a:r>
              <a:rPr lang="ru-RU" sz="2400" b="1" i="1" dirty="0" smtClean="0">
                <a:solidFill>
                  <a:schemeClr val="accent2"/>
                </a:solidFill>
                <a:latin typeface="Georgia" panose="02040502050405020303" pitchFamily="18" charset="0"/>
              </a:rPr>
              <a:t>Выберите верные утверждения:</a:t>
            </a:r>
            <a:endParaRPr lang="ru-RU" sz="2400" b="1" i="1" dirty="0">
              <a:solidFill>
                <a:schemeClr val="accent2"/>
              </a:solidFill>
              <a:latin typeface="Georgia" panose="02040502050405020303" pitchFamily="18" charset="0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251520" y="4221088"/>
            <a:ext cx="4968552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7" name="Picture 2" descr="http://cs3.a5.ru/media/d3/16/04/256_d316043b631ada917e0968d7053d273b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 flipH="1">
            <a:off x="-1548680" y="4293096"/>
            <a:ext cx="1368152" cy="14401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3.6248E-6 L -0.27968 -0.2162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" y="-1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968 -0.21629 L 0.19289 -0.21629 " pathEditMode="relative" rAng="0" ptsTypes="AA">
                                      <p:cBhvr>
                                        <p:cTn id="1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01781E-7 L 0.66545 0.00023 " pathEditMode="relative" rAng="0" ptsTypes="AA">
                                      <p:cBhvr>
                                        <p:cTn id="15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3" y="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Управляющая кнопка: возврат 23">
            <a:hlinkClick r:id="" action="ppaction://hlinkshowjump?jump=lastslideviewed" highlightClick="1"/>
          </p:cNvPr>
          <p:cNvSpPr/>
          <p:nvPr/>
        </p:nvSpPr>
        <p:spPr>
          <a:xfrm>
            <a:off x="8388424" y="5949280"/>
            <a:ext cx="648072" cy="404664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" name="Группа 7"/>
          <p:cNvGrpSpPr/>
          <p:nvPr/>
        </p:nvGrpSpPr>
        <p:grpSpPr>
          <a:xfrm>
            <a:off x="107504" y="1052736"/>
            <a:ext cx="1800200" cy="1777380"/>
            <a:chOff x="1331640" y="2204864"/>
            <a:chExt cx="2857500" cy="2857500"/>
          </a:xfrm>
        </p:grpSpPr>
        <p:sp>
          <p:nvSpPr>
            <p:cNvPr id="7" name="Овал 6"/>
            <p:cNvSpPr/>
            <p:nvPr/>
          </p:nvSpPr>
          <p:spPr>
            <a:xfrm>
              <a:off x="1475656" y="2204864"/>
              <a:ext cx="2592288" cy="266429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6086" name="Picture 6" descr="&amp;khcy;&amp;lcy;&amp;ocy;&amp;rcy;&amp;ocy;&amp;fcy;&amp;icy;&amp;lcy;&amp;lcy; &amp;rcy;&amp;acy;&amp;scy;&amp;tcy;&amp;iecy;&amp;ncy;&amp;icy;&amp;iecy; &amp;kcy;&amp;lcy;&amp;iecy;&amp;tcy;&amp;kcy;&amp;icy; &amp;mcy;&amp;icy;&amp;kcy;&amp;rcy;&amp;ocy;&amp;scy;&amp;kcy;&amp;ocy;&amp;pcy;"/>
            <p:cNvPicPr>
              <a:picLocks noChangeAspect="1" noChangeArrowheads="1"/>
            </p:cNvPicPr>
            <p:nvPr/>
          </p:nvPicPr>
          <p:blipFill>
            <a:blip r:embed="rId1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331640" y="2204864"/>
              <a:ext cx="2857500" cy="2857500"/>
            </a:xfrm>
            <a:prstGeom prst="rect">
              <a:avLst/>
            </a:prstGeom>
            <a:noFill/>
          </p:spPr>
        </p:pic>
      </p:grpSp>
      <p:sp>
        <p:nvSpPr>
          <p:cNvPr id="9" name="AutoShape 5"/>
          <p:cNvSpPr>
            <a:spLocks noChangeArrowheads="1"/>
          </p:cNvSpPr>
          <p:nvPr/>
        </p:nvSpPr>
        <p:spPr bwMode="auto">
          <a:xfrm>
            <a:off x="250825" y="188913"/>
            <a:ext cx="2376959" cy="575791"/>
          </a:xfrm>
          <a:prstGeom prst="wedgeRoundRectCallout">
            <a:avLst>
              <a:gd name="adj1" fmla="val -35060"/>
              <a:gd name="adj2" fmla="val 41350"/>
              <a:gd name="adj3" fmla="val 16667"/>
            </a:avLst>
          </a:prstGeom>
          <a:solidFill>
            <a:srgbClr val="FFFF99"/>
          </a:solidFill>
          <a:ln w="9525">
            <a:solidFill>
              <a:srgbClr val="FFFF00"/>
            </a:solidFill>
            <a:miter lim="800000"/>
          </a:ln>
          <a:effectLst/>
        </p:spPr>
        <p:txBody>
          <a:bodyPr/>
          <a:lstStyle/>
          <a:p>
            <a:pPr algn="ctr"/>
            <a:r>
              <a:rPr lang="ru-RU" sz="2400" b="1" i="1" dirty="0" smtClean="0">
                <a:solidFill>
                  <a:srgbClr val="993300"/>
                </a:solidFill>
                <a:latin typeface="Georgia" panose="02040502050405020303" pitchFamily="18" charset="0"/>
              </a:rPr>
              <a:t>Задание 1</a:t>
            </a:r>
            <a:endParaRPr lang="ru-RU" sz="2400" b="1" i="1" dirty="0">
              <a:solidFill>
                <a:srgbClr val="993300"/>
              </a:solidFill>
              <a:latin typeface="Georgia" panose="02040502050405020303" pitchFamily="18" charset="0"/>
            </a:endParaRPr>
          </a:p>
        </p:txBody>
      </p:sp>
      <p:sp>
        <p:nvSpPr>
          <p:cNvPr id="10" name="AutoShape 8"/>
          <p:cNvSpPr>
            <a:spLocks noChangeArrowheads="1"/>
          </p:cNvSpPr>
          <p:nvPr/>
        </p:nvSpPr>
        <p:spPr bwMode="auto">
          <a:xfrm>
            <a:off x="2627784" y="188640"/>
            <a:ext cx="6192687" cy="575791"/>
          </a:xfrm>
          <a:prstGeom prst="wedgeRoundRectCallout">
            <a:avLst>
              <a:gd name="adj1" fmla="val 34439"/>
              <a:gd name="adj2" fmla="val 30666"/>
              <a:gd name="adj3" fmla="val 16667"/>
            </a:avLst>
          </a:prstGeom>
          <a:solidFill>
            <a:srgbClr val="CCFFFF"/>
          </a:solidFill>
          <a:ln w="9525">
            <a:solidFill>
              <a:srgbClr val="99CCFF"/>
            </a:solidFill>
            <a:miter lim="800000"/>
          </a:ln>
          <a:effectLst/>
        </p:spPr>
        <p:txBody>
          <a:bodyPr/>
          <a:lstStyle/>
          <a:p>
            <a:pPr algn="ctr"/>
            <a:r>
              <a:rPr lang="ru-RU" sz="2400" b="1" i="1" dirty="0" smtClean="0">
                <a:solidFill>
                  <a:schemeClr val="accent2"/>
                </a:solidFill>
                <a:latin typeface="Georgia" panose="02040502050405020303" pitchFamily="18" charset="0"/>
              </a:rPr>
              <a:t>Выберите верные утверждения:</a:t>
            </a:r>
            <a:endParaRPr lang="ru-RU" sz="2400" b="1" i="1" dirty="0">
              <a:solidFill>
                <a:schemeClr val="accent2"/>
              </a:solidFill>
              <a:latin typeface="Georgia" panose="02040502050405020303" pitchFamily="18" charset="0"/>
            </a:endParaRPr>
          </a:p>
        </p:txBody>
      </p:sp>
      <p:sp>
        <p:nvSpPr>
          <p:cNvPr id="11" name="Управляющая кнопка: настраиваемая 10">
            <a:hlinkClick r:id="" action="ppaction://noaction" highlightClick="1"/>
          </p:cNvPr>
          <p:cNvSpPr/>
          <p:nvPr/>
        </p:nvSpPr>
        <p:spPr>
          <a:xfrm>
            <a:off x="1691680" y="1268760"/>
            <a:ext cx="720080" cy="720080"/>
          </a:xfrm>
          <a:prstGeom prst="actionButtonBlank">
            <a:avLst/>
          </a:prstGeom>
          <a:solidFill>
            <a:srgbClr val="9E4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/>
              <a:t>В</a:t>
            </a:r>
            <a:endParaRPr lang="ru-RU" sz="3600" b="1" i="1" dirty="0"/>
          </a:p>
        </p:txBody>
      </p:sp>
      <p:sp>
        <p:nvSpPr>
          <p:cNvPr id="12" name="AutoShape 11"/>
          <p:cNvSpPr>
            <a:spLocks noChangeArrowheads="1"/>
          </p:cNvSpPr>
          <p:nvPr/>
        </p:nvSpPr>
        <p:spPr bwMode="auto">
          <a:xfrm>
            <a:off x="2555776" y="1268760"/>
            <a:ext cx="6408712" cy="719708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9525">
            <a:noFill/>
            <a:rou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От количества воды в организме </a:t>
            </a:r>
            <a:endParaRPr lang="ru-RU" sz="2400" b="1" dirty="0" smtClean="0">
              <a:solidFill>
                <a:schemeClr val="bg2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зависят физические свойства клетки.</a:t>
            </a:r>
            <a:endParaRPr lang="ru-RU" sz="2400" b="1" dirty="0">
              <a:solidFill>
                <a:schemeClr val="bg2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-145032" y="2348880"/>
            <a:ext cx="9289032" cy="338437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2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  «Вода входит в состав тел всех живых веществ. В среднем на нее приходится 80 % массы тела. Особенно много воды в листьях салата (более 90%), плодах яблони (70–85 %). Даже в зубной эмали на воду приходится около 10 %. Высокое содержание воды в живых организмах не случайно: от нее зависят физические свойства клетки, ее форма и объем. Вода участвует во всех жизненно важных процессах клетки».</a:t>
            </a:r>
            <a:endParaRPr kumimoji="0" lang="ru-RU" sz="2400" b="1" i="0" u="none" strike="noStrike" kern="0" cap="none" spc="0" normalizeH="0" baseline="0" noProof="0" dirty="0" smtClean="0">
              <a:ln>
                <a:noFill/>
              </a:ln>
              <a:solidFill>
                <a:schemeClr val="accent1">
                  <a:lumMod val="2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5436096" y="4221088"/>
            <a:ext cx="3707904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251520" y="4581128"/>
            <a:ext cx="889248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251520" y="4941168"/>
            <a:ext cx="648072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21" name="Picture 2" descr="http://cs3.a5.ru/media/d3/16/04/256_d316043b631ada917e0968d7053d273b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flipH="1">
            <a:off x="7524328" y="5417840"/>
            <a:ext cx="1368152" cy="1440160"/>
          </a:xfrm>
          <a:prstGeom prst="rect">
            <a:avLst/>
          </a:prstGeom>
          <a:noFill/>
        </p:spPr>
      </p:pic>
      <p:pic>
        <p:nvPicPr>
          <p:cNvPr id="22" name="Picture 2" descr="http://cs3.a5.ru/media/d3/16/04/256_d316043b631ada917e0968d7053d273b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flipH="1">
            <a:off x="-1476672" y="4653136"/>
            <a:ext cx="1368152" cy="1440160"/>
          </a:xfrm>
          <a:prstGeom prst="rect">
            <a:avLst/>
          </a:prstGeom>
          <a:noFill/>
        </p:spPr>
      </p:pic>
      <p:pic>
        <p:nvPicPr>
          <p:cNvPr id="23" name="Picture 2" descr="http://cs3.a5.ru/media/d3/16/04/256_d316043b631ada917e0968d7053d273b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flipH="1">
            <a:off x="-1620688" y="5085184"/>
            <a:ext cx="1368152" cy="1440160"/>
          </a:xfrm>
          <a:prstGeom prst="rect">
            <a:avLst/>
          </a:prstGeom>
          <a:noFill/>
        </p:spPr>
      </p:pic>
      <p:sp>
        <p:nvSpPr>
          <p:cNvPr id="25" name="Скругленная прямоугольная выноска 24"/>
          <p:cNvSpPr/>
          <p:nvPr/>
        </p:nvSpPr>
        <p:spPr>
          <a:xfrm>
            <a:off x="6012160" y="908720"/>
            <a:ext cx="2160240" cy="360040"/>
          </a:xfrm>
          <a:prstGeom prst="wedgeRoundRectCallout">
            <a:avLst>
              <a:gd name="adj1" fmla="val 68259"/>
              <a:gd name="adj2" fmla="val 118938"/>
              <a:gd name="adj3" fmla="val 16667"/>
            </a:avLst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Верно</a:t>
            </a:r>
            <a:endParaRPr lang="ru-RU" sz="2400" b="1" i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3.6248E-6 L -0.27968 -0.1533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" y="-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968 -0.15337 L 0.18507 -0.15337 " pathEditMode="relative" rAng="0" ptsTypes="AA">
                                      <p:cBhvr>
                                        <p:cTn id="12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2.70645E-7 L 1.16944 0.00023 " pathEditMode="relative" rAng="0" ptsTypes="AA">
                                      <p:cBhvr>
                                        <p:cTn id="15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5" y="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00162E-6 L 0.88594 0.00023 " pathEditMode="relative" rAng="0" ptsTypes="AA">
                                      <p:cBhvr>
                                        <p:cTn id="21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3" y="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Управляющая кнопка: возврат 15">
            <a:hlinkClick r:id="" action="ppaction://hlinkshowjump?jump=lastslideviewed" highlightClick="1"/>
          </p:cNvPr>
          <p:cNvSpPr/>
          <p:nvPr/>
        </p:nvSpPr>
        <p:spPr>
          <a:xfrm>
            <a:off x="8388424" y="5949280"/>
            <a:ext cx="648072" cy="404664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AutoShape 5"/>
          <p:cNvSpPr>
            <a:spLocks noChangeArrowheads="1"/>
          </p:cNvSpPr>
          <p:nvPr/>
        </p:nvSpPr>
        <p:spPr bwMode="auto">
          <a:xfrm>
            <a:off x="250825" y="188913"/>
            <a:ext cx="2376959" cy="575791"/>
          </a:xfrm>
          <a:prstGeom prst="wedgeRoundRectCallout">
            <a:avLst>
              <a:gd name="adj1" fmla="val -35060"/>
              <a:gd name="adj2" fmla="val 41350"/>
              <a:gd name="adj3" fmla="val 16667"/>
            </a:avLst>
          </a:prstGeom>
          <a:solidFill>
            <a:srgbClr val="FFFF99"/>
          </a:solidFill>
          <a:ln w="9525">
            <a:solidFill>
              <a:srgbClr val="FFFF00"/>
            </a:solidFill>
            <a:miter lim="800000"/>
          </a:ln>
          <a:effectLst/>
        </p:spPr>
        <p:txBody>
          <a:bodyPr/>
          <a:lstStyle/>
          <a:p>
            <a:pPr algn="ctr"/>
            <a:r>
              <a:rPr lang="ru-RU" sz="2400" b="1" i="1" dirty="0" smtClean="0">
                <a:solidFill>
                  <a:srgbClr val="993300"/>
                </a:solidFill>
                <a:latin typeface="Georgia" panose="02040502050405020303" pitchFamily="18" charset="0"/>
              </a:rPr>
              <a:t>Задание 1</a:t>
            </a:r>
            <a:endParaRPr lang="ru-RU" sz="2400" b="1" i="1" dirty="0">
              <a:solidFill>
                <a:srgbClr val="993300"/>
              </a:solidFill>
              <a:latin typeface="Georgia" panose="02040502050405020303" pitchFamily="18" charset="0"/>
            </a:endParaRPr>
          </a:p>
        </p:txBody>
      </p:sp>
      <p:sp>
        <p:nvSpPr>
          <p:cNvPr id="5" name="AutoShape 8"/>
          <p:cNvSpPr>
            <a:spLocks noChangeArrowheads="1"/>
          </p:cNvSpPr>
          <p:nvPr/>
        </p:nvSpPr>
        <p:spPr bwMode="auto">
          <a:xfrm>
            <a:off x="2627784" y="188640"/>
            <a:ext cx="6192687" cy="575791"/>
          </a:xfrm>
          <a:prstGeom prst="wedgeRoundRectCallout">
            <a:avLst>
              <a:gd name="adj1" fmla="val 34439"/>
              <a:gd name="adj2" fmla="val 30666"/>
              <a:gd name="adj3" fmla="val 16667"/>
            </a:avLst>
          </a:prstGeom>
          <a:solidFill>
            <a:srgbClr val="CCFFFF"/>
          </a:solidFill>
          <a:ln w="9525">
            <a:solidFill>
              <a:srgbClr val="99CCFF"/>
            </a:solidFill>
            <a:miter lim="800000"/>
          </a:ln>
          <a:effectLst/>
        </p:spPr>
        <p:txBody>
          <a:bodyPr/>
          <a:lstStyle/>
          <a:p>
            <a:pPr algn="ctr"/>
            <a:r>
              <a:rPr lang="ru-RU" sz="2400" b="1" i="1" dirty="0" smtClean="0">
                <a:solidFill>
                  <a:schemeClr val="accent2"/>
                </a:solidFill>
                <a:latin typeface="Georgia" panose="02040502050405020303" pitchFamily="18" charset="0"/>
              </a:rPr>
              <a:t>Выберите верные утверждения:</a:t>
            </a:r>
            <a:endParaRPr lang="ru-RU" sz="2400" b="1" i="1" dirty="0">
              <a:solidFill>
                <a:schemeClr val="accent2"/>
              </a:solidFill>
              <a:latin typeface="Georgia" panose="02040502050405020303" pitchFamily="18" charset="0"/>
            </a:endParaRPr>
          </a:p>
        </p:txBody>
      </p:sp>
      <p:sp>
        <p:nvSpPr>
          <p:cNvPr id="7" name="AutoShape 11"/>
          <p:cNvSpPr>
            <a:spLocks noChangeArrowheads="1"/>
          </p:cNvSpPr>
          <p:nvPr/>
        </p:nvSpPr>
        <p:spPr bwMode="auto">
          <a:xfrm>
            <a:off x="2555776" y="1124744"/>
            <a:ext cx="6408712" cy="1224136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9525">
            <a:noFill/>
            <a:rou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Если масса тела живого вещества</a:t>
            </a:r>
            <a:endParaRPr lang="ru-RU" sz="2400" b="1" dirty="0" smtClean="0">
              <a:solidFill>
                <a:schemeClr val="bg2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составляет 300 г, то на воду </a:t>
            </a:r>
            <a:endParaRPr lang="ru-RU" sz="2400" b="1" dirty="0" smtClean="0">
              <a:solidFill>
                <a:schemeClr val="bg2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приходится в среднем 240 г.</a:t>
            </a:r>
            <a:endParaRPr lang="ru-RU" sz="2400" b="1" dirty="0">
              <a:solidFill>
                <a:schemeClr val="bg2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48130" name="Picture 2" descr="http://ih1.redbubble.net/image.16164854.6197/flat,1000x1000,075,f.u1.jpg"/>
          <p:cNvPicPr>
            <a:picLocks noChangeAspect="1" noChangeArrowheads="1"/>
          </p:cNvPicPr>
          <p:nvPr/>
        </p:nvPicPr>
        <p:blipFill>
          <a:blip r:embed="rId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04664"/>
            <a:ext cx="2232248" cy="2232248"/>
          </a:xfrm>
          <a:prstGeom prst="rect">
            <a:avLst/>
          </a:prstGeom>
          <a:noFill/>
        </p:spPr>
      </p:pic>
      <p:sp>
        <p:nvSpPr>
          <p:cNvPr id="6" name="Управляющая кнопка: настраиваемая 5">
            <a:hlinkClick r:id="" action="ppaction://noaction" highlightClick="1"/>
          </p:cNvPr>
          <p:cNvSpPr/>
          <p:nvPr/>
        </p:nvSpPr>
        <p:spPr>
          <a:xfrm>
            <a:off x="1691680" y="1340768"/>
            <a:ext cx="720080" cy="720080"/>
          </a:xfrm>
          <a:prstGeom prst="actionButtonBlank">
            <a:avLst/>
          </a:prstGeom>
          <a:solidFill>
            <a:srgbClr val="9E4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/>
              <a:t>Г</a:t>
            </a:r>
            <a:endParaRPr lang="ru-RU" sz="3600" b="1" i="1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-145032" y="2348880"/>
            <a:ext cx="9289032" cy="338437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2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  «Вода входит в состав тел всех живых веществ. В среднем на нее приходится 80 % массы тела. Особенно много воды в листьях салата (более 90%), плодах яблони (70–85 %). Даже в зубной эмали на воду приходится около 10 %. Высокое содержание воды в живых организмах не случайно: от нее зависят физические свойства клетки, ее форма и объем. Вода участвует во всех жизненно важных процессах клетки».</a:t>
            </a:r>
            <a:endParaRPr kumimoji="0" lang="ru-RU" sz="2400" b="1" i="0" u="none" strike="noStrike" kern="0" cap="none" spc="0" normalizeH="0" baseline="0" noProof="0" dirty="0" smtClean="0">
              <a:ln>
                <a:noFill/>
              </a:ln>
              <a:solidFill>
                <a:schemeClr val="accent1">
                  <a:lumMod val="2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10" name="Picture 2" descr="http://cs3.a5.ru/media/d3/16/04/256_d316043b631ada917e0968d7053d273b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flipH="1">
            <a:off x="7524328" y="5417840"/>
            <a:ext cx="1368152" cy="1440160"/>
          </a:xfrm>
          <a:prstGeom prst="rect">
            <a:avLst/>
          </a:prstGeom>
          <a:noFill/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4788024" y="3140968"/>
            <a:ext cx="3707904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2" name="Овал 11"/>
          <p:cNvSpPr/>
          <p:nvPr/>
        </p:nvSpPr>
        <p:spPr>
          <a:xfrm>
            <a:off x="5076056" y="1484784"/>
            <a:ext cx="1224136" cy="576064"/>
          </a:xfrm>
          <a:prstGeom prst="ellipse">
            <a:avLst/>
          </a:prstGeom>
          <a:noFill/>
          <a:ln w="50800" cmpd="thickThin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WordArt 12"/>
          <p:cNvSpPr>
            <a:spLocks noChangeArrowheads="1" noChangeShapeType="1" noTextEdit="1"/>
          </p:cNvSpPr>
          <p:nvPr/>
        </p:nvSpPr>
        <p:spPr bwMode="auto">
          <a:xfrm>
            <a:off x="1907704" y="6093296"/>
            <a:ext cx="3888432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dirty="0" smtClean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300 : 100 · 80 =</a:t>
            </a:r>
            <a:endParaRPr lang="ru-RU" sz="3600" b="1" i="1" kern="10" dirty="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4" name="AutoShape 13"/>
          <p:cNvSpPr>
            <a:spLocks noChangeArrowheads="1"/>
          </p:cNvSpPr>
          <p:nvPr/>
        </p:nvSpPr>
        <p:spPr bwMode="auto">
          <a:xfrm>
            <a:off x="5508104" y="5661248"/>
            <a:ext cx="2016224" cy="1489968"/>
          </a:xfrm>
          <a:prstGeom prst="irregularSeal1">
            <a:avLst/>
          </a:prstGeom>
          <a:solidFill>
            <a:srgbClr val="FFFF00"/>
          </a:solidFill>
          <a:ln w="9525">
            <a:solidFill>
              <a:srgbClr val="FF6600"/>
            </a:solidFill>
            <a:miter lim="800000"/>
          </a:ln>
          <a:effectLst/>
        </p:spPr>
        <p:txBody>
          <a:bodyPr wrap="none" anchor="ctr"/>
          <a:lstStyle/>
          <a:p>
            <a:pPr algn="ctr"/>
            <a:r>
              <a:rPr lang="ru-RU" sz="5400" b="1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240</a:t>
            </a:r>
            <a:endParaRPr lang="ru-RU" sz="54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" name="Скругленная прямоугольная выноска 14"/>
          <p:cNvSpPr/>
          <p:nvPr/>
        </p:nvSpPr>
        <p:spPr>
          <a:xfrm>
            <a:off x="6012160" y="908720"/>
            <a:ext cx="2160240" cy="360040"/>
          </a:xfrm>
          <a:prstGeom prst="wedgeRoundRectCallout">
            <a:avLst>
              <a:gd name="adj1" fmla="val 68259"/>
              <a:gd name="adj2" fmla="val 118938"/>
              <a:gd name="adj3" fmla="val 16667"/>
            </a:avLst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Верно</a:t>
            </a:r>
            <a:endParaRPr lang="ru-RU" sz="2400" b="1" i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3.6248E-6 L -0.31892 -0.33172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" y="-1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1892 -0.33172 L 0.06684 -0.33172 " pathEditMode="relative" rAng="0" ptsTypes="AA">
                                      <p:cBhvr>
                                        <p:cTn id="1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правляющая кнопка: настраиваемая 3">
            <a:hlinkClick r:id="rId1" action="ppaction://hlinksldjump" highlightClick="1"/>
          </p:cNvPr>
          <p:cNvSpPr/>
          <p:nvPr/>
        </p:nvSpPr>
        <p:spPr>
          <a:xfrm>
            <a:off x="1835696" y="6309320"/>
            <a:ext cx="1224136" cy="43204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Текст</a:t>
            </a:r>
            <a:endParaRPr lang="ru-RU" b="1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pic>
        <p:nvPicPr>
          <p:cNvPr id="5" name="Picture 4" descr="dd36efffaaed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3804956"/>
            <a:ext cx="1872208" cy="3053044"/>
          </a:xfrm>
          <a:prstGeom prst="rect">
            <a:avLst/>
          </a:prstGeom>
          <a:noFill/>
        </p:spPr>
      </p:pic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250825" y="188913"/>
            <a:ext cx="2376959" cy="575791"/>
          </a:xfrm>
          <a:prstGeom prst="wedgeRoundRectCallout">
            <a:avLst>
              <a:gd name="adj1" fmla="val -35060"/>
              <a:gd name="adj2" fmla="val 41350"/>
              <a:gd name="adj3" fmla="val 16667"/>
            </a:avLst>
          </a:prstGeom>
          <a:solidFill>
            <a:srgbClr val="FFFF99"/>
          </a:solidFill>
          <a:ln w="9525">
            <a:solidFill>
              <a:srgbClr val="FFFF00"/>
            </a:solidFill>
            <a:miter lim="800000"/>
          </a:ln>
          <a:effectLst/>
        </p:spPr>
        <p:txBody>
          <a:bodyPr/>
          <a:lstStyle/>
          <a:p>
            <a:pPr algn="ctr"/>
            <a:r>
              <a:rPr lang="ru-RU" sz="2400" b="1" i="1" dirty="0" smtClean="0">
                <a:solidFill>
                  <a:srgbClr val="993300"/>
                </a:solidFill>
                <a:latin typeface="Georgia" panose="02040502050405020303" pitchFamily="18" charset="0"/>
              </a:rPr>
              <a:t>Задание 2</a:t>
            </a:r>
            <a:endParaRPr lang="ru-RU" sz="2400" b="1" i="1" dirty="0">
              <a:solidFill>
                <a:srgbClr val="993300"/>
              </a:solidFill>
              <a:latin typeface="Georgia" panose="02040502050405020303" pitchFamily="18" charset="0"/>
            </a:endParaRPr>
          </a:p>
        </p:txBody>
      </p:sp>
      <p:sp>
        <p:nvSpPr>
          <p:cNvPr id="7" name="AutoShape 8"/>
          <p:cNvSpPr>
            <a:spLocks noChangeArrowheads="1"/>
          </p:cNvSpPr>
          <p:nvPr/>
        </p:nvSpPr>
        <p:spPr bwMode="auto">
          <a:xfrm>
            <a:off x="2627784" y="188640"/>
            <a:ext cx="6192687" cy="936104"/>
          </a:xfrm>
          <a:prstGeom prst="wedgeRoundRectCallout">
            <a:avLst>
              <a:gd name="adj1" fmla="val 34439"/>
              <a:gd name="adj2" fmla="val 30666"/>
              <a:gd name="adj3" fmla="val 16667"/>
            </a:avLst>
          </a:prstGeom>
          <a:solidFill>
            <a:srgbClr val="CCFFFF"/>
          </a:solidFill>
          <a:ln w="9525">
            <a:solidFill>
              <a:srgbClr val="99CCFF"/>
            </a:solidFill>
            <a:miter lim="800000"/>
          </a:ln>
          <a:effectLst/>
        </p:spPr>
        <p:txBody>
          <a:bodyPr/>
          <a:lstStyle/>
          <a:p>
            <a:pPr algn="ctr"/>
            <a:r>
              <a:rPr lang="ru-RU" sz="2400" b="1" i="1" dirty="0" smtClean="0">
                <a:solidFill>
                  <a:schemeClr val="accent2"/>
                </a:solidFill>
                <a:latin typeface="Georgia" panose="02040502050405020303" pitchFamily="18" charset="0"/>
              </a:rPr>
              <a:t>Найдите средний процент</a:t>
            </a:r>
            <a:endParaRPr lang="ru-RU" sz="2400" b="1" i="1" dirty="0" smtClean="0">
              <a:solidFill>
                <a:schemeClr val="accent2"/>
              </a:solidFill>
              <a:latin typeface="Georgia" panose="02040502050405020303" pitchFamily="18" charset="0"/>
            </a:endParaRPr>
          </a:p>
          <a:p>
            <a:pPr algn="ctr"/>
            <a:r>
              <a:rPr lang="ru-RU" sz="2400" b="1" i="1" dirty="0">
                <a:solidFill>
                  <a:schemeClr val="accent2"/>
                </a:solidFill>
                <a:latin typeface="Georgia" panose="02040502050405020303" pitchFamily="18" charset="0"/>
              </a:rPr>
              <a:t>с</a:t>
            </a:r>
            <a:r>
              <a:rPr lang="ru-RU" sz="2400" b="1" i="1" dirty="0" smtClean="0">
                <a:solidFill>
                  <a:schemeClr val="accent2"/>
                </a:solidFill>
                <a:latin typeface="Georgia" panose="02040502050405020303" pitchFamily="18" charset="0"/>
              </a:rPr>
              <a:t>одержания воды в плодах яблони.</a:t>
            </a:r>
            <a:endParaRPr lang="ru-RU" sz="2400" b="1" i="1" dirty="0">
              <a:solidFill>
                <a:schemeClr val="accent2"/>
              </a:solidFill>
              <a:latin typeface="Georgia" panose="02040502050405020303" pitchFamily="18" charset="0"/>
            </a:endParaRPr>
          </a:p>
        </p:txBody>
      </p:sp>
      <p:pic>
        <p:nvPicPr>
          <p:cNvPr id="9" name="Picture 13" descr="http://fittyfattys.com/wp-content/uploads/2014/12/m5-768x1024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flipH="1">
            <a:off x="3563888" y="1988840"/>
            <a:ext cx="5580112" cy="5227043"/>
          </a:xfrm>
          <a:prstGeom prst="rect">
            <a:avLst/>
          </a:prstGeom>
          <a:noFill/>
        </p:spPr>
      </p:pic>
      <p:sp>
        <p:nvSpPr>
          <p:cNvPr id="10" name="Стрелка вправо 9"/>
          <p:cNvSpPr/>
          <p:nvPr/>
        </p:nvSpPr>
        <p:spPr>
          <a:xfrm>
            <a:off x="1979712" y="1628800"/>
            <a:ext cx="2016224" cy="288032"/>
          </a:xfrm>
          <a:prstGeom prst="rightArrow">
            <a:avLst>
              <a:gd name="adj1" fmla="val 50000"/>
              <a:gd name="adj2" fmla="val 15279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9" descr="http://www.playcast.ru/uploads/2014/07/08/9172362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21414348">
            <a:off x="539552" y="908720"/>
            <a:ext cx="1728192" cy="1496270"/>
          </a:xfrm>
          <a:prstGeom prst="rect">
            <a:avLst/>
          </a:prstGeom>
          <a:noFill/>
        </p:spPr>
      </p:pic>
      <p:sp>
        <p:nvSpPr>
          <p:cNvPr id="11" name="WordArt 33"/>
          <p:cNvSpPr>
            <a:spLocks noChangeArrowheads="1" noChangeShapeType="1" noTextEdit="1"/>
          </p:cNvSpPr>
          <p:nvPr/>
        </p:nvSpPr>
        <p:spPr bwMode="auto">
          <a:xfrm>
            <a:off x="4211960" y="1484784"/>
            <a:ext cx="4032448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dirty="0" smtClean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От 70% до 85%</a:t>
            </a:r>
            <a:endParaRPr lang="ru-RU" sz="3600" b="1" i="1" kern="10" dirty="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grpSp>
        <p:nvGrpSpPr>
          <p:cNvPr id="12" name="Group 14"/>
          <p:cNvGrpSpPr/>
          <p:nvPr/>
        </p:nvGrpSpPr>
        <p:grpSpPr bwMode="auto">
          <a:xfrm>
            <a:off x="2051720" y="3501578"/>
            <a:ext cx="2519363" cy="1873250"/>
            <a:chOff x="703" y="1479"/>
            <a:chExt cx="1587" cy="1180"/>
          </a:xfrm>
        </p:grpSpPr>
        <p:sp>
          <p:nvSpPr>
            <p:cNvPr id="13" name="WordArt 10"/>
            <p:cNvSpPr>
              <a:spLocks noChangeArrowheads="1" noChangeShapeType="1" noTextEdit="1"/>
            </p:cNvSpPr>
            <p:nvPr/>
          </p:nvSpPr>
          <p:spPr bwMode="auto">
            <a:xfrm>
              <a:off x="1202" y="2205"/>
              <a:ext cx="227" cy="45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i="1" kern="10" dirty="0" smtClean="0">
                  <a:ln w="19050">
                    <a:solidFill>
                      <a:srgbClr val="99CCFF"/>
                    </a:solidFill>
                    <a:round/>
                  </a:ln>
                  <a:solidFill>
                    <a:srgbClr val="0066CC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Times New Roman" panose="02020603050405020304"/>
                  <a:cs typeface="Times New Roman" panose="02020603050405020304"/>
                </a:rPr>
                <a:t>2</a:t>
              </a:r>
              <a:endParaRPr lang="ru-RU" sz="3600" b="1" i="1" kern="10" dirty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endParaRPr>
            </a:p>
          </p:txBody>
        </p:sp>
        <p:sp>
          <p:nvSpPr>
            <p:cNvPr id="14" name="WordArt 11"/>
            <p:cNvSpPr>
              <a:spLocks noChangeArrowheads="1" noChangeShapeType="1" noTextEdit="1"/>
            </p:cNvSpPr>
            <p:nvPr/>
          </p:nvSpPr>
          <p:spPr bwMode="auto">
            <a:xfrm>
              <a:off x="1973" y="2024"/>
              <a:ext cx="317" cy="13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i="1" kern="10" dirty="0" smtClean="0">
                  <a:ln w="19050">
                    <a:solidFill>
                      <a:srgbClr val="99CCFF"/>
                    </a:solidFill>
                    <a:round/>
                  </a:ln>
                  <a:solidFill>
                    <a:srgbClr val="0066CC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Times New Roman" panose="02020603050405020304"/>
                  <a:cs typeface="Times New Roman" panose="02020603050405020304"/>
                </a:rPr>
                <a:t>=</a:t>
              </a:r>
              <a:endParaRPr lang="ru-RU" sz="3600" b="1" i="1" kern="10" dirty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endParaRPr>
            </a:p>
          </p:txBody>
        </p:sp>
        <p:sp>
          <p:nvSpPr>
            <p:cNvPr id="15" name="WordArt 12"/>
            <p:cNvSpPr>
              <a:spLocks noChangeArrowheads="1" noChangeShapeType="1" noTextEdit="1"/>
            </p:cNvSpPr>
            <p:nvPr/>
          </p:nvSpPr>
          <p:spPr bwMode="auto">
            <a:xfrm flipV="1">
              <a:off x="703" y="2069"/>
              <a:ext cx="1224" cy="4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i="1" kern="10" dirty="0">
                  <a:ln w="19050">
                    <a:solidFill>
                      <a:srgbClr val="99CCFF"/>
                    </a:solidFill>
                    <a:round/>
                  </a:ln>
                  <a:solidFill>
                    <a:srgbClr val="0066CC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Times New Roman" panose="02020603050405020304"/>
                  <a:cs typeface="Times New Roman" panose="02020603050405020304"/>
                </a:rPr>
                <a:t>_______</a:t>
              </a:r>
              <a:endParaRPr lang="ru-RU" sz="3600" b="1" i="1" kern="10" dirty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endParaRPr>
            </a:p>
          </p:txBody>
        </p:sp>
        <p:sp>
          <p:nvSpPr>
            <p:cNvPr id="16" name="WordArt 13"/>
            <p:cNvSpPr>
              <a:spLocks noChangeArrowheads="1" noChangeShapeType="1" noTextEdit="1"/>
            </p:cNvSpPr>
            <p:nvPr/>
          </p:nvSpPr>
          <p:spPr bwMode="auto">
            <a:xfrm>
              <a:off x="703" y="1479"/>
              <a:ext cx="1225" cy="50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i="1" kern="10" dirty="0" smtClean="0">
                  <a:ln w="19050">
                    <a:solidFill>
                      <a:srgbClr val="99CCFF"/>
                    </a:solidFill>
                    <a:round/>
                  </a:ln>
                  <a:solidFill>
                    <a:srgbClr val="0066CC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Times New Roman" panose="02020603050405020304"/>
                  <a:cs typeface="Times New Roman" panose="02020603050405020304"/>
                </a:rPr>
                <a:t>70 + 85</a:t>
              </a:r>
              <a:endParaRPr lang="ru-RU" sz="3600" b="1" i="1" kern="10" dirty="0" smtClean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endParaRPr>
            </a:p>
          </p:txBody>
        </p:sp>
      </p:grpSp>
      <p:grpSp>
        <p:nvGrpSpPr>
          <p:cNvPr id="21" name="Group 14"/>
          <p:cNvGrpSpPr/>
          <p:nvPr/>
        </p:nvGrpSpPr>
        <p:grpSpPr bwMode="auto">
          <a:xfrm>
            <a:off x="4716016" y="3573016"/>
            <a:ext cx="1727200" cy="1801813"/>
            <a:chOff x="703" y="1524"/>
            <a:chExt cx="1088" cy="1135"/>
          </a:xfrm>
        </p:grpSpPr>
        <p:sp>
          <p:nvSpPr>
            <p:cNvPr id="22" name="WordArt 10"/>
            <p:cNvSpPr>
              <a:spLocks noChangeArrowheads="1" noChangeShapeType="1" noTextEdit="1"/>
            </p:cNvSpPr>
            <p:nvPr/>
          </p:nvSpPr>
          <p:spPr bwMode="auto">
            <a:xfrm>
              <a:off x="930" y="2205"/>
              <a:ext cx="227" cy="45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i="1" kern="10" dirty="0" smtClean="0">
                  <a:ln w="19050">
                    <a:solidFill>
                      <a:srgbClr val="99CCFF"/>
                    </a:solidFill>
                    <a:round/>
                  </a:ln>
                  <a:solidFill>
                    <a:srgbClr val="0066CC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Times New Roman" panose="02020603050405020304"/>
                  <a:cs typeface="Times New Roman" panose="02020603050405020304"/>
                </a:rPr>
                <a:t>2</a:t>
              </a:r>
              <a:endParaRPr lang="ru-RU" sz="3600" b="1" i="1" kern="10" dirty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endParaRPr>
            </a:p>
          </p:txBody>
        </p:sp>
        <p:sp>
          <p:nvSpPr>
            <p:cNvPr id="23" name="WordArt 11"/>
            <p:cNvSpPr>
              <a:spLocks noChangeArrowheads="1" noChangeShapeType="1" noTextEdit="1"/>
            </p:cNvSpPr>
            <p:nvPr/>
          </p:nvSpPr>
          <p:spPr bwMode="auto">
            <a:xfrm>
              <a:off x="1474" y="2023"/>
              <a:ext cx="317" cy="13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i="1" kern="10" dirty="0" smtClean="0">
                  <a:ln w="19050">
                    <a:solidFill>
                      <a:srgbClr val="99CCFF"/>
                    </a:solidFill>
                    <a:round/>
                  </a:ln>
                  <a:solidFill>
                    <a:srgbClr val="0066CC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Times New Roman" panose="02020603050405020304"/>
                  <a:cs typeface="Times New Roman" panose="02020603050405020304"/>
                </a:rPr>
                <a:t>=</a:t>
              </a:r>
              <a:endParaRPr lang="ru-RU" sz="3600" b="1" i="1" kern="10" dirty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endParaRPr>
            </a:p>
          </p:txBody>
        </p:sp>
        <p:sp>
          <p:nvSpPr>
            <p:cNvPr id="24" name="WordArt 12"/>
            <p:cNvSpPr>
              <a:spLocks noChangeArrowheads="1" noChangeShapeType="1" noTextEdit="1"/>
            </p:cNvSpPr>
            <p:nvPr/>
          </p:nvSpPr>
          <p:spPr bwMode="auto">
            <a:xfrm flipV="1">
              <a:off x="703" y="2069"/>
              <a:ext cx="726" cy="4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i="1" kern="10" dirty="0">
                  <a:ln w="19050">
                    <a:solidFill>
                      <a:srgbClr val="99CCFF"/>
                    </a:solidFill>
                    <a:round/>
                  </a:ln>
                  <a:solidFill>
                    <a:srgbClr val="0066CC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Times New Roman" panose="02020603050405020304"/>
                  <a:cs typeface="Times New Roman" panose="02020603050405020304"/>
                </a:rPr>
                <a:t>_______</a:t>
              </a:r>
              <a:endParaRPr lang="ru-RU" sz="3600" b="1" i="1" kern="10" dirty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endParaRPr>
            </a:p>
          </p:txBody>
        </p:sp>
        <p:sp>
          <p:nvSpPr>
            <p:cNvPr id="25" name="WordArt 13"/>
            <p:cNvSpPr>
              <a:spLocks noChangeArrowheads="1" noChangeShapeType="1" noTextEdit="1"/>
            </p:cNvSpPr>
            <p:nvPr/>
          </p:nvSpPr>
          <p:spPr bwMode="auto">
            <a:xfrm>
              <a:off x="703" y="1524"/>
              <a:ext cx="635" cy="45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i="1" kern="10" dirty="0" smtClean="0">
                  <a:ln w="19050">
                    <a:solidFill>
                      <a:srgbClr val="99CCFF"/>
                    </a:solidFill>
                    <a:round/>
                  </a:ln>
                  <a:solidFill>
                    <a:srgbClr val="0066CC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Times New Roman" panose="02020603050405020304"/>
                  <a:cs typeface="Times New Roman" panose="02020603050405020304"/>
                </a:rPr>
                <a:t>155</a:t>
              </a:r>
              <a:endParaRPr lang="ru-RU" sz="3600" b="1" i="1" kern="10" dirty="0" smtClean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endParaRPr>
            </a:p>
          </p:txBody>
        </p:sp>
      </p:grpSp>
      <p:sp>
        <p:nvSpPr>
          <p:cNvPr id="26" name="WordArt 14"/>
          <p:cNvSpPr>
            <a:spLocks noChangeArrowheads="1" noChangeShapeType="1" noTextEdit="1"/>
          </p:cNvSpPr>
          <p:nvPr/>
        </p:nvSpPr>
        <p:spPr bwMode="auto">
          <a:xfrm>
            <a:off x="6516216" y="4077642"/>
            <a:ext cx="1296144" cy="86409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dirty="0" smtClean="0">
                <a:ln w="19050">
                  <a:solidFill>
                    <a:srgbClr val="FFCC00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77,5</a:t>
            </a:r>
            <a:endParaRPr lang="ru-RU" sz="3600" b="1" i="1" kern="10" dirty="0">
              <a:ln w="19050">
                <a:solidFill>
                  <a:srgbClr val="FFCC00"/>
                </a:solidFill>
                <a:rou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7" name="WordArt 12"/>
          <p:cNvSpPr>
            <a:spLocks noChangeArrowheads="1" noChangeShapeType="1" noTextEdit="1"/>
          </p:cNvSpPr>
          <p:nvPr/>
        </p:nvSpPr>
        <p:spPr bwMode="auto">
          <a:xfrm>
            <a:off x="7884368" y="4005634"/>
            <a:ext cx="792088" cy="93610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dirty="0" smtClean="0">
                <a:ln w="19050">
                  <a:solidFill>
                    <a:srgbClr val="FFCC00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(%)</a:t>
            </a:r>
            <a:endParaRPr lang="ru-RU" sz="3600" b="1" i="1" kern="10" dirty="0">
              <a:ln w="19050">
                <a:solidFill>
                  <a:srgbClr val="FFCC00"/>
                </a:solidFill>
                <a:rou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26" grpId="0" animBg="1"/>
      <p:bldP spid="27" grpId="0" animBg="1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4839</Words>
  <Application>WPS Presentation</Application>
  <PresentationFormat>Экран (4:3)</PresentationFormat>
  <Paragraphs>293</Paragraphs>
  <Slides>14</Slides>
  <Notes>10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4" baseType="lpstr">
      <vt:lpstr>Arial</vt:lpstr>
      <vt:lpstr>SimSun</vt:lpstr>
      <vt:lpstr>Wingdings</vt:lpstr>
      <vt:lpstr>Georgia</vt:lpstr>
      <vt:lpstr>Georgia</vt:lpstr>
      <vt:lpstr>Times New Roman</vt:lpstr>
      <vt:lpstr>Times New Roman</vt:lpstr>
      <vt:lpstr>Microsoft YaHei</vt:lpstr>
      <vt:lpstr>Arial Unicode MS</vt:lpstr>
      <vt:lpstr>Оформление по умолчанию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UCL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MAMA</dc:creator>
  <cp:lastModifiedBy>Людмила Мороз</cp:lastModifiedBy>
  <cp:revision>54</cp:revision>
  <dcterms:created xsi:type="dcterms:W3CDTF">2009-07-07T05:52:00Z</dcterms:created>
  <dcterms:modified xsi:type="dcterms:W3CDTF">2024-11-02T14:24:32Z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72860AA1BF064C4D9D85487422761946_13</vt:lpwstr>
  </property>
  <property fmtid="{D5CDD505-2E9C-101B-9397-08002B2CF9AE}" pid="3" name="KSOProductBuildVer">
    <vt:lpwstr>1049-12.2.0.18607</vt:lpwstr>
  </property>
</Properties>
</file>