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wmf" ContentType="image/x-wm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  <p:sldId id="274" r:id="rId5"/>
    <p:sldId id="306" r:id="rId6"/>
    <p:sldId id="258" r:id="rId7"/>
    <p:sldId id="308" r:id="rId8"/>
    <p:sldId id="320" r:id="rId9"/>
    <p:sldId id="321" r:id="rId10"/>
    <p:sldId id="322" r:id="rId11"/>
    <p:sldId id="324" r:id="rId12"/>
    <p:sldId id="327" r:id="rId13"/>
    <p:sldId id="325" r:id="rId14"/>
    <p:sldId id="326" r:id="rId15"/>
    <p:sldId id="318" r:id="rId16"/>
    <p:sldId id="257" r:id="rId17"/>
    <p:sldId id="328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F9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876" autoAdjust="0"/>
    <p:restoredTop sz="95607" autoAdjust="0"/>
  </p:normalViewPr>
  <p:slideViewPr>
    <p:cSldViewPr showGuides="1">
      <p:cViewPr varScale="1">
        <p:scale>
          <a:sx n="110" d="100"/>
          <a:sy n="110" d="100"/>
        </p:scale>
        <p:origin x="1458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20" Type="http://schemas.openxmlformats.org/officeDocument/2006/relationships/viewProps" Target="viewProps.xml"/><Relationship Id="rId2" Type="http://schemas.openxmlformats.org/officeDocument/2006/relationships/theme" Target="theme/theme1.xml"/><Relationship Id="rId19" Type="http://schemas.openxmlformats.org/officeDocument/2006/relationships/presProps" Target="presProps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43.wmf"/><Relationship Id="rId1" Type="http://schemas.openxmlformats.org/officeDocument/2006/relationships/image" Target="../media/image42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/Relationships>
</file>

<file path=ppt/drawings/_rels/vmlDrawing2.vml.rels><?xml version="1.0" encoding="UTF-8" standalone="yes"?>
<Relationships xmlns="http://schemas.openxmlformats.org/package/2006/relationships"><Relationship Id="rId4" Type="http://schemas.openxmlformats.org/officeDocument/2006/relationships/image" Target="../media/image18.wmf"/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3.vml.rels><?xml version="1.0" encoding="UTF-8" standalone="yes"?>
<Relationships xmlns="http://schemas.openxmlformats.org/package/2006/relationships"><Relationship Id="rId4" Type="http://schemas.openxmlformats.org/officeDocument/2006/relationships/image" Target="../media/image22.wmf"/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4.vml.rels><?xml version="1.0" encoding="UTF-8" standalone="yes"?>
<Relationships xmlns="http://schemas.openxmlformats.org/package/2006/relationships"><Relationship Id="rId4" Type="http://schemas.openxmlformats.org/officeDocument/2006/relationships/image" Target="../media/image26.wmf"/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5.vml.rels><?xml version="1.0" encoding="UTF-8" standalone="yes"?>
<Relationships xmlns="http://schemas.openxmlformats.org/package/2006/relationships"><Relationship Id="rId4" Type="http://schemas.openxmlformats.org/officeDocument/2006/relationships/image" Target="../media/image30.wmf"/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/Relationships>
</file>

<file path=ppt/drawings/_rels/vmlDrawing8.vml.rels><?xml version="1.0" encoding="UTF-8" standalone="yes"?>
<Relationships xmlns="http://schemas.openxmlformats.org/package/2006/relationships"><Relationship Id="rId4" Type="http://schemas.openxmlformats.org/officeDocument/2006/relationships/image" Target="../media/image39.wmf"/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E9E300-9969-4352-BB85-193490C8C063}" type="datetimeFigureOut">
              <a:rPr lang="ru-RU" smtClean="0"/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Урок - практикум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Нажимаем на кнопку «</a:t>
            </a:r>
            <a:r>
              <a:rPr lang="en-US" dirty="0" smtClean="0"/>
              <a:t>i</a:t>
            </a:r>
            <a:r>
              <a:rPr lang="ru-RU" dirty="0" smtClean="0"/>
              <a:t>» – один раз, все остальные действия на слайде настроены на автоматический показ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baseline="0" dirty="0" smtClean="0"/>
              <a:t>д</a:t>
            </a:r>
            <a:r>
              <a:rPr lang="ru-RU" dirty="0" smtClean="0"/>
              <a:t>ля визуализации</a:t>
            </a:r>
            <a:r>
              <a:rPr lang="en-US" dirty="0" smtClean="0"/>
              <a:t> </a:t>
            </a:r>
            <a:r>
              <a:rPr lang="ru-RU" dirty="0" smtClean="0"/>
              <a:t>решения и правильного ответа следует нажимать последовательно на прямоугольники</a:t>
            </a:r>
            <a:r>
              <a:rPr lang="ru-RU" baseline="0" dirty="0" smtClean="0"/>
              <a:t> с примерами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baseline="0" dirty="0" smtClean="0"/>
              <a:t>д</a:t>
            </a:r>
            <a:r>
              <a:rPr lang="ru-RU" dirty="0" smtClean="0"/>
              <a:t>ля визуализации</a:t>
            </a:r>
            <a:r>
              <a:rPr lang="en-US" dirty="0" smtClean="0"/>
              <a:t> </a:t>
            </a:r>
            <a:r>
              <a:rPr lang="ru-RU" dirty="0" smtClean="0"/>
              <a:t>решений и правильных ответов следует последовательно нажимать на прямоугольники</a:t>
            </a:r>
            <a:r>
              <a:rPr lang="ru-RU" baseline="0" dirty="0" smtClean="0"/>
              <a:t> с заданиями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Для проверки правильности выполнения задания следует нажимать на пример.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Для проверки </a:t>
            </a:r>
            <a:r>
              <a:rPr lang="ru-RU" baseline="0" dirty="0" smtClean="0"/>
              <a:t>правильности выполнения задания нажимаем на прямоугольник с заданием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Нажимаем на кнопку «</a:t>
            </a:r>
            <a:r>
              <a:rPr lang="en-US" dirty="0" smtClean="0"/>
              <a:t>i</a:t>
            </a:r>
            <a:r>
              <a:rPr lang="ru-RU" dirty="0" smtClean="0"/>
              <a:t>» – один раз, все остальные действия на слайде настроены на автоматический показ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baseline="0" dirty="0" smtClean="0"/>
              <a:t>д</a:t>
            </a:r>
            <a:r>
              <a:rPr lang="ru-RU" dirty="0" smtClean="0"/>
              <a:t>ля визуализации</a:t>
            </a:r>
            <a:r>
              <a:rPr lang="en-US" dirty="0" smtClean="0"/>
              <a:t> </a:t>
            </a:r>
            <a:r>
              <a:rPr lang="ru-RU" dirty="0" smtClean="0"/>
              <a:t>правильных ответов следует нажимать на прямоугольники</a:t>
            </a:r>
            <a:r>
              <a:rPr lang="ru-RU" baseline="0" dirty="0" smtClean="0"/>
              <a:t> с примерами 2 раза последовательно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baseline="0" dirty="0" smtClean="0"/>
              <a:t>д</a:t>
            </a:r>
            <a:r>
              <a:rPr lang="ru-RU" dirty="0" smtClean="0"/>
              <a:t>ля визуализации</a:t>
            </a:r>
            <a:r>
              <a:rPr lang="en-US" dirty="0" smtClean="0"/>
              <a:t> </a:t>
            </a:r>
            <a:r>
              <a:rPr lang="ru-RU" dirty="0" smtClean="0"/>
              <a:t>правильных ответов следует нажимать на прямоугольники</a:t>
            </a:r>
            <a:r>
              <a:rPr lang="ru-RU" baseline="0" dirty="0" smtClean="0"/>
              <a:t> с примерами 2 раза последовательно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Нажимаем на кнопку «</a:t>
            </a:r>
            <a:r>
              <a:rPr lang="en-US" dirty="0" smtClean="0"/>
              <a:t>i</a:t>
            </a:r>
            <a:r>
              <a:rPr lang="ru-RU" dirty="0" smtClean="0"/>
              <a:t>» – один раз, все остальные действия на слайде настроены на автоматический показ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baseline="0" dirty="0" smtClean="0"/>
              <a:t>д</a:t>
            </a:r>
            <a:r>
              <a:rPr lang="ru-RU" dirty="0" smtClean="0"/>
              <a:t>ля визуализации</a:t>
            </a:r>
            <a:r>
              <a:rPr lang="en-US" dirty="0" smtClean="0"/>
              <a:t> </a:t>
            </a:r>
            <a:r>
              <a:rPr lang="ru-RU" dirty="0" smtClean="0"/>
              <a:t>правильных ответов следует нажимать последовательно на прямоугольники</a:t>
            </a:r>
            <a:r>
              <a:rPr lang="ru-RU" baseline="0" dirty="0" smtClean="0"/>
              <a:t> с примерами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baseline="0" dirty="0" smtClean="0"/>
              <a:t>д</a:t>
            </a:r>
            <a:r>
              <a:rPr lang="ru-RU" dirty="0" smtClean="0"/>
              <a:t>ля визуализации</a:t>
            </a:r>
            <a:r>
              <a:rPr lang="en-US" dirty="0" smtClean="0"/>
              <a:t> </a:t>
            </a:r>
            <a:r>
              <a:rPr lang="ru-RU" dirty="0" smtClean="0"/>
              <a:t>правильных ответов следует нажимать последовательно на прямоугольники</a:t>
            </a:r>
            <a:r>
              <a:rPr lang="ru-RU" baseline="0" dirty="0" smtClean="0"/>
              <a:t> с примерами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4860032" y="404664"/>
            <a:ext cx="3960440" cy="64807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Алгебра – 7 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683568" y="1916832"/>
            <a:ext cx="6893562" cy="252028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Свойства действий над числами</a:t>
            </a:r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305590" y="5517232"/>
            <a:ext cx="3960440" cy="64807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 к уроку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305590" y="6339842"/>
            <a:ext cx="70767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Каратанова</a:t>
            </a:r>
            <a:r>
              <a:rPr lang="ru-RU" sz="16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М.Н. МБОУ СОШ №256</a:t>
            </a:r>
            <a:r>
              <a:rPr lang="ru-RU" sz="1600" b="1" baseline="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ГО ЗАТО Фокино Приморский край</a:t>
            </a:r>
            <a:endParaRPr lang="ru-RU" sz="16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0" name="Группа 9"/>
          <p:cNvGrpSpPr/>
          <p:nvPr userDrawn="1"/>
        </p:nvGrpSpPr>
        <p:grpSpPr>
          <a:xfrm>
            <a:off x="6300192" y="1863168"/>
            <a:ext cx="2843808" cy="5029293"/>
            <a:chOff x="2987824" y="1268760"/>
            <a:chExt cx="2843808" cy="5029293"/>
          </a:xfrm>
        </p:grpSpPr>
        <p:sp>
          <p:nvSpPr>
            <p:cNvPr id="11" name="Овал 10"/>
            <p:cNvSpPr/>
            <p:nvPr userDrawn="1"/>
          </p:nvSpPr>
          <p:spPr>
            <a:xfrm>
              <a:off x="4572000" y="1772816"/>
              <a:ext cx="792088" cy="15121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Овал 12"/>
            <p:cNvSpPr/>
            <p:nvPr userDrawn="1"/>
          </p:nvSpPr>
          <p:spPr>
            <a:xfrm rot="16200000">
              <a:off x="4703640" y="3721089"/>
              <a:ext cx="396043" cy="80333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Овал 13"/>
            <p:cNvSpPr/>
            <p:nvPr userDrawn="1"/>
          </p:nvSpPr>
          <p:spPr>
            <a:xfrm rot="19538458">
              <a:off x="5233857" y="3415077"/>
              <a:ext cx="299628" cy="29997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Овал 14"/>
            <p:cNvSpPr/>
            <p:nvPr userDrawn="1"/>
          </p:nvSpPr>
          <p:spPr>
            <a:xfrm rot="19538458">
              <a:off x="3770190" y="3075348"/>
              <a:ext cx="256336" cy="29997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6" name="Picture 2" descr="https://img.epochtimes.com.tw/upload/images/2016/08/18/214333_medium.jpg"/>
            <p:cNvPicPr>
              <a:picLocks noChangeAspect="1" noChangeArrowheads="1"/>
            </p:cNvPicPr>
            <p:nvPr userDrawn="1"/>
          </p:nvPicPr>
          <p:blipFill rotWithShape="1">
            <a:blip r:embed="rId2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987824" y="1268760"/>
              <a:ext cx="2843808" cy="502929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0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88277" y="2272550"/>
            <a:ext cx="8352928" cy="550371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388276" y="2924944"/>
            <a:ext cx="8324191" cy="367240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388277" y="1407488"/>
            <a:ext cx="8352928" cy="76736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-37775" y="2030105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1043608" y="1344893"/>
            <a:ext cx="7201010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Свойство справедливо для любого количества</a:t>
            </a:r>
            <a:endParaRPr lang="ru-RU" sz="2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лагаемых или множителей</a:t>
            </a:r>
            <a:endParaRPr lang="ru-RU" sz="2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l">
              <a:buNone/>
            </a:pP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 Сочетательное </a:t>
            </a:r>
            <a:r>
              <a:rPr lang="ru-RU" sz="30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свойство</a:t>
            </a:r>
            <a:endParaRPr lang="ru-RU" sz="3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95536" y="1437502"/>
            <a:ext cx="8352928" cy="98338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492896"/>
            <a:ext cx="8324191" cy="410445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l">
              <a:buNone/>
            </a:pP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 Сочетательное </a:t>
            </a:r>
            <a:r>
              <a:rPr lang="ru-RU" sz="30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свойство</a:t>
            </a:r>
            <a:endParaRPr lang="ru-RU" sz="3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l">
              <a:buNone/>
            </a:pP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ru-RU" sz="30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Распредели</a:t>
            </a: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тельное </a:t>
            </a:r>
            <a:r>
              <a:rPr lang="ru-RU" sz="30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свойство</a:t>
            </a:r>
            <a:endParaRPr lang="ru-RU" sz="3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88277" y="2272550"/>
            <a:ext cx="8352928" cy="550371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388276" y="2924944"/>
            <a:ext cx="8324191" cy="367240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388277" y="1407488"/>
            <a:ext cx="8352928" cy="76736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-37775" y="2030105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718557" y="1344893"/>
            <a:ext cx="7851124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Свойство справедливо в том случае, когда в сумму</a:t>
            </a:r>
            <a:endParaRPr lang="ru-RU" sz="2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входит любое число</a:t>
            </a:r>
            <a:r>
              <a:rPr lang="ru-RU" sz="2600" b="1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слагаемых</a:t>
            </a:r>
            <a:endParaRPr lang="ru-RU" sz="2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l">
              <a:buNone/>
            </a:pPr>
            <a:r>
              <a:rPr lang="en-US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0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Распределительное свойство</a:t>
            </a:r>
            <a:endParaRPr lang="ru-RU" sz="3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95536" y="1437502"/>
            <a:ext cx="8352928" cy="76736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387478" y="2297812"/>
            <a:ext cx="4095458" cy="76736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384711" y="3137686"/>
            <a:ext cx="4089964" cy="1083402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4667449" y="3140968"/>
            <a:ext cx="4089964" cy="108012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1" name="Прямоугольник 20"/>
          <p:cNvSpPr/>
          <p:nvPr userDrawn="1"/>
        </p:nvSpPr>
        <p:spPr>
          <a:xfrm>
            <a:off x="4658500" y="2297922"/>
            <a:ext cx="4095458" cy="76736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 userDrawn="1"/>
        </p:nvSpPr>
        <p:spPr>
          <a:xfrm>
            <a:off x="375762" y="4326729"/>
            <a:ext cx="4089964" cy="1083402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3" name="Прямоугольник 22"/>
          <p:cNvSpPr/>
          <p:nvPr userDrawn="1"/>
        </p:nvSpPr>
        <p:spPr>
          <a:xfrm>
            <a:off x="4658500" y="4330011"/>
            <a:ext cx="4089964" cy="108012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4" name="Прямоугольник 23"/>
          <p:cNvSpPr/>
          <p:nvPr userDrawn="1"/>
        </p:nvSpPr>
        <p:spPr>
          <a:xfrm>
            <a:off x="384711" y="5513950"/>
            <a:ext cx="4089964" cy="1083402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667449" y="5517232"/>
            <a:ext cx="4089964" cy="108012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9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95536" y="1437502"/>
            <a:ext cx="8352928" cy="98338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492896"/>
            <a:ext cx="8324191" cy="410445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-32157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l">
              <a:buNone/>
            </a:pPr>
            <a:r>
              <a:rPr lang="en-US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0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Распределительное свойство</a:t>
            </a:r>
            <a:endParaRPr lang="ru-RU" sz="3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95536" y="1437502"/>
            <a:ext cx="8352928" cy="83937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420888"/>
            <a:ext cx="8324191" cy="4176464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683568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l">
              <a:buNone/>
            </a:pPr>
            <a:r>
              <a:rPr lang="en-US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30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0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Числовые неравенства.</a:t>
            </a:r>
            <a:endParaRPr lang="ru-RU" sz="3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1763688" y="1537628"/>
            <a:ext cx="62787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Запишите в виде двойного неравенства: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95536" y="1437502"/>
            <a:ext cx="8352928" cy="83937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361599" y="2348879"/>
            <a:ext cx="4089964" cy="424986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658500" y="2348880"/>
            <a:ext cx="4089964" cy="424985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361599" y="2420889"/>
            <a:ext cx="4089964" cy="417785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4658500" y="2420890"/>
            <a:ext cx="4089964" cy="417784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395536" y="1437502"/>
            <a:ext cx="8352928" cy="911378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95536" y="1437502"/>
            <a:ext cx="8352928" cy="76736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299536"/>
            <a:ext cx="8324191" cy="2065567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395535" y="4453787"/>
            <a:ext cx="8324191" cy="2065567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683568" y="476672"/>
            <a:ext cx="7776864" cy="108012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Свойства действий над числами</a:t>
            </a:r>
            <a:endParaRPr lang="ru-RU" sz="36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623450" y="1988840"/>
            <a:ext cx="7776864" cy="104294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l">
              <a:buAutoNum type="arabicPeriod"/>
            </a:pP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Переместительное свойство</a:t>
            </a:r>
            <a:endParaRPr lang="ru-RU" sz="3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623450" y="3501008"/>
            <a:ext cx="7776864" cy="104294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l">
              <a:buAutoNum type="arabicPeriod" startAt="2"/>
            </a:pP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Сочетательное</a:t>
            </a:r>
            <a:r>
              <a:rPr lang="ru-RU" sz="30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свойство</a:t>
            </a:r>
            <a:endParaRPr lang="ru-RU" sz="3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638898" y="5013176"/>
            <a:ext cx="7776864" cy="104294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l">
              <a:buNone/>
            </a:pP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ru-RU" sz="30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Распределительное свойство</a:t>
            </a:r>
            <a:endParaRPr lang="ru-RU" sz="3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9" name="Группа 8"/>
          <p:cNvGrpSpPr/>
          <p:nvPr userDrawn="1"/>
        </p:nvGrpSpPr>
        <p:grpSpPr>
          <a:xfrm>
            <a:off x="6300192" y="1863168"/>
            <a:ext cx="2843808" cy="5029293"/>
            <a:chOff x="2987824" y="1268760"/>
            <a:chExt cx="2843808" cy="5029293"/>
          </a:xfrm>
        </p:grpSpPr>
        <p:sp>
          <p:nvSpPr>
            <p:cNvPr id="10" name="Овал 9"/>
            <p:cNvSpPr/>
            <p:nvPr userDrawn="1"/>
          </p:nvSpPr>
          <p:spPr>
            <a:xfrm>
              <a:off x="4572000" y="1772816"/>
              <a:ext cx="792088" cy="15121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Овал 10"/>
            <p:cNvSpPr/>
            <p:nvPr userDrawn="1"/>
          </p:nvSpPr>
          <p:spPr>
            <a:xfrm rot="16200000">
              <a:off x="4703640" y="3721089"/>
              <a:ext cx="396043" cy="80333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Овал 11"/>
            <p:cNvSpPr/>
            <p:nvPr userDrawn="1"/>
          </p:nvSpPr>
          <p:spPr>
            <a:xfrm rot="19538458">
              <a:off x="5233857" y="3415077"/>
              <a:ext cx="299628" cy="29997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Овал 12"/>
            <p:cNvSpPr/>
            <p:nvPr userDrawn="1"/>
          </p:nvSpPr>
          <p:spPr>
            <a:xfrm rot="19538458">
              <a:off x="3770190" y="3075348"/>
              <a:ext cx="256336" cy="29997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4" name="Picture 2" descr="https://img.epochtimes.com.tw/upload/images/2016/08/18/214333_medium.jpg"/>
            <p:cNvPicPr>
              <a:picLocks noChangeAspect="1" noChangeArrowheads="1"/>
            </p:cNvPicPr>
            <p:nvPr userDrawn="1"/>
          </p:nvPicPr>
          <p:blipFill rotWithShape="1">
            <a:blip r:embed="rId2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987824" y="1268760"/>
              <a:ext cx="2843808" cy="502929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95536" y="1437502"/>
            <a:ext cx="8352928" cy="1271418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03413" y="2780928"/>
            <a:ext cx="8324191" cy="3816424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395536" y="1437502"/>
            <a:ext cx="8352928" cy="1271418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95536" y="1437502"/>
            <a:ext cx="8352928" cy="76736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299536"/>
            <a:ext cx="8324191" cy="429781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403413" y="2708920"/>
            <a:ext cx="8324191" cy="115212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395536" y="1437502"/>
            <a:ext cx="8352928" cy="119941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411290" y="5284866"/>
            <a:ext cx="8324191" cy="115212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403413" y="4013448"/>
            <a:ext cx="8352928" cy="119941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7877" y="4132738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03413" y="2780928"/>
            <a:ext cx="8324191" cy="3816424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395536" y="1437502"/>
            <a:ext cx="8352928" cy="1271418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95536" y="1437502"/>
            <a:ext cx="8352928" cy="83937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395536" y="2348879"/>
            <a:ext cx="8352927" cy="1296145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395536" y="3717032"/>
            <a:ext cx="8352928" cy="2881705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95536" y="1437502"/>
            <a:ext cx="8352928" cy="508784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403413" y="2636912"/>
            <a:ext cx="8324191" cy="396044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395536" y="1437502"/>
            <a:ext cx="8352928" cy="105539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611560" y="728700"/>
            <a:ext cx="7920880" cy="572463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4860032" y="404664"/>
            <a:ext cx="3960440" cy="64807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12" descr="https://goods.kaypu.com/photo/537e6f6997b6098a3618bafd.jpg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156176" y="1128748"/>
            <a:ext cx="2366060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8" descr="https://cdn1.ozone.ru/s3/multimedia-k/6455066516.jpg"/>
          <p:cNvPicPr>
            <a:picLocks noChangeAspect="1" noChangeArrowheads="1"/>
          </p:cNvPicPr>
          <p:nvPr userDrawn="1"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563888" y="1268588"/>
            <a:ext cx="2397722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https://fkniga.ru/media/product/07/07050302/KA-00394053_02.jpg"/>
          <p:cNvPicPr>
            <a:picLocks noChangeAspect="1" noChangeArrowheads="1"/>
          </p:cNvPicPr>
          <p:nvPr userDrawn="1"/>
        </p:nvPicPr>
        <p:blipFill rotWithShape="1">
          <a:blip r:embed="rId4" cstate="email"/>
          <a:srcRect/>
          <a:stretch>
            <a:fillRect/>
          </a:stretch>
        </p:blipFill>
        <p:spPr bwMode="auto">
          <a:xfrm>
            <a:off x="6444208" y="3356992"/>
            <a:ext cx="2425137" cy="3236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Обложка книги Алгебра 7 класс. Учебник. ФГОС, Автор Колягин Ю.М. Ткачева М.В. Фёдорова Н.Е., издательство Просвещение | купить в книжном магазине Рослит"/>
          <p:cNvPicPr>
            <a:picLocks noChangeAspect="1" noChangeArrowheads="1"/>
          </p:cNvPicPr>
          <p:nvPr userDrawn="1"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855891" y="2778082"/>
            <a:ext cx="2425753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0" descr="https://sun9-71.userapi.com/impf/LSTCBz44icSV5n0wBGqfgrJT6yo_LD0iEZ08iQ/eeHGTKx2A0Q.jpg?size=859x1080&amp;quality=96&amp;sign=20dbe97d4a4777ebebb374bbd7ed0743&amp;c_uniq_tag=814dr6Cx5lbjMCT95WOfmtnhm4uxk9GGkUFMmqHaN08&amp;type=album"/>
          <p:cNvPicPr>
            <a:picLocks noChangeAspect="1" noChangeArrowheads="1"/>
          </p:cNvPicPr>
          <p:nvPr userDrawn="1"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2954907" y="3623664"/>
            <a:ext cx="2355371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417FF8-6AA0-45F8-B43F-FCD1FC25802E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828E67-5B56-4241-BEC3-0CC619FB6B96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417FF8-6AA0-45F8-B43F-FCD1FC25802E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828E67-5B56-4241-BEC3-0CC619FB6B96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417FF8-6AA0-45F8-B43F-FCD1FC25802E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828E67-5B56-4241-BEC3-0CC619FB6B9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51678" y="908720"/>
            <a:ext cx="8496944" cy="86409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Сравните значения выражений:</a:t>
            </a:r>
            <a:endParaRPr lang="ru-RU" sz="28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539552" y="332656"/>
            <a:ext cx="3024336" cy="68407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Повторение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323528" y="1916832"/>
            <a:ext cx="8496944" cy="468052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51678" y="908720"/>
            <a:ext cx="8496944" cy="86409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Запишите</a:t>
            </a:r>
            <a:r>
              <a:rPr lang="ru-RU" sz="3200" b="1" baseline="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виде двойного неравенства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ru-RU" sz="32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539552" y="332656"/>
            <a:ext cx="3024336" cy="68407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Повторение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323528" y="1916832"/>
            <a:ext cx="8496944" cy="468052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51678" y="908720"/>
            <a:ext cx="8496944" cy="86409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задачу записав выражение:</a:t>
            </a:r>
            <a:endParaRPr lang="ru-RU" sz="32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539552" y="332656"/>
            <a:ext cx="3024336" cy="68407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Повторение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323528" y="1916832"/>
            <a:ext cx="8496944" cy="468052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88277" y="2272550"/>
            <a:ext cx="8352928" cy="550371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388276" y="2924944"/>
            <a:ext cx="8324191" cy="367240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l">
              <a:buNone/>
            </a:pP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ru-RU" sz="30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Переместительное свойство   </a:t>
            </a:r>
            <a:endParaRPr lang="ru-RU" sz="3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388277" y="1407488"/>
            <a:ext cx="8352928" cy="76736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-37775" y="2030105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1043608" y="1344893"/>
            <a:ext cx="7201010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Свойство справедливо для любого количества</a:t>
            </a:r>
            <a:endParaRPr lang="ru-RU" sz="2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лагаемых или множителей</a:t>
            </a:r>
            <a:endParaRPr lang="ru-RU" sz="2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l">
              <a:buNone/>
            </a:pP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ru-RU" sz="30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Переместительное свойство</a:t>
            </a:r>
            <a:endParaRPr lang="ru-RU" sz="3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l">
              <a:buNone/>
            </a:pP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 Сочетательное </a:t>
            </a:r>
            <a:r>
              <a:rPr lang="ru-RU" sz="30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свойство</a:t>
            </a:r>
            <a:endParaRPr lang="ru-RU" sz="3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5" Type="http://schemas.openxmlformats.org/officeDocument/2006/relationships/theme" Target="../theme/theme1.xml"/><Relationship Id="rId34" Type="http://schemas.openxmlformats.org/officeDocument/2006/relationships/image" Target="../media/image7.jpeg"/><Relationship Id="rId33" Type="http://schemas.openxmlformats.org/officeDocument/2006/relationships/slideLayout" Target="../slideLayouts/slideLayout33.xml"/><Relationship Id="rId32" Type="http://schemas.openxmlformats.org/officeDocument/2006/relationships/slideLayout" Target="../slideLayouts/slideLayout32.xml"/><Relationship Id="rId31" Type="http://schemas.openxmlformats.org/officeDocument/2006/relationships/slideLayout" Target="../slideLayouts/slideLayout31.xml"/><Relationship Id="rId30" Type="http://schemas.openxmlformats.org/officeDocument/2006/relationships/slideLayout" Target="../slideLayouts/slideLayout30.xml"/><Relationship Id="rId3" Type="http://schemas.openxmlformats.org/officeDocument/2006/relationships/slideLayout" Target="../slideLayouts/slideLayout3.xml"/><Relationship Id="rId29" Type="http://schemas.openxmlformats.org/officeDocument/2006/relationships/slideLayout" Target="../slideLayouts/slideLayout29.xml"/><Relationship Id="rId28" Type="http://schemas.openxmlformats.org/officeDocument/2006/relationships/slideLayout" Target="../slideLayouts/slideLayout28.xml"/><Relationship Id="rId27" Type="http://schemas.openxmlformats.org/officeDocument/2006/relationships/slideLayout" Target="../slideLayouts/slideLayout27.xml"/><Relationship Id="rId26" Type="http://schemas.openxmlformats.org/officeDocument/2006/relationships/slideLayout" Target="../slideLayouts/slideLayout26.xml"/><Relationship Id="rId25" Type="http://schemas.openxmlformats.org/officeDocument/2006/relationships/slideLayout" Target="../slideLayouts/slideLayout25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0" Type="http://schemas.openxmlformats.org/officeDocument/2006/relationships/slideLayout" Target="../slideLayouts/slideLayout20.xml"/><Relationship Id="rId2" Type="http://schemas.openxmlformats.org/officeDocument/2006/relationships/slideLayout" Target="../slideLayouts/slideLayout2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s://catherineasquithgallery.com/uploads/posts/2021-02/1612779830_16-p-goluboi-fon-v-kletku-21.jpg"/>
          <p:cNvPicPr>
            <a:picLocks noChangeAspect="1" noChangeArrowheads="1"/>
          </p:cNvPicPr>
          <p:nvPr userDrawn="1"/>
        </p:nvPicPr>
        <p:blipFill rotWithShape="1">
          <a:blip r:embed="rId34" cstate="email"/>
          <a:srcRect t="-271" b="-1"/>
          <a:stretch>
            <a:fillRect/>
          </a:stretch>
        </p:blipFill>
        <p:spPr bwMode="auto">
          <a:xfrm>
            <a:off x="-22504" y="0"/>
            <a:ext cx="9166504" cy="68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Рамка 7"/>
          <p:cNvSpPr/>
          <p:nvPr userDrawn="1"/>
        </p:nvSpPr>
        <p:spPr>
          <a:xfrm>
            <a:off x="107504" y="116632"/>
            <a:ext cx="8928992" cy="6624736"/>
          </a:xfrm>
          <a:prstGeom prst="frame">
            <a:avLst>
              <a:gd name="adj1" fmla="val 1206"/>
            </a:avLst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  <p:sldLayoutId id="2147483680" r:id="rId32"/>
    <p:sldLayoutId id="2147483681" r:id="rId33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slide" Target="slide4.xml"/><Relationship Id="rId8" Type="http://schemas.openxmlformats.org/officeDocument/2006/relationships/image" Target="../media/image39.wmf"/><Relationship Id="rId7" Type="http://schemas.openxmlformats.org/officeDocument/2006/relationships/oleObject" Target="../embeddings/oleObject31.bin"/><Relationship Id="rId6" Type="http://schemas.openxmlformats.org/officeDocument/2006/relationships/image" Target="../media/image38.wmf"/><Relationship Id="rId5" Type="http://schemas.openxmlformats.org/officeDocument/2006/relationships/oleObject" Target="../embeddings/oleObject30.bin"/><Relationship Id="rId4" Type="http://schemas.openxmlformats.org/officeDocument/2006/relationships/image" Target="../media/image37.wmf"/><Relationship Id="rId3" Type="http://schemas.openxmlformats.org/officeDocument/2006/relationships/oleObject" Target="../embeddings/oleObject29.bin"/><Relationship Id="rId2" Type="http://schemas.openxmlformats.org/officeDocument/2006/relationships/image" Target="../media/image36.wmf"/><Relationship Id="rId12" Type="http://schemas.openxmlformats.org/officeDocument/2006/relationships/notesSlide" Target="../notesSlides/notesSlide9.xml"/><Relationship Id="rId11" Type="http://schemas.openxmlformats.org/officeDocument/2006/relationships/vmlDrawing" Target="../drawings/vmlDrawing8.vml"/><Relationship Id="rId10" Type="http://schemas.openxmlformats.org/officeDocument/2006/relationships/slideLayout" Target="../slideLayouts/slideLayout11.xml"/><Relationship Id="rId1" Type="http://schemas.openxmlformats.org/officeDocument/2006/relationships/oleObject" Target="../embeddings/oleObject28.bin"/></Relationships>
</file>

<file path=ppt/slides/_rels/slide11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10.xml"/><Relationship Id="rId6" Type="http://schemas.openxmlformats.org/officeDocument/2006/relationships/vmlDrawing" Target="../drawings/vmlDrawing9.vml"/><Relationship Id="rId5" Type="http://schemas.openxmlformats.org/officeDocument/2006/relationships/slideLayout" Target="../slideLayouts/slideLayout12.xml"/><Relationship Id="rId4" Type="http://schemas.openxmlformats.org/officeDocument/2006/relationships/image" Target="../media/image41.wmf"/><Relationship Id="rId3" Type="http://schemas.openxmlformats.org/officeDocument/2006/relationships/oleObject" Target="../embeddings/oleObject33.bin"/><Relationship Id="rId2" Type="http://schemas.openxmlformats.org/officeDocument/2006/relationships/image" Target="../media/image40.wmf"/><Relationship Id="rId1" Type="http://schemas.openxmlformats.org/officeDocument/2006/relationships/oleObject" Target="../embeddings/oleObject32.bin"/></Relationships>
</file>

<file path=ppt/slides/_rels/slide12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11.xml"/><Relationship Id="rId6" Type="http://schemas.openxmlformats.org/officeDocument/2006/relationships/vmlDrawing" Target="../drawings/vmlDrawing10.vml"/><Relationship Id="rId5" Type="http://schemas.openxmlformats.org/officeDocument/2006/relationships/slideLayout" Target="../slideLayouts/slideLayout13.xml"/><Relationship Id="rId4" Type="http://schemas.openxmlformats.org/officeDocument/2006/relationships/image" Target="../media/image43.wmf"/><Relationship Id="rId3" Type="http://schemas.openxmlformats.org/officeDocument/2006/relationships/oleObject" Target="../embeddings/oleObject35.bin"/><Relationship Id="rId2" Type="http://schemas.openxmlformats.org/officeDocument/2006/relationships/image" Target="../media/image42.wmf"/><Relationship Id="rId1" Type="http://schemas.openxmlformats.org/officeDocument/2006/relationships/oleObject" Target="../embeddings/oleObject34.bin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11.vml"/><Relationship Id="rId8" Type="http://schemas.openxmlformats.org/officeDocument/2006/relationships/slideLayout" Target="../slideLayouts/slideLayout15.xml"/><Relationship Id="rId7" Type="http://schemas.openxmlformats.org/officeDocument/2006/relationships/slide" Target="slide4.xml"/><Relationship Id="rId6" Type="http://schemas.openxmlformats.org/officeDocument/2006/relationships/image" Target="../media/image46.wmf"/><Relationship Id="rId5" Type="http://schemas.openxmlformats.org/officeDocument/2006/relationships/oleObject" Target="../embeddings/oleObject38.bin"/><Relationship Id="rId4" Type="http://schemas.openxmlformats.org/officeDocument/2006/relationships/image" Target="../media/image45.wmf"/><Relationship Id="rId3" Type="http://schemas.openxmlformats.org/officeDocument/2006/relationships/oleObject" Target="../embeddings/oleObject37.bin"/><Relationship Id="rId2" Type="http://schemas.openxmlformats.org/officeDocument/2006/relationships/image" Target="../media/image44.wmf"/><Relationship Id="rId10" Type="http://schemas.openxmlformats.org/officeDocument/2006/relationships/notesSlide" Target="../notesSlides/notesSlide12.xml"/><Relationship Id="rId1" Type="http://schemas.openxmlformats.org/officeDocument/2006/relationships/oleObject" Target="../embeddings/oleObject36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hyperlink" Target="https://catherineasquithgallery.com/uploads/posts/2021-02/1612779830_16-p-goluboi-fon-v-kletku-21.jpg" TargetMode="External"/><Relationship Id="rId1" Type="http://schemas.openxmlformats.org/officeDocument/2006/relationships/hyperlink" Target="https://img.epochtimes.com.tw/upload/images/2016/08/18/214333_medium.jpg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hyperlink" Target="https://znanio.ru/" TargetMode="Externa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5.bin"/><Relationship Id="rId8" Type="http://schemas.openxmlformats.org/officeDocument/2006/relationships/image" Target="../media/image12.wmf"/><Relationship Id="rId7" Type="http://schemas.openxmlformats.org/officeDocument/2006/relationships/oleObject" Target="../embeddings/oleObject4.bin"/><Relationship Id="rId6" Type="http://schemas.openxmlformats.org/officeDocument/2006/relationships/image" Target="../media/image11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10.wmf"/><Relationship Id="rId3" Type="http://schemas.openxmlformats.org/officeDocument/2006/relationships/oleObject" Target="../embeddings/oleObject2.bin"/><Relationship Id="rId2" Type="http://schemas.openxmlformats.org/officeDocument/2006/relationships/image" Target="../media/image9.wmf"/><Relationship Id="rId15" Type="http://schemas.openxmlformats.org/officeDocument/2006/relationships/notesSlide" Target="../notesSlides/notesSlide2.xml"/><Relationship Id="rId14" Type="http://schemas.openxmlformats.org/officeDocument/2006/relationships/vmlDrawing" Target="../drawings/vmlDrawing1.vml"/><Relationship Id="rId13" Type="http://schemas.openxmlformats.org/officeDocument/2006/relationships/slideLayout" Target="../slideLayouts/slideLayout4.xml"/><Relationship Id="rId12" Type="http://schemas.openxmlformats.org/officeDocument/2006/relationships/image" Target="../media/image14.wmf"/><Relationship Id="rId11" Type="http://schemas.openxmlformats.org/officeDocument/2006/relationships/oleObject" Target="../embeddings/oleObject6.bin"/><Relationship Id="rId10" Type="http://schemas.openxmlformats.org/officeDocument/2006/relationships/image" Target="../media/image13.wmf"/><Relationship Id="rId1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5.xml"/><Relationship Id="rId8" Type="http://schemas.openxmlformats.org/officeDocument/2006/relationships/image" Target="../media/image18.wmf"/><Relationship Id="rId7" Type="http://schemas.openxmlformats.org/officeDocument/2006/relationships/oleObject" Target="../embeddings/oleObject10.bin"/><Relationship Id="rId6" Type="http://schemas.openxmlformats.org/officeDocument/2006/relationships/image" Target="../media/image17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16.wmf"/><Relationship Id="rId3" Type="http://schemas.openxmlformats.org/officeDocument/2006/relationships/oleObject" Target="../embeddings/oleObject8.bin"/><Relationship Id="rId2" Type="http://schemas.openxmlformats.org/officeDocument/2006/relationships/image" Target="../media/image15.wmf"/><Relationship Id="rId11" Type="http://schemas.openxmlformats.org/officeDocument/2006/relationships/notesSlide" Target="../notesSlides/notesSlide3.xml"/><Relationship Id="rId10" Type="http://schemas.openxmlformats.org/officeDocument/2006/relationships/vmlDrawing" Target="../drawings/vmlDrawing2.vml"/><Relationship Id="rId1" Type="http://schemas.openxmlformats.org/officeDocument/2006/relationships/oleObject" Target="../embeddings/oleObject7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slide" Target="slide5.xml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8.xml"/><Relationship Id="rId8" Type="http://schemas.openxmlformats.org/officeDocument/2006/relationships/image" Target="../media/image22.wmf"/><Relationship Id="rId7" Type="http://schemas.openxmlformats.org/officeDocument/2006/relationships/oleObject" Target="../embeddings/oleObject14.bin"/><Relationship Id="rId6" Type="http://schemas.openxmlformats.org/officeDocument/2006/relationships/image" Target="../media/image21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20.wmf"/><Relationship Id="rId3" Type="http://schemas.openxmlformats.org/officeDocument/2006/relationships/oleObject" Target="../embeddings/oleObject12.bin"/><Relationship Id="rId2" Type="http://schemas.openxmlformats.org/officeDocument/2006/relationships/image" Target="../media/image19.wmf"/><Relationship Id="rId11" Type="http://schemas.openxmlformats.org/officeDocument/2006/relationships/notesSlide" Target="../notesSlides/notesSlide4.xml"/><Relationship Id="rId10" Type="http://schemas.openxmlformats.org/officeDocument/2006/relationships/vmlDrawing" Target="../drawings/vmlDrawing3.vml"/><Relationship Id="rId1" Type="http://schemas.openxmlformats.org/officeDocument/2006/relationships/oleObject" Target="../embeddings/oleObject11.bin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7.xml"/><Relationship Id="rId8" Type="http://schemas.openxmlformats.org/officeDocument/2006/relationships/image" Target="../media/image26.wmf"/><Relationship Id="rId7" Type="http://schemas.openxmlformats.org/officeDocument/2006/relationships/oleObject" Target="../embeddings/oleObject18.bin"/><Relationship Id="rId6" Type="http://schemas.openxmlformats.org/officeDocument/2006/relationships/image" Target="../media/image25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24.wmf"/><Relationship Id="rId3" Type="http://schemas.openxmlformats.org/officeDocument/2006/relationships/oleObject" Target="../embeddings/oleObject16.bin"/><Relationship Id="rId2" Type="http://schemas.openxmlformats.org/officeDocument/2006/relationships/image" Target="../media/image23.wmf"/><Relationship Id="rId11" Type="http://schemas.openxmlformats.org/officeDocument/2006/relationships/notesSlide" Target="../notesSlides/notesSlide5.xml"/><Relationship Id="rId10" Type="http://schemas.openxmlformats.org/officeDocument/2006/relationships/vmlDrawing" Target="../drawings/vmlDrawing4.vml"/><Relationship Id="rId1" Type="http://schemas.openxmlformats.org/officeDocument/2006/relationships/oleObject" Target="../embeddings/oleObject15.bin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slide" Target="slide4.xml"/><Relationship Id="rId8" Type="http://schemas.openxmlformats.org/officeDocument/2006/relationships/image" Target="../media/image30.wmf"/><Relationship Id="rId7" Type="http://schemas.openxmlformats.org/officeDocument/2006/relationships/oleObject" Target="../embeddings/oleObject22.bin"/><Relationship Id="rId6" Type="http://schemas.openxmlformats.org/officeDocument/2006/relationships/image" Target="../media/image29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28.wmf"/><Relationship Id="rId3" Type="http://schemas.openxmlformats.org/officeDocument/2006/relationships/oleObject" Target="../embeddings/oleObject20.bin"/><Relationship Id="rId2" Type="http://schemas.openxmlformats.org/officeDocument/2006/relationships/image" Target="../media/image27.wmf"/><Relationship Id="rId12" Type="http://schemas.openxmlformats.org/officeDocument/2006/relationships/notesSlide" Target="../notesSlides/notesSlide6.xml"/><Relationship Id="rId11" Type="http://schemas.openxmlformats.org/officeDocument/2006/relationships/vmlDrawing" Target="../drawings/vmlDrawing5.vml"/><Relationship Id="rId10" Type="http://schemas.openxmlformats.org/officeDocument/2006/relationships/slideLayout" Target="../slideLayouts/slideLayout7.xml"/><Relationship Id="rId1" Type="http://schemas.openxmlformats.org/officeDocument/2006/relationships/oleObject" Target="../embeddings/oleObject19.bin"/></Relationships>
</file>

<file path=ppt/slides/_rels/slide8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7.xml"/><Relationship Id="rId6" Type="http://schemas.openxmlformats.org/officeDocument/2006/relationships/vmlDrawing" Target="../drawings/vmlDrawing6.vml"/><Relationship Id="rId5" Type="http://schemas.openxmlformats.org/officeDocument/2006/relationships/slideLayout" Target="../slideLayouts/slideLayout9.xml"/><Relationship Id="rId4" Type="http://schemas.openxmlformats.org/officeDocument/2006/relationships/image" Target="../media/image32.wmf"/><Relationship Id="rId3" Type="http://schemas.openxmlformats.org/officeDocument/2006/relationships/oleObject" Target="../embeddings/oleObject24.bin"/><Relationship Id="rId2" Type="http://schemas.openxmlformats.org/officeDocument/2006/relationships/image" Target="../media/image31.wmf"/><Relationship Id="rId1" Type="http://schemas.openxmlformats.org/officeDocument/2006/relationships/oleObject" Target="../embeddings/oleObject23.bin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8.xml"/><Relationship Id="rId8" Type="http://schemas.openxmlformats.org/officeDocument/2006/relationships/vmlDrawing" Target="../drawings/vmlDrawing7.vml"/><Relationship Id="rId7" Type="http://schemas.openxmlformats.org/officeDocument/2006/relationships/slideLayout" Target="../slideLayouts/slideLayout10.xml"/><Relationship Id="rId6" Type="http://schemas.openxmlformats.org/officeDocument/2006/relationships/image" Target="../media/image35.wmf"/><Relationship Id="rId5" Type="http://schemas.openxmlformats.org/officeDocument/2006/relationships/oleObject" Target="../embeddings/oleObject27.bin"/><Relationship Id="rId4" Type="http://schemas.openxmlformats.org/officeDocument/2006/relationships/image" Target="../media/image34.wmf"/><Relationship Id="rId3" Type="http://schemas.openxmlformats.org/officeDocument/2006/relationships/oleObject" Target="../embeddings/oleObject26.bin"/><Relationship Id="rId2" Type="http://schemas.openxmlformats.org/officeDocument/2006/relationships/image" Target="../media/image33.wmf"/><Relationship Id="rId1" Type="http://schemas.openxmlformats.org/officeDocument/2006/relationships/oleObject" Target="../embeddings/oleObject2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Изображение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5605" y="6309360"/>
            <a:ext cx="7063740" cy="2921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42594" y="1700808"/>
            <a:ext cx="6954953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Используя сочетательное свойство умножения  выполните вычисления: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15617" y="1582804"/>
            <a:ext cx="518076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3020" y="2834624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3020" y="3626712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22820" y="4407824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827584" y="2833812"/>
          <a:ext cx="7037388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39" name="Формула" r:id="rId1" imgW="57607200" imgH="4267200" progId="Equation.3">
                  <p:embed/>
                </p:oleObj>
              </mc:Choice>
              <mc:Fallback>
                <p:oleObj name="Формула" r:id="rId1" imgW="57607200" imgH="4267200" progId="Equation.3">
                  <p:embed/>
                  <p:pic>
                    <p:nvPicPr>
                      <p:cNvPr id="0" name="Изображение 727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2833812"/>
                        <a:ext cx="7037388" cy="5334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2627785" y="2747010"/>
            <a:ext cx="1800200" cy="6144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4424677" y="2730182"/>
            <a:ext cx="2256422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827584" y="3566896"/>
          <a:ext cx="6145212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40" name="Формула" r:id="rId3" imgW="50292000" imgH="4876800" progId="Equation.3">
                  <p:embed/>
                </p:oleObj>
              </mc:Choice>
              <mc:Fallback>
                <p:oleObj name="Формула" r:id="rId3" imgW="50292000" imgH="4876800" progId="Equation.3">
                  <p:embed/>
                  <p:pic>
                    <p:nvPicPr>
                      <p:cNvPr id="0" name="Изображение 727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3566896"/>
                        <a:ext cx="6145212" cy="6096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2987824" y="3518435"/>
            <a:ext cx="2232246" cy="6534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5220070" y="3527819"/>
            <a:ext cx="1152130" cy="6534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827584" y="4333309"/>
          <a:ext cx="771418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41" name="Формула" r:id="rId5" imgW="66141600" imgH="4876800" progId="Equation.3">
                  <p:embed/>
                </p:oleObj>
              </mc:Choice>
              <mc:Fallback>
                <p:oleObj name="Формула" r:id="rId5" imgW="66141600" imgH="4876800" progId="Equation.3">
                  <p:embed/>
                  <p:pic>
                    <p:nvPicPr>
                      <p:cNvPr id="0" name="Изображение 727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4333309"/>
                        <a:ext cx="7714183" cy="6096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2991366" y="4321937"/>
            <a:ext cx="2444730" cy="6534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5419212" y="4289507"/>
            <a:ext cx="2033108" cy="6534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6681099" y="2762616"/>
            <a:ext cx="1370563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6364570" y="3548265"/>
            <a:ext cx="633058" cy="6534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7452320" y="4321379"/>
            <a:ext cx="1152128" cy="6534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122820" y="5173339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0" name="Объект 19"/>
          <p:cNvGraphicFramePr>
            <a:graphicFrameLocks noChangeAspect="1"/>
          </p:cNvGraphicFramePr>
          <p:nvPr/>
        </p:nvGraphicFramePr>
        <p:xfrm>
          <a:off x="804497" y="5111820"/>
          <a:ext cx="7799952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42" name="Формула" r:id="rId7" imgW="67665600" imgH="5181600" progId="Equation.3">
                  <p:embed/>
                </p:oleObj>
              </mc:Choice>
              <mc:Fallback>
                <p:oleObj name="Формула" r:id="rId7" imgW="67665600" imgH="5181600" progId="Equation.3">
                  <p:embed/>
                  <p:pic>
                    <p:nvPicPr>
                      <p:cNvPr id="0" name="Изображение 727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4497" y="5111820"/>
                        <a:ext cx="7799952" cy="6477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Прямоугольник 20"/>
          <p:cNvSpPr/>
          <p:nvPr/>
        </p:nvSpPr>
        <p:spPr>
          <a:xfrm>
            <a:off x="3059833" y="5098666"/>
            <a:ext cx="2592288" cy="6534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5652121" y="5090452"/>
            <a:ext cx="1966859" cy="6534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7618980" y="5073900"/>
            <a:ext cx="985468" cy="6699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Управляющая кнопка: далее 23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Управляющая кнопка: домой 24">
            <a:hlinkClick r:id="rId9" action="ppaction://hlinksldjump" highlightClick="1"/>
          </p:cNvPr>
          <p:cNvSpPr/>
          <p:nvPr/>
        </p:nvSpPr>
        <p:spPr>
          <a:xfrm>
            <a:off x="8078761" y="5838836"/>
            <a:ext cx="768252" cy="364903"/>
          </a:xfrm>
          <a:prstGeom prst="actionButtonHom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26" name="Управляющая кнопка: сведения 25">
            <a:hlinkClick r:id="" action="ppaction://noaction" highlightClick="1"/>
          </p:cNvPr>
          <p:cNvSpPr/>
          <p:nvPr/>
        </p:nvSpPr>
        <p:spPr>
          <a:xfrm>
            <a:off x="7952242" y="461264"/>
            <a:ext cx="682376" cy="648072"/>
          </a:xfrm>
          <a:prstGeom prst="actionButtonInformation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ая выноска 26"/>
          <p:cNvSpPr/>
          <p:nvPr/>
        </p:nvSpPr>
        <p:spPr>
          <a:xfrm>
            <a:off x="3149456" y="353252"/>
            <a:ext cx="4573280" cy="864096"/>
          </a:xfrm>
          <a:prstGeom prst="wedgeRectCallout">
            <a:avLst>
              <a:gd name="adj1" fmla="val 56346"/>
              <a:gd name="adj2" fmla="val 11614"/>
            </a:avLst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 b</a:t>
            </a:r>
            <a:r>
              <a:rPr lang="en-US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 </a:t>
            </a:r>
            <a:r>
              <a:rPr lang="en-US" sz="2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 = a </a:t>
            </a:r>
            <a:r>
              <a:rPr lang="en-US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 </a:t>
            </a:r>
            <a:r>
              <a:rPr lang="en-US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en-US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 </a:t>
            </a:r>
            <a:r>
              <a:rPr lang="en-US" sz="2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b </a:t>
            </a:r>
            <a:r>
              <a:rPr lang="en-US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 </a:t>
            </a:r>
            <a:r>
              <a:rPr lang="en-US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 </a:t>
            </a:r>
            <a:r>
              <a:rPr lang="en-US" sz="2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 </a:t>
            </a:r>
            <a:endParaRPr lang="ru-RU" sz="2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любые числа</a:t>
            </a:r>
            <a:endParaRPr lang="en-US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" dur="1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2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7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2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8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3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8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4" dur="1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9" dur="1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4" dur="1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1" dur="1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75" dur="1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1" grpId="0" animBg="1"/>
      <p:bldP spid="12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21" grpId="0" animBg="1"/>
      <p:bldP spid="22" grpId="0" animBg="1"/>
      <p:bldP spid="23" grpId="0" animBg="1"/>
      <p:bldP spid="27" grpId="0" animBg="1"/>
      <p:bldP spid="27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3356992"/>
            <a:ext cx="7739160" cy="316835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Управляющая кнопка: сведения 2">
            <a:hlinkClick r:id="" action="ppaction://noaction" highlightClick="1"/>
          </p:cNvPr>
          <p:cNvSpPr/>
          <p:nvPr/>
        </p:nvSpPr>
        <p:spPr>
          <a:xfrm>
            <a:off x="7952242" y="461264"/>
            <a:ext cx="682376" cy="648072"/>
          </a:xfrm>
          <a:prstGeom prst="actionButtonInformation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683569" y="3104964"/>
            <a:ext cx="7739160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Примеры: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ая выноска 4"/>
          <p:cNvSpPr/>
          <p:nvPr/>
        </p:nvSpPr>
        <p:spPr>
          <a:xfrm>
            <a:off x="683568" y="1412776"/>
            <a:ext cx="7739161" cy="1584176"/>
          </a:xfrm>
          <a:prstGeom prst="wedgeRectCallout">
            <a:avLst>
              <a:gd name="adj1" fmla="val 41591"/>
              <a:gd name="adj2" fmla="val -76450"/>
            </a:avLst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умножении числа на сумму чисел данный множитель умножается на каждое слагаемое и полученные произведения складываются.</a:t>
            </a:r>
            <a:endParaRPr lang="ru-RU" sz="2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+ </a:t>
            </a:r>
            <a:r>
              <a:rPr lang="en-US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· c</a:t>
            </a:r>
            <a:r>
              <a:rPr lang="en-US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a · b + a · c</a:t>
            </a:r>
            <a:r>
              <a:rPr lang="en-US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 </a:t>
            </a:r>
            <a:r>
              <a:rPr lang="en-US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любые числа</a:t>
            </a:r>
            <a:endParaRPr lang="en-US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Управляющая кнопка: далее 7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971600" y="3845387"/>
          <a:ext cx="5976664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78" name="Формула" r:id="rId1" imgW="49987200" imgH="10363200" progId="Equation.3">
                  <p:embed/>
                </p:oleObj>
              </mc:Choice>
              <mc:Fallback>
                <p:oleObj name="Формула" r:id="rId1" imgW="49987200" imgH="10363200" progId="Equation.3">
                  <p:embed/>
                  <p:pic>
                    <p:nvPicPr>
                      <p:cNvPr id="0" name="Изображение 706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3845387"/>
                        <a:ext cx="5976664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Прямоугольник 19"/>
          <p:cNvSpPr/>
          <p:nvPr/>
        </p:nvSpPr>
        <p:spPr>
          <a:xfrm>
            <a:off x="329445" y="4241059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1" name="Объект 20"/>
          <p:cNvGraphicFramePr>
            <a:graphicFrameLocks noChangeAspect="1"/>
          </p:cNvGraphicFramePr>
          <p:nvPr/>
        </p:nvGraphicFramePr>
        <p:xfrm>
          <a:off x="971600" y="5311465"/>
          <a:ext cx="4938713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79" name="Формула" r:id="rId3" imgW="40843200" imgH="5486400" progId="Equation.3">
                  <p:embed/>
                </p:oleObj>
              </mc:Choice>
              <mc:Fallback>
                <p:oleObj name="Формула" r:id="rId3" imgW="40843200" imgH="5486400" progId="Equation.3">
                  <p:embed/>
                  <p:pic>
                    <p:nvPicPr>
                      <p:cNvPr id="0" name="Изображение 706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5311465"/>
                        <a:ext cx="4938713" cy="6858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Прямоугольник 24"/>
          <p:cNvSpPr/>
          <p:nvPr/>
        </p:nvSpPr>
        <p:spPr>
          <a:xfrm>
            <a:off x="329445" y="5435980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47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7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8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2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20" grpId="0" animBg="1"/>
      <p:bldP spid="2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09889" y="2272551"/>
            <a:ext cx="57875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Вычислите</a:t>
            </a:r>
            <a:r>
              <a:rPr lang="ru-RU" sz="28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рациональным</a:t>
            </a:r>
            <a:r>
              <a:rPr lang="ru-RU" sz="28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способом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06284" y="2076961"/>
            <a:ext cx="403605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Управляющая кнопка: сведения 3">
            <a:hlinkClick r:id="" action="ppaction://noaction" highlightClick="1"/>
          </p:cNvPr>
          <p:cNvSpPr/>
          <p:nvPr/>
        </p:nvSpPr>
        <p:spPr>
          <a:xfrm>
            <a:off x="7952242" y="461264"/>
            <a:ext cx="682376" cy="648072"/>
          </a:xfrm>
          <a:prstGeom prst="actionButtonInformation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ая выноска 4"/>
          <p:cNvSpPr/>
          <p:nvPr/>
        </p:nvSpPr>
        <p:spPr>
          <a:xfrm>
            <a:off x="4139952" y="338906"/>
            <a:ext cx="3668274" cy="892785"/>
          </a:xfrm>
          <a:prstGeom prst="wedgeRectCallout">
            <a:avLst>
              <a:gd name="adj1" fmla="val 57859"/>
              <a:gd name="adj2" fmla="val 9800"/>
            </a:avLst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+ </a:t>
            </a:r>
            <a:r>
              <a:rPr lang="en-US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· c</a:t>
            </a:r>
            <a:r>
              <a:rPr lang="en-US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a · b + a · c</a:t>
            </a:r>
            <a:endParaRPr lang="ru-RU" sz="2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любые числа</a:t>
            </a:r>
            <a:endParaRPr lang="en-US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17463" y="3586816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837059" y="3248980"/>
          <a:ext cx="6440487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2" name="Формула" r:id="rId1" imgW="52730400" imgH="10363200" progId="Equation.3">
                  <p:embed/>
                </p:oleObj>
              </mc:Choice>
              <mc:Fallback>
                <p:oleObj name="Формула" r:id="rId1" imgW="52730400" imgH="10363200" progId="Equation.3">
                  <p:embed/>
                  <p:pic>
                    <p:nvPicPr>
                      <p:cNvPr id="0" name="Изображение 717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7059" y="3248980"/>
                        <a:ext cx="6440487" cy="12954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3059832" y="3224428"/>
            <a:ext cx="2160240" cy="13927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5220072" y="3224428"/>
            <a:ext cx="1512168" cy="13927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6732240" y="3224428"/>
            <a:ext cx="565195" cy="13206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117463" y="5097460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6" name="Объект 15"/>
          <p:cNvGraphicFramePr>
            <a:graphicFrameLocks noChangeAspect="1"/>
          </p:cNvGraphicFramePr>
          <p:nvPr/>
        </p:nvGraphicFramePr>
        <p:xfrm>
          <a:off x="827584" y="4760368"/>
          <a:ext cx="7705725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3" name="Формула" r:id="rId3" imgW="63093600" imgH="10363200" progId="Equation.3">
                  <p:embed/>
                </p:oleObj>
              </mc:Choice>
              <mc:Fallback>
                <p:oleObj name="Формула" r:id="rId3" imgW="63093600" imgH="10363200" progId="Equation.3">
                  <p:embed/>
                  <p:pic>
                    <p:nvPicPr>
                      <p:cNvPr id="0" name="Изображение 717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4760368"/>
                        <a:ext cx="7705725" cy="12954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Прямоугольник 16"/>
          <p:cNvSpPr/>
          <p:nvPr/>
        </p:nvSpPr>
        <p:spPr>
          <a:xfrm>
            <a:off x="3203848" y="4735072"/>
            <a:ext cx="2476785" cy="13927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5652120" y="4735072"/>
            <a:ext cx="1728191" cy="13927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7380311" y="4735072"/>
            <a:ext cx="1254307" cy="13206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Управляющая кнопка: далее 19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2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7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3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8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3" dur="1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12" grpId="0" animBg="1"/>
      <p:bldP spid="13" grpId="0" animBg="1"/>
      <p:bldP spid="14" grpId="0" animBg="1"/>
      <p:bldP spid="17" grpId="0" animBg="1"/>
      <p:bldP spid="18" grpId="0" animBg="1"/>
      <p:bldP spid="1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1132863" y="1585505"/>
            <a:ext cx="414801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Управляющая кнопка: далее 19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1742594" y="1700808"/>
            <a:ext cx="6954953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Используя распределительное свойство умножения выполните действие: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27785" y="3184143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758418" y="2788471"/>
          <a:ext cx="7929562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603" name="Формула" r:id="rId1" imgW="64922400" imgH="10363200" progId="Equation.3">
                  <p:embed/>
                </p:oleObj>
              </mc:Choice>
              <mc:Fallback>
                <p:oleObj name="Формула" r:id="rId1" imgW="64922400" imgH="10363200" progId="Equation.3">
                  <p:embed/>
                  <p:pic>
                    <p:nvPicPr>
                      <p:cNvPr id="0" name="Изображение 646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8418" y="2788471"/>
                        <a:ext cx="7929562" cy="12954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Прямоугольник 18"/>
          <p:cNvSpPr/>
          <p:nvPr/>
        </p:nvSpPr>
        <p:spPr>
          <a:xfrm>
            <a:off x="2258177" y="2771175"/>
            <a:ext cx="2160240" cy="13927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4418417" y="2775823"/>
            <a:ext cx="2304256" cy="13927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6713236" y="2771175"/>
            <a:ext cx="1449597" cy="13206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8162833" y="2744722"/>
            <a:ext cx="470938" cy="13206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153176" y="4626019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6" name="Объект 25"/>
          <p:cNvGraphicFramePr>
            <a:graphicFrameLocks noChangeAspect="1"/>
          </p:cNvGraphicFramePr>
          <p:nvPr/>
        </p:nvGraphicFramePr>
        <p:xfrm>
          <a:off x="776671" y="4200087"/>
          <a:ext cx="681355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604" name="Формула" r:id="rId3" imgW="55778400" imgH="10363200" progId="Equation.3">
                  <p:embed/>
                </p:oleObj>
              </mc:Choice>
              <mc:Fallback>
                <p:oleObj name="Формула" r:id="rId3" imgW="55778400" imgH="10363200" progId="Equation.3">
                  <p:embed/>
                  <p:pic>
                    <p:nvPicPr>
                      <p:cNvPr id="0" name="Изображение 646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6671" y="4200087"/>
                        <a:ext cx="6813550" cy="12954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Прямоугольник 26"/>
          <p:cNvSpPr/>
          <p:nvPr/>
        </p:nvSpPr>
        <p:spPr>
          <a:xfrm>
            <a:off x="2474201" y="4183058"/>
            <a:ext cx="2376264" cy="13927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4858274" y="4144054"/>
            <a:ext cx="1792391" cy="13600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6650665" y="4163735"/>
            <a:ext cx="950260" cy="13206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160985" y="5702270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2" name="Объект 31"/>
          <p:cNvGraphicFramePr>
            <a:graphicFrameLocks noChangeAspect="1"/>
          </p:cNvGraphicFramePr>
          <p:nvPr/>
        </p:nvGraphicFramePr>
        <p:xfrm>
          <a:off x="781955" y="5610608"/>
          <a:ext cx="6516687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605" name="Формула" r:id="rId5" imgW="53340000" imgH="5181600" progId="Equation.3">
                  <p:embed/>
                </p:oleObj>
              </mc:Choice>
              <mc:Fallback>
                <p:oleObj name="Формула" r:id="rId5" imgW="53340000" imgH="5181600" progId="Equation.3">
                  <p:embed/>
                  <p:pic>
                    <p:nvPicPr>
                      <p:cNvPr id="0" name="Изображение 646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1955" y="5610608"/>
                        <a:ext cx="6516687" cy="6477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Прямоугольник 32"/>
          <p:cNvSpPr/>
          <p:nvPr/>
        </p:nvSpPr>
        <p:spPr>
          <a:xfrm>
            <a:off x="2582155" y="5522772"/>
            <a:ext cx="2592286" cy="81047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5174441" y="5522772"/>
            <a:ext cx="1512169" cy="81047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6686611" y="5509383"/>
            <a:ext cx="950260" cy="81047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Управляющая кнопка: сведения 35">
            <a:hlinkClick r:id="" action="ppaction://noaction" highlightClick="1"/>
          </p:cNvPr>
          <p:cNvSpPr/>
          <p:nvPr/>
        </p:nvSpPr>
        <p:spPr>
          <a:xfrm>
            <a:off x="7952242" y="461264"/>
            <a:ext cx="682376" cy="648072"/>
          </a:xfrm>
          <a:prstGeom prst="actionButtonInformation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ая выноска 36"/>
          <p:cNvSpPr/>
          <p:nvPr/>
        </p:nvSpPr>
        <p:spPr>
          <a:xfrm>
            <a:off x="4139952" y="338906"/>
            <a:ext cx="3668274" cy="892785"/>
          </a:xfrm>
          <a:prstGeom prst="wedgeRectCallout">
            <a:avLst>
              <a:gd name="adj1" fmla="val 57859"/>
              <a:gd name="adj2" fmla="val 9800"/>
            </a:avLst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+ </a:t>
            </a:r>
            <a:r>
              <a:rPr lang="en-US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· c</a:t>
            </a:r>
            <a:r>
              <a:rPr lang="en-US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a · b + a · c</a:t>
            </a:r>
            <a:endParaRPr lang="ru-RU" sz="2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любые числа</a:t>
            </a:r>
            <a:endParaRPr lang="en-US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Управляющая кнопка: домой 29">
            <a:hlinkClick r:id="rId7" action="ppaction://hlinksldjump" highlightClick="1"/>
          </p:cNvPr>
          <p:cNvSpPr/>
          <p:nvPr/>
        </p:nvSpPr>
        <p:spPr>
          <a:xfrm>
            <a:off x="8078761" y="5838836"/>
            <a:ext cx="768252" cy="364903"/>
          </a:xfrm>
          <a:prstGeom prst="actionButtonHom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" dur="1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1" dur="1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7" dur="1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2" dur="12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7" dur="1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3" dur="12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8" dur="12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3" dur="125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55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" fill="hold">
                      <p:stCondLst>
                        <p:cond delay="0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1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4" dur="1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</p:childTnLst>
        </p:cTn>
      </p:par>
    </p:tnLst>
    <p:bldLst>
      <p:bldP spid="19" grpId="0" animBg="1"/>
      <p:bldP spid="22" grpId="0" animBg="1"/>
      <p:bldP spid="23" grpId="0" animBg="1"/>
      <p:bldP spid="24" grpId="0" animBg="1"/>
      <p:bldP spid="27" grpId="0" animBg="1"/>
      <p:bldP spid="28" grpId="0" animBg="1"/>
      <p:bldP spid="29" grpId="0" animBg="1"/>
      <p:bldP spid="33" grpId="0" animBg="1"/>
      <p:bldP spid="34" grpId="0" animBg="1"/>
      <p:bldP spid="35" grpId="0" animBg="1"/>
      <p:bldP spid="37" grpId="0" animBg="1"/>
      <p:bldP spid="37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08132" y="1637920"/>
            <a:ext cx="24169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1"/>
              </a:rPr>
              <a:t>Учительница с указкой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908132" y="1205872"/>
            <a:ext cx="19127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2"/>
              </a:rPr>
              <a:t>Фон презентации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35000" y="635000"/>
            <a:ext cx="63500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ru-RU" smtClean="0">
                <a:hlinkClick r:id="rId1"/>
              </a:rPr>
              <a:t>Скачано с </a:t>
            </a:r>
            <a:r>
              <a:rPr lang="en-US" smtClean="0">
                <a:hlinkClick r:id="rId1"/>
              </a:rPr>
              <a:t>www.znanio.ru</a:t>
            </a:r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/>
        </p:nvGraphicFramePr>
        <p:xfrm>
          <a:off x="1212281" y="3467472"/>
          <a:ext cx="6751637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819" name="Формула" r:id="rId1" imgW="49682400" imgH="4876800" progId="Equation.3">
                  <p:embed/>
                </p:oleObj>
              </mc:Choice>
              <mc:Fallback>
                <p:oleObj name="Формула" r:id="rId1" imgW="49682400" imgH="4876800" progId="Equation.3">
                  <p:embed/>
                  <p:pic>
                    <p:nvPicPr>
                      <p:cNvPr id="0" name="Объект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2281" y="3467472"/>
                        <a:ext cx="6751637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Прямая соединительная линия 13"/>
          <p:cNvCxnSpPr/>
          <p:nvPr/>
        </p:nvCxnSpPr>
        <p:spPr>
          <a:xfrm>
            <a:off x="553035" y="4215165"/>
            <a:ext cx="8070130" cy="0"/>
          </a:xfrm>
          <a:prstGeom prst="line">
            <a:avLst/>
          </a:prstGeom>
          <a:ln w="508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192981" y="2048472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58498" y="4365104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6" name="Объект 25"/>
          <p:cNvGraphicFramePr>
            <a:graphicFrameLocks noChangeAspect="1"/>
          </p:cNvGraphicFramePr>
          <p:nvPr/>
        </p:nvGraphicFramePr>
        <p:xfrm>
          <a:off x="1440087" y="2153940"/>
          <a:ext cx="6296026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820" name="Формула" r:id="rId3" imgW="46329600" imgH="4876800" progId="Equation.3">
                  <p:embed/>
                </p:oleObj>
              </mc:Choice>
              <mc:Fallback>
                <p:oleObj name="Формула" r:id="rId3" imgW="46329600" imgH="4876800" progId="Equation.3">
                  <p:embed/>
                  <p:pic>
                    <p:nvPicPr>
                      <p:cNvPr id="0" name="Изображение 168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0087" y="2153940"/>
                        <a:ext cx="6296026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Скругленный прямоугольник 17"/>
          <p:cNvSpPr/>
          <p:nvPr/>
        </p:nvSpPr>
        <p:spPr>
          <a:xfrm>
            <a:off x="2843895" y="3467472"/>
            <a:ext cx="576064" cy="57606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chemeClr val="accent5">
                    <a:lumMod val="50000"/>
                  </a:schemeClr>
                </a:solidFill>
              </a:rPr>
              <a:t>&gt;</a:t>
            </a:r>
            <a:endParaRPr lang="ru-RU" sz="44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3347864" y="2132856"/>
            <a:ext cx="576064" cy="57606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chemeClr val="accent5">
                    <a:lumMod val="50000"/>
                  </a:schemeClr>
                </a:solidFill>
              </a:rPr>
              <a:t>&lt;</a:t>
            </a:r>
            <a:endParaRPr lang="ru-RU" sz="44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graphicFrame>
        <p:nvGraphicFramePr>
          <p:cNvPr id="20" name="Объект 19"/>
          <p:cNvGraphicFramePr>
            <a:graphicFrameLocks noChangeAspect="1"/>
          </p:cNvGraphicFramePr>
          <p:nvPr/>
        </p:nvGraphicFramePr>
        <p:xfrm>
          <a:off x="1108075" y="2781300"/>
          <a:ext cx="6959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821" name="Формула" r:id="rId5" imgW="51206400" imgH="4876800" progId="Equation.3">
                  <p:embed/>
                </p:oleObj>
              </mc:Choice>
              <mc:Fallback>
                <p:oleObj name="Формула" r:id="rId5" imgW="51206400" imgH="4876800" progId="Equation.3">
                  <p:embed/>
                  <p:pic>
                    <p:nvPicPr>
                      <p:cNvPr id="0" name="Изображение 168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8075" y="2781300"/>
                        <a:ext cx="69596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Скругленный прямоугольник 20"/>
          <p:cNvSpPr/>
          <p:nvPr/>
        </p:nvSpPr>
        <p:spPr>
          <a:xfrm>
            <a:off x="3076266" y="2780928"/>
            <a:ext cx="576064" cy="57606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chemeClr val="accent5">
                    <a:lumMod val="50000"/>
                  </a:schemeClr>
                </a:solidFill>
              </a:rPr>
              <a:t>&lt;</a:t>
            </a:r>
            <a:endParaRPr lang="ru-RU" sz="44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graphicFrame>
        <p:nvGraphicFramePr>
          <p:cNvPr id="22" name="Объект 21"/>
          <p:cNvGraphicFramePr>
            <a:graphicFrameLocks noChangeAspect="1"/>
          </p:cNvGraphicFramePr>
          <p:nvPr/>
        </p:nvGraphicFramePr>
        <p:xfrm>
          <a:off x="960612" y="5672524"/>
          <a:ext cx="7580312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822" name="Формула" r:id="rId7" imgW="55778400" imgH="4876800" progId="Equation.3">
                  <p:embed/>
                </p:oleObj>
              </mc:Choice>
              <mc:Fallback>
                <p:oleObj name="Формула" r:id="rId7" imgW="55778400" imgH="4876800" progId="Equation.3">
                  <p:embed/>
                  <p:pic>
                    <p:nvPicPr>
                      <p:cNvPr id="0" name="Изображение 168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0612" y="5672524"/>
                        <a:ext cx="7580312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3" name="Прямая соединительная линия 22"/>
          <p:cNvCxnSpPr/>
          <p:nvPr/>
        </p:nvCxnSpPr>
        <p:spPr>
          <a:xfrm>
            <a:off x="553035" y="6670999"/>
            <a:ext cx="8070130" cy="0"/>
          </a:xfrm>
          <a:prstGeom prst="line">
            <a:avLst/>
          </a:prstGeom>
          <a:ln w="508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4" name="Объект 23"/>
          <p:cNvGraphicFramePr>
            <a:graphicFrameLocks noChangeAspect="1"/>
          </p:cNvGraphicFramePr>
          <p:nvPr/>
        </p:nvGraphicFramePr>
        <p:xfrm>
          <a:off x="1663874" y="4359661"/>
          <a:ext cx="617061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823" name="Формула" r:id="rId9" imgW="45415200" imgH="4876800" progId="Equation.3">
                  <p:embed/>
                </p:oleObj>
              </mc:Choice>
              <mc:Fallback>
                <p:oleObj name="Формула" r:id="rId9" imgW="45415200" imgH="4876800" progId="Equation.3">
                  <p:embed/>
                  <p:pic>
                    <p:nvPicPr>
                      <p:cNvPr id="0" name="Изображение 168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3874" y="4359661"/>
                        <a:ext cx="6170613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Скругленный прямоугольник 24"/>
          <p:cNvSpPr/>
          <p:nvPr/>
        </p:nvSpPr>
        <p:spPr>
          <a:xfrm>
            <a:off x="3006006" y="5673044"/>
            <a:ext cx="576064" cy="57606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accent5">
                    <a:lumMod val="50000"/>
                  </a:schemeClr>
                </a:solidFill>
              </a:rPr>
              <a:t>=</a:t>
            </a:r>
            <a:endParaRPr lang="ru-RU" sz="44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3386138" y="4338428"/>
            <a:ext cx="576064" cy="57606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accent5">
                    <a:lumMod val="50000"/>
                  </a:schemeClr>
                </a:solidFill>
              </a:rPr>
              <a:t>&gt;</a:t>
            </a:r>
            <a:endParaRPr lang="ru-RU" sz="44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graphicFrame>
        <p:nvGraphicFramePr>
          <p:cNvPr id="28" name="Объект 27"/>
          <p:cNvGraphicFramePr>
            <a:graphicFrameLocks noChangeAspect="1"/>
          </p:cNvGraphicFramePr>
          <p:nvPr/>
        </p:nvGraphicFramePr>
        <p:xfrm>
          <a:off x="1187624" y="4986724"/>
          <a:ext cx="71247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824" name="Формула" r:id="rId11" imgW="52425600" imgH="4876800" progId="Equation.3">
                  <p:embed/>
                </p:oleObj>
              </mc:Choice>
              <mc:Fallback>
                <p:oleObj name="Формула" r:id="rId11" imgW="52425600" imgH="4876800" progId="Equation.3">
                  <p:embed/>
                  <p:pic>
                    <p:nvPicPr>
                      <p:cNvPr id="0" name="Изображение 168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4986724"/>
                        <a:ext cx="71247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Скругленный прямоугольник 28"/>
          <p:cNvSpPr/>
          <p:nvPr/>
        </p:nvSpPr>
        <p:spPr>
          <a:xfrm>
            <a:off x="3238377" y="4986500"/>
            <a:ext cx="576064" cy="57606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chemeClr val="accent5">
                    <a:lumMod val="50000"/>
                  </a:schemeClr>
                </a:solidFill>
              </a:rPr>
              <a:t>&lt;</a:t>
            </a:r>
            <a:endParaRPr lang="ru-RU" sz="44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2" name="Управляющая кнопка: далее 11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7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7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7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7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7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7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7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7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7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7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7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7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1" grpId="0" animBg="1"/>
      <p:bldP spid="25" grpId="0" animBg="1"/>
      <p:bldP spid="27" grpId="0" animBg="1"/>
      <p:bldP spid="2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Прямая соединительная линия 1"/>
          <p:cNvCxnSpPr/>
          <p:nvPr/>
        </p:nvCxnSpPr>
        <p:spPr>
          <a:xfrm>
            <a:off x="553035" y="4215165"/>
            <a:ext cx="8070130" cy="0"/>
          </a:xfrm>
          <a:prstGeom prst="line">
            <a:avLst/>
          </a:prstGeom>
          <a:ln w="508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Прямоугольник 6"/>
          <p:cNvSpPr/>
          <p:nvPr/>
        </p:nvSpPr>
        <p:spPr>
          <a:xfrm>
            <a:off x="192981" y="2048472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83356" y="4365476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853097" y="2095982"/>
            <a:ext cx="4974439" cy="5232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 меньше 0,3 и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,3 меньше 1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5" name="Объект 24"/>
          <p:cNvGraphicFramePr>
            <a:graphicFrameLocks noChangeAspect="1"/>
          </p:cNvGraphicFramePr>
          <p:nvPr/>
        </p:nvGraphicFramePr>
        <p:xfrm>
          <a:off x="5975261" y="2048472"/>
          <a:ext cx="230505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3" name="Формула" r:id="rId1" imgW="18288000" imgH="4876800" progId="Equation.3">
                  <p:embed/>
                </p:oleObj>
              </mc:Choice>
              <mc:Fallback>
                <p:oleObj name="Формула" r:id="rId1" imgW="18288000" imgH="4876800" progId="Equation.3">
                  <p:embed/>
                  <p:pic>
                    <p:nvPicPr>
                      <p:cNvPr id="0" name="Изображение 512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5261" y="2048472"/>
                        <a:ext cx="230505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853097" y="2888070"/>
            <a:ext cx="4843057" cy="5232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3,4 больше 3,39 и меньше 3,41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8" name="Объект 27"/>
          <p:cNvGraphicFramePr>
            <a:graphicFrameLocks noChangeAspect="1"/>
          </p:cNvGraphicFramePr>
          <p:nvPr/>
        </p:nvGraphicFramePr>
        <p:xfrm>
          <a:off x="5292080" y="3501008"/>
          <a:ext cx="311308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4" name="Формула" r:id="rId3" imgW="24688800" imgH="4876800" progId="Equation.3">
                  <p:embed/>
                </p:oleObj>
              </mc:Choice>
              <mc:Fallback>
                <p:oleObj name="Формула" r:id="rId3" imgW="24688800" imgH="4876800" progId="Equation.3">
                  <p:embed/>
                  <p:pic>
                    <p:nvPicPr>
                      <p:cNvPr id="0" name="Изображение 512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080" y="3501008"/>
                        <a:ext cx="3113088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TextBox 31"/>
          <p:cNvSpPr txBox="1"/>
          <p:nvPr/>
        </p:nvSpPr>
        <p:spPr>
          <a:xfrm>
            <a:off x="939805" y="4365476"/>
            <a:ext cx="4615366" cy="5232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меньше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и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меньше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3" name="Объект 32"/>
          <p:cNvGraphicFramePr>
            <a:graphicFrameLocks noChangeAspect="1"/>
          </p:cNvGraphicFramePr>
          <p:nvPr/>
        </p:nvGraphicFramePr>
        <p:xfrm>
          <a:off x="6081713" y="4356100"/>
          <a:ext cx="226695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5" name="Формула" r:id="rId5" imgW="17983200" imgH="4267200" progId="Equation.3">
                  <p:embed/>
                </p:oleObj>
              </mc:Choice>
              <mc:Fallback>
                <p:oleObj name="Формула" r:id="rId5" imgW="17983200" imgH="4267200" progId="Equation.3">
                  <p:embed/>
                  <p:pic>
                    <p:nvPicPr>
                      <p:cNvPr id="0" name="Изображение 512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1713" y="4356100"/>
                        <a:ext cx="226695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TextBox 33"/>
          <p:cNvSpPr txBox="1"/>
          <p:nvPr/>
        </p:nvSpPr>
        <p:spPr>
          <a:xfrm>
            <a:off x="939805" y="5157564"/>
            <a:ext cx="4843057" cy="5232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0,9 больше 0,88 и меньше 0,99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5" name="Объект 34"/>
          <p:cNvGraphicFramePr>
            <a:graphicFrameLocks noChangeAspect="1"/>
          </p:cNvGraphicFramePr>
          <p:nvPr/>
        </p:nvGraphicFramePr>
        <p:xfrm>
          <a:off x="5334000" y="5680075"/>
          <a:ext cx="315118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6" name="Формула" r:id="rId7" imgW="24993600" imgH="4876800" progId="Equation.3">
                  <p:embed/>
                </p:oleObj>
              </mc:Choice>
              <mc:Fallback>
                <p:oleObj name="Формула" r:id="rId7" imgW="24993600" imgH="4876800" progId="Equation.3">
                  <p:embed/>
                  <p:pic>
                    <p:nvPicPr>
                      <p:cNvPr id="0" name="Изображение 512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5680075"/>
                        <a:ext cx="3151188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2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2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25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Управляющая кнопка: далее 1">
            <a:hlinkClick r:id="rId1" action="ppaction://hlinksldjump" highlightClick="1"/>
          </p:cNvPr>
          <p:cNvSpPr/>
          <p:nvPr/>
        </p:nvSpPr>
        <p:spPr>
          <a:xfrm>
            <a:off x="5467701" y="2852936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Управляющая кнопка: далее 2">
            <a:hlinkClick r:id="" action="ppaction://noaction" highlightClick="1"/>
          </p:cNvPr>
          <p:cNvSpPr/>
          <p:nvPr/>
        </p:nvSpPr>
        <p:spPr>
          <a:xfrm>
            <a:off x="5467701" y="4350387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Управляющая кнопка: в конец 3">
            <a:hlinkClick r:id="" action="ppaction://hlinkshowjump?jump=endshow" highlightClick="1"/>
          </p:cNvPr>
          <p:cNvSpPr/>
          <p:nvPr/>
        </p:nvSpPr>
        <p:spPr>
          <a:xfrm>
            <a:off x="7164288" y="6214754"/>
            <a:ext cx="768252" cy="384359"/>
          </a:xfrm>
          <a:prstGeom prst="actionButtonEnd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Управляющая кнопка: далее 4">
            <a:hlinkClick r:id="" action="ppaction://noaction" highlightClick="1"/>
          </p:cNvPr>
          <p:cNvSpPr/>
          <p:nvPr/>
        </p:nvSpPr>
        <p:spPr>
          <a:xfrm>
            <a:off x="5467701" y="583039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3356992"/>
            <a:ext cx="7739160" cy="316835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Управляющая кнопка: сведения 2">
            <a:hlinkClick r:id="" action="ppaction://noaction" highlightClick="1"/>
          </p:cNvPr>
          <p:cNvSpPr/>
          <p:nvPr/>
        </p:nvSpPr>
        <p:spPr>
          <a:xfrm>
            <a:off x="7952242" y="461264"/>
            <a:ext cx="682376" cy="648072"/>
          </a:xfrm>
          <a:prstGeom prst="actionButtonInformation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683569" y="3104964"/>
            <a:ext cx="7739160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Примеры: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ая выноска 4"/>
          <p:cNvSpPr/>
          <p:nvPr/>
        </p:nvSpPr>
        <p:spPr>
          <a:xfrm>
            <a:off x="683568" y="1412776"/>
            <a:ext cx="7739161" cy="1584176"/>
          </a:xfrm>
          <a:prstGeom prst="wedgeRectCallout">
            <a:avLst>
              <a:gd name="adj1" fmla="val 41591"/>
              <a:gd name="adj2" fmla="val -76450"/>
            </a:avLst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перестановки слагаемых сумма чисел </a:t>
            </a:r>
            <a:endParaRPr lang="ru-RU" sz="2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меняется</a:t>
            </a:r>
            <a:r>
              <a:rPr lang="ru-RU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2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en-US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b = b + a</a:t>
            </a:r>
            <a:endParaRPr lang="ru-RU" sz="26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перестановки множителей произведение чисел не меняется:  </a:t>
            </a:r>
            <a:r>
              <a:rPr lang="ru-RU" sz="2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en-US" sz="2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 </a:t>
            </a:r>
            <a:r>
              <a:rPr lang="en-US" sz="2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= b </a:t>
            </a:r>
            <a:r>
              <a:rPr lang="en-US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 a</a:t>
            </a:r>
            <a:endParaRPr lang="ru-RU" sz="26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Управляющая кнопка: далее 7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899592" y="3861048"/>
          <a:ext cx="3165475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77" name="Формула" r:id="rId1" imgW="26212800" imgH="9448800" progId="Equation.3">
                  <p:embed/>
                </p:oleObj>
              </mc:Choice>
              <mc:Fallback>
                <p:oleObj name="Формула" r:id="rId1" imgW="26212800" imgH="944880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3861048"/>
                        <a:ext cx="3165475" cy="11811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Прямоугольник 19"/>
          <p:cNvSpPr/>
          <p:nvPr/>
        </p:nvSpPr>
        <p:spPr>
          <a:xfrm>
            <a:off x="329445" y="4241059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1" name="Объект 20"/>
          <p:cNvGraphicFramePr>
            <a:graphicFrameLocks noChangeAspect="1"/>
          </p:cNvGraphicFramePr>
          <p:nvPr/>
        </p:nvGraphicFramePr>
        <p:xfrm>
          <a:off x="899592" y="5383208"/>
          <a:ext cx="3132137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78" name="Формула" r:id="rId3" imgW="25908000" imgH="4876800" progId="Equation.3">
                  <p:embed/>
                </p:oleObj>
              </mc:Choice>
              <mc:Fallback>
                <p:oleObj name="Формула" r:id="rId3" imgW="25908000" imgH="4876800" progId="Equation.3">
                  <p:embed/>
                  <p:pic>
                    <p:nvPicPr>
                      <p:cNvPr id="0" name="Изображение 523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5383208"/>
                        <a:ext cx="3132137" cy="6096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Прямоугольник 24"/>
          <p:cNvSpPr/>
          <p:nvPr/>
        </p:nvSpPr>
        <p:spPr>
          <a:xfrm>
            <a:off x="329445" y="5435980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9" name="Объект 28"/>
          <p:cNvGraphicFramePr>
            <a:graphicFrameLocks noChangeAspect="1"/>
          </p:cNvGraphicFramePr>
          <p:nvPr/>
        </p:nvGraphicFramePr>
        <p:xfrm>
          <a:off x="5155067" y="3821992"/>
          <a:ext cx="2797175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79" name="Формула" r:id="rId5" imgW="23164800" imgH="9448800" progId="Equation.3">
                  <p:embed/>
                </p:oleObj>
              </mc:Choice>
              <mc:Fallback>
                <p:oleObj name="Формула" r:id="rId5" imgW="23164800" imgH="9448800" progId="Equation.3">
                  <p:embed/>
                  <p:pic>
                    <p:nvPicPr>
                      <p:cNvPr id="0" name="Изображение 523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5067" y="3821992"/>
                        <a:ext cx="2797175" cy="11811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Прямоугольник 29"/>
          <p:cNvSpPr/>
          <p:nvPr/>
        </p:nvSpPr>
        <p:spPr>
          <a:xfrm>
            <a:off x="4577334" y="4245899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1" name="Объект 30"/>
          <p:cNvGraphicFramePr>
            <a:graphicFrameLocks noChangeAspect="1"/>
          </p:cNvGraphicFramePr>
          <p:nvPr/>
        </p:nvGraphicFramePr>
        <p:xfrm>
          <a:off x="5155067" y="5344404"/>
          <a:ext cx="2763837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80" name="Формула" r:id="rId7" imgW="22860000" imgH="4876800" progId="Equation.3">
                  <p:embed/>
                </p:oleObj>
              </mc:Choice>
              <mc:Fallback>
                <p:oleObj name="Формула" r:id="rId7" imgW="22860000" imgH="4876800" progId="Equation.3">
                  <p:embed/>
                  <p:pic>
                    <p:nvPicPr>
                      <p:cNvPr id="0" name="Изображение 523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5067" y="5344404"/>
                        <a:ext cx="2763837" cy="6096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Прямоугольник 31"/>
          <p:cNvSpPr/>
          <p:nvPr/>
        </p:nvSpPr>
        <p:spPr>
          <a:xfrm>
            <a:off x="4577334" y="5440820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47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7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8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2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15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2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300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45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12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6000"/>
                            </p:stCondLst>
                            <p:childTnLst>
                              <p:par>
                                <p:cTn id="4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2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20" grpId="0" animBg="1"/>
      <p:bldP spid="25" grpId="0" animBg="1"/>
      <p:bldP spid="30" grpId="0" animBg="1"/>
      <p:bldP spid="3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09889" y="2272551"/>
            <a:ext cx="63773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Вычислите</a:t>
            </a:r>
            <a:r>
              <a:rPr lang="ru-RU" sz="28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наиболее удобным способом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12933" y="3161628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12933" y="3953716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22733" y="4734828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32533" y="5658959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829960" y="3149652"/>
          <a:ext cx="7632849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621" name="Формула" r:id="rId1" imgW="62484000" imgH="4267200" progId="Equation.3">
                  <p:embed/>
                </p:oleObj>
              </mc:Choice>
              <mc:Fallback>
                <p:oleObj name="Формула" r:id="rId1" imgW="62484000" imgH="426720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9960" y="3149652"/>
                        <a:ext cx="7632849" cy="5334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Прямоугольник 17"/>
          <p:cNvSpPr/>
          <p:nvPr/>
        </p:nvSpPr>
        <p:spPr>
          <a:xfrm>
            <a:off x="4358353" y="3137676"/>
            <a:ext cx="3096344" cy="5453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7454697" y="3158336"/>
            <a:ext cx="1008112" cy="5453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0" name="Объект 19"/>
          <p:cNvGraphicFramePr>
            <a:graphicFrameLocks noChangeAspect="1"/>
          </p:cNvGraphicFramePr>
          <p:nvPr/>
        </p:nvGraphicFramePr>
        <p:xfrm>
          <a:off x="824346" y="3888968"/>
          <a:ext cx="77470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622" name="Формула" r:id="rId3" imgW="63398400" imgH="4876800" progId="Equation.3">
                  <p:embed/>
                </p:oleObj>
              </mc:Choice>
              <mc:Fallback>
                <p:oleObj name="Формула" r:id="rId3" imgW="63398400" imgH="4876800" progId="Equation.3">
                  <p:embed/>
                  <p:pic>
                    <p:nvPicPr>
                      <p:cNvPr id="0" name="Изображение 666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4346" y="3888968"/>
                        <a:ext cx="7747000" cy="6096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Прямоугольник 20"/>
          <p:cNvSpPr/>
          <p:nvPr/>
        </p:nvSpPr>
        <p:spPr>
          <a:xfrm>
            <a:off x="4288624" y="3879043"/>
            <a:ext cx="3096344" cy="6534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7389048" y="3886763"/>
            <a:ext cx="1224229" cy="6534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3" name="Объект 22"/>
          <p:cNvGraphicFramePr>
            <a:graphicFrameLocks noChangeAspect="1"/>
          </p:cNvGraphicFramePr>
          <p:nvPr/>
        </p:nvGraphicFramePr>
        <p:xfrm>
          <a:off x="842522" y="4619940"/>
          <a:ext cx="68167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623" name="Формула" r:id="rId5" imgW="55778400" imgH="4876800" progId="Equation.3">
                  <p:embed/>
                </p:oleObj>
              </mc:Choice>
              <mc:Fallback>
                <p:oleObj name="Формула" r:id="rId5" imgW="55778400" imgH="4876800" progId="Equation.3">
                  <p:embed/>
                  <p:pic>
                    <p:nvPicPr>
                      <p:cNvPr id="0" name="Изображение 666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2522" y="4619940"/>
                        <a:ext cx="6816725" cy="6096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Прямоугольник 23"/>
          <p:cNvSpPr/>
          <p:nvPr/>
        </p:nvSpPr>
        <p:spPr>
          <a:xfrm>
            <a:off x="5472148" y="4615268"/>
            <a:ext cx="1549825" cy="6534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7024992" y="4615268"/>
            <a:ext cx="887472" cy="6534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7" name="Объект 26"/>
          <p:cNvGraphicFramePr>
            <a:graphicFrameLocks noChangeAspect="1"/>
          </p:cNvGraphicFramePr>
          <p:nvPr/>
        </p:nvGraphicFramePr>
        <p:xfrm>
          <a:off x="833875" y="5348989"/>
          <a:ext cx="6481763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624" name="Формула" r:id="rId7" imgW="53035200" imgH="9448800" progId="Equation.3">
                  <p:embed/>
                </p:oleObj>
              </mc:Choice>
              <mc:Fallback>
                <p:oleObj name="Формула" r:id="rId7" imgW="53035200" imgH="9448800" progId="Equation.3">
                  <p:embed/>
                  <p:pic>
                    <p:nvPicPr>
                      <p:cNvPr id="0" name="Изображение 666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3875" y="5348989"/>
                        <a:ext cx="6481763" cy="11811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Прямоугольник 27"/>
          <p:cNvSpPr/>
          <p:nvPr/>
        </p:nvSpPr>
        <p:spPr>
          <a:xfrm>
            <a:off x="5339193" y="5348989"/>
            <a:ext cx="1459411" cy="11521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6798604" y="5348989"/>
            <a:ext cx="730998" cy="11521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1106284" y="2076961"/>
            <a:ext cx="403605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Управляющая кнопка: сведения 3">
            <a:hlinkClick r:id="" action="ppaction://noaction" highlightClick="1"/>
          </p:cNvPr>
          <p:cNvSpPr/>
          <p:nvPr/>
        </p:nvSpPr>
        <p:spPr>
          <a:xfrm>
            <a:off x="7952242" y="461264"/>
            <a:ext cx="682376" cy="648072"/>
          </a:xfrm>
          <a:prstGeom prst="actionButtonInformation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ая выноска 4"/>
          <p:cNvSpPr/>
          <p:nvPr/>
        </p:nvSpPr>
        <p:spPr>
          <a:xfrm>
            <a:off x="5800217" y="1003200"/>
            <a:ext cx="2094637" cy="432048"/>
          </a:xfrm>
          <a:prstGeom prst="wedgeRectCallout">
            <a:avLst>
              <a:gd name="adj1" fmla="val 38618"/>
              <a:gd name="adj2" fmla="val -100508"/>
            </a:avLst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en-US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b = b + a</a:t>
            </a:r>
            <a:endParaRPr lang="ru-RU" sz="26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Управляющая кнопка: далее 30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2" dur="1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8" dur="1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3" dur="1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9" dur="1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4" dur="12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0" dur="12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5" dur="1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1" grpId="0" animBg="1"/>
      <p:bldP spid="22" grpId="0" animBg="1"/>
      <p:bldP spid="24" grpId="0" animBg="1"/>
      <p:bldP spid="25" grpId="0" animBg="1"/>
      <p:bldP spid="28" grpId="0" animBg="1"/>
      <p:bldP spid="29" grpId="0" animBg="1"/>
      <p:bldP spid="5" grpId="0" animBg="1"/>
      <p:bldP spid="5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09889" y="2272551"/>
            <a:ext cx="63773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Вычислите</a:t>
            </a:r>
            <a:r>
              <a:rPr lang="ru-RU" sz="28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наиболее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удобным</a:t>
            </a:r>
            <a:r>
              <a:rPr lang="ru-RU" sz="28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способом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Управляющая кнопка: сведения 3">
            <a:hlinkClick r:id="" action="ppaction://noaction" highlightClick="1"/>
          </p:cNvPr>
          <p:cNvSpPr/>
          <p:nvPr/>
        </p:nvSpPr>
        <p:spPr>
          <a:xfrm>
            <a:off x="7952242" y="461264"/>
            <a:ext cx="682376" cy="648072"/>
          </a:xfrm>
          <a:prstGeom prst="actionButtonInformation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ая выноска 4"/>
          <p:cNvSpPr/>
          <p:nvPr/>
        </p:nvSpPr>
        <p:spPr>
          <a:xfrm>
            <a:off x="5866872" y="1064733"/>
            <a:ext cx="2032976" cy="397199"/>
          </a:xfrm>
          <a:prstGeom prst="wedgeRectCallout">
            <a:avLst>
              <a:gd name="adj1" fmla="val 38573"/>
              <a:gd name="adj2" fmla="val -107953"/>
            </a:avLst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en-US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· </a:t>
            </a:r>
            <a:r>
              <a:rPr lang="en-US" sz="2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= b </a:t>
            </a:r>
            <a:r>
              <a:rPr lang="en-US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 a</a:t>
            </a:r>
            <a:endParaRPr lang="ru-RU" sz="26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12933" y="3086652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12933" y="3878740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22733" y="4659852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32533" y="5658959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847972" y="3033880"/>
          <a:ext cx="539908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54" name="Формула" r:id="rId1" imgW="44196000" imgH="4876800" progId="Equation.3">
                  <p:embed/>
                </p:oleObj>
              </mc:Choice>
              <mc:Fallback>
                <p:oleObj name="Формула" r:id="rId1" imgW="44196000" imgH="4876800" progId="Equation.3">
                  <p:embed/>
                  <p:pic>
                    <p:nvPicPr>
                      <p:cNvPr id="0" name="Изображение 676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7972" y="3033880"/>
                        <a:ext cx="5399088" cy="6096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Прямоугольник 17"/>
          <p:cNvSpPr/>
          <p:nvPr/>
        </p:nvSpPr>
        <p:spPr>
          <a:xfrm>
            <a:off x="3521143" y="3045332"/>
            <a:ext cx="1818049" cy="6144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5339193" y="3011676"/>
            <a:ext cx="1008112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0" name="Объект 19"/>
          <p:cNvGraphicFramePr>
            <a:graphicFrameLocks noChangeAspect="1"/>
          </p:cNvGraphicFramePr>
          <p:nvPr/>
        </p:nvGraphicFramePr>
        <p:xfrm>
          <a:off x="854306" y="3792485"/>
          <a:ext cx="629443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55" name="Формула" r:id="rId3" imgW="51511200" imgH="4876800" progId="Equation.3">
                  <p:embed/>
                </p:oleObj>
              </mc:Choice>
              <mc:Fallback>
                <p:oleObj name="Формула" r:id="rId3" imgW="51511200" imgH="4876800" progId="Equation.3">
                  <p:embed/>
                  <p:pic>
                    <p:nvPicPr>
                      <p:cNvPr id="0" name="Изображение 676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4306" y="3792485"/>
                        <a:ext cx="6294438" cy="6096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Прямоугольник 20"/>
          <p:cNvSpPr/>
          <p:nvPr/>
        </p:nvSpPr>
        <p:spPr>
          <a:xfrm>
            <a:off x="4121736" y="3770766"/>
            <a:ext cx="1971770" cy="6534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6068898" y="3753783"/>
            <a:ext cx="1224229" cy="6534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3" name="Объект 22"/>
          <p:cNvGraphicFramePr>
            <a:graphicFrameLocks noChangeAspect="1"/>
          </p:cNvGraphicFramePr>
          <p:nvPr/>
        </p:nvGraphicFramePr>
        <p:xfrm>
          <a:off x="854323" y="4554308"/>
          <a:ext cx="715168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56" name="Формула" r:id="rId5" imgW="58521600" imgH="4876800" progId="Equation.3">
                  <p:embed/>
                </p:oleObj>
              </mc:Choice>
              <mc:Fallback>
                <p:oleObj name="Формула" r:id="rId5" imgW="58521600" imgH="4876800" progId="Equation.3">
                  <p:embed/>
                  <p:pic>
                    <p:nvPicPr>
                      <p:cNvPr id="0" name="Изображение 676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4323" y="4554308"/>
                        <a:ext cx="7151688" cy="6096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Прямоугольник 23"/>
          <p:cNvSpPr/>
          <p:nvPr/>
        </p:nvSpPr>
        <p:spPr>
          <a:xfrm>
            <a:off x="4543337" y="4510506"/>
            <a:ext cx="2599823" cy="6534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7164103" y="4510506"/>
            <a:ext cx="887472" cy="6534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7" name="Объект 26"/>
          <p:cNvGraphicFramePr>
            <a:graphicFrameLocks noChangeAspect="1"/>
          </p:cNvGraphicFramePr>
          <p:nvPr/>
        </p:nvGraphicFramePr>
        <p:xfrm>
          <a:off x="863214" y="5274300"/>
          <a:ext cx="7309186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57" name="Формула" r:id="rId7" imgW="61874400" imgH="10363200" progId="Equation.3">
                  <p:embed/>
                </p:oleObj>
              </mc:Choice>
              <mc:Fallback>
                <p:oleObj name="Формула" r:id="rId7" imgW="61874400" imgH="10363200" progId="Equation.3">
                  <p:embed/>
                  <p:pic>
                    <p:nvPicPr>
                      <p:cNvPr id="0" name="Изображение 676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3214" y="5274300"/>
                        <a:ext cx="7309186" cy="12954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Прямоугольник 27"/>
          <p:cNvSpPr/>
          <p:nvPr/>
        </p:nvSpPr>
        <p:spPr>
          <a:xfrm>
            <a:off x="5311478" y="5285313"/>
            <a:ext cx="2640764" cy="12510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7905926" y="5285313"/>
            <a:ext cx="365499" cy="12510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1106284" y="2076961"/>
            <a:ext cx="403605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Управляющая кнопка: далее 25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Управляющая кнопка: домой 30">
            <a:hlinkClick r:id="rId9" action="ppaction://hlinksldjump" highlightClick="1"/>
          </p:cNvPr>
          <p:cNvSpPr/>
          <p:nvPr/>
        </p:nvSpPr>
        <p:spPr>
          <a:xfrm>
            <a:off x="8078761" y="2904200"/>
            <a:ext cx="768252" cy="364903"/>
          </a:xfrm>
          <a:prstGeom prst="actionButtonHom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2" dur="1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8" dur="1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3" dur="1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9" dur="1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4" dur="12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0" dur="12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5" dur="1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18" grpId="0" animBg="1"/>
      <p:bldP spid="19" grpId="0" animBg="1"/>
      <p:bldP spid="21" grpId="0" animBg="1"/>
      <p:bldP spid="22" grpId="0" animBg="1"/>
      <p:bldP spid="24" grpId="0" animBg="1"/>
      <p:bldP spid="25" grpId="0" animBg="1"/>
      <p:bldP spid="28" grpId="0" animBg="1"/>
      <p:bldP spid="2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3356992"/>
            <a:ext cx="7739160" cy="316835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Управляющая кнопка: сведения 2">
            <a:hlinkClick r:id="" action="ppaction://noaction" highlightClick="1"/>
          </p:cNvPr>
          <p:cNvSpPr/>
          <p:nvPr/>
        </p:nvSpPr>
        <p:spPr>
          <a:xfrm>
            <a:off x="7952242" y="461264"/>
            <a:ext cx="682376" cy="648072"/>
          </a:xfrm>
          <a:prstGeom prst="actionButtonInformation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683569" y="3104964"/>
            <a:ext cx="7739160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Примеры: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ая выноска 4"/>
          <p:cNvSpPr/>
          <p:nvPr/>
        </p:nvSpPr>
        <p:spPr>
          <a:xfrm>
            <a:off x="683568" y="1412776"/>
            <a:ext cx="7739161" cy="1584176"/>
          </a:xfrm>
          <a:prstGeom prst="wedgeRectCallout">
            <a:avLst>
              <a:gd name="adj1" fmla="val 41591"/>
              <a:gd name="adj2" fmla="val -76450"/>
            </a:avLst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сложении или умножении чисел их можно произвольным образом объединить в группы.</a:t>
            </a:r>
            <a:endParaRPr lang="ru-RU" sz="2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+ b</a:t>
            </a:r>
            <a:r>
              <a:rPr lang="en-US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c = a + </a:t>
            </a:r>
            <a:r>
              <a:rPr lang="en-US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+ c</a:t>
            </a:r>
            <a:r>
              <a:rPr lang="en-US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b + </a:t>
            </a:r>
            <a:r>
              <a:rPr lang="en-US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+ c</a:t>
            </a:r>
            <a:r>
              <a:rPr lang="en-US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 b</a:t>
            </a:r>
            <a:r>
              <a:rPr lang="en-US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 </a:t>
            </a:r>
            <a:r>
              <a:rPr lang="en-US" sz="2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 = a </a:t>
            </a:r>
            <a:r>
              <a:rPr lang="en-US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 </a:t>
            </a:r>
            <a:r>
              <a:rPr lang="en-US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en-US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 </a:t>
            </a:r>
            <a:r>
              <a:rPr lang="en-US" sz="2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b </a:t>
            </a:r>
            <a:r>
              <a:rPr lang="en-US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 </a:t>
            </a:r>
            <a:r>
              <a:rPr lang="en-US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 </a:t>
            </a:r>
            <a:r>
              <a:rPr lang="en-US" sz="2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  </a:t>
            </a:r>
            <a:r>
              <a:rPr lang="en-US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любые числа</a:t>
            </a:r>
            <a:endParaRPr lang="en-US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Управляющая кнопка: далее 7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833500" y="3717032"/>
          <a:ext cx="7578963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34" name="Формула" r:id="rId1" imgW="69799200" imgH="10363200" progId="Equation.3">
                  <p:embed/>
                </p:oleObj>
              </mc:Choice>
              <mc:Fallback>
                <p:oleObj name="Формула" r:id="rId1" imgW="69799200" imgH="10363200" progId="Equation.3">
                  <p:embed/>
                  <p:pic>
                    <p:nvPicPr>
                      <p:cNvPr id="0" name="Изображение 686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3500" y="3717032"/>
                        <a:ext cx="7578963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Прямоугольник 19"/>
          <p:cNvSpPr/>
          <p:nvPr/>
        </p:nvSpPr>
        <p:spPr>
          <a:xfrm>
            <a:off x="329445" y="4241059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1" name="Объект 20"/>
          <p:cNvGraphicFramePr>
            <a:graphicFrameLocks noChangeAspect="1"/>
          </p:cNvGraphicFramePr>
          <p:nvPr/>
        </p:nvGraphicFramePr>
        <p:xfrm>
          <a:off x="833501" y="5345108"/>
          <a:ext cx="6376988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35" name="Формула" r:id="rId3" imgW="52730400" imgH="5486400" progId="Equation.3">
                  <p:embed/>
                </p:oleObj>
              </mc:Choice>
              <mc:Fallback>
                <p:oleObj name="Формула" r:id="rId3" imgW="52730400" imgH="5486400" progId="Equation.3">
                  <p:embed/>
                  <p:pic>
                    <p:nvPicPr>
                      <p:cNvPr id="0" name="Изображение 686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3501" y="5345108"/>
                        <a:ext cx="6376988" cy="6858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Прямоугольник 24"/>
          <p:cNvSpPr/>
          <p:nvPr/>
        </p:nvSpPr>
        <p:spPr>
          <a:xfrm>
            <a:off x="329445" y="5435980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47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7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8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2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20" grpId="0" animBg="1"/>
      <p:bldP spid="2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09889" y="2272551"/>
            <a:ext cx="72751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Вычислите</a:t>
            </a:r>
            <a:r>
              <a:rPr lang="ru-RU" sz="28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наиболее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рациональным</a:t>
            </a:r>
            <a:r>
              <a:rPr lang="ru-RU" sz="28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способом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12933" y="3086652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22733" y="4659852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827584" y="3060183"/>
          <a:ext cx="409575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74" name="Формула" r:id="rId1" imgW="33528000" imgH="4876800" progId="Equation.3">
                  <p:embed/>
                </p:oleObj>
              </mc:Choice>
              <mc:Fallback>
                <p:oleObj name="Формула" r:id="rId1" imgW="33528000" imgH="4876800" progId="Equation.3">
                  <p:embed/>
                  <p:pic>
                    <p:nvPicPr>
                      <p:cNvPr id="0" name="Изображение 696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3060183"/>
                        <a:ext cx="4095750" cy="6096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Объект 26"/>
          <p:cNvGraphicFramePr>
            <a:graphicFrameLocks noChangeAspect="1"/>
          </p:cNvGraphicFramePr>
          <p:nvPr/>
        </p:nvGraphicFramePr>
        <p:xfrm>
          <a:off x="827584" y="4659852"/>
          <a:ext cx="601345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75" name="Формула" r:id="rId3" imgW="50901600" imgH="10363200" progId="Equation.3">
                  <p:embed/>
                </p:oleObj>
              </mc:Choice>
              <mc:Fallback>
                <p:oleObj name="Формула" r:id="rId3" imgW="50901600" imgH="10363200" progId="Equation.3">
                  <p:embed/>
                  <p:pic>
                    <p:nvPicPr>
                      <p:cNvPr id="0" name="Изображение 696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4659852"/>
                        <a:ext cx="6013450" cy="12954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Прямоугольник 27"/>
          <p:cNvSpPr/>
          <p:nvPr/>
        </p:nvSpPr>
        <p:spPr>
          <a:xfrm>
            <a:off x="2915817" y="4659852"/>
            <a:ext cx="2016223" cy="13614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4928236" y="4659852"/>
            <a:ext cx="1443964" cy="13062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1106284" y="2076961"/>
            <a:ext cx="403605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Управляющая кнопка: далее 25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/>
        </p:nvGraphicFramePr>
        <p:xfrm>
          <a:off x="827584" y="3789040"/>
          <a:ext cx="692467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76" name="Формула" r:id="rId5" imgW="56692800" imgH="5181600" progId="Equation.3">
                  <p:embed/>
                </p:oleObj>
              </mc:Choice>
              <mc:Fallback>
                <p:oleObj name="Формула" r:id="rId5" imgW="56692800" imgH="5181600" progId="Equation.3">
                  <p:embed/>
                  <p:pic>
                    <p:nvPicPr>
                      <p:cNvPr id="0" name="Объект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3789040"/>
                        <a:ext cx="6924675" cy="6477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Прямоугольник 17"/>
          <p:cNvSpPr/>
          <p:nvPr/>
        </p:nvSpPr>
        <p:spPr>
          <a:xfrm>
            <a:off x="5789790" y="3717032"/>
            <a:ext cx="1374313" cy="7432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7164103" y="3764622"/>
            <a:ext cx="1008112" cy="6956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Управляющая кнопка: сведения 31">
            <a:hlinkClick r:id="" action="ppaction://noaction" highlightClick="1"/>
          </p:cNvPr>
          <p:cNvSpPr/>
          <p:nvPr/>
        </p:nvSpPr>
        <p:spPr>
          <a:xfrm>
            <a:off x="7952242" y="461264"/>
            <a:ext cx="682376" cy="648072"/>
          </a:xfrm>
          <a:prstGeom prst="actionButtonInformation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ая выноска 32"/>
          <p:cNvSpPr/>
          <p:nvPr/>
        </p:nvSpPr>
        <p:spPr>
          <a:xfrm>
            <a:off x="2414232" y="260648"/>
            <a:ext cx="5218881" cy="1224136"/>
          </a:xfrm>
          <a:prstGeom prst="wedgeRectCallout">
            <a:avLst>
              <a:gd name="adj1" fmla="val 56346"/>
              <a:gd name="adj2" fmla="val 11614"/>
            </a:avLst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+ b</a:t>
            </a:r>
            <a:r>
              <a:rPr lang="en-US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c = a + </a:t>
            </a:r>
            <a:r>
              <a:rPr lang="en-US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+ c</a:t>
            </a:r>
            <a:r>
              <a:rPr lang="en-US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b + </a:t>
            </a:r>
            <a:r>
              <a:rPr lang="en-US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+ c</a:t>
            </a:r>
            <a:r>
              <a:rPr lang="en-US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 b</a:t>
            </a:r>
            <a:r>
              <a:rPr lang="en-US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 </a:t>
            </a:r>
            <a:r>
              <a:rPr lang="en-US" sz="2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 = a </a:t>
            </a:r>
            <a:r>
              <a:rPr lang="en-US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 </a:t>
            </a:r>
            <a:r>
              <a:rPr lang="en-US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en-US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 </a:t>
            </a:r>
            <a:r>
              <a:rPr lang="en-US" sz="2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b </a:t>
            </a:r>
            <a:r>
              <a:rPr lang="en-US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 </a:t>
            </a:r>
            <a:r>
              <a:rPr lang="en-US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 </a:t>
            </a:r>
            <a:r>
              <a:rPr lang="en-US" sz="2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 </a:t>
            </a:r>
            <a:endParaRPr lang="ru-RU" sz="2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любые числа</a:t>
            </a:r>
            <a:endParaRPr lang="en-US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6372200" y="4659852"/>
            <a:ext cx="506143" cy="13062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" dur="1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2" dur="12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7" dur="1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2" dur="12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1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3" dur="1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</p:childTnLst>
        </p:cTn>
      </p:par>
    </p:tnLst>
    <p:bldLst>
      <p:bldP spid="28" grpId="0" animBg="1"/>
      <p:bldP spid="29" grpId="0" animBg="1"/>
      <p:bldP spid="18" grpId="0" animBg="1"/>
      <p:bldP spid="19" grpId="0" animBg="1"/>
      <p:bldP spid="33" grpId="0" animBg="1"/>
      <p:bldP spid="33" grpId="1" animBg="1"/>
      <p:bldP spid="34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1323</Words>
  <Application>WPS Presentation</Application>
  <PresentationFormat>Экран (4:3)</PresentationFormat>
  <Paragraphs>146</Paragraphs>
  <Slides>15</Slides>
  <Notes>12</Notes>
  <HiddenSlides>0</HiddenSlides>
  <MMClips>0</MMClips>
  <ScaleCrop>false</ScaleCrop>
  <HeadingPairs>
    <vt:vector size="8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38</vt:i4>
      </vt:variant>
      <vt:variant>
        <vt:lpstr>幻灯片标题</vt:lpstr>
      </vt:variant>
      <vt:variant>
        <vt:i4>15</vt:i4>
      </vt:variant>
    </vt:vector>
  </HeadingPairs>
  <TitlesOfParts>
    <vt:vector size="61" baseType="lpstr">
      <vt:lpstr>Arial</vt:lpstr>
      <vt:lpstr>SimSun</vt:lpstr>
      <vt:lpstr>Wingdings</vt:lpstr>
      <vt:lpstr>Times New Roman</vt:lpstr>
      <vt:lpstr>Calibri</vt:lpstr>
      <vt:lpstr>Microsoft YaHei</vt:lpstr>
      <vt:lpstr>Arial Unicode MS</vt:lpstr>
      <vt:lpstr>Тема Office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Людмила Мороз</cp:lastModifiedBy>
  <cp:revision>294</cp:revision>
  <dcterms:created xsi:type="dcterms:W3CDTF">2023-03-27T04:11:00Z</dcterms:created>
  <dcterms:modified xsi:type="dcterms:W3CDTF">2024-11-02T15:03:13Z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B6ECD1E3A57240589C6FF3C4D10E63DB_12</vt:lpwstr>
  </property>
  <property fmtid="{D5CDD505-2E9C-101B-9397-08002B2CF9AE}" pid="3" name="KSOProductBuildVer">
    <vt:lpwstr>1049-12.2.0.18607</vt:lpwstr>
  </property>
</Properties>
</file>