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AE186"/>
    <a:srgbClr val="006600"/>
    <a:srgbClr val="9E4F00"/>
    <a:srgbClr val="CC6600"/>
    <a:srgbClr val="9900CC"/>
    <a:srgbClr val="FFE1FF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 showGuides="1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переходи к выбранной задаче необходимо кликнуть мышкой по </a:t>
            </a:r>
            <a:r>
              <a:rPr lang="ru-RU" smtClean="0"/>
              <a:t>соответствующей кнопке (!; 2; 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действия на слайде кликом левой кнопки мышки по пустому полю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skazkads-kotel.edumsko.ru/uploads/3000/2166/section/298563/0_ab637_773c53e0_orig.gif" TargetMode="External"/><Relationship Id="rId8" Type="http://schemas.openxmlformats.org/officeDocument/2006/relationships/hyperlink" Target="http://times.am/upload/34616.png" TargetMode="External"/><Relationship Id="rId7" Type="http://schemas.openxmlformats.org/officeDocument/2006/relationships/hyperlink" Target="http://ih1.redbubble.net/image.16164854.6197/flat,1000x1000,075,f.u1.jpg" TargetMode="External"/><Relationship Id="rId6" Type="http://schemas.openxmlformats.org/officeDocument/2006/relationships/hyperlink" Target="http://static4.depositphotos.com/1000856/384/v/950/depositphotos_3842198-Chlorophyll.-Plant-Cells-under-the-Microscope.jpg" TargetMode="External"/><Relationship Id="rId5" Type="http://schemas.openxmlformats.org/officeDocument/2006/relationships/hyperlink" Target="http://cs3.a5.ru/media/d3/16/04/256_d316043b631ada917e0968d7053d273b.png" TargetMode="External"/><Relationship Id="rId4" Type="http://schemas.openxmlformats.org/officeDocument/2006/relationships/hyperlink" Target="http://pngimg.com/upload/lips_PNG6225.png" TargetMode="External"/><Relationship Id="rId3" Type="http://schemas.openxmlformats.org/officeDocument/2006/relationships/hyperlink" Target="http://fittyfattys.com/wp-content/uploads/2014/12/m5-768x1024.png" TargetMode="External"/><Relationship Id="rId2" Type="http://schemas.openxmlformats.org/officeDocument/2006/relationships/hyperlink" Target="http://www.playcast.ru/uploads/2014/07/08/9172362.png" TargetMode="External"/><Relationship Id="rId12" Type="http://schemas.openxmlformats.org/officeDocument/2006/relationships/slideLayout" Target="../slideLayouts/slideLayout2.xml"/><Relationship Id="rId11" Type="http://schemas.openxmlformats.org/officeDocument/2006/relationships/hyperlink" Target="http://img-fotki.yandex.ru/get/6308/139440740.12/0_6816f_4acfb003_XL" TargetMode="External"/><Relationship Id="rId10" Type="http://schemas.openxmlformats.org/officeDocument/2006/relationships/hyperlink" Target="http://www.essentialnaturaloils.com/image/data/watermelon.jpg" TargetMode="External"/><Relationship Id="rId1" Type="http://schemas.openxmlformats.org/officeDocument/2006/relationships/hyperlink" Target="http://econet.by/media/559/kindeditor/image/201307/20130720104618.jpg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4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077" y="549538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Комплексные  задания</a:t>
            </a:r>
            <a:endParaRPr lang="ru-RU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71127" y="1988949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по  математике</a:t>
            </a:r>
            <a:endParaRPr lang="ru-RU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87571" y="3501633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1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1" action="ppaction://hlinksldjump" highlightClick="1"/>
          </p:cNvPr>
          <p:cNvSpPr/>
          <p:nvPr/>
        </p:nvSpPr>
        <p:spPr>
          <a:xfrm>
            <a:off x="25152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251520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251520" y="48691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26876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Ученик 5 класса весит 35 кг. Сколько килограммов массы его тела может приходиться на воду?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06896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Плоды яблони содержат 70 % воды, плод арбуза – 90 %. Сколько килограммов яблок содержат столько же воды, сколько один арбуз массой 14 кг?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86916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Груши, содержащие 65 % воды, потеряли при сушке 50 % своей массы. Сколько процентов воды содержат сушеные груши?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5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kazkads-kotel.edumsko.ru/uploads/3000/2166/section/298563/0_ab637_773c53e0_orig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39544" y="2753544"/>
            <a:ext cx="4104456" cy="4104456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Ученик 5 класса весит 35 кг. Сколько килограммов массы его тела может приходиться на воду?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539552" y="3645024"/>
            <a:ext cx="352839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 : 100 · 80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923928" y="3212976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1403648" y="4581128"/>
            <a:ext cx="1008112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403648" y="2852936"/>
            <a:ext cx="1008112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90872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Плоды яблони содержат 70 % воды, плод арбуза – 90 %. Сколько килограммов яблок содержат столько же воды, сколько один арбуз массой 14 кг?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pic>
        <p:nvPicPr>
          <p:cNvPr id="11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14348">
            <a:off x="354789" y="2404023"/>
            <a:ext cx="1380906" cy="1195590"/>
          </a:xfrm>
          <a:prstGeom prst="rect">
            <a:avLst/>
          </a:prstGeom>
          <a:noFill/>
        </p:spPr>
      </p:pic>
      <p:pic>
        <p:nvPicPr>
          <p:cNvPr id="52226" name="Picture 2" descr="http://www.essentialnaturaloils.com/image/data/watermelo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89040"/>
            <a:ext cx="2237656" cy="2237657"/>
          </a:xfrm>
          <a:prstGeom prst="rect">
            <a:avLst/>
          </a:prstGeom>
          <a:noFill/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323528" y="4077072"/>
            <a:ext cx="1367556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14 кг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2555776" y="2780928"/>
            <a:ext cx="201572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70 %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2483768" y="4509120"/>
            <a:ext cx="201572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0 %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611560" y="2420888"/>
            <a:ext cx="504056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4572000" y="4221088"/>
            <a:ext cx="792088" cy="659512"/>
          </a:xfrm>
          <a:prstGeom prst="bentUpArrow">
            <a:avLst>
              <a:gd name="adj1" fmla="val 25000"/>
              <a:gd name="adj2" fmla="val 27381"/>
              <a:gd name="adj3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491880" y="3645024"/>
            <a:ext cx="352839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14 : 100 · 90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7164288" y="3645024"/>
            <a:ext cx="100811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12,6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8244408" y="3645024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775508">
            <a:off x="5428644" y="3201272"/>
            <a:ext cx="2495243" cy="216024"/>
          </a:xfrm>
          <a:prstGeom prst="leftArrow">
            <a:avLst>
              <a:gd name="adj1" fmla="val 50000"/>
              <a:gd name="adj2" fmla="val 20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20790488">
            <a:off x="5498873" y="4509187"/>
            <a:ext cx="2495243" cy="216024"/>
          </a:xfrm>
          <a:prstGeom prst="leftArrow">
            <a:avLst>
              <a:gd name="adj1" fmla="val 50000"/>
              <a:gd name="adj2" fmla="val 20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2699792" y="5445224"/>
            <a:ext cx="37444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12,6 : 70 · 100 =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975648" y="4941168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5975648" y="4941168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5607E-6 L -0.67327 -0.3918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Груши, содержащие 65 % воды, потеряли при сушке 50 % своей массы. Сколько процентов воды содержат сушеные груши?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4274" name="Picture 2" descr="http://img-fotki.yandex.ru/get/6308/139440740.12/0_6816f_4acfb003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12976"/>
            <a:ext cx="2051720" cy="1800200"/>
          </a:xfrm>
          <a:prstGeom prst="rect">
            <a:avLst/>
          </a:prstGeom>
          <a:noFill/>
        </p:spPr>
      </p:pic>
      <p:pic>
        <p:nvPicPr>
          <p:cNvPr id="54276" name="Picture 4" descr="http://receptportal.ru/assets/images/recepty/multivarka/Napitki%20i%20deserty/kompot%20iz%20sushenih%20yablok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41168"/>
            <a:ext cx="2304256" cy="1393879"/>
          </a:xfrm>
          <a:prstGeom prst="rect">
            <a:avLst/>
          </a:prstGeom>
          <a:noFill/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23528" y="3573016"/>
            <a:ext cx="720080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971600" y="3789040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179512" y="5157192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827584" y="5877272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564904"/>
            <a:ext cx="1224136" cy="2325859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93096"/>
            <a:ext cx="1224136" cy="2325859"/>
          </a:xfrm>
          <a:prstGeom prst="rect">
            <a:avLst/>
          </a:prstGeom>
          <a:noFill/>
        </p:spPr>
      </p:pic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627784" y="3573016"/>
            <a:ext cx="720080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65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3491880" y="3861048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2699792" y="5229200"/>
            <a:ext cx="576064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491880" y="5445224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3"/>
          <p:cNvSpPr>
            <a:spLocks noChangeArrowheads="1" noChangeShapeType="1" noTextEdit="1"/>
          </p:cNvSpPr>
          <p:nvPr/>
        </p:nvSpPr>
        <p:spPr bwMode="auto">
          <a:xfrm>
            <a:off x="251520" y="2348880"/>
            <a:ext cx="136815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4860032" y="3573016"/>
            <a:ext cx="792088" cy="79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5652120" y="2348880"/>
            <a:ext cx="208823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Без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732240" y="3068960"/>
            <a:ext cx="0" cy="3600400"/>
          </a:xfrm>
          <a:prstGeom prst="line">
            <a:avLst/>
          </a:prstGeom>
          <a:ln w="476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WordArt 12"/>
          <p:cNvSpPr>
            <a:spLocks noChangeArrowheads="1" noChangeShapeType="1" noTextEdit="1"/>
          </p:cNvSpPr>
          <p:nvPr/>
        </p:nvSpPr>
        <p:spPr bwMode="auto">
          <a:xfrm>
            <a:off x="4788024" y="2852936"/>
            <a:ext cx="8640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2"/>
          <p:cNvSpPr>
            <a:spLocks noChangeArrowheads="1" noChangeShapeType="1" noTextEdit="1"/>
          </p:cNvSpPr>
          <p:nvPr/>
        </p:nvSpPr>
        <p:spPr bwMode="auto">
          <a:xfrm>
            <a:off x="7668344" y="2852936"/>
            <a:ext cx="8640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3"/>
          <p:cNvSpPr>
            <a:spLocks noChangeArrowheads="1" noChangeShapeType="1" noTextEdit="1"/>
          </p:cNvSpPr>
          <p:nvPr/>
        </p:nvSpPr>
        <p:spPr bwMode="auto">
          <a:xfrm>
            <a:off x="7092280" y="3573016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3"/>
          <p:cNvSpPr>
            <a:spLocks noChangeArrowheads="1" noChangeShapeType="1" noTextEdit="1"/>
          </p:cNvSpPr>
          <p:nvPr/>
        </p:nvSpPr>
        <p:spPr bwMode="auto">
          <a:xfrm>
            <a:off x="7164288" y="5301208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3"/>
          <p:cNvSpPr>
            <a:spLocks noChangeArrowheads="1" noChangeShapeType="1" noTextEdit="1"/>
          </p:cNvSpPr>
          <p:nvPr/>
        </p:nvSpPr>
        <p:spPr bwMode="auto">
          <a:xfrm>
            <a:off x="7164288" y="5301208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3"/>
          <p:cNvSpPr>
            <a:spLocks noChangeArrowheads="1" noChangeShapeType="1" noTextEdit="1"/>
          </p:cNvSpPr>
          <p:nvPr/>
        </p:nvSpPr>
        <p:spPr bwMode="auto">
          <a:xfrm>
            <a:off x="179512" y="5157192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716016" y="5733256"/>
            <a:ext cx="144016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4283968" y="4365104"/>
            <a:ext cx="2376264" cy="2736304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0%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1907704" y="4437112"/>
            <a:ext cx="2376264" cy="2736304"/>
          </a:xfrm>
          <a:prstGeom prst="irregularSeal1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30%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302E-6 L -0.27171 -0.0740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19 0.10479 " pathEditMode="relative" ptsTypes="AA">
                                      <p:cBhvr>
                                        <p:cTn id="2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/>
      <p:bldP spid="35" grpId="0" animBg="1"/>
      <p:bldP spid="35" grpId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28800"/>
            <a:ext cx="694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"/>
              </a:rPr>
              <a:t>http://econet.by/media/559/kindeditor/image/201307/20130720104618.jpg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172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Листья салата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5351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http://www.playcast.ru/uploads/2014/07/08/9172362.png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Яблоки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636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http://fittyfattys.com/wp-content/uploads/2014/12/m5-768x1024.png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72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708920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http://pngimg.com/upload/lips_PNG6225.png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420888"/>
            <a:ext cx="9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Улыбка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212976"/>
            <a:ext cx="762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http://cs3.a5.ru/media/d3/16/04/256_d316043b631ada917e0968d7053d273b.png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924944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 с указкой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717032"/>
            <a:ext cx="834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http://static4.depositphotos.com/1000856/384/v/950/depositphotos_3842198-Chlorophyll.-</a:t>
            </a:r>
            <a:endParaRPr lang="ru-RU" sz="1600" dirty="0" smtClean="0">
              <a:hlinkClick r:id="rId6"/>
            </a:endParaRPr>
          </a:p>
          <a:p>
            <a:r>
              <a:rPr lang="en-US" sz="1600" dirty="0" smtClean="0">
                <a:hlinkClick r:id="rId6"/>
              </a:rPr>
              <a:t>Plant-Cells-under-the-Microscope.jpg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429000"/>
            <a:ext cx="91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Клетка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509120"/>
            <a:ext cx="6971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http://ih1.redbubble.net/image.16164854.6197/flat,1000x1000,075,f.u1.jpg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221088"/>
            <a:ext cx="200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Живое вещество</a:t>
            </a:r>
            <a:endParaRPr lang="ru-RU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013176"/>
            <a:ext cx="328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http://times.am/upload/34616.png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725144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 воды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5517232"/>
            <a:ext cx="908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9"/>
              </a:rPr>
              <a:t>http://skazkads-kotel.edumsko.ru/uploads/3000/2166/section/298563/0_ab637_773c53e0_orig.gif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5229200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Взвешивание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949280"/>
            <a:ext cx="595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0"/>
              </a:rPr>
              <a:t>http://www.essentialnaturaloils.com/image/data/watermelon.jpg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733256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Арбуз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6381328"/>
            <a:ext cx="682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1"/>
              </a:rPr>
              <a:t>http://img-fotki.yandex.ru/get/6308/139440740.12/0_6816f_4acfb003_XL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6165304"/>
            <a:ext cx="8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24544" y="1988840"/>
            <a:ext cx="4968552" cy="522704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3079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005064"/>
            <a:ext cx="3685234" cy="2420888"/>
          </a:xfrm>
          <a:prstGeom prst="rect">
            <a:avLst/>
          </a:prstGeom>
          <a:noFill/>
        </p:spPr>
      </p:pic>
      <p:pic>
        <p:nvPicPr>
          <p:cNvPr id="3081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862974"/>
            <a:ext cx="2304255" cy="1995026"/>
          </a:xfrm>
          <a:prstGeom prst="rect">
            <a:avLst/>
          </a:prstGeom>
          <a:noFill/>
        </p:spPr>
      </p:pic>
      <p:pic>
        <p:nvPicPr>
          <p:cNvPr id="8" name="Picture 4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3788345"/>
            <a:ext cx="2016295" cy="3069655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836712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84482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2852936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691680" y="429309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Меньше всего воды в листьях салата.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Зубная эмаль не содержит 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46" y="995169"/>
            <a:ext cx="1712159" cy="1124744"/>
          </a:xfrm>
          <a:prstGeom prst="rect">
            <a:avLst/>
          </a:prstGeom>
          <a:noFill/>
        </p:spPr>
      </p:pic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От количества воды в организме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зависят физические свойства клетки.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4034" name="Picture 2" descr="http://pngimg.com/upload/lips_PNG622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988840"/>
            <a:ext cx="1584176" cy="1108866"/>
          </a:xfrm>
          <a:prstGeom prst="rect">
            <a:avLst/>
          </a:prstGeom>
          <a:noFill/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122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Если масса тела живого вещества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составляет 300 г, то на воду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приходится в среднем 240 г.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Меньше всего воды в листьях салата.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46" y="995169"/>
            <a:ext cx="1712159" cy="1124744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3501008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993 -0.27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3 -0.27921 L 0.04323 -0.2792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3861048"/>
            <a:ext cx="4283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Зубная эмаль не содержит 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http://pngimg.com/upload/lips_PNG62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1584176" cy="1108866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221088"/>
            <a:ext cx="49685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548680" y="4293096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27968 -0.21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-0.21629 L 0.19289 -0.2162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1781E-7 L 0.66545 0.0002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052736"/>
            <a:ext cx="1800200" cy="1777380"/>
            <a:chOff x="1331640" y="2204864"/>
            <a:chExt cx="2857500" cy="2857500"/>
          </a:xfrm>
        </p:grpSpPr>
        <p:sp>
          <p:nvSpPr>
            <p:cNvPr id="7" name="Овал 6"/>
            <p:cNvSpPr/>
            <p:nvPr/>
          </p:nvSpPr>
          <p:spPr>
            <a:xfrm>
              <a:off x="1475656" y="2204864"/>
              <a:ext cx="2592288" cy="266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086" name="Picture 6" descr="&amp;khcy;&amp;lcy;&amp;ocy;&amp;rcy;&amp;ocy;&amp;fcy;&amp;icy;&amp;lcy;&amp;lcy; &amp;rcy;&amp;acy;&amp;scy;&amp;tcy;&amp;iecy;&amp;ncy;&amp;icy;&amp;iecy; &amp;kcy;&amp;lcy;&amp;iecy;&amp;tcy;&amp;kcy;&amp;icy; &amp;mcy;&amp;icy;&amp;kcy;&amp;rcy;&amp;ocy;&amp;scy;&amp;kcy;&amp;ocy;&amp;pcy;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204864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От количества воды в организме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зависят физические свойства клетки.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422108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4581128"/>
            <a:ext cx="8892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4941168"/>
            <a:ext cx="64807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476672" y="4653136"/>
            <a:ext cx="1368152" cy="1440160"/>
          </a:xfrm>
          <a:prstGeom prst="rect">
            <a:avLst/>
          </a:prstGeom>
          <a:noFill/>
        </p:spPr>
      </p:pic>
      <p:pic>
        <p:nvPicPr>
          <p:cNvPr id="23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620688" y="5085184"/>
            <a:ext cx="1368152" cy="1440160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27968 -0.153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-0.15337 L 0.18507 -0.1533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0645E-7 L 1.16944 0.0002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0162E-6 L 0.88594 0.00023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124744"/>
            <a:ext cx="6408712" cy="122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Если масса тела живого вещества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составляет 300 г, то на воду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приходится в среднем 240 г.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8130" name="Picture 2" descr="http://ih1.redbubble.net/image.16164854.6197/flat,1000x1000,075,f.u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664"/>
            <a:ext cx="2232248" cy="2232248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88024" y="314096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76056" y="1484784"/>
            <a:ext cx="1224136" cy="576064"/>
          </a:xfrm>
          <a:prstGeom prst="ellipse">
            <a:avLst/>
          </a:prstGeom>
          <a:noFill/>
          <a:ln w="508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1907704" y="6093296"/>
            <a:ext cx="388843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300 : 100 · 80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508104" y="5661248"/>
            <a:ext cx="2016224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240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31892 -0.331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33172 L 0.06684 -0.33172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93610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Найдите средний процент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с</a:t>
            </a:r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одержания воды в плодах яблони.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1979712" y="1628800"/>
            <a:ext cx="2016224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14348">
            <a:off x="539552" y="908720"/>
            <a:ext cx="1728192" cy="1496270"/>
          </a:xfrm>
          <a:prstGeom prst="rect">
            <a:avLst/>
          </a:prstGeom>
          <a:noFill/>
        </p:spPr>
      </p:pic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4211960" y="1484784"/>
            <a:ext cx="403244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От 70% до 85%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2051720" y="3501578"/>
            <a:ext cx="2519363" cy="1873250"/>
            <a:chOff x="703" y="1479"/>
            <a:chExt cx="1587" cy="1180"/>
          </a:xfrm>
        </p:grpSpPr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2" y="2205"/>
              <a:ext cx="227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3" y="2024"/>
              <a:ext cx="31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=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 flipV="1">
              <a:off x="703" y="2069"/>
              <a:ext cx="122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_______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03" y="1479"/>
              <a:ext cx="1225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70 + 85</a:t>
              </a:r>
              <a:endPara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21" name="Group 14"/>
          <p:cNvGrpSpPr/>
          <p:nvPr/>
        </p:nvGrpSpPr>
        <p:grpSpPr bwMode="auto">
          <a:xfrm>
            <a:off x="4716016" y="3573016"/>
            <a:ext cx="1727200" cy="1801813"/>
            <a:chOff x="703" y="1524"/>
            <a:chExt cx="1088" cy="1135"/>
          </a:xfrm>
        </p:grpSpPr>
        <p:sp>
          <p:nvSpPr>
            <p:cNvPr id="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30" y="2205"/>
              <a:ext cx="227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474" y="2023"/>
              <a:ext cx="31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=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2"/>
            <p:cNvSpPr>
              <a:spLocks noChangeArrowheads="1" noChangeShapeType="1" noTextEdit="1"/>
            </p:cNvSpPr>
            <p:nvPr/>
          </p:nvSpPr>
          <p:spPr bwMode="auto">
            <a:xfrm flipV="1">
              <a:off x="703" y="2069"/>
              <a:ext cx="726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_______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03" y="1524"/>
              <a:ext cx="635" cy="4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155</a:t>
              </a:r>
              <a:endPara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6516216" y="4077642"/>
            <a:ext cx="129614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77,5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2"/>
          <p:cNvSpPr>
            <a:spLocks noChangeArrowheads="1" noChangeShapeType="1" noTextEdit="1"/>
          </p:cNvSpPr>
          <p:nvPr/>
        </p:nvSpPr>
        <p:spPr bwMode="auto">
          <a:xfrm>
            <a:off x="7884368" y="4005634"/>
            <a:ext cx="792088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4805</Words>
  <Application>WPS Presentation</Application>
  <PresentationFormat>Экран (4:3)</PresentationFormat>
  <Paragraphs>289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Georgia</vt:lpstr>
      <vt:lpstr>Times New Roman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55</cp:revision>
  <dcterms:created xsi:type="dcterms:W3CDTF">2009-07-07T05:52:00Z</dcterms:created>
  <dcterms:modified xsi:type="dcterms:W3CDTF">2024-11-01T15:06:22Z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669FC42769414A7F836438F87AF33121_13</vt:lpwstr>
  </property>
  <property fmtid="{D5CDD505-2E9C-101B-9397-08002B2CF9AE}" pid="3" name="KSOProductBuildVer">
    <vt:lpwstr>1049-12.2.0.18607</vt:lpwstr>
  </property>
</Properties>
</file>