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90" r:id="rId7"/>
    <p:sldId id="278" r:id="rId8"/>
    <p:sldId id="309" r:id="rId9"/>
    <p:sldId id="292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0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9E4F00"/>
    <a:srgbClr val="66FFFF"/>
    <a:srgbClr val="800080"/>
    <a:srgbClr val="CC6600"/>
    <a:srgbClr val="800000"/>
    <a:srgbClr val="FF0000"/>
    <a:srgbClr val="C4E59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29" autoAdjust="0"/>
  </p:normalViewPr>
  <p:slideViewPr>
    <p:cSldViewPr>
      <p:cViewPr varScale="1">
        <p:scale>
          <a:sx n="109" d="100"/>
          <a:sy n="109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воды, которое испаряет каждое растение за один день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Чистая вода</c:v>
                </c:pt>
                <c:pt idx="1">
                  <c:v>Сомнительной чистоты</c:v>
                </c:pt>
                <c:pt idx="2">
                  <c:v>Загрязнённая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400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55136"/>
        <c:axId val="114905088"/>
      </c:barChart>
      <c:catAx>
        <c:axId val="11455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905088"/>
        <c:crosses val="autoZero"/>
        <c:auto val="1"/>
        <c:lblAlgn val="ctr"/>
        <c:lblOffset val="100"/>
        <c:noMultiLvlLbl val="0"/>
      </c:catAx>
      <c:valAx>
        <c:axId val="1149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55513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3d815ac-11dd-4e46-9451-7714be042ec8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 При нажатии на кнопки 1, 2, 3 происходит визуализация правильного ответа – выстраивается соответствие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 При нажатии на кнопки 1, 2, 3 происходит визуализация правильного ответа – выстраивается соответствие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6" Type="http://schemas.openxmlformats.org/officeDocument/2006/relationships/slide" Target="slide6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jpeg"/><Relationship Id="rId7" Type="http://schemas.openxmlformats.org/officeDocument/2006/relationships/slide" Target="slide17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0" Type="http://schemas.openxmlformats.org/officeDocument/2006/relationships/notesSlide" Target="../notesSlides/notesSlide13.xml"/><Relationship Id="rId1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900igr.net/datai/pedagogika/Uchenik-shkoly/0009-007-Uchis-uchitsja.png" TargetMode="External"/><Relationship Id="rId8" Type="http://schemas.openxmlformats.org/officeDocument/2006/relationships/hyperlink" Target="http://www.playing-field.ru/img/2015/051810/0300406" TargetMode="External"/><Relationship Id="rId7" Type="http://schemas.openxmlformats.org/officeDocument/2006/relationships/hyperlink" Target="http://ribalych.ru/wp-content/uploads/2014/07/55015.jpg" TargetMode="External"/><Relationship Id="rId6" Type="http://schemas.openxmlformats.org/officeDocument/2006/relationships/hyperlink" Target="http://zemlya-v-yaroslavle.narod.ru/olderfiles/1/water.jpg" TargetMode="External"/><Relationship Id="rId5" Type="http://schemas.openxmlformats.org/officeDocument/2006/relationships/hyperlink" Target="http://www.romedic.ro/arata_img.php?img=32671.jpg&amp;w=307&amp;h=&amp;cale=/uploadart/ghid" TargetMode="External"/><Relationship Id="rId4" Type="http://schemas.openxmlformats.org/officeDocument/2006/relationships/hyperlink" Target="http://golfstrim-nn.ru/info/sites/default/files/1_8.jpg" TargetMode="External"/><Relationship Id="rId3" Type="http://schemas.openxmlformats.org/officeDocument/2006/relationships/hyperlink" Target="http://www.cliparthut.com/clip-arts/429/dirty-water-cartoon-429058.jpg" TargetMode="External"/><Relationship Id="rId2" Type="http://schemas.openxmlformats.org/officeDocument/2006/relationships/hyperlink" Target="http://www.hialbarshadubai.com/blog1/wp-content/uploads/2014/11/water-bottle-pouring.jpg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hrsbstaff.ednet.ns.ca/lhood/EDU533/MCj03825820000%5b1%5d.gif" TargetMode="External"/><Relationship Id="rId12" Type="http://schemas.openxmlformats.org/officeDocument/2006/relationships/hyperlink" Target="http://www.bookin.org.ru/book/2133106.jpg" TargetMode="External"/><Relationship Id="rId11" Type="http://schemas.openxmlformats.org/officeDocument/2006/relationships/hyperlink" Target="http://img.oiss.ru/post/910210.jpg" TargetMode="External"/><Relationship Id="rId10" Type="http://schemas.openxmlformats.org/officeDocument/2006/relationships/hyperlink" Target="http://cs621328.vk.me/v621328103/1f4e9/3n15CU-ir5c.jpg" TargetMode="External"/><Relationship Id="rId1" Type="http://schemas.openxmlformats.org/officeDocument/2006/relationships/hyperlink" Target="http://thumbs.dreamstime.com/z/viruses-cartoon-vector-22358237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slide" Target="slide12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6.png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15816" y="551723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Готовимся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</a:t>
            </a: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 промежуточной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аттестации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2780928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712" y="3284984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  математике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8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771800" y="3933056"/>
            <a:ext cx="3528392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№3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771800" y="4725144"/>
            <a:ext cx="3528392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№4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      в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76056" y="3284984"/>
            <a:ext cx="39604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7890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3645024"/>
            <a:ext cx="85689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817E-6 L -0.17709 -0.3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-0.33172 L 0.27187 -0.3317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913E-6 L 1.17327 -1.1913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      в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067944" y="364502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31893 -0.27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3 -0.27921 L 0.25607 -0.2792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39552" y="2564904"/>
            <a:ext cx="3979640" cy="4464496"/>
            <a:chOff x="395536" y="2636912"/>
            <a:chExt cx="3979640" cy="4464496"/>
          </a:xfrm>
        </p:grpSpPr>
        <p:sp>
          <p:nvSpPr>
            <p:cNvPr id="5" name="Овал 4"/>
            <p:cNvSpPr/>
            <p:nvPr/>
          </p:nvSpPr>
          <p:spPr>
            <a:xfrm rot="837838">
              <a:off x="718212" y="3666194"/>
              <a:ext cx="288032" cy="919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http://golfstrim-nn.ru/info/sites/default/files/1_8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534" b="-366"/>
            <a:stretch>
              <a:fillRect/>
            </a:stretch>
          </p:blipFill>
          <p:spPr bwMode="auto">
            <a:xfrm>
              <a:off x="395536" y="2636912"/>
              <a:ext cx="3979640" cy="4464496"/>
            </a:xfrm>
            <a:prstGeom prst="rect">
              <a:avLst/>
            </a:prstGeom>
            <a:noFill/>
          </p:spPr>
        </p:pic>
      </p:grpSp>
      <p:sp>
        <p:nvSpPr>
          <p:cNvPr id="13" name="Стрелка вправо 12"/>
          <p:cNvSpPr/>
          <p:nvPr/>
        </p:nvSpPr>
        <p:spPr>
          <a:xfrm flipV="1">
            <a:off x="2987824" y="4365104"/>
            <a:ext cx="1512168" cy="504056"/>
          </a:xfrm>
          <a:prstGeom prst="rightArrow">
            <a:avLst/>
          </a:prstGeom>
          <a:solidFill>
            <a:srgbClr val="800000"/>
          </a:solidFill>
          <a:ln cmpd="tri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627784" y="188640"/>
            <a:ext cx="6336704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Выясните, соответствует ли водопроводная вода санитарно-гигиеническим нормам, 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если известно, что в 1 мл содержится 120 колоний бактерий?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836712"/>
            <a:ext cx="1656184" cy="1918582"/>
            <a:chOff x="6300192" y="3573016"/>
            <a:chExt cx="1656184" cy="191858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20272" y="4005064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372200" y="414908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9026" name="Picture 2" descr="http://zemlya-v-yaroslavle.narod.ru/olderfiles/1/wa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68" r="7275" b="3839"/>
            <a:stretch>
              <a:fillRect/>
            </a:stretch>
          </p:blipFill>
          <p:spPr bwMode="auto">
            <a:xfrm>
              <a:off x="6300192" y="3573016"/>
              <a:ext cx="1656184" cy="1918582"/>
            </a:xfrm>
            <a:prstGeom prst="rect">
              <a:avLst/>
            </a:prstGeom>
            <a:noFill/>
          </p:spPr>
        </p:pic>
      </p:grpSp>
      <p:pic>
        <p:nvPicPr>
          <p:cNvPr id="16" name="Picture 4" descr="http://ribalych.ru/wp-content/uploads/2014/07/550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6" r="56452" b="56604"/>
          <a:stretch>
            <a:fillRect/>
          </a:stretch>
        </p:blipFill>
        <p:spPr bwMode="auto">
          <a:xfrm>
            <a:off x="4716016" y="2996952"/>
            <a:ext cx="1728192" cy="1728192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644008" y="2708920"/>
            <a:ext cx="4248472" cy="4014447"/>
            <a:chOff x="4644008" y="2708920"/>
            <a:chExt cx="4248472" cy="4014447"/>
          </a:xfrm>
        </p:grpSpPr>
        <p:pic>
          <p:nvPicPr>
            <p:cNvPr id="129028" name="Picture 4" descr="http://ribalych.ru/wp-content/uploads/2014/07/550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7" t="46891"/>
            <a:stretch>
              <a:fillRect/>
            </a:stretch>
          </p:blipFill>
          <p:spPr bwMode="auto">
            <a:xfrm>
              <a:off x="4644008" y="4581128"/>
              <a:ext cx="4248472" cy="2132037"/>
            </a:xfrm>
            <a:prstGeom prst="rect">
              <a:avLst/>
            </a:prstGeom>
            <a:noFill/>
          </p:spPr>
        </p:pic>
        <p:pic>
          <p:nvPicPr>
            <p:cNvPr id="18" name="Picture 4" descr="http://ribalych.ru/wp-content/uploads/2014/07/550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333"/>
            <a:stretch>
              <a:fillRect/>
            </a:stretch>
          </p:blipFill>
          <p:spPr bwMode="auto">
            <a:xfrm>
              <a:off x="6444208" y="2708920"/>
              <a:ext cx="2448272" cy="4014447"/>
            </a:xfrm>
            <a:prstGeom prst="rect">
              <a:avLst/>
            </a:prstGeom>
            <a:noFill/>
          </p:spPr>
        </p:pic>
      </p:grpSp>
      <p:sp>
        <p:nvSpPr>
          <p:cNvPr id="15" name="Пятно 1 14"/>
          <p:cNvSpPr/>
          <p:nvPr/>
        </p:nvSpPr>
        <p:spPr>
          <a:xfrm rot="755461">
            <a:off x="4401882" y="3853284"/>
            <a:ext cx="2723887" cy="13823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Georgia" panose="02040502050405020303" pitchFamily="18" charset="0"/>
              </a:rPr>
              <a:t>120</a:t>
            </a:r>
            <a:endParaRPr lang="ru-RU" sz="5400" b="1" dirty="0">
              <a:solidFill>
                <a:srgbClr val="80008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Управляющая кнопка: возврат 19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627784" y="2780928"/>
            <a:ext cx="1440160" cy="648072"/>
          </a:xfrm>
          <a:prstGeom prst="actionButtonBlank">
            <a:avLst/>
          </a:prstGeom>
          <a:solidFill>
            <a:srgbClr val="9E4F00"/>
          </a:solidFill>
          <a:ln>
            <a:solidFill>
              <a:srgbClr val="9E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Да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452320" y="2780928"/>
            <a:ext cx="1440160" cy="648072"/>
          </a:xfrm>
          <a:prstGeom prst="actionButtonBlank">
            <a:avLst/>
          </a:prstGeom>
          <a:solidFill>
            <a:srgbClr val="9E4F00"/>
          </a:solidFill>
          <a:ln>
            <a:solidFill>
              <a:srgbClr val="9E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Нет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nextslide" highlightClick="1"/>
          </p:cNvPr>
          <p:cNvSpPr/>
          <p:nvPr/>
        </p:nvSpPr>
        <p:spPr>
          <a:xfrm>
            <a:off x="1187624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Пятно 1 24"/>
          <p:cNvSpPr/>
          <p:nvPr/>
        </p:nvSpPr>
        <p:spPr>
          <a:xfrm rot="755461">
            <a:off x="4401883" y="3853284"/>
            <a:ext cx="2723887" cy="13823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Georgia" panose="02040502050405020303" pitchFamily="18" charset="0"/>
              </a:rPr>
              <a:t>100</a:t>
            </a:r>
            <a:endParaRPr lang="ru-RU" sz="5400" b="1" dirty="0">
              <a:solidFill>
                <a:srgbClr val="80008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5" grpId="2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95736" y="3429000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252536" y="836712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3861048"/>
            <a:ext cx="40324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4077072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5158 -0.31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8 -0.31067 L 0.26389 -0.3106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3706E-7 L 0.63004 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16632"/>
            <a:ext cx="6516216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стакане воды, вмещающем 200мл, насчитывается 25000 колоний бактерий. Таня считает, что вода чистая, а Ваня утверждает, что это не так.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Кто прав? Ответ объясните.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2098" name="Picture 2" descr="http://cs621328.vk.me/v621328103/1f4e9/3n15CU-ir5c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73343"/>
            <a:ext cx="6696744" cy="4412755"/>
          </a:xfrm>
          <a:prstGeom prst="rect">
            <a:avLst/>
          </a:prstGeom>
          <a:noFill/>
        </p:spPr>
      </p:pic>
      <p:pic>
        <p:nvPicPr>
          <p:cNvPr id="132100" name="Picture 4" descr="http://img.oiss.ru/post/9102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9" t="5478" r="37418" b="6871"/>
          <a:stretch>
            <a:fillRect/>
          </a:stretch>
        </p:blipFill>
        <p:spPr bwMode="auto">
          <a:xfrm>
            <a:off x="4139952" y="4365104"/>
            <a:ext cx="1224136" cy="1958617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4725144"/>
            <a:ext cx="859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39368">
            <a:off x="1799734" y="4094812"/>
            <a:ext cx="922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5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1187624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16632"/>
            <a:ext cx="6516216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стакане воды, вмещающем 200мл, насчитывается 25000 колоний бактерий. Таня считает, что вода чистая, а Ваня утверждает, что это не так.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Кто прав? Ответ объясните.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2100" name="Picture 4" descr="http://img.oiss.ru/post/910210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9" t="5478" r="37418" b="6871"/>
          <a:stretch>
            <a:fillRect/>
          </a:stretch>
        </p:blipFill>
        <p:spPr bwMode="auto">
          <a:xfrm>
            <a:off x="4139952" y="4365104"/>
            <a:ext cx="1224136" cy="1958617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4725144"/>
            <a:ext cx="859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WordArt 33"/>
          <p:cNvSpPr>
            <a:spLocks noChangeArrowheads="1" noChangeShapeType="1" noTextEdit="1"/>
          </p:cNvSpPr>
          <p:nvPr/>
        </p:nvSpPr>
        <p:spPr bwMode="auto">
          <a:xfrm>
            <a:off x="827584" y="2852936"/>
            <a:ext cx="44644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125000 : 200 = 125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5580112" y="3429000"/>
            <a:ext cx="309634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  </a:t>
            </a:r>
            <a:r>
              <a:rPr lang="en-US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 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5580112" y="2852936"/>
            <a:ext cx="295232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в 1 мл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Picture 2" descr="http://cs621328.vk.me/v621328103/1f4e9/3n15CU-ir5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63" b="16777"/>
          <a:stretch>
            <a:fillRect/>
          </a:stretch>
        </p:blipFill>
        <p:spPr bwMode="auto">
          <a:xfrm>
            <a:off x="1331640" y="3576274"/>
            <a:ext cx="3024336" cy="32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67744" y="4149080"/>
            <a:ext cx="3528392" cy="2662396"/>
          </a:xfrm>
          <a:prstGeom prst="rect">
            <a:avLst/>
          </a:prstGeom>
        </p:spPr>
      </p:pic>
      <p:pic>
        <p:nvPicPr>
          <p:cNvPr id="2052" name="Picture 4" descr="http://hrsbstaff.ednet.ns.ca/lhood/EDU533/MCj03825820000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267744" cy="2267744"/>
          </a:xfrm>
          <a:prstGeom prst="rect">
            <a:avLst/>
          </a:prstGeom>
          <a:noFill/>
        </p:spPr>
      </p:pic>
      <p:pic>
        <p:nvPicPr>
          <p:cNvPr id="76802" name="Picture 2" descr="http://thumbs.dreamstime.com/z/viruses-cartoon-vector-223582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4" t="3713" r="2744" b="9041"/>
          <a:stretch>
            <a:fillRect/>
          </a:stretch>
        </p:blipFill>
        <p:spPr bwMode="auto">
          <a:xfrm>
            <a:off x="5652120" y="4221088"/>
            <a:ext cx="1368152" cy="133964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99984" cy="3384376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smtClean="0">
                <a:latin typeface="Georgia" panose="02040502050405020303" pitchFamily="18" charset="0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/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3775096"/>
            <a:ext cx="2016224" cy="3082904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5724128" y="4615819"/>
            <a:ext cx="1512168" cy="2242181"/>
          </a:xfrm>
          <a:prstGeom prst="rect">
            <a:avLst/>
          </a:prstGeom>
          <a:noFill/>
        </p:spPr>
      </p:pic>
      <p:sp>
        <p:nvSpPr>
          <p:cNvPr id="2054" name="AutoShape 6" descr="http://ru.stockfresh.com/thumbs/lenm/424400_%D0%BE%D0%B1%D1%89%D0%B5%D1%81%D1%82%D0%B2%D0%B5%D0%BD%D0%BD%D0%BE%D0%B3%D0%BE-%D1%82%D1%83%D0%B0%D0%BB%D0%B5%D1%82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56" name="AutoShape 8" descr="http://ru.stockfresh.com/thumbs/lenm/424400_%D0%BE%D0%B1%D1%89%D0%B5%D1%81%D1%82%D0%B2%D0%B5%D0%BD%D0%BD%D0%BE%D0%B3%D0%BE-%D1%82%D1%83%D0%B0%D0%BB%D0%B5%D1%82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148478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220486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292494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2771800" y="4941168"/>
            <a:ext cx="3779912" cy="1084670"/>
          </a:xfrm>
          <a:prstGeom prst="rect">
            <a:avLst/>
          </a:prstGeom>
          <a:noFill/>
        </p:spPr>
      </p:pic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7" cstate="print"/>
          <a:srcRect r="3962" b="70406"/>
          <a:stretch>
            <a:fillRect/>
          </a:stretch>
        </p:blipFill>
        <p:spPr bwMode="auto">
          <a:xfrm>
            <a:off x="3059832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4139952" y="4615819"/>
            <a:ext cx="1656184" cy="2242181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336704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Площадь поверхности ручки продуктовой тележки составляет примерно 70 000 мм</a:t>
            </a:r>
            <a:r>
              <a:rPr lang="ru-RU" sz="24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Вычислите, какое количество бактерий содержит ручка тележки.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355976" y="3140968"/>
            <a:ext cx="41764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1100 · 700 : 10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1763688" y="3789040"/>
            <a:ext cx="712879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77000 колоний бактерий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39552" y="2492896"/>
            <a:ext cx="5112568" cy="648841"/>
            <a:chOff x="539552" y="2636912"/>
            <a:chExt cx="5112568" cy="648841"/>
          </a:xfrm>
        </p:grpSpPr>
        <p:sp>
          <p:nvSpPr>
            <p:cNvPr id="1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39552" y="2780928"/>
              <a:ext cx="4824536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70000 мм  = 700 см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915816" y="2636912"/>
              <a:ext cx="216024" cy="2880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436096" y="2636912"/>
              <a:ext cx="216024" cy="2880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pic>
        <p:nvPicPr>
          <p:cNvPr id="16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 flipH="1">
            <a:off x="5724128" y="4615819"/>
            <a:ext cx="1656184" cy="2242181"/>
          </a:xfrm>
          <a:prstGeom prst="rect">
            <a:avLst/>
          </a:prstGeom>
          <a:noFill/>
        </p:spPr>
      </p:pic>
      <p:pic>
        <p:nvPicPr>
          <p:cNvPr id="17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3851920" y="4615819"/>
            <a:ext cx="1656184" cy="2242181"/>
          </a:xfrm>
          <a:prstGeom prst="rect">
            <a:avLst/>
          </a:prstGeom>
          <a:noFill/>
        </p:spPr>
      </p:pic>
      <p:pic>
        <p:nvPicPr>
          <p:cNvPr id="18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3563888" y="4615819"/>
            <a:ext cx="1656184" cy="224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5076056" y="4077072"/>
            <a:ext cx="3672408" cy="720080"/>
            <a:chOff x="5220072" y="4293096"/>
            <a:chExt cx="3672408" cy="720080"/>
          </a:xfrm>
        </p:grpSpPr>
        <p:sp>
          <p:nvSpPr>
            <p:cNvPr id="10" name="Управляющая кнопка: настраиваемая 9">
              <a:hlinkClick r:id="" action="ppaction://noaction" highlightClick="1"/>
            </p:cNvPr>
            <p:cNvSpPr/>
            <p:nvPr/>
          </p:nvSpPr>
          <p:spPr>
            <a:xfrm>
              <a:off x="5220072" y="4293096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/>
                <a:t>Б</a:t>
              </a:r>
              <a:endParaRPr lang="ru-RU" sz="3600" b="1" i="1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84168" y="4293096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690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 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264696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количеством колоний бактерий и местом их обитания.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5076056" y="2924944"/>
            <a:ext cx="3672408" cy="720080"/>
            <a:chOff x="5220072" y="3356992"/>
            <a:chExt cx="3672408" cy="720080"/>
          </a:xfrm>
        </p:grpSpPr>
        <p:sp>
          <p:nvSpPr>
            <p:cNvPr id="9" name="Управляющая кнопка: настраиваемая 8">
              <a:hlinkClick r:id="" action="ppaction://noaction" highlightClick="1"/>
            </p:cNvPr>
            <p:cNvSpPr/>
            <p:nvPr/>
          </p:nvSpPr>
          <p:spPr>
            <a:xfrm>
              <a:off x="5220072" y="3356992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А</a:t>
              </a:r>
              <a:endParaRPr lang="ru-RU" sz="3600" b="1" i="1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084168" y="3356992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340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sp>
        <p:nvSpPr>
          <p:cNvPr id="24" name="Управляющая кнопка: возврат 23">
            <a:hlinkClick r:id="rId1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619672" y="2924944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Ручка тележки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магазина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1619672" y="4077072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Компьютерная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«мышка»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1619672" y="522920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Ручка кабинки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туалета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55576" y="299695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55576" y="407707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2</a:t>
            </a:r>
            <a:endParaRPr lang="ru-RU" sz="3600" b="1" i="1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755576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grpSp>
        <p:nvGrpSpPr>
          <p:cNvPr id="4" name="Группа 32"/>
          <p:cNvGrpSpPr/>
          <p:nvPr/>
        </p:nvGrpSpPr>
        <p:grpSpPr>
          <a:xfrm>
            <a:off x="5076056" y="5229200"/>
            <a:ext cx="3672408" cy="720080"/>
            <a:chOff x="5220072" y="5301208"/>
            <a:chExt cx="3672408" cy="720080"/>
          </a:xfrm>
        </p:grpSpPr>
        <p:sp>
          <p:nvSpPr>
            <p:cNvPr id="11" name="Управляющая кнопка: настраиваемая 10">
              <a:hlinkClick r:id="" action="ppaction://noaction" highlightClick="1"/>
            </p:cNvPr>
            <p:cNvSpPr/>
            <p:nvPr/>
          </p:nvSpPr>
          <p:spPr>
            <a:xfrm>
              <a:off x="5220072" y="5301208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В</a:t>
              </a:r>
              <a:endParaRPr lang="ru-RU" sz="3600" b="1" i="1" dirty="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084168" y="5301208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1 100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971600" y="1700808"/>
            <a:ext cx="3779912" cy="1084670"/>
          </a:xfrm>
          <a:prstGeom prst="rect">
            <a:avLst/>
          </a:prstGeom>
          <a:noFill/>
        </p:spPr>
      </p:pic>
      <p:pic>
        <p:nvPicPr>
          <p:cNvPr id="3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5220072" y="1844824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226E-7 L 6.94444E-6 -0.3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L -0.00382 0.33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thumbs.dreamstime.com/z/viruses-cartoon-vector-2235823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4" t="3713" r="2744" b="9041"/>
          <a:stretch>
            <a:fillRect/>
          </a:stretch>
        </p:blipFill>
        <p:spPr bwMode="auto">
          <a:xfrm>
            <a:off x="4644008" y="3473624"/>
            <a:ext cx="3456384" cy="33843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419872" y="4215511"/>
            <a:ext cx="1771773" cy="2642489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1691680" y="24208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1691680" y="357301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1691680" y="472514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052736"/>
            <a:ext cx="6588224" cy="107974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 тексте использованы данные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северокорейского Бюро защиты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прав потребителей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588224" cy="115212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Самое большое количество колоний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бактерий находится на компьютерных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«мышках» в 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интернет-кафе.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429000"/>
            <a:ext cx="6588224" cy="10081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Количество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считается на площади 0,001 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509120"/>
            <a:ext cx="6588224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компьютерных «мышках»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находится 690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10 см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10527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206084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314096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422108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7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3203848" y="5773330"/>
            <a:ext cx="3779912" cy="1084670"/>
          </a:xfrm>
          <a:prstGeom prst="rect">
            <a:avLst/>
          </a:prstGeom>
          <a:noFill/>
        </p:spPr>
      </p:pic>
      <p:pic>
        <p:nvPicPr>
          <p:cNvPr id="2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8" cstate="print"/>
          <a:srcRect r="3962" b="70406"/>
          <a:stretch>
            <a:fillRect/>
          </a:stretch>
        </p:blipFill>
        <p:spPr bwMode="auto">
          <a:xfrm>
            <a:off x="4572000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408712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 тексте использованы данные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северокорейского Бюро защиты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прав потребителей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5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 rot="10800000">
            <a:off x="1979712" y="2348880"/>
            <a:ext cx="3888432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2007 -0.37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Б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588224" cy="115212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Самое большое количество колоний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бактерий находится на компьютерных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«мышках» в интернет-кафе.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536" y="4293096"/>
            <a:ext cx="82089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71268 -0.163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68 -0.16378 L 0.12222 -0.1637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124744"/>
            <a:ext cx="6408712" cy="86372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Количество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считается на площади 0,001 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660232" y="3501008"/>
            <a:ext cx="2376264" cy="5040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0.09843 -0.2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336704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компьютерных «мышках»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находится 690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10 см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131840" y="4653136"/>
            <a:ext cx="5760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0232" y="3501008"/>
            <a:ext cx="2376264" cy="5040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37396 -0.13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-0.13232 L 0.20104 -0.1323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4784"/>
            <a:ext cx="574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http://thumbs.dreamstime.com/z/viruses-cartoon-vector-22358237.jpg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Бактерии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564904"/>
            <a:ext cx="746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http://www.hialbarshadubai.com/blog1/wp-content/uploads/2014/11/water-bottle-pouring.jpg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348880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Бутылка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573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http://www.cliparthut.com/clip-arts/429/dirty-water-cartoon-429058.jpg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417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http://golfstrim-nn.ru/info/sites/default/files/1_8.jpg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648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Лупа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916832"/>
            <a:ext cx="713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http://www.romedic.ro/arata_img.php?img=32671.jpg&amp;w=307&amp;h=&amp;cale=/uploadart/ghid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429000"/>
            <a:ext cx="465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http://zemlya-v-yaroslavle.narod.ru/olderfiles/1/water.jpg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212976"/>
            <a:ext cx="2205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Кран водопроводный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132856"/>
            <a:ext cx="4639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http://ribalych.ru/wp-content/uploads/2014/07/55015.jpg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157192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94116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725144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509120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3861048"/>
            <a:ext cx="485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http://cs621328.vk.me/v621328103/1f4e9/3n15CU-ir5c.jpg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3645024"/>
            <a:ext cx="123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Школьники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4293096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http://img.oiss.ru/post/910210.jpg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077072"/>
            <a:ext cx="164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Стакан с водой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3626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http://www.bookin.org.ru/book/2133106.jpg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445224"/>
            <a:ext cx="220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Магазинная тележка: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6093296"/>
            <a:ext cx="545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http://hrsbstaff.ednet.ns.ca/lhood/EDU533/MCj03825820000[1].gif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5877272"/>
            <a:ext cx="236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Компьютерная мышка: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2771800" y="4941168"/>
            <a:ext cx="3779912" cy="1084670"/>
          </a:xfrm>
          <a:prstGeom prst="rect">
            <a:avLst/>
          </a:prstGeom>
          <a:noFill/>
        </p:spPr>
      </p:pic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0" cstate="print"/>
          <a:srcRect r="3962" b="70406"/>
          <a:stretch>
            <a:fillRect/>
          </a:stretch>
        </p:blipFill>
        <p:spPr bwMode="auto">
          <a:xfrm>
            <a:off x="3059832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8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бутылке находится 1 л воды. В этой воде содержится 545 000 бактерий. Определите, к какому типу относится вода в бутылке: чистая, сомнительной чистоты или загрязненная..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2808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1л = 1000мл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1691680" y="3212976"/>
            <a:ext cx="489654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545000 : 1000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1691680" y="4005064"/>
            <a:ext cx="49685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545 бактерий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2" name="Picture 4" descr="http://www.cliparthut.com/clip-arts/429/dirty-water-cartoon-4290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2227" r="14286" b="6475"/>
          <a:stretch>
            <a:fillRect/>
          </a:stretch>
        </p:blipFill>
        <p:spPr bwMode="auto">
          <a:xfrm>
            <a:off x="6156176" y="3905672"/>
            <a:ext cx="2160240" cy="2952328"/>
          </a:xfrm>
          <a:prstGeom prst="rect">
            <a:avLst/>
          </a:prstGeom>
          <a:noFill/>
        </p:spPr>
      </p:pic>
      <p:pic>
        <p:nvPicPr>
          <p:cNvPr id="73734" name="Picture 6" descr="http://www.hialbarshadubai.com/blog1/wp-content/uploads/2014/11/water-bottle-pour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20888"/>
            <a:ext cx="2267744" cy="2088232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91880" y="5229200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Вода сомнительного качества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2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292080" y="4149080"/>
            <a:ext cx="3672408" cy="720080"/>
            <a:chOff x="5220072" y="4293096"/>
            <a:chExt cx="3672408" cy="720080"/>
          </a:xfrm>
        </p:grpSpPr>
        <p:sp>
          <p:nvSpPr>
            <p:cNvPr id="10" name="Управляющая кнопка: настраиваемая 9">
              <a:hlinkClick r:id="" action="ppaction://noaction" highlightClick="1"/>
            </p:cNvPr>
            <p:cNvSpPr/>
            <p:nvPr/>
          </p:nvSpPr>
          <p:spPr>
            <a:xfrm>
              <a:off x="5220072" y="4293096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/>
                <a:t>Б</a:t>
              </a:r>
              <a:endParaRPr lang="ru-RU" sz="3600" b="1" i="1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84168" y="4293096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Свыше 1000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264696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видом воды и допустимым значением общего количества бактерий в ней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 rot="837838">
            <a:off x="646203" y="785873"/>
            <a:ext cx="288032" cy="9192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://golfstrim-nn.ru/info/sites/default/files/1_8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4" b="-366"/>
          <a:stretch>
            <a:fillRect/>
          </a:stretch>
        </p:blipFill>
        <p:spPr bwMode="auto">
          <a:xfrm>
            <a:off x="323528" y="-171400"/>
            <a:ext cx="3979640" cy="4464496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292080" y="2996952"/>
            <a:ext cx="3672408" cy="720080"/>
            <a:chOff x="5220072" y="3356992"/>
            <a:chExt cx="3672408" cy="720080"/>
          </a:xfrm>
        </p:grpSpPr>
        <p:sp>
          <p:nvSpPr>
            <p:cNvPr id="9" name="Управляющая кнопка: настраиваемая 8">
              <a:hlinkClick r:id="" action="ppaction://noaction" highlightClick="1"/>
            </p:cNvPr>
            <p:cNvSpPr/>
            <p:nvPr/>
          </p:nvSpPr>
          <p:spPr>
            <a:xfrm>
              <a:off x="5220072" y="3356992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А</a:t>
              </a:r>
              <a:endParaRPr lang="ru-RU" sz="3600" b="1" i="1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084168" y="3356992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От 100 до 1000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sp>
        <p:nvSpPr>
          <p:cNvPr id="24" name="Управляющая кнопка: возврат 23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835696" y="2996952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Чистая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1835696" y="414908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Сомнительной чистоты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1835696" y="5301208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Загрязнённая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971600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971600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2</a:t>
            </a:r>
            <a:endParaRPr lang="ru-RU" sz="3600" b="1" i="1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971600" y="530120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292080" y="5301208"/>
            <a:ext cx="3672408" cy="720080"/>
            <a:chOff x="5220072" y="5301208"/>
            <a:chExt cx="3672408" cy="720080"/>
          </a:xfrm>
        </p:grpSpPr>
        <p:sp>
          <p:nvSpPr>
            <p:cNvPr id="11" name="Управляющая кнопка: настраиваемая 10">
              <a:hlinkClick r:id="" action="ppaction://noaction" highlightClick="1"/>
            </p:cNvPr>
            <p:cNvSpPr/>
            <p:nvPr/>
          </p:nvSpPr>
          <p:spPr>
            <a:xfrm>
              <a:off x="5220072" y="5301208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В</a:t>
              </a:r>
              <a:endParaRPr lang="ru-RU" sz="3600" b="1" i="1" dirty="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084168" y="5301208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Не более 100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226E-7 L 6.94444E-6 -0.3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2084E-6 L -5.55556E-7 0.16771 " pathEditMode="relative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1913E-6 L 6.94444E-6 0.16794 " pathEditMode="relative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 rot="837838">
            <a:off x="646203" y="785873"/>
            <a:ext cx="288032" cy="9192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99792" y="188640"/>
            <a:ext cx="6264696" cy="3240360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Известно содержание количества колоний бактерий в воде разного типа. 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столбчатую диаграмму содержания бактерий в воде.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Picture 4" descr="http://golfstrim-nn.ru/info/sites/default/files/1_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4" b="-366"/>
          <a:stretch>
            <a:fillRect/>
          </a:stretch>
        </p:blipFill>
        <p:spPr bwMode="auto">
          <a:xfrm>
            <a:off x="323528" y="-171400"/>
            <a:ext cx="3979640" cy="4464496"/>
          </a:xfrm>
          <a:prstGeom prst="rect">
            <a:avLst/>
          </a:prstGeom>
          <a:noFill/>
        </p:spPr>
      </p:pic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971600" y="3645024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Чистая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971600" y="450912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Сомнительной чистоты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971600" y="5373216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Загрязнённая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283968" y="3645024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4283968" y="4509120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400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4283968" y="5373216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1200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Управляющая кнопка: возврат 30">
            <a:hlinkClick r:id="rId4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51520" y="256490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бактерий...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бактерий.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1043608" y="5013176"/>
            <a:ext cx="3779912" cy="1084670"/>
          </a:xfrm>
          <a:prstGeom prst="rect">
            <a:avLst/>
          </a:prstGeom>
          <a:noFill/>
        </p:spPr>
      </p:pic>
      <p:pic>
        <p:nvPicPr>
          <p:cNvPr id="2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6" cstate="print"/>
          <a:srcRect r="3962" b="70406"/>
          <a:stretch>
            <a:fillRect/>
          </a:stretch>
        </p:blipFill>
        <p:spPr bwMode="auto">
          <a:xfrm>
            <a:off x="5076056" y="515719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2564904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14096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292494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5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6007 -0.43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07 -0.43651 L 0.18507 -0.436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6E-6 L 0.70087 -2.2877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Б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2564904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14096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292494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6007 -0.43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07 -0.43651 L 0.18507 -0.436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6E-6 L 0.70087 -2.2877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8800</Words>
  <Application>WPS Presentation</Application>
  <PresentationFormat>Экран (4:3)</PresentationFormat>
  <Paragraphs>437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Georgia</vt:lpstr>
      <vt:lpstr>Georgia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209</cp:revision>
  <dcterms:created xsi:type="dcterms:W3CDTF">2009-07-07T05:52:00Z</dcterms:created>
  <dcterms:modified xsi:type="dcterms:W3CDTF">2024-11-02T14:27:44Z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6251BE7241784B02BCD95BC5B030271F_13</vt:lpwstr>
  </property>
  <property fmtid="{D5CDD505-2E9C-101B-9397-08002B2CF9AE}" pid="3" name="KSOProductBuildVer">
    <vt:lpwstr>1049-12.2.0.18607</vt:lpwstr>
  </property>
</Properties>
</file>