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97" r:id="rId5"/>
    <p:sldId id="288" r:id="rId6"/>
    <p:sldId id="298" r:id="rId7"/>
    <p:sldId id="272" r:id="rId8"/>
    <p:sldId id="289" r:id="rId9"/>
    <p:sldId id="262" r:id="rId10"/>
    <p:sldId id="263" r:id="rId11"/>
    <p:sldId id="299" r:id="rId12"/>
    <p:sldId id="264" r:id="rId13"/>
    <p:sldId id="265" r:id="rId14"/>
    <p:sldId id="266" r:id="rId15"/>
    <p:sldId id="291" r:id="rId16"/>
    <p:sldId id="267" r:id="rId17"/>
    <p:sldId id="269" r:id="rId18"/>
    <p:sldId id="270" r:id="rId19"/>
    <p:sldId id="300" r:id="rId20"/>
    <p:sldId id="293" r:id="rId21"/>
    <p:sldId id="268" r:id="rId22"/>
    <p:sldId id="273" r:id="rId23"/>
    <p:sldId id="274" r:id="rId24"/>
    <p:sldId id="276" r:id="rId25"/>
    <p:sldId id="295" r:id="rId26"/>
    <p:sldId id="296" r:id="rId27"/>
    <p:sldId id="279" r:id="rId28"/>
    <p:sldId id="280" r:id="rId29"/>
    <p:sldId id="281" r:id="rId30"/>
    <p:sldId id="282" r:id="rId31"/>
    <p:sldId id="283" r:id="rId32"/>
    <p:sldId id="284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xmlns="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6" autoAdjust="0"/>
    <p:restoredTop sz="95270" autoAdjust="0"/>
  </p:normalViewPr>
  <p:slideViewPr>
    <p:cSldViewPr snapToGrid="0">
      <p:cViewPr varScale="1">
        <p:scale>
          <a:sx n="66" d="100"/>
          <a:sy n="66" d="100"/>
        </p:scale>
        <p:origin x="-666" y="-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223ED-00E5-44AC-8A39-02338516FD72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5B049-231C-4FE0-BA95-965F09D25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B049-231C-4FE0-BA95-965F09D25B8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80FDD7-AC49-496B-8462-491B9F27F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550AC01-31A2-4E10-959A-DD47153C3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2182095-FFA0-4C84-B060-30ACB896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8E6F611-00AC-4B1B-9D58-0CED403F7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B1492E9-A738-4089-BB10-832AA7975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50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6166B8-9D40-43FF-83CE-3AF736932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436F4B7-888C-4218-A9D2-9AA2A17F8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EDF3E2F-2DED-4504-93FD-05785B8CE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6E4A15A-6538-4DEC-BAB3-A01D1470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1760094-1DA5-4BCA-A9FB-6CDF3755C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51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FE9709FF-5AC4-424B-831D-E18DB90B8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451C5B7-E828-49B4-92DD-7DC4A64F7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36F1407-1E60-4BA4-B94E-36E910EC6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509A2C4-C281-4AE3-87DA-9A28045E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86B30E5-9CDA-44A2-94EE-EFF7C5F9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7255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5469C1-010B-4D21-8712-1E8DAF384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E1E1CF3-04A1-4FF6-B01F-D89D1470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325610D-C524-4C5D-AC1B-837DC8223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8B93B8-D05C-4C25-B1ED-8C83267B3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9135535-9AAE-455C-92E4-01AD2E8D3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253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7C6E6B-488E-41FE-9CBA-87AFEBFCA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43A4533-A87F-4E3B-89FA-BE3F725F0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99EA500-A2E7-4835-B0AA-B7D43D712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F8D728A-2F43-42EF-80D4-CC6CD407D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C0ECD3-D4D7-4F1A-9B43-C1EE432AA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138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1F09CE-6BDB-4763-98FF-9755D93D5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8D47D3B-1EC5-45DA-8271-CA653975A7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4CC786A-62C6-45DF-B044-4BC5A1A11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E543B6A-DA04-4FC5-B726-77FE5E52A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B318F6C-E9D0-4361-AC64-3D759FD81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04B038F-328E-44AC-84D3-01476AD8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605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0B4454-C0E6-49CA-91F1-6A83440C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2B4BD25-11B0-4F1C-871E-23726F4F8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5D667BB-4F87-482C-9F99-9A892DBF5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4A54B79-A6BA-4AE7-86AA-9E89EC3BC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2204451-1EE3-43B5-A4A9-CAF78C07C7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155FB87-9641-45C8-A7B7-AD8EF8666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E9A1E65-687F-49B4-97A1-34D988A62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0C1532F-9621-4127-BC59-8EF7DA19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05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BBDAB9-658D-40E2-B809-9303E9494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90CEFE1-57A3-442E-B962-9B5E9417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C4D36F8-1841-4D17-85D3-1973AA111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C7C4123-601F-4B51-9510-8737FBA03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476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DA86F2A-1561-44E2-B5DF-8CBA3E495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D6882577-DA09-49D6-AC4F-1B841F823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3962B32B-D69E-47EC-AD3C-2B5B73807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35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F836F0-E54F-40A7-A7FE-0D9BA03EA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F8BA284-A5E4-417F-8BB2-90C870F23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A1A100E-A167-452E-8854-70E544667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D93664A-4516-4493-8C72-E281BC5C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8654BD9-E696-4D85-A426-DB36B050B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6A115E0-BEC7-4390-8E30-7DBC9270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2608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0750D1-01D1-4D92-81DE-C21C3B1F0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3AAB4F1-CE5D-43CB-AF1D-8B6713C27F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EE969CD-0465-4EAD-94EE-D94A3C552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B78FCF1-122C-4B7D-A030-CF52ED42C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7E736F6-333C-4291-A41A-7E009D902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FC783A1-05CB-4655-BCC7-DB1F0F48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448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A05D67-430E-4035-A70E-7E0267FB8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3348F5E-66F5-4848-8281-6651CA54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39AF5CE-0CE3-4904-A726-1C289A1842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8D84C-5529-4BEE-8B1C-CA6BDA52B27F}" type="datetimeFigureOut">
              <a:rPr lang="ru-RU" smtClean="0"/>
              <a:pPr/>
              <a:t>14.08.2023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524A4F8-FB5E-47FD-BDFB-52C22C677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558897-4B21-4568-BB11-127F6EB04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971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C270A6-9625-4DF3-BF47-A704D98518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x-none" b="1" i="1" smtClean="0">
                <a:solidFill>
                  <a:srgbClr val="0070C0"/>
                </a:solidFill>
              </a:rPr>
              <a:t>Metodologia elaborării testelor la matematică din perspectiva formării competențelor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1C39673-ABBE-4C64-98B3-72D06FECE2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x-none" sz="3600" b="1" i="1" dirty="0">
              <a:solidFill>
                <a:srgbClr val="7030A0"/>
              </a:solidFill>
            </a:endParaRPr>
          </a:p>
          <a:p>
            <a:r>
              <a:rPr lang="x-none" sz="3600" b="1" i="1" dirty="0">
                <a:solidFill>
                  <a:srgbClr val="7030A0"/>
                </a:solidFill>
              </a:rPr>
              <a:t>ACHIRI Ion</a:t>
            </a:r>
            <a:r>
              <a:rPr lang="x-none" sz="3600" dirty="0"/>
              <a:t>, dr. conf. universitar</a:t>
            </a:r>
            <a:r>
              <a:rPr lang="x-none" sz="3600"/>
              <a:t>, </a:t>
            </a:r>
            <a:r>
              <a:rPr lang="en-US" sz="3600" dirty="0" smtClean="0"/>
              <a:t>UPS</a:t>
            </a:r>
            <a:r>
              <a:rPr lang="ro-MO" sz="3600" dirty="0" smtClean="0"/>
              <a:t>C</a:t>
            </a:r>
            <a:r>
              <a:rPr lang="en-US" sz="3600" dirty="0" smtClean="0"/>
              <a:t>,</a:t>
            </a:r>
            <a:endParaRPr lang="en-US" sz="3600" dirty="0" smtClean="0"/>
          </a:p>
          <a:p>
            <a:r>
              <a:rPr lang="x-none" sz="3600" smtClean="0"/>
              <a:t>Chișinău</a:t>
            </a:r>
            <a:r>
              <a:rPr lang="x-none" sz="3600"/>
              <a:t>, </a:t>
            </a:r>
            <a:r>
              <a:rPr lang="en-US" sz="3600" dirty="0" smtClean="0"/>
              <a:t>15.08. </a:t>
            </a:r>
            <a:r>
              <a:rPr lang="x-none" sz="3600" smtClean="0"/>
              <a:t>202</a:t>
            </a:r>
            <a:r>
              <a:rPr lang="en-US" sz="3600" dirty="0" smtClean="0"/>
              <a:t>3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17873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2FCA261-A58C-4097-A929-76766AE5D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4572"/>
            <a:ext cx="10515600" cy="5642391"/>
          </a:xfrm>
        </p:spPr>
        <p:txBody>
          <a:bodyPr/>
          <a:lstStyle/>
          <a:p>
            <a:pPr marL="0" lvl="0" indent="0" algn="just"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endParaRPr lang="en-US" b="1" spc="-55" dirty="0" smtClean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endParaRPr lang="en-US" b="1" spc="-55" dirty="0" smtClean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r>
              <a:rPr lang="ro-RO" b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b) la etapa evaluării interne inițiale a nivelului de formare a competențelor</a:t>
            </a:r>
            <a:r>
              <a:rPr lang="ro-RO" b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speci</a:t>
            </a:r>
            <a:r>
              <a:rPr lang="ro-RO" b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fice la </a:t>
            </a:r>
            <a:r>
              <a:rPr lang="ro-RO" b="1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Matematică (clasele V și X);</a:t>
            </a:r>
            <a:endParaRPr lang="ro-RO" b="1" dirty="0" smtClean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endParaRPr lang="ro-RO" b="1" dirty="0" smtClean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lnSpc>
                <a:spcPct val="100000"/>
              </a:lnSpc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r>
              <a:rPr lang="ro-RO" b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c) la etapa evaluării </a:t>
            </a:r>
            <a:r>
              <a:rPr lang="en-US" b="1" spc="-55" dirty="0" err="1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sumative</a:t>
            </a:r>
            <a:r>
              <a:rPr lang="ro-RO" b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finale (examen intern) a nivelului de formare a competențelor specifice la</a:t>
            </a:r>
            <a:r>
              <a:rPr lang="ro-RO" b="1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Matematică (Clasele IX și XII)</a:t>
            </a:r>
            <a:r>
              <a:rPr lang="ro-RO" b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ru-RU" b="1" spc="-5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9545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8">
            <a:extLst>
              <a:ext uri="{FF2B5EF4-FFF2-40B4-BE49-F238E27FC236}">
                <a16:creationId xmlns="" xmlns:a16="http://schemas.microsoft.com/office/drawing/2014/main" id="{B49E6CAC-1339-4F7A-A12B-5EE16AF983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18" y="88060"/>
            <a:ext cx="10235821" cy="60932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9FE299-7152-4779-9E36-16D0165EC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274" y="337830"/>
            <a:ext cx="10515600" cy="746223"/>
          </a:xfrm>
        </p:spPr>
        <p:txBody>
          <a:bodyPr>
            <a:normAutofit fontScale="90000"/>
          </a:bodyPr>
          <a:lstStyle/>
          <a:p>
            <a:pPr algn="ctr"/>
            <a:r>
              <a:rPr lang="x-none"/>
              <a:t>   </a:t>
            </a:r>
            <a:r>
              <a:rPr lang="x-none" smtClean="0"/>
              <a:t>  </a:t>
            </a:r>
            <a:r>
              <a:rPr lang="x-none" b="1" i="1" dirty="0">
                <a:solidFill>
                  <a:srgbClr val="00B050"/>
                </a:solidFill>
              </a:rPr>
              <a:t>TIPURILE </a:t>
            </a:r>
            <a:r>
              <a:rPr lang="x-none" b="1" i="1">
                <a:solidFill>
                  <a:srgbClr val="00B050"/>
                </a:solidFill>
              </a:rPr>
              <a:t>DE </a:t>
            </a:r>
            <a:r>
              <a:rPr lang="x-none" b="1" i="1" smtClean="0">
                <a:solidFill>
                  <a:srgbClr val="00B050"/>
                </a:solidFill>
              </a:rPr>
              <a:t>ITEMI</a:t>
            </a:r>
            <a:r>
              <a:rPr lang="ro-MO" b="1" i="1" dirty="0" smtClean="0">
                <a:solidFill>
                  <a:srgbClr val="00B050"/>
                </a:solidFill>
              </a:rPr>
              <a:t>  ÎN  FUNCȚIE DE DOMENIILE COGNITIVE </a:t>
            </a:r>
            <a:endParaRPr lang="ru-RU" b="1" i="1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C683104-AC9C-46CC-8A30-1E87847FF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/>
          <a:lstStyle/>
          <a:p>
            <a:pPr marL="0" marR="76200" lvl="0" indent="0" algn="just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73710" algn="l"/>
              </a:tabLst>
            </a:pP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A. </a:t>
            </a:r>
            <a:r>
              <a:rPr lang="ro-RO" b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Domeniul cognitiv </a:t>
            </a:r>
            <a:r>
              <a:rPr lang="ro-RO" b="1" i="1" spc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Cunoaștere </a:t>
            </a:r>
            <a:r>
              <a:rPr lang="ro-RO" b="1" i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și înțelegere</a:t>
            </a: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(recunoaşterea, reprezentarea şi asocierea simboluri</a:t>
            </a:r>
            <a:r>
              <a:rPr lang="ro-RO" b="1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lor,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ro-RO" b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termenilor,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noțiunilor </a:t>
            </a:r>
            <a:r>
              <a:rPr lang="ro-RO" b="1" spc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din</a:t>
            </a:r>
            <a:r>
              <a:rPr lang="ro-RO" b="1" spc="15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conținuturile studiate).</a:t>
            </a:r>
            <a:endParaRPr lang="ru-RU" b="1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3845" algn="just">
              <a:lnSpc>
                <a:spcPts val="1580"/>
              </a:lnSpc>
            </a:pPr>
            <a:r>
              <a:rPr lang="ro-RO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Pentru a evalua acest domeniu, testele includ următoarele tipuri de itemi: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Bef>
                <a:spcPts val="285"/>
              </a:spcBef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11480" algn="l"/>
              </a:tabLst>
            </a:pPr>
            <a:r>
              <a:rPr lang="ro-RO" b="1" i="1" spc="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I. Itemi</a:t>
            </a:r>
            <a:r>
              <a:rPr lang="ro-RO" b="1" i="1" spc="-5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obiectivi:</a:t>
            </a:r>
            <a:endParaRPr lang="ru-RU" b="1" i="1" spc="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cu alegere</a:t>
            </a:r>
            <a:r>
              <a:rPr lang="ro-RO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multiplă;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0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de tip</a:t>
            </a:r>
            <a:r>
              <a:rPr lang="ro-RO" spc="-1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pereche;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cu alegere duală </a:t>
            </a:r>
            <a:r>
              <a:rPr lang="ro-RO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(adevăr,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fals; da,</a:t>
            </a:r>
            <a:r>
              <a:rPr lang="ro-RO" spc="-1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2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nu);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cu răspuns scurt </a:t>
            </a:r>
            <a:r>
              <a:rPr lang="ro-RO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(de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completare) la nivel de cunoaștere și</a:t>
            </a:r>
            <a:r>
              <a:rPr lang="ro-RO" spc="-7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înțelegere.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779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C67040C-9C47-4476-8DEB-802A39924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2794"/>
            <a:ext cx="10515600" cy="5804169"/>
          </a:xfrm>
        </p:spPr>
        <p:txBody>
          <a:bodyPr/>
          <a:lstStyle/>
          <a:p>
            <a:pPr marL="0" marR="76835" lvl="0" indent="0" algn="just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54660" algn="l"/>
              </a:tabLst>
            </a:pP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B. </a:t>
            </a:r>
            <a:r>
              <a:rPr lang="ro-RO" b="1" i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Domeniul cognitiv </a:t>
            </a:r>
            <a:r>
              <a:rPr lang="ro-RO" b="1" i="1" spc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Aplicare</a:t>
            </a:r>
            <a:r>
              <a:rPr lang="ro-RO" b="1" i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(utilizarea procedeelor, a metodelor de rezolvare, a algoritmilor, a formulelor, a </a:t>
            </a:r>
            <a:r>
              <a:rPr lang="ro-RO" b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proprietăților </a:t>
            </a:r>
            <a:r>
              <a:rPr lang="ro-RO" b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etc în situații standarde).</a:t>
            </a:r>
            <a:endParaRPr lang="ru-RU" b="1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3845" algn="just">
              <a:lnSpc>
                <a:spcPts val="1580"/>
              </a:lnSpc>
            </a:pPr>
            <a:r>
              <a:rPr lang="ro-RO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Pentru a evalua acest nivel, testele includ următoarele tipuri de itemi: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Bef>
                <a:spcPts val="175"/>
              </a:spcBef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r>
              <a:rPr lang="ro-RO" b="1" i="1" spc="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II. Itemi</a:t>
            </a:r>
            <a:r>
              <a:rPr lang="ro-RO" b="1" i="1" spc="-5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semiobiectivi</a:t>
            </a:r>
            <a:r>
              <a:rPr lang="ro-RO" b="1" i="1" spc="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endParaRPr lang="ru-RU" b="1" i="1" spc="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6200" lvl="0" indent="-342900">
              <a:lnSpc>
                <a:spcPct val="120000"/>
              </a:lnSpc>
              <a:spcBef>
                <a:spcPts val="3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întrebări, exerciții, probleme structurate de tip standard </a:t>
            </a:r>
            <a:r>
              <a:rPr lang="ro-RO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(cu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argumentările respective);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58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cu răspuns scurt la nivel de aplicare </a:t>
            </a:r>
            <a:r>
              <a:rPr lang="ro-RO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(cu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argumentările</a:t>
            </a:r>
            <a:r>
              <a:rPr lang="ro-RO" spc="-1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respective);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cu alegere duală, cu argumentările respective, la nivel de</a:t>
            </a:r>
            <a:r>
              <a:rPr lang="ro-RO" spc="-21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aplicare;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eseu</a:t>
            </a:r>
            <a:r>
              <a:rPr lang="ro-RO" spc="-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structurat.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9850" indent="213360">
              <a:lnSpc>
                <a:spcPct val="120000"/>
              </a:lnSpc>
              <a:spcBef>
                <a:spcPts val="310"/>
              </a:spcBef>
              <a:spcAft>
                <a:spcPts val="0"/>
              </a:spcAft>
            </a:pPr>
            <a:r>
              <a:rPr lang="ro-RO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regulă, aceste tipuri de itemi conțin unele indicații privind rezolvarea lor. Elevul este obligat să țină cont de aceste indicații.</a:t>
            </a:r>
            <a:endParaRPr lang="ru-RU" b="1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1023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9C541E3-EA86-47B4-B6CC-20B93499D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791"/>
            <a:ext cx="10515600" cy="5389172"/>
          </a:xfrm>
        </p:spPr>
        <p:txBody>
          <a:bodyPr/>
          <a:lstStyle/>
          <a:p>
            <a:pPr marL="0" indent="0">
              <a:buNone/>
            </a:pPr>
            <a:r>
              <a:rPr lang="ro-RO" sz="15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buClr>
                <a:srgbClr val="221F1F"/>
              </a:buClr>
              <a:buSzPts val="1300"/>
              <a:buNone/>
              <a:tabLst>
                <a:tab pos="457835" algn="l"/>
              </a:tabLst>
            </a:pPr>
            <a:r>
              <a:rPr lang="ro-RO" b="1" i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C. </a:t>
            </a:r>
            <a:r>
              <a:rPr lang="ro-RO" b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Domeniul cognitiv  </a:t>
            </a:r>
            <a:r>
              <a:rPr lang="ro-RO" b="1" i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Integrare</a:t>
            </a: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(rezolvări de probleme nonstandard, rezolvări de</a:t>
            </a:r>
            <a:r>
              <a:rPr lang="ro-RO" b="1" spc="-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situații-problemă)</a:t>
            </a:r>
            <a:endParaRPr lang="ru-RU" b="1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3845">
              <a:spcBef>
                <a:spcPts val="315"/>
              </a:spcBef>
              <a:spcAft>
                <a:spcPts val="0"/>
              </a:spcAft>
            </a:pPr>
            <a:r>
              <a:rPr lang="ro-RO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Pentru a evalua acest domeniu, testele conțin itemi de tipul:</a:t>
            </a:r>
          </a:p>
          <a:p>
            <a:pPr marL="55245" indent="0">
              <a:spcBef>
                <a:spcPts val="315"/>
              </a:spcBef>
              <a:spcAft>
                <a:spcPts val="0"/>
              </a:spcAft>
              <a:buNone/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Bef>
                <a:spcPts val="310"/>
              </a:spcBef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502285" algn="l"/>
              </a:tabLst>
            </a:pP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III. Itemi subiectivi </a:t>
            </a:r>
            <a:r>
              <a:rPr lang="ro-RO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(cu </a:t>
            </a: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răspuns</a:t>
            </a:r>
            <a:r>
              <a:rPr lang="ro-RO" b="1" i="1" spc="-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liber):</a:t>
            </a:r>
            <a:endParaRPr lang="ru-RU" b="1" i="1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marR="76835" lvl="1" indent="-285750">
              <a:lnSpc>
                <a:spcPct val="120000"/>
              </a:lnSpc>
              <a:spcBef>
                <a:spcPts val="31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Char char="–"/>
              <a:tabLst>
                <a:tab pos="497205" algn="l"/>
                <a:tab pos="497840" algn="l"/>
              </a:tabLst>
            </a:pP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întrebări,</a:t>
            </a:r>
            <a:r>
              <a:rPr lang="ro-RO" sz="2800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exerciții,</a:t>
            </a:r>
            <a:r>
              <a:rPr lang="ro-RO" sz="2800" spc="-3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probleme</a:t>
            </a:r>
            <a:r>
              <a:rPr lang="ro-RO" sz="2800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nestructurate,</a:t>
            </a:r>
            <a:r>
              <a:rPr lang="ro-RO" sz="2800" spc="-3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situații</a:t>
            </a:r>
            <a:r>
              <a:rPr lang="ro-RO" sz="2800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ro-RO" sz="2800" spc="-3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problemă</a:t>
            </a:r>
            <a:r>
              <a:rPr lang="ro-RO" sz="2800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</a:t>
            </a:r>
            <a:r>
              <a:rPr lang="ro-RO" sz="2800" spc="-3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verifică</a:t>
            </a:r>
            <a:r>
              <a:rPr lang="ro-RO" sz="2800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nivelurile cognitive</a:t>
            </a:r>
            <a:r>
              <a:rPr lang="ro-RO" sz="2800" spc="-1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superioare;</a:t>
            </a:r>
          </a:p>
          <a:p>
            <a:pPr marL="457200" marR="76835" lvl="1" indent="0">
              <a:lnSpc>
                <a:spcPct val="120000"/>
              </a:lnSpc>
              <a:spcBef>
                <a:spcPts val="315"/>
              </a:spcBef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97205" algn="l"/>
                <a:tab pos="497840" algn="l"/>
              </a:tabLs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lnSpc>
                <a:spcPts val="158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Char char="–"/>
              <a:tabLst>
                <a:tab pos="497205" algn="l"/>
                <a:tab pos="497840" algn="l"/>
              </a:tabLst>
            </a:pP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eseu</a:t>
            </a:r>
            <a:r>
              <a:rPr lang="ro-RO" sz="2800" spc="-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nestructurat.</a:t>
            </a:r>
          </a:p>
          <a:p>
            <a:pPr marL="457200" lvl="1" indent="0">
              <a:lnSpc>
                <a:spcPts val="1580"/>
              </a:lnSpc>
              <a:buClr>
                <a:srgbClr val="221F1F"/>
              </a:buClr>
              <a:buSzPts val="1300"/>
              <a:buNone/>
              <a:tabLst>
                <a:tab pos="497205" algn="l"/>
                <a:tab pos="497840" algn="l"/>
              </a:tabLs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3845">
              <a:spcBef>
                <a:spcPts val="315"/>
              </a:spcBef>
              <a:spcAft>
                <a:spcPts val="0"/>
              </a:spcAft>
            </a:pPr>
            <a:r>
              <a:rPr lang="ro-RO" b="1" i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Acești itemi se vor rezolva prin metodele alese de către elevi.</a:t>
            </a:r>
            <a:endParaRPr lang="ru-RU" b="1" i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9234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MO" sz="2700" dirty="0" smtClean="0"/>
              <a:t/>
            </a:r>
            <a:br>
              <a:rPr lang="ro-MO" sz="2700" dirty="0" smtClean="0"/>
            </a:br>
            <a:r>
              <a:rPr lang="x-none" sz="4000" b="1" i="1" smtClean="0">
                <a:solidFill>
                  <a:srgbClr val="0070C0"/>
                </a:solidFill>
              </a:rPr>
              <a:t>Cerințele referitoare la formularea itemilor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97155" lvl="0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Font typeface="Wingdings" panose="05000000000000000000" pitchFamily="2" charset="2"/>
              <a:buChar char="Ø"/>
              <a:tabLst>
                <a:tab pos="497840" algn="l"/>
              </a:tabLst>
            </a:pPr>
            <a:r>
              <a:rPr lang="ro-RO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Formularea itemului este corectă dacă ea răspunde la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întrebările: 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Ce? 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Cât? Cum?</a:t>
            </a:r>
          </a:p>
          <a:p>
            <a:pPr marL="0" marR="97155" lvl="0" indent="0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97840" algn="l"/>
              </a:tabLst>
            </a:pP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Adică:</a:t>
            </a:r>
            <a:endParaRPr lang="ru-RU" spc="-5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lnSpc>
                <a:spcPts val="158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Ce trebuie să facă</a:t>
            </a:r>
            <a:r>
              <a:rPr lang="ro-RO" sz="2800" i="1" spc="-1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30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Cât trebuie să facă</a:t>
            </a:r>
            <a:r>
              <a:rPr lang="ro-RO" sz="2800" i="1" spc="-1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Cum trebuie să facă</a:t>
            </a:r>
            <a:r>
              <a:rPr lang="ro-RO" sz="2800" i="1" spc="-1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74295">
              <a:lnSpc>
                <a:spcPct val="120000"/>
              </a:lnSpc>
              <a:spcBef>
                <a:spcPts val="315"/>
              </a:spcBef>
              <a:buClr>
                <a:srgbClr val="221F1F"/>
              </a:buClr>
              <a:buSzPts val="1300"/>
              <a:buFont typeface="Wingdings" panose="05000000000000000000" pitchFamily="2" charset="2"/>
              <a:buChar char="v"/>
              <a:tabLst>
                <a:tab pos="497840" algn="l"/>
              </a:tabLst>
            </a:pPr>
            <a:r>
              <a:rPr lang="ro-RO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Numărul de itemi 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(sarcini) </a:t>
            </a:r>
            <a:r>
              <a:rPr lang="ro-RO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 determină conform raportului 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1:3, </a:t>
            </a:r>
            <a:r>
              <a:rPr lang="ro-RO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adică </a:t>
            </a:r>
            <a:r>
              <a:rPr lang="ro-RO" b="1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 elev rezolvă de trei ori mai lent decât un</a:t>
            </a:r>
            <a:r>
              <a:rPr lang="ro-RO" b="1" i="1" spc="-3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matur.</a:t>
            </a:r>
            <a:endParaRPr lang="ru-RU" spc="-5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C03C80-778D-49ED-A5F0-4E3858AFA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3508"/>
          </a:xfrm>
        </p:spPr>
        <p:txBody>
          <a:bodyPr/>
          <a:lstStyle/>
          <a:p>
            <a:r>
              <a:rPr lang="x-none" b="1" i="1" dirty="0">
                <a:solidFill>
                  <a:srgbClr val="0070C0"/>
                </a:solidFill>
              </a:rPr>
              <a:t>Cerințele referitoare la formularea itemilor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10F8572-FE30-4B5E-ABF2-455CCBCF0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3422"/>
            <a:ext cx="10515600" cy="4351338"/>
          </a:xfrm>
        </p:spPr>
        <p:txBody>
          <a:bodyPr/>
          <a:lstStyle/>
          <a:p>
            <a:pPr marR="97155" lvl="0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Font typeface="Wingdings" panose="05000000000000000000" pitchFamily="2" charset="2"/>
              <a:buChar char="Ø"/>
              <a:tabLst>
                <a:tab pos="497840" algn="l"/>
              </a:tabLst>
            </a:pPr>
            <a:r>
              <a:rPr lang="ro-RO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Formularea itemului este corectă dacă ea răspunde la </a:t>
            </a:r>
            <a:r>
              <a:rPr lang="ro-RO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întrebările: </a:t>
            </a:r>
            <a:r>
              <a:rPr lang="ro-RO" b="1" i="1" spc="-3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Ce? </a:t>
            </a:r>
            <a:r>
              <a:rPr lang="ro-RO" b="1" i="1" spc="-2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Cât? Cum?</a:t>
            </a:r>
          </a:p>
          <a:p>
            <a:pPr marL="0" marR="97155" lvl="0" indent="0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97840" algn="l"/>
              </a:tabLst>
            </a:pPr>
            <a:r>
              <a:rPr lang="ro-RO" i="1" spc="-2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Adică: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lnSpc>
                <a:spcPts val="158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 trebuie să facă</a:t>
            </a:r>
            <a:r>
              <a:rPr lang="ro-RO" sz="2800" i="1" spc="-1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30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Cât trebuie să facă</a:t>
            </a:r>
            <a:r>
              <a:rPr lang="ro-RO" sz="2800" i="1" spc="-1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31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Cum trebuie să facă</a:t>
            </a:r>
            <a:r>
              <a:rPr lang="ro-RO" sz="2800" i="1" spc="-1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74295">
              <a:lnSpc>
                <a:spcPct val="120000"/>
              </a:lnSpc>
              <a:spcBef>
                <a:spcPts val="315"/>
              </a:spcBef>
              <a:buClr>
                <a:srgbClr val="221F1F"/>
              </a:buClr>
              <a:buSzPts val="1300"/>
              <a:buFont typeface="Wingdings" panose="05000000000000000000" pitchFamily="2" charset="2"/>
              <a:buChar char="v"/>
              <a:tabLst>
                <a:tab pos="497840" algn="l"/>
              </a:tabLst>
            </a:pPr>
            <a:r>
              <a:rPr lang="ro-RO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Numărul de itemi </a:t>
            </a:r>
            <a:r>
              <a:rPr lang="ro-RO" i="1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(sarcini) </a:t>
            </a:r>
            <a:r>
              <a:rPr lang="ro-RO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 determină conform raportului </a:t>
            </a:r>
            <a:r>
              <a:rPr lang="ro-RO" i="1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1:3, </a:t>
            </a:r>
            <a:r>
              <a:rPr lang="ro-RO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adică </a:t>
            </a:r>
            <a:r>
              <a:rPr lang="ro-RO" b="1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 elev rezolvă de trei ori mai lent decât un</a:t>
            </a:r>
            <a:r>
              <a:rPr lang="ro-RO" b="1" i="1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matur.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8153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DE35E6-0FEF-40CD-AC86-6FFB703B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414" y="365125"/>
            <a:ext cx="10515600" cy="739189"/>
          </a:xfrm>
        </p:spPr>
        <p:txBody>
          <a:bodyPr>
            <a:normAutofit/>
          </a:bodyPr>
          <a:lstStyle/>
          <a:p>
            <a:pPr algn="ctr"/>
            <a:r>
              <a:rPr lang="x-none" sz="3600" b="1" i="1" dirty="0">
                <a:solidFill>
                  <a:srgbClr val="00B0F0"/>
                </a:solidFill>
              </a:rPr>
              <a:t>Matricea de specificații (Varianta I)</a:t>
            </a:r>
            <a:endParaRPr lang="ru-RU" sz="3600" b="1" i="1" dirty="0">
              <a:solidFill>
                <a:srgbClr val="00B0F0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FD627489-9D9A-4A78-A8FD-48F11632D0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93432129"/>
              </p:ext>
            </p:extLst>
          </p:nvPr>
        </p:nvGraphicFramePr>
        <p:xfrm>
          <a:off x="1982971" y="1273126"/>
          <a:ext cx="8406019" cy="394598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18414">
                  <a:extLst>
                    <a:ext uri="{9D8B030D-6E8A-4147-A177-3AD203B41FA5}">
                      <a16:colId xmlns:a16="http://schemas.microsoft.com/office/drawing/2014/main" xmlns="" val="369475734"/>
                    </a:ext>
                  </a:extLst>
                </a:gridCol>
                <a:gridCol w="2654678">
                  <a:extLst>
                    <a:ext uri="{9D8B030D-6E8A-4147-A177-3AD203B41FA5}">
                      <a16:colId xmlns:a16="http://schemas.microsoft.com/office/drawing/2014/main" xmlns="" val="2181970484"/>
                    </a:ext>
                  </a:extLst>
                </a:gridCol>
                <a:gridCol w="1330506">
                  <a:extLst>
                    <a:ext uri="{9D8B030D-6E8A-4147-A177-3AD203B41FA5}">
                      <a16:colId xmlns:a16="http://schemas.microsoft.com/office/drawing/2014/main" xmlns="" val="1078024765"/>
                    </a:ext>
                  </a:extLst>
                </a:gridCol>
                <a:gridCol w="1143149">
                  <a:extLst>
                    <a:ext uri="{9D8B030D-6E8A-4147-A177-3AD203B41FA5}">
                      <a16:colId xmlns:a16="http://schemas.microsoft.com/office/drawing/2014/main" xmlns="" val="1140562599"/>
                    </a:ext>
                  </a:extLst>
                </a:gridCol>
                <a:gridCol w="1422445">
                  <a:extLst>
                    <a:ext uri="{9D8B030D-6E8A-4147-A177-3AD203B41FA5}">
                      <a16:colId xmlns:a16="http://schemas.microsoft.com/office/drawing/2014/main" xmlns="" val="1355504638"/>
                    </a:ext>
                  </a:extLst>
                </a:gridCol>
                <a:gridCol w="1236827">
                  <a:extLst>
                    <a:ext uri="{9D8B030D-6E8A-4147-A177-3AD203B41FA5}">
                      <a16:colId xmlns:a16="http://schemas.microsoft.com/office/drawing/2014/main" xmlns="" val="787490580"/>
                    </a:ext>
                  </a:extLst>
                </a:gridCol>
              </a:tblGrid>
              <a:tr h="955390">
                <a:tc>
                  <a:txBody>
                    <a:bodyPr/>
                    <a:lstStyle/>
                    <a:p>
                      <a:pPr marL="107950" indent="14605">
                        <a:lnSpc>
                          <a:spcPct val="101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Nr. </a:t>
                      </a:r>
                      <a:r>
                        <a:rPr lang="en-US" sz="1800" dirty="0" err="1">
                          <a:effectLst/>
                        </a:rPr>
                        <a:t>crt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4673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Domeniile</a:t>
                      </a:r>
                      <a:r>
                        <a:rPr lang="en-US" sz="1800" dirty="0">
                          <a:effectLst/>
                        </a:rPr>
                        <a:t> cognitive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Bef>
                          <a:spcPts val="40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41910">
                        <a:lnSpc>
                          <a:spcPts val="1295"/>
                        </a:lnSpc>
                      </a:pPr>
                      <a:r>
                        <a:rPr lang="en-US" sz="1800" dirty="0" err="1">
                          <a:effectLst/>
                        </a:rPr>
                        <a:t>Temele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studiate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Cunoaştere</a:t>
                      </a:r>
                      <a:endParaRPr lang="ru-RU" sz="1800" dirty="0">
                        <a:effectLst/>
                      </a:endParaRPr>
                    </a:p>
                    <a:p>
                      <a:pPr marL="46355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şi</a:t>
                      </a:r>
                      <a:r>
                        <a:rPr lang="en-US" sz="1800" spc="95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înțelegere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ru-RU" sz="1800">
                        <a:effectLst/>
                      </a:endParaRPr>
                    </a:p>
                    <a:p>
                      <a:pPr marL="171450"/>
                      <a:r>
                        <a:rPr lang="en-US" sz="1800">
                          <a:effectLst/>
                        </a:rPr>
                        <a:t>Aplicare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ru-RU" sz="1800">
                        <a:effectLst/>
                      </a:endParaRPr>
                    </a:p>
                    <a:p>
                      <a:pPr marL="183515" marR="175895"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Integrare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273685"/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254922396"/>
                  </a:ext>
                </a:extLst>
              </a:tr>
              <a:tr h="651626">
                <a:tc>
                  <a:txBody>
                    <a:bodyPr/>
                    <a:lstStyle/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27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Mulțimea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numerelor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reale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9565" indent="-176530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6390" indent="-17081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825505962"/>
                  </a:ext>
                </a:extLst>
              </a:tr>
              <a:tr h="641334">
                <a:tc>
                  <a:txBody>
                    <a:bodyPr/>
                    <a:lstStyle/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910" marR="144145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Puteri</a:t>
                      </a:r>
                      <a:r>
                        <a:rPr lang="en-US" sz="1800" dirty="0">
                          <a:effectLst/>
                        </a:rPr>
                        <a:t> cu exponent </a:t>
                      </a:r>
                      <a:r>
                        <a:rPr lang="en-US" sz="1800" dirty="0" err="1">
                          <a:effectLst/>
                        </a:rPr>
                        <a:t>întreg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Proprietăți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4010" indent="-1784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0525" marR="8255" indent="-17081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147920055"/>
                  </a:ext>
                </a:extLst>
              </a:tr>
              <a:tr h="742246">
                <a:tc>
                  <a:txBody>
                    <a:bodyPr/>
                    <a:lstStyle/>
                    <a:p>
                      <a:pPr marL="37465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910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Rădăcina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spc="-15" dirty="0" err="1">
                          <a:effectLst/>
                        </a:rPr>
                        <a:t>pătrată</a:t>
                      </a:r>
                      <a:r>
                        <a:rPr lang="en-US" sz="1800" spc="-15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Proprietăți</a:t>
                      </a:r>
                      <a:r>
                        <a:rPr lang="en-US" sz="1800" dirty="0">
                          <a:effectLst/>
                        </a:rPr>
                        <a:t> ale </a:t>
                      </a:r>
                      <a:r>
                        <a:rPr lang="en-US" sz="1800" dirty="0" err="1">
                          <a:effectLst/>
                        </a:rPr>
                        <a:t>rădăcinii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spc="-15" dirty="0" err="1">
                          <a:effectLst/>
                        </a:rPr>
                        <a:t>pătrate</a:t>
                      </a:r>
                      <a:r>
                        <a:rPr lang="en-US" sz="1800" spc="-15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587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055" marR="4445" indent="17970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508181479"/>
                  </a:ext>
                </a:extLst>
              </a:tr>
              <a:tr h="955390"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36830" marR="298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6510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587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3515" marR="17462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422338218"/>
                  </a:ext>
                </a:extLst>
              </a:tr>
            </a:tbl>
          </a:graphicData>
        </a:graphic>
      </p:graphicFrame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4E9B3CA4-2B8B-4EFC-BFFD-688361639F07}"/>
              </a:ext>
            </a:extLst>
          </p:cNvPr>
          <p:cNvCxnSpPr>
            <a:cxnSpLocks/>
          </p:cNvCxnSpPr>
          <p:nvPr/>
        </p:nvCxnSpPr>
        <p:spPr>
          <a:xfrm>
            <a:off x="2609557" y="1273126"/>
            <a:ext cx="2651760" cy="9073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1322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FE01FCB1-C757-4E6F-96E1-4F21DBB662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38468128"/>
              </p:ext>
            </p:extLst>
          </p:nvPr>
        </p:nvGraphicFramePr>
        <p:xfrm>
          <a:off x="1057014" y="1140902"/>
          <a:ext cx="9940954" cy="489307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31336">
                  <a:extLst>
                    <a:ext uri="{9D8B030D-6E8A-4147-A177-3AD203B41FA5}">
                      <a16:colId xmlns:a16="http://schemas.microsoft.com/office/drawing/2014/main" xmlns="" val="3316173913"/>
                    </a:ext>
                  </a:extLst>
                </a:gridCol>
                <a:gridCol w="3139421">
                  <a:extLst>
                    <a:ext uri="{9D8B030D-6E8A-4147-A177-3AD203B41FA5}">
                      <a16:colId xmlns:a16="http://schemas.microsoft.com/office/drawing/2014/main" xmlns="" val="2784905486"/>
                    </a:ext>
                  </a:extLst>
                </a:gridCol>
                <a:gridCol w="1462672">
                  <a:extLst>
                    <a:ext uri="{9D8B030D-6E8A-4147-A177-3AD203B41FA5}">
                      <a16:colId xmlns:a16="http://schemas.microsoft.com/office/drawing/2014/main" xmlns="" val="1559731724"/>
                    </a:ext>
                  </a:extLst>
                </a:gridCol>
                <a:gridCol w="1462672">
                  <a:extLst>
                    <a:ext uri="{9D8B030D-6E8A-4147-A177-3AD203B41FA5}">
                      <a16:colId xmlns:a16="http://schemas.microsoft.com/office/drawing/2014/main" xmlns="" val="1398551624"/>
                    </a:ext>
                  </a:extLst>
                </a:gridCol>
                <a:gridCol w="1682181">
                  <a:extLst>
                    <a:ext uri="{9D8B030D-6E8A-4147-A177-3AD203B41FA5}">
                      <a16:colId xmlns:a16="http://schemas.microsoft.com/office/drawing/2014/main" xmlns="" val="3561122959"/>
                    </a:ext>
                  </a:extLst>
                </a:gridCol>
                <a:gridCol w="1462672">
                  <a:extLst>
                    <a:ext uri="{9D8B030D-6E8A-4147-A177-3AD203B41FA5}">
                      <a16:colId xmlns:a16="http://schemas.microsoft.com/office/drawing/2014/main" xmlns="" val="1032841367"/>
                    </a:ext>
                  </a:extLst>
                </a:gridCol>
              </a:tblGrid>
              <a:tr h="1219051">
                <a:tc>
                  <a:txBody>
                    <a:bodyPr/>
                    <a:lstStyle/>
                    <a:p>
                      <a:pPr marL="107950" indent="14605">
                        <a:lnSpc>
                          <a:spcPct val="101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Nr. </a:t>
                      </a:r>
                      <a:endParaRPr lang="x-none" sz="1800" dirty="0">
                        <a:effectLst/>
                      </a:endParaRPr>
                    </a:p>
                    <a:p>
                      <a:pPr marL="107950" indent="14605">
                        <a:lnSpc>
                          <a:spcPct val="101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</a:t>
                      </a:r>
                    </a:p>
                    <a:p>
                      <a:pPr marL="107950" indent="14605">
                        <a:lnSpc>
                          <a:spcPct val="101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4673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Domeniile</a:t>
                      </a:r>
                      <a:r>
                        <a:rPr lang="en-US" sz="1800" dirty="0">
                          <a:effectLst/>
                        </a:rPr>
                        <a:t> cognitive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Bef>
                          <a:spcPts val="40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41910">
                        <a:lnSpc>
                          <a:spcPts val="1295"/>
                        </a:lnSpc>
                      </a:pPr>
                      <a:endParaRPr lang="x-none" sz="1800" dirty="0">
                        <a:effectLst/>
                      </a:endParaRPr>
                    </a:p>
                    <a:p>
                      <a:pPr marL="41910">
                        <a:lnSpc>
                          <a:spcPts val="1295"/>
                        </a:lnSpc>
                      </a:pPr>
                      <a:r>
                        <a:rPr lang="en-US" sz="1800" dirty="0" err="1">
                          <a:effectLst/>
                        </a:rPr>
                        <a:t>Temele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studiate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Cunoaştere</a:t>
                      </a:r>
                      <a:endParaRPr lang="ru-RU" sz="1800" dirty="0">
                        <a:effectLst/>
                      </a:endParaRPr>
                    </a:p>
                    <a:p>
                      <a:pPr marL="46355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şi</a:t>
                      </a:r>
                      <a:r>
                        <a:rPr lang="en-US" sz="1800" spc="95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înțelegere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171450"/>
                      <a:r>
                        <a:rPr lang="en-US" sz="1800" dirty="0" err="1">
                          <a:effectLst/>
                        </a:rPr>
                        <a:t>Aplicare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183515" marR="175895"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Integrare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273685"/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701527690"/>
                  </a:ext>
                </a:extLst>
              </a:tr>
              <a:tr h="818324">
                <a:tc>
                  <a:txBody>
                    <a:bodyPr/>
                    <a:lstStyle/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_ore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27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x-none" sz="2000" dirty="0">
                        <a:effectLst/>
                      </a:endParaRPr>
                    </a:p>
                    <a:p>
                      <a:pPr marL="4127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Mulțimea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numerelor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reale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9565" indent="-176530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6390" indent="-17081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807288022"/>
                  </a:ext>
                </a:extLst>
              </a:tr>
              <a:tr h="818324">
                <a:tc>
                  <a:txBody>
                    <a:bodyPr/>
                    <a:lstStyle/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_ore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910" marR="144145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x-none" sz="2000" dirty="0">
                        <a:effectLst/>
                      </a:endParaRPr>
                    </a:p>
                    <a:p>
                      <a:pPr marL="41910" marR="144145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Puteri</a:t>
                      </a:r>
                      <a:r>
                        <a:rPr lang="en-US" sz="2000" dirty="0">
                          <a:effectLst/>
                        </a:rPr>
                        <a:t> cu exponent </a:t>
                      </a:r>
                      <a:r>
                        <a:rPr lang="en-US" sz="2000" dirty="0" err="1">
                          <a:effectLst/>
                        </a:rPr>
                        <a:t>întreg</a:t>
                      </a:r>
                      <a:r>
                        <a:rPr lang="en-US" sz="2000" dirty="0">
                          <a:effectLst/>
                        </a:rPr>
                        <a:t>. </a:t>
                      </a:r>
                      <a:r>
                        <a:rPr lang="en-US" sz="2000" dirty="0" err="1">
                          <a:effectLst/>
                        </a:rPr>
                        <a:t>Proprietăți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4010" indent="-1784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0525" marR="8255" indent="-17081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869150606"/>
                  </a:ext>
                </a:extLst>
              </a:tr>
              <a:tr h="818324">
                <a:tc>
                  <a:txBody>
                    <a:bodyPr/>
                    <a:lstStyle/>
                    <a:p>
                      <a:pPr marL="37465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_ore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910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x-none" sz="2000" dirty="0">
                        <a:effectLst/>
                      </a:endParaRPr>
                    </a:p>
                    <a:p>
                      <a:pPr marL="41910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Rădăcina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spc="-15" dirty="0" err="1">
                          <a:effectLst/>
                        </a:rPr>
                        <a:t>pătrată</a:t>
                      </a:r>
                      <a:r>
                        <a:rPr lang="en-US" sz="2000" spc="-15" dirty="0">
                          <a:effectLst/>
                        </a:rPr>
                        <a:t>. </a:t>
                      </a:r>
                      <a:r>
                        <a:rPr lang="en-US" sz="2000" dirty="0" err="1">
                          <a:effectLst/>
                        </a:rPr>
                        <a:t>Proprietăți</a:t>
                      </a:r>
                      <a:r>
                        <a:rPr lang="en-US" sz="2000" dirty="0">
                          <a:effectLst/>
                        </a:rPr>
                        <a:t> ale </a:t>
                      </a:r>
                      <a:r>
                        <a:rPr lang="en-US" sz="2000" dirty="0" err="1">
                          <a:effectLst/>
                        </a:rPr>
                        <a:t>rădăcinii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spc="-15" dirty="0" err="1">
                          <a:effectLst/>
                        </a:rPr>
                        <a:t>pătrate</a:t>
                      </a:r>
                      <a:r>
                        <a:rPr lang="en-US" sz="2000" spc="-15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587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055" marR="4445" indent="17970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694015869"/>
                  </a:ext>
                </a:extLst>
              </a:tr>
              <a:tr h="1219051"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36830" marR="298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x-none" sz="1800" dirty="0">
                        <a:effectLst/>
                      </a:endParaRPr>
                    </a:p>
                    <a:p>
                      <a:pPr marL="36830" marR="298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830" marR="298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_ore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6510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587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3515" marR="17462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357358671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B1E9E104-2656-492B-BFAB-A5F4B2CA9C79}"/>
              </a:ext>
            </a:extLst>
          </p:cNvPr>
          <p:cNvCxnSpPr>
            <a:cxnSpLocks/>
          </p:cNvCxnSpPr>
          <p:nvPr/>
        </p:nvCxnSpPr>
        <p:spPr>
          <a:xfrm>
            <a:off x="1761688" y="1140902"/>
            <a:ext cx="3179428" cy="124157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15E2369-1469-450A-BEFF-A0F0F86A6EB4}"/>
              </a:ext>
            </a:extLst>
          </p:cNvPr>
          <p:cNvSpPr txBox="1"/>
          <p:nvPr/>
        </p:nvSpPr>
        <p:spPr>
          <a:xfrm>
            <a:off x="1577131" y="407029"/>
            <a:ext cx="9336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/>
              <a:t>Matricea de specificații (</a:t>
            </a:r>
            <a:r>
              <a:rPr lang="x-none" sz="3200" i="1" dirty="0"/>
              <a:t>Varianta II</a:t>
            </a:r>
            <a:r>
              <a:rPr lang="x-none" sz="3200" b="1" dirty="0"/>
              <a:t>)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353828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7728" y="371949"/>
            <a:ext cx="10515600" cy="89729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x-none" sz="3600" b="1" smtClean="0"/>
              <a:t>Matricea de specificații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x-none" sz="3600" b="1" smtClean="0"/>
              <a:t>(</a:t>
            </a:r>
            <a:r>
              <a:rPr lang="x-none" sz="3600" i="1" smtClean="0"/>
              <a:t>Evaluarea competențelor-Examen</a:t>
            </a:r>
            <a:r>
              <a:rPr lang="x-none" sz="3600" b="1" smtClean="0"/>
              <a:t>)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2D4D8723-C1FC-4EDA-B0ED-94DE725A10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78468263"/>
              </p:ext>
            </p:extLst>
          </p:nvPr>
        </p:nvGraphicFramePr>
        <p:xfrm>
          <a:off x="682514" y="1305290"/>
          <a:ext cx="10276366" cy="5733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6660">
                  <a:extLst>
                    <a:ext uri="{9D8B030D-6E8A-4147-A177-3AD203B41FA5}">
                      <a16:colId xmlns="" xmlns:a16="http://schemas.microsoft.com/office/drawing/2014/main" val="17289260"/>
                    </a:ext>
                  </a:extLst>
                </a:gridCol>
                <a:gridCol w="2210405">
                  <a:extLst>
                    <a:ext uri="{9D8B030D-6E8A-4147-A177-3AD203B41FA5}">
                      <a16:colId xmlns="" xmlns:a16="http://schemas.microsoft.com/office/drawing/2014/main" val="3157322362"/>
                    </a:ext>
                  </a:extLst>
                </a:gridCol>
                <a:gridCol w="1752002">
                  <a:extLst>
                    <a:ext uri="{9D8B030D-6E8A-4147-A177-3AD203B41FA5}">
                      <a16:colId xmlns="" xmlns:a16="http://schemas.microsoft.com/office/drawing/2014/main" val="3461356853"/>
                    </a:ext>
                  </a:extLst>
                </a:gridCol>
                <a:gridCol w="2179405">
                  <a:extLst>
                    <a:ext uri="{9D8B030D-6E8A-4147-A177-3AD203B41FA5}">
                      <a16:colId xmlns="" xmlns:a16="http://schemas.microsoft.com/office/drawing/2014/main" val="1155710513"/>
                    </a:ext>
                  </a:extLst>
                </a:gridCol>
                <a:gridCol w="1637894">
                  <a:extLst>
                    <a:ext uri="{9D8B030D-6E8A-4147-A177-3AD203B41FA5}">
                      <a16:colId xmlns="" xmlns:a16="http://schemas.microsoft.com/office/drawing/2014/main" val="3595071395"/>
                    </a:ext>
                  </a:extLst>
                </a:gridCol>
              </a:tblGrid>
              <a:tr h="168590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Domenii</a:t>
                      </a:r>
                      <a:endParaRPr lang="ru-RU" sz="18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cognitive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Domenii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 ale disciplinei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Cunoaştere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şi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înţelegere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Aplicare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Integrare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Total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="" xmlns:a16="http://schemas.microsoft.com/office/drawing/2014/main" val="2944156837"/>
                  </a:ext>
                </a:extLst>
              </a:tr>
              <a:tr h="7674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Domeniul</a:t>
                      </a:r>
                      <a:r>
                        <a:rPr lang="ru-RU" sz="1800" dirty="0">
                          <a:effectLst/>
                        </a:rPr>
                        <a:t> I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          X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effectLst/>
                        </a:rPr>
                        <a:t>Un item ce </a:t>
                      </a:r>
                      <a:r>
                        <a:rPr lang="fr-FR" sz="1600" dirty="0" err="1">
                          <a:effectLst/>
                        </a:rPr>
                        <a:t>conţine</a:t>
                      </a:r>
                      <a:r>
                        <a:rPr lang="fr-FR" sz="1600" dirty="0">
                          <a:effectLst/>
                        </a:rPr>
                        <a:t>  3-6 </a:t>
                      </a:r>
                      <a:r>
                        <a:rPr lang="fr-FR" sz="1600" dirty="0" err="1">
                          <a:effectLst/>
                        </a:rPr>
                        <a:t>sarcini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="" xmlns:a16="http://schemas.microsoft.com/office/drawing/2014/main" val="3760232147"/>
                  </a:ext>
                </a:extLst>
              </a:tr>
              <a:tr h="734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Domeniul II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        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effectLst/>
                        </a:rPr>
                        <a:t>Un item ce </a:t>
                      </a:r>
                      <a:r>
                        <a:rPr lang="fr-FR" sz="1600" dirty="0" err="1">
                          <a:effectLst/>
                        </a:rPr>
                        <a:t>conţine</a:t>
                      </a:r>
                      <a:r>
                        <a:rPr lang="fr-FR" sz="1600" dirty="0">
                          <a:effectLst/>
                        </a:rPr>
                        <a:t>  3-6 </a:t>
                      </a:r>
                      <a:r>
                        <a:rPr lang="fr-FR" sz="1600" dirty="0" err="1">
                          <a:effectLst/>
                        </a:rPr>
                        <a:t>sarcini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="" xmlns:a16="http://schemas.microsoft.com/office/drawing/2014/main" val="4010066064"/>
                  </a:ext>
                </a:extLst>
              </a:tr>
              <a:tr h="734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Domeniul III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          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         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          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effectLst/>
                        </a:rPr>
                        <a:t>Un item ce </a:t>
                      </a:r>
                      <a:r>
                        <a:rPr lang="fr-FR" sz="1600" dirty="0" err="1">
                          <a:effectLst/>
                        </a:rPr>
                        <a:t>conţine</a:t>
                      </a:r>
                      <a:r>
                        <a:rPr lang="fr-FR" sz="1600" dirty="0">
                          <a:effectLst/>
                        </a:rPr>
                        <a:t>  3-6 </a:t>
                      </a:r>
                      <a:r>
                        <a:rPr lang="fr-FR" sz="1600" dirty="0" err="1">
                          <a:effectLst/>
                        </a:rPr>
                        <a:t>sarcini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="" xmlns:a16="http://schemas.microsoft.com/office/drawing/2014/main" val="2595412691"/>
                  </a:ext>
                </a:extLst>
              </a:tr>
              <a:tr h="734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Domeniul IV  etc.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           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         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          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effectLst/>
                        </a:rPr>
                        <a:t>Un item ce </a:t>
                      </a:r>
                      <a:r>
                        <a:rPr lang="fr-FR" sz="1600" dirty="0" err="1">
                          <a:effectLst/>
                        </a:rPr>
                        <a:t>conţine</a:t>
                      </a:r>
                      <a:r>
                        <a:rPr lang="fr-FR" sz="1600" dirty="0">
                          <a:effectLst/>
                        </a:rPr>
                        <a:t>  3-6 </a:t>
                      </a:r>
                      <a:r>
                        <a:rPr lang="fr-FR" sz="1600" dirty="0" err="1">
                          <a:effectLst/>
                        </a:rPr>
                        <a:t>sarcini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="" xmlns:a16="http://schemas.microsoft.com/office/drawing/2014/main" val="1240491215"/>
                  </a:ext>
                </a:extLst>
              </a:tr>
              <a:tr h="1075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Total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30%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40%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30%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100%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4 </a:t>
                      </a:r>
                      <a:r>
                        <a:rPr lang="ru-RU" sz="1600" dirty="0" err="1">
                          <a:effectLst/>
                        </a:rPr>
                        <a:t>itemi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ce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conțin</a:t>
                      </a:r>
                      <a:r>
                        <a:rPr lang="ru-RU" sz="1600" dirty="0">
                          <a:effectLst/>
                        </a:rPr>
                        <a:t> 12-24 </a:t>
                      </a:r>
                      <a:r>
                        <a:rPr lang="ru-RU" sz="1600" dirty="0" err="1">
                          <a:effectLst/>
                        </a:rPr>
                        <a:t>sarcini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="" xmlns:a16="http://schemas.microsoft.com/office/drawing/2014/main" val="190415959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D37D06-5E64-4485-AB49-1C413ACDB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                </a:t>
            </a:r>
            <a:r>
              <a:rPr lang="x-none" b="1" i="1" dirty="0">
                <a:solidFill>
                  <a:srgbClr val="C00000"/>
                </a:solidFill>
              </a:rPr>
              <a:t>Competența școlară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89325BC-2F36-4BEE-A9F8-71AB80087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4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Competența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şcolară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este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 </a:t>
            </a:r>
            <a:r>
              <a:rPr lang="ro-RO" sz="44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sistem </a:t>
            </a:r>
            <a:r>
              <a:rPr lang="ro-RO" sz="4400" b="1" i="1" spc="-1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integrat </a:t>
            </a:r>
            <a:r>
              <a:rPr lang="ro-RO" sz="44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cunoştințe, abilități, atitudini şi valori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dobândite,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formate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şi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dezvoltate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prin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învățare,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căror mobilizare permite </a:t>
            </a:r>
            <a:r>
              <a:rPr lang="ro-RO" sz="4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identificarea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şi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rezolvarea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diferitor probleme în diverse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contexte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şi situații. </a:t>
            </a:r>
            <a:endParaRPr lang="ro-RO" sz="4400" b="1" i="1" dirty="0" smtClean="0">
              <a:solidFill>
                <a:srgbClr val="221F1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sz="4400" b="1" i="1" dirty="0"/>
          </a:p>
        </p:txBody>
      </p:sp>
    </p:spTree>
    <p:extLst>
      <p:ext uri="{BB962C8B-B14F-4D97-AF65-F5344CB8AC3E}">
        <p14:creationId xmlns:p14="http://schemas.microsoft.com/office/powerpoint/2010/main" xmlns="" val="62589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230" y="242295"/>
            <a:ext cx="10459872" cy="1586505"/>
          </a:xfrm>
        </p:spPr>
        <p:txBody>
          <a:bodyPr>
            <a:normAutofit fontScale="90000"/>
          </a:bodyPr>
          <a:lstStyle/>
          <a:p>
            <a:pPr algn="ctr"/>
            <a:r>
              <a:rPr lang="ro-MO" b="1" i="1" dirty="0" smtClean="0">
                <a:solidFill>
                  <a:srgbClr val="00B050"/>
                </a:solidFill>
              </a:rPr>
              <a:t/>
            </a:r>
            <a:br>
              <a:rPr lang="ro-MO" b="1" i="1" dirty="0" smtClean="0">
                <a:solidFill>
                  <a:srgbClr val="00B050"/>
                </a:solidFill>
              </a:rPr>
            </a:br>
            <a:r>
              <a:rPr lang="x-none" sz="3100" b="1" i="1" smtClean="0">
                <a:solidFill>
                  <a:srgbClr val="00B050"/>
                </a:solidFill>
              </a:rPr>
              <a:t>BAREMUL DE NOTARE/SCHEMA DE CONVERTIRE</a:t>
            </a:r>
            <a:r>
              <a:rPr lang="ro-MO" sz="3100" b="1" i="1" dirty="0" smtClean="0">
                <a:solidFill>
                  <a:srgbClr val="00B050"/>
                </a:solidFill>
              </a:rPr>
              <a:t/>
            </a:r>
            <a:br>
              <a:rPr lang="ro-MO" sz="3100" b="1" i="1" dirty="0" smtClean="0">
                <a:solidFill>
                  <a:srgbClr val="00B050"/>
                </a:solidFill>
              </a:rPr>
            </a:br>
            <a:r>
              <a:rPr lang="ro-MO" sz="2000" b="1" i="1" dirty="0" smtClean="0">
                <a:solidFill>
                  <a:srgbClr val="00B050"/>
                </a:solidFill>
              </a:rPr>
              <a:t/>
            </a:r>
            <a:br>
              <a:rPr lang="ro-MO" sz="2000" b="1" i="1" dirty="0" smtClean="0">
                <a:solidFill>
                  <a:srgbClr val="00B050"/>
                </a:solidFill>
              </a:rPr>
            </a:br>
            <a:r>
              <a:rPr lang="ro-MO" sz="2700" b="1" i="1" dirty="0" smtClean="0">
                <a:solidFill>
                  <a:srgbClr val="00B050"/>
                </a:solidFill>
              </a:rPr>
              <a:t/>
            </a:r>
            <a:br>
              <a:rPr lang="ro-MO" sz="2700" b="1" i="1" dirty="0" smtClean="0">
                <a:solidFill>
                  <a:srgbClr val="00B050"/>
                </a:solidFill>
              </a:rPr>
            </a:br>
            <a:endParaRPr lang="ru-RU" sz="27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48516" y="3152633"/>
          <a:ext cx="10317711" cy="2558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4549"/>
                <a:gridCol w="1152619"/>
                <a:gridCol w="982638"/>
                <a:gridCol w="941696"/>
                <a:gridCol w="982639"/>
                <a:gridCol w="825689"/>
                <a:gridCol w="832514"/>
                <a:gridCol w="880280"/>
                <a:gridCol w="825690"/>
                <a:gridCol w="880280"/>
                <a:gridCol w="1119117"/>
              </a:tblGrid>
              <a:tr h="12804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Punctaj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MO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î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n 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100 - 95%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94 -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87%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86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76%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75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61%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60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45%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44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31%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30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20%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19- 11%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10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- 5%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4 - 0%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78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Nota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0ED242-62DC-4372-9B64-602439261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9866"/>
          </a:xfrm>
        </p:spPr>
        <p:txBody>
          <a:bodyPr>
            <a:normAutofit fontScale="90000"/>
          </a:bodyPr>
          <a:lstStyle/>
          <a:p>
            <a:pPr algn="ctr"/>
            <a:r>
              <a:rPr lang="ro-RO" sz="3600" b="1" i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Harta tehnologică de elaborare a testului </a:t>
            </a:r>
            <a:r>
              <a:rPr lang="ro-RO" sz="3600" b="1" i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 evaluare a rezultatelor învățării</a:t>
            </a:r>
            <a:endParaRPr lang="ru-RU" sz="3600" i="1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6FFE0EB-6D9F-466D-B675-1276560C0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4992"/>
            <a:ext cx="10515600" cy="4931971"/>
          </a:xfrm>
        </p:spPr>
        <p:txBody>
          <a:bodyPr>
            <a:noAutofit/>
          </a:bodyPr>
          <a:lstStyle/>
          <a:p>
            <a:r>
              <a:rPr lang="ro-RO" sz="1600" b="1" i="1" dirty="0">
                <a:solidFill>
                  <a:srgbClr val="C00000"/>
                </a:solidFill>
              </a:rPr>
              <a:t>Profesorul:</a:t>
            </a:r>
          </a:p>
          <a:p>
            <a:pPr marL="0" indent="0">
              <a:buNone/>
            </a:pPr>
            <a:r>
              <a:rPr lang="ro-RO" sz="1600" dirty="0"/>
              <a:t>1.	</a:t>
            </a:r>
            <a:r>
              <a:rPr lang="ro-RO" sz="1600" dirty="0" smtClean="0"/>
              <a:t>va  </a:t>
            </a:r>
            <a:r>
              <a:rPr lang="ro-RO" sz="1600" dirty="0"/>
              <a:t>selecta temele, </a:t>
            </a:r>
            <a:r>
              <a:rPr lang="ro-RO" sz="1600" dirty="0" smtClean="0"/>
              <a:t>conținuturile, domeniile  </a:t>
            </a:r>
            <a:r>
              <a:rPr lang="ro-RO" sz="1600" dirty="0"/>
              <a:t>conform </a:t>
            </a:r>
            <a:r>
              <a:rPr lang="ro-RO" sz="1600" dirty="0" smtClean="0"/>
              <a:t> curriculumului/standardului, </a:t>
            </a:r>
            <a:r>
              <a:rPr lang="ro-RO" sz="1600" dirty="0"/>
              <a:t>care vor fi supuse testării;</a:t>
            </a:r>
          </a:p>
          <a:p>
            <a:pPr marL="514350" indent="-514350">
              <a:buAutoNum type="arabicPeriod" startAt="2"/>
            </a:pPr>
            <a:r>
              <a:rPr lang="ro-RO" sz="1600" dirty="0" smtClean="0"/>
              <a:t>        va</a:t>
            </a:r>
            <a:r>
              <a:rPr lang="ro-RO" sz="1600" dirty="0"/>
              <a:t>	determina	obiectivele	de	evaluare 	corespunzătoare	unităților	de </a:t>
            </a:r>
            <a:r>
              <a:rPr lang="ro-RO" sz="1600" dirty="0" smtClean="0"/>
              <a:t>   </a:t>
            </a:r>
          </a:p>
          <a:p>
            <a:pPr marL="514350" indent="-514350">
              <a:buNone/>
            </a:pPr>
            <a:r>
              <a:rPr lang="ro-RO" sz="1600" dirty="0" smtClean="0"/>
              <a:t>                     competențe/competențelor </a:t>
            </a:r>
            <a:r>
              <a:rPr lang="ro-RO" sz="1600" dirty="0"/>
              <a:t>supuse evaluării;</a:t>
            </a:r>
          </a:p>
          <a:p>
            <a:pPr marL="0" indent="0">
              <a:buNone/>
            </a:pPr>
            <a:r>
              <a:rPr lang="ro-RO" sz="1600" dirty="0"/>
              <a:t>3.	va elabora Matricea de specificații a testului;</a:t>
            </a:r>
          </a:p>
          <a:p>
            <a:pPr marL="514350" indent="-514350">
              <a:buAutoNum type="arabicPeriod" startAt="4"/>
            </a:pPr>
            <a:r>
              <a:rPr lang="ro-RO" sz="1600" dirty="0" smtClean="0"/>
              <a:t>       va </a:t>
            </a:r>
            <a:r>
              <a:rPr lang="ro-RO" sz="1600" dirty="0"/>
              <a:t>compune itemi de diferite tipuri în corelare cu Matricea de specificații și obiectivele </a:t>
            </a:r>
            <a:r>
              <a:rPr lang="ro-RO" sz="1600" dirty="0" smtClean="0"/>
              <a:t>de</a:t>
            </a:r>
          </a:p>
          <a:p>
            <a:pPr marL="514350" indent="-514350">
              <a:buNone/>
            </a:pPr>
            <a:r>
              <a:rPr lang="ro-RO" sz="1600" dirty="0" smtClean="0"/>
              <a:t>                    evaluare </a:t>
            </a:r>
            <a:r>
              <a:rPr lang="ro-RO" sz="1600" dirty="0"/>
              <a:t>formulate;</a:t>
            </a:r>
          </a:p>
          <a:p>
            <a:pPr marL="514350" indent="-514350">
              <a:buAutoNum type="arabicPeriod" startAt="5"/>
            </a:pPr>
            <a:r>
              <a:rPr lang="ro-RO" sz="1600" dirty="0" smtClean="0"/>
              <a:t>        va </a:t>
            </a:r>
            <a:r>
              <a:rPr lang="ro-RO" sz="1600" dirty="0"/>
              <a:t>rezolva testul elaborat pentru a determina dacă elevii vor putea să-l rezolve în </a:t>
            </a:r>
            <a:r>
              <a:rPr lang="ro-RO" sz="1600" dirty="0" smtClean="0"/>
              <a:t>perioada</a:t>
            </a:r>
          </a:p>
          <a:p>
            <a:pPr marL="514350" indent="-514350">
              <a:buNone/>
            </a:pPr>
            <a:r>
              <a:rPr lang="ro-RO" sz="1600" dirty="0" smtClean="0"/>
              <a:t>                    respectivă </a:t>
            </a:r>
            <a:r>
              <a:rPr lang="ro-RO" sz="1600" dirty="0"/>
              <a:t>de timp; în urma acestei activități, profesorul va corecta testul;</a:t>
            </a:r>
          </a:p>
          <a:p>
            <a:pPr marL="0" indent="0">
              <a:buNone/>
            </a:pPr>
            <a:r>
              <a:rPr lang="ro-RO" sz="1600" dirty="0"/>
              <a:t>6.	va elabora Baremul/Schema de corectare;</a:t>
            </a:r>
          </a:p>
          <a:p>
            <a:pPr marL="0" indent="0">
              <a:buNone/>
            </a:pPr>
            <a:r>
              <a:rPr lang="ro-RO" sz="1600" dirty="0"/>
              <a:t>7.	va elabora Baremul de notare/Schema de convertire;</a:t>
            </a:r>
          </a:p>
          <a:p>
            <a:pPr marL="0" indent="0">
              <a:buNone/>
            </a:pPr>
            <a:r>
              <a:rPr lang="ro-RO" sz="1600" dirty="0"/>
              <a:t>8.	va realiza administrarea testului ce include:</a:t>
            </a:r>
          </a:p>
          <a:p>
            <a:pPr marL="0" indent="0">
              <a:buNone/>
            </a:pPr>
            <a:r>
              <a:rPr lang="ro-RO" sz="1600" dirty="0"/>
              <a:t>a)	</a:t>
            </a:r>
            <a:r>
              <a:rPr lang="ro-RO" sz="1600" dirty="0" smtClean="0"/>
              <a:t>aprobarea </a:t>
            </a:r>
            <a:r>
              <a:rPr lang="ro-RO" sz="1600" dirty="0"/>
              <a:t>testului și a baremelor respective la ședința catedrei/comisiei metodice;</a:t>
            </a:r>
          </a:p>
          <a:p>
            <a:pPr marL="0" indent="0">
              <a:buNone/>
            </a:pPr>
            <a:r>
              <a:rPr lang="ro-RO" sz="1600" dirty="0"/>
              <a:t>b)	aprobarea testului și a baremelor respective de către administrația </a:t>
            </a:r>
            <a:r>
              <a:rPr lang="ro-RO" sz="1600" dirty="0" smtClean="0"/>
              <a:t>instituției/comisie;</a:t>
            </a:r>
            <a:endParaRPr lang="ro-RO" sz="1600" dirty="0"/>
          </a:p>
          <a:p>
            <a:pPr marL="0" indent="0">
              <a:buNone/>
            </a:pPr>
            <a:r>
              <a:rPr lang="ro-RO" sz="1600" dirty="0"/>
              <a:t>c)	editarea testului pentru fiecare elev care va fi supus testării.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61898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C76983-85BF-4DB9-9AAC-54903BF61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x-none" sz="3200" b="1" dirty="0">
                <a:solidFill>
                  <a:srgbClr val="0070C0"/>
                </a:solidFill>
              </a:rPr>
              <a:t>TEST SUMATIV</a:t>
            </a:r>
            <a:r>
              <a:rPr lang="x-none" b="1" dirty="0"/>
              <a:t> </a:t>
            </a:r>
            <a:r>
              <a:rPr lang="x-none" dirty="0"/>
              <a:t/>
            </a:r>
            <a:br>
              <a:rPr lang="x-none" dirty="0"/>
            </a:br>
            <a:r>
              <a:rPr lang="x-none" dirty="0"/>
              <a:t>   Clasa VIII. Capitolul „Numere reale. Recapitulare         și completări„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D3F50AD-EB81-4B5C-8BD8-C46A0C937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96545" indent="-213995" algn="just">
              <a:spcBef>
                <a:spcPts val="10"/>
              </a:spcBef>
              <a:buNone/>
            </a:pPr>
            <a:r>
              <a:rPr lang="ro-RO" sz="2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Unitățile de competențe supuse evaluării</a:t>
            </a:r>
            <a:r>
              <a:rPr lang="ro-RO" sz="2400" b="1" i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endParaRPr lang="ru-RU" sz="2400" b="1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1.3.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Ordonarea, compararea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şi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reprezentarea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numerelor reale pe axă.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1.4.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Aplicarea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modulului numărului real și a proprietăților acestuia în diverse situații.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1.5.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Alegerea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formei de reprezentare a unui număr real şi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utilizarea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algoritmi pentru optimizarea calculului cu numere reale.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1.6.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Operarea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 numere reale pentru efectuarea calculelor cu numere reale în diverse contexte, utilizând proprietățile operațiilor studiate și a semnificațiilor parantezelor.</a:t>
            </a:r>
            <a:endParaRPr lang="x-non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x-non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1.8. </a:t>
            </a:r>
            <a:r>
              <a:rPr lang="ro-RO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Investigarea 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valorii de adevăr a unei </a:t>
            </a:r>
            <a:r>
              <a:rPr lang="ro-RO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afirmaţii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o-RO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propoziţii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cu numere reale, inclusiv  cu ajutorul exemplelor, contraexemplelor.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1.9</a:t>
            </a:r>
            <a:r>
              <a:rPr lang="ro-RO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Justificarea 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unui demers sau rezultat </a:t>
            </a:r>
            <a:r>
              <a:rPr lang="ro-RO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obţinut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sau indicat  cu numere reale, recurgând la argumentări, </a:t>
            </a:r>
            <a:r>
              <a:rPr lang="ro-RO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demonstraţii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8948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03D8224-2C7F-435E-A132-8D87CB19F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5679"/>
            <a:ext cx="10515600" cy="5661284"/>
          </a:xfrm>
        </p:spPr>
        <p:txBody>
          <a:bodyPr/>
          <a:lstStyle/>
          <a:p>
            <a:pPr marL="67945" indent="0">
              <a:spcBef>
                <a:spcPts val="10"/>
              </a:spcBef>
              <a:spcAft>
                <a:spcPts val="0"/>
              </a:spcAft>
              <a:buNone/>
            </a:pPr>
            <a:endParaRPr lang="en-US" sz="2400" b="1" i="1" dirty="0" smtClean="0">
              <a:solidFill>
                <a:srgbClr val="221F1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10"/>
              </a:spcBef>
              <a:spcAft>
                <a:spcPts val="0"/>
              </a:spcAft>
              <a:buNone/>
            </a:pPr>
            <a:r>
              <a:rPr lang="en-US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</a:t>
            </a:r>
            <a:r>
              <a:rPr lang="ro-RO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Obiectivele </a:t>
            </a:r>
            <a:r>
              <a:rPr lang="ro-RO" sz="2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evaluare</a:t>
            </a:r>
            <a:r>
              <a:rPr lang="ro-RO" sz="2400" b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Elevii vor demonstra că sunt capabili</a:t>
            </a:r>
            <a:r>
              <a:rPr lang="ro-RO" sz="18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  <a:p>
            <a:pPr marL="67945" indent="0">
              <a:spcBef>
                <a:spcPts val="10"/>
              </a:spcBef>
              <a:spcAft>
                <a:spcPts val="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lnSpc>
                <a:spcPct val="111000"/>
              </a:lnSpc>
              <a:spcBef>
                <a:spcPts val="195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OE1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investigheze valoarea de adevăr a unei propoziții cu numere reale; </a:t>
            </a:r>
          </a:p>
          <a:p>
            <a:pPr marL="67945" indent="0">
              <a:lnSpc>
                <a:spcPct val="111000"/>
              </a:lnSpc>
              <a:spcBef>
                <a:spcPts val="195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OE2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compare două numere reale date;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OE3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ordoneze numere reale;</a:t>
            </a:r>
            <a:endParaRPr lang="x-none" sz="2400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OE4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aplice proprietățile modulului numărului real pentru optimizarea </a:t>
            </a:r>
            <a:r>
              <a:rPr lang="en-US" sz="2400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ro-RO" sz="2400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calculelor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 numere reale;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10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OE5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utilizeze algoritmi pentru optimizarea calculului cu numere reale;</a:t>
            </a:r>
            <a:endParaRPr lang="x-none" sz="2400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10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OE6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aplice proprietățile puterilor cu exponent întreg și ale radicalilor la efectuarea calculelor cu numere reale;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OE7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justifice un rezultat matematic obținut, utilizând argumentări.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0746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8" name="Объект 9227">
            <a:extLst>
              <a:ext uri="{FF2B5EF4-FFF2-40B4-BE49-F238E27FC236}">
                <a16:creationId xmlns:a16="http://schemas.microsoft.com/office/drawing/2014/main" xmlns="" id="{6FA44221-ACA9-4F45-8CF0-732B30E93D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7772" y="1275127"/>
            <a:ext cx="10016455" cy="5058561"/>
          </a:xfrm>
          <a:prstGeom prst="rect">
            <a:avLst/>
          </a:prstGeom>
        </p:spPr>
      </p:pic>
      <p:sp>
        <p:nvSpPr>
          <p:cNvPr id="9229" name="TextBox 9228">
            <a:extLst>
              <a:ext uri="{FF2B5EF4-FFF2-40B4-BE49-F238E27FC236}">
                <a16:creationId xmlns:a16="http://schemas.microsoft.com/office/drawing/2014/main" xmlns="" id="{98770073-20EB-45A2-9E52-231A60C576BC}"/>
              </a:ext>
            </a:extLst>
          </p:cNvPr>
          <p:cNvSpPr txBox="1"/>
          <p:nvPr/>
        </p:nvSpPr>
        <p:spPr>
          <a:xfrm>
            <a:off x="1686189" y="524312"/>
            <a:ext cx="86909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/>
              <a:t>Matricea de specificații (</a:t>
            </a:r>
            <a:r>
              <a:rPr lang="x-none" sz="3200" i="1" dirty="0"/>
              <a:t>Varianta I</a:t>
            </a:r>
            <a:r>
              <a:rPr lang="x-none" sz="3200" b="1" dirty="0"/>
              <a:t>)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25855444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8395" y="641445"/>
            <a:ext cx="10774906" cy="590948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00753" y="1112292"/>
          <a:ext cx="10393215" cy="5206621"/>
        </p:xfrm>
        <a:graphic>
          <a:graphicData uri="http://schemas.openxmlformats.org/drawingml/2006/table">
            <a:tbl>
              <a:tblPr/>
              <a:tblGrid>
                <a:gridCol w="876885"/>
                <a:gridCol w="8765956"/>
                <a:gridCol w="750374"/>
              </a:tblGrid>
              <a:tr h="9557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Nr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Itemi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Pun</a:t>
                      </a:r>
                      <a:r>
                        <a:rPr lang="ro-RO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ctaj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5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000" b="1">
                          <a:latin typeface="Times New Roman"/>
                          <a:ea typeface="Calibri"/>
                          <a:cs typeface="Times New Roman"/>
                        </a:rPr>
                        <a:t>1.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Fie </a:t>
                      </a:r>
                      <a:r>
                        <a:rPr lang="en-US" sz="2000" dirty="0" err="1">
                          <a:latin typeface="Times New Roman"/>
                          <a:ea typeface="Calibri"/>
                          <a:cs typeface="Times New Roman"/>
                        </a:rPr>
                        <a:t>mulțimea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A = { a, b, c, d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}, </a:t>
                      </a: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unde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i="1" dirty="0" smtClean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= -1 - 2 , 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i="1" dirty="0" smtClean="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</a:t>
                      </a:r>
                      <a:r>
                        <a:rPr lang="en-US" sz="4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 ,  c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și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d = - 8 +13.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3563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Calibri"/>
                          <a:cs typeface="Times New Roman"/>
                        </a:rPr>
                        <a:t>Scrieți în casetă litera A, dacă propoziția este adevărată, sau litera  F, dacă propoziția este falsă: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i="1" dirty="0">
                          <a:latin typeface="Times New Roman"/>
                          <a:ea typeface="Calibri"/>
                          <a:cs typeface="Times New Roman"/>
                        </a:rPr>
                        <a:t>“ Valoarea numărului b este un număr întreg “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855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b)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Calibri"/>
                          <a:cs typeface="Times New Roman"/>
                        </a:rPr>
                        <a:t>Comparați valorile lui c și d.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3 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005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c)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Calculați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valoarea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expresiei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2000" i="1" baseline="30000" dirty="0" err="1" smtClean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o-RO" sz="2000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o-RO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3 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782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d)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Demonstrați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că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2000" i="1" dirty="0" smtClean="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 =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4 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9666" y="2279177"/>
            <a:ext cx="276225" cy="450375"/>
          </a:xfrm>
          <a:prstGeom prst="rect">
            <a:avLst/>
          </a:prstGeom>
          <a:noFill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31957" y="2361064"/>
            <a:ext cx="504825" cy="223838"/>
          </a:xfrm>
          <a:prstGeom prst="rect">
            <a:avLst/>
          </a:prstGeom>
          <a:noFill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21623" y="5554638"/>
            <a:ext cx="1241946" cy="600502"/>
          </a:xfrm>
          <a:prstGeom prst="rect">
            <a:avLst/>
          </a:prstGeom>
          <a:noFill/>
        </p:spPr>
      </p:pic>
      <p:sp>
        <p:nvSpPr>
          <p:cNvPr id="2054" name="Прямоугольник 7"/>
          <p:cNvSpPr>
            <a:spLocks/>
          </p:cNvSpPr>
          <p:nvPr/>
        </p:nvSpPr>
        <p:spPr bwMode="auto">
          <a:xfrm>
            <a:off x="7431774" y="3956453"/>
            <a:ext cx="859241" cy="33576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 sz="2000" dirty="0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1282888" y="191069"/>
            <a:ext cx="100174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estul sumativ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Timp efectiv de lucru: 45 min.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62335" y="709684"/>
            <a:ext cx="9810466" cy="5704764"/>
          </a:xfrm>
        </p:spPr>
        <p:txBody>
          <a:bodyPr/>
          <a:lstStyle/>
          <a:p>
            <a:endParaRPr lang="en-US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19618" y="968992"/>
          <a:ext cx="9580727" cy="5155798"/>
        </p:xfrm>
        <a:graphic>
          <a:graphicData uri="http://schemas.openxmlformats.org/drawingml/2006/table">
            <a:tbl>
              <a:tblPr/>
              <a:tblGrid>
                <a:gridCol w="808335"/>
                <a:gridCol w="8080678"/>
                <a:gridCol w="691714"/>
              </a:tblGrid>
              <a:tr h="1109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2000" b="1" dirty="0">
                          <a:latin typeface="Times New Roman"/>
                          <a:ea typeface="Calibri"/>
                          <a:cs typeface="Times New Roman"/>
                        </a:rPr>
                        <a:t>    2.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Fie 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xpresi</a:t>
                      </a:r>
                      <a:r>
                        <a:rPr lang="ro-RO" sz="2000" dirty="0">
                          <a:latin typeface="Times New Roman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E = 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8452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a)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Explicitați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modulul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3921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b)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Aflați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valoarea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expresiei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0961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c)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Completați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casetele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cu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două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numere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întregi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consecutive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astfel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încât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să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obțineți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o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propoziție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adevărată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&lt; E &lt;                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Argumentați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răspunsul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94579" y="1364776"/>
            <a:ext cx="2605088" cy="453645"/>
          </a:xfrm>
          <a:prstGeom prst="rect">
            <a:avLst/>
          </a:prstGeom>
          <a:noFill/>
        </p:spPr>
      </p:pic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08478" y="2572603"/>
            <a:ext cx="661988" cy="338423"/>
          </a:xfrm>
          <a:prstGeom prst="rect">
            <a:avLst/>
          </a:prstGeom>
          <a:noFill/>
        </p:spPr>
      </p:pic>
      <p:sp>
        <p:nvSpPr>
          <p:cNvPr id="50177" name="Прямоугольник 2"/>
          <p:cNvSpPr>
            <a:spLocks/>
          </p:cNvSpPr>
          <p:nvPr/>
        </p:nvSpPr>
        <p:spPr bwMode="auto">
          <a:xfrm>
            <a:off x="3651011" y="4967454"/>
            <a:ext cx="323850" cy="219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78" name="Прямоугольник 5"/>
          <p:cNvSpPr>
            <a:spLocks/>
          </p:cNvSpPr>
          <p:nvPr/>
        </p:nvSpPr>
        <p:spPr bwMode="auto">
          <a:xfrm>
            <a:off x="5309216" y="4953806"/>
            <a:ext cx="323850" cy="219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DD63C3F5-84BA-43EE-96F9-78BEF5FA0A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0523" y="794136"/>
            <a:ext cx="9823508" cy="52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489737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54843"/>
            <a:ext cx="9144000" cy="8120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fr-FR" sz="4400" b="1" dirty="0" smtClean="0"/>
              <a:t>Baremul de corectare</a:t>
            </a:r>
            <a:endParaRPr lang="ru-RU" sz="4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1225" y="1015998"/>
          <a:ext cx="10426888" cy="5713082"/>
        </p:xfrm>
        <a:graphic>
          <a:graphicData uri="http://schemas.openxmlformats.org/drawingml/2006/table">
            <a:tbl>
              <a:tblPr/>
              <a:tblGrid>
                <a:gridCol w="390064"/>
                <a:gridCol w="583044"/>
                <a:gridCol w="1074055"/>
                <a:gridCol w="3548418"/>
                <a:gridCol w="1357952"/>
                <a:gridCol w="1282890"/>
                <a:gridCol w="2190465"/>
              </a:tblGrid>
              <a:tr h="72723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Item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Răspuns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corect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Etapele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rezolvării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Punctaj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acordat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Scor</a:t>
                      </a: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maxim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Observații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726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1)a)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a)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 dirty="0">
                          <a:latin typeface="Times New Roman"/>
                          <a:ea typeface="Calibri"/>
                          <a:cs typeface="Times New Roman"/>
                        </a:rPr>
                        <a:t>Punctele se acordă numai pentru completarea corectă a casetei.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0846">
                <a:tc>
                  <a:txBody>
                    <a:bodyPr/>
                    <a:lstStyle/>
                    <a:p>
                      <a:pPr marL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b)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&gt;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 determinarea lui c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 determinarea lui d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răspunsul corect.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3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0846">
                <a:tc>
                  <a:txBody>
                    <a:bodyPr/>
                    <a:lstStyle/>
                    <a:p>
                      <a:pPr marL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c)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 determinarea lui a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 determinarea lui b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răspunsul corect.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3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316">
                <a:tc>
                  <a:txBody>
                    <a:bodyPr/>
                    <a:lstStyle/>
                    <a:p>
                      <a:pPr marL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d)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- 25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= (5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= 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- (5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-2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= 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-12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- 5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20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-12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= 5</a:t>
                      </a:r>
                      <a:r>
                        <a:rPr lang="en-US" sz="20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-2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­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8100" cy="204788"/>
          </a:xfrm>
          <a:prstGeom prst="rect">
            <a:avLst/>
          </a:prstGeom>
          <a:noFill/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36877" y="6336897"/>
            <a:ext cx="762000" cy="309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30406" y="511793"/>
          <a:ext cx="9703558" cy="6340293"/>
        </p:xfrm>
        <a:graphic>
          <a:graphicData uri="http://schemas.openxmlformats.org/drawingml/2006/table">
            <a:tbl>
              <a:tblPr/>
              <a:tblGrid>
                <a:gridCol w="368709"/>
                <a:gridCol w="551122"/>
                <a:gridCol w="931472"/>
                <a:gridCol w="3154588"/>
                <a:gridCol w="1275341"/>
                <a:gridCol w="1026949"/>
                <a:gridCol w="2395377"/>
              </a:tblGrid>
              <a:tr h="143301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a)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explicitarea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2000" dirty="0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odulului</a:t>
                      </a:r>
                      <a:r>
                        <a:rPr lang="ro-RO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6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b)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- aplicarea corectă a formulei pătratului diferenței;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- deschiderea corectă a parantezelor;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- scoaterea factorului de sub radical;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-răspunsul corect.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6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c)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-2 și -1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- determinarea valorii aproximative a expresiei E (câte 1p. pentru fiecare aproximare);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- completarea corectă a casetelor</a:t>
                      </a:r>
                      <a:r>
                        <a:rPr lang="ro-RO" sz="2000">
                          <a:latin typeface="Times New Roman"/>
                          <a:ea typeface="Times New Roman"/>
                          <a:cs typeface="Times New Roman"/>
                        </a:rPr>
                        <a:t> (câte 1 p. pentru fiecare casetă)</a:t>
                      </a: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3 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5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01755" y="750627"/>
            <a:ext cx="682388" cy="354842"/>
          </a:xfrm>
          <a:prstGeom prst="rect">
            <a:avLst/>
          </a:prstGeom>
          <a:noFill/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3988" y="2831910"/>
            <a:ext cx="702859" cy="4026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4101BA-B33B-4580-B44F-F1956167E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/>
              <a:t>   </a:t>
            </a:r>
            <a:r>
              <a:rPr lang="x-none" sz="4000" b="1" i="1" smtClean="0">
                <a:solidFill>
                  <a:srgbClr val="00B050"/>
                </a:solidFill>
              </a:rPr>
              <a:t>Competențele-cheie  - finalități </a:t>
            </a:r>
            <a:r>
              <a:rPr lang="x-none" sz="4000" b="1" i="1">
                <a:solidFill>
                  <a:srgbClr val="00B050"/>
                </a:solidFill>
              </a:rPr>
              <a:t>educaționale                     </a:t>
            </a:r>
            <a:r>
              <a:rPr lang="x-none" sz="4000" b="1" i="1" smtClean="0">
                <a:solidFill>
                  <a:srgbClr val="00B050"/>
                </a:solidFill>
              </a:rPr>
              <a:t>(Codul Educației, 2014)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82C0E37-A716-40F0-819E-7AB94C1D8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7785"/>
            <a:ext cx="10515600" cy="4937760"/>
          </a:xfrm>
        </p:spPr>
        <p:txBody>
          <a:bodyPr>
            <a:normAutofit fontScale="25000" lnSpcReduction="20000"/>
          </a:bodyPr>
          <a:lstStyle/>
          <a:p>
            <a:pPr marL="914400">
              <a:lnSpc>
                <a:spcPct val="115000"/>
              </a:lnSpc>
            </a:pPr>
            <a:r>
              <a:rPr lang="en-US" sz="10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Educaţia</a:t>
            </a:r>
            <a:r>
              <a:rPr lang="en-US" sz="1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urmăreşte</a:t>
            </a:r>
            <a:r>
              <a:rPr lang="en-US" sz="1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1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următoarelor</a:t>
            </a:r>
            <a:r>
              <a:rPr lang="en-US" sz="1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competenţe-cheie</a:t>
            </a:r>
            <a:r>
              <a:rPr lang="en-US" sz="1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0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comunicare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limba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română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b="1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comunicare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limba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maternă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ru-RU" sz="10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comunicare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limbi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străine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matematică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ştiinţe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tehnologie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b="1" dirty="0" smtClean="0">
              <a:solidFill>
                <a:srgbClr val="C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   </a:t>
            </a:r>
            <a:endParaRPr lang="ru-RU" sz="10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competenţa</a:t>
            </a:r>
            <a:r>
              <a:rPr lang="en-US" sz="10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100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învăţa</a:t>
            </a:r>
            <a:r>
              <a:rPr lang="en-US" sz="10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0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înveţi</a:t>
            </a:r>
            <a:r>
              <a:rPr lang="en-US" sz="10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b="1" dirty="0" smtClean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civice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antreprenoriale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spirit de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iniţiativă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b="1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exprimare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culturală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conştientizare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valorilor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culturale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0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545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5" name="Объект 4">
                <a:extLst>
                  <a:ext uri="{FF2B5EF4-FFF2-40B4-BE49-F238E27FC236}">
                    <a16:creationId xmlns:a16="http://schemas.microsoft.com/office/drawing/2014/main" id="{4584D334-DD92-41FD-AC4C-82BA452028D4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5917993"/>
                  </p:ext>
                </p:extLst>
              </p:nvPr>
            </p:nvGraphicFramePr>
            <p:xfrm>
              <a:off x="1413441" y="1031848"/>
              <a:ext cx="9869752" cy="1793637"/>
            </p:xfrm>
            <a:graphic>
              <a:graphicData uri="http://schemas.openxmlformats.org/drawingml/2006/table">
                <a:tbl>
                  <a:tblPr firstRow="1" firstCol="1" lastRow="1" lastCol="1" bandRow="1" bandCol="1"/>
                  <a:tblGrid>
                    <a:gridCol w="433061">
                      <a:extLst>
                        <a:ext uri="{9D8B030D-6E8A-4147-A177-3AD203B41FA5}">
                          <a16:colId xmlns:a16="http://schemas.microsoft.com/office/drawing/2014/main" val="2557516698"/>
                        </a:ext>
                      </a:extLst>
                    </a:gridCol>
                    <a:gridCol w="433061">
                      <a:extLst>
                        <a:ext uri="{9D8B030D-6E8A-4147-A177-3AD203B41FA5}">
                          <a16:colId xmlns:a16="http://schemas.microsoft.com/office/drawing/2014/main" val="3751103726"/>
                        </a:ext>
                      </a:extLst>
                    </a:gridCol>
                    <a:gridCol w="1371003">
                      <a:extLst>
                        <a:ext uri="{9D8B030D-6E8A-4147-A177-3AD203B41FA5}">
                          <a16:colId xmlns:a16="http://schemas.microsoft.com/office/drawing/2014/main" val="1109609279"/>
                        </a:ext>
                      </a:extLst>
                    </a:gridCol>
                    <a:gridCol w="47165">
                      <a:extLst>
                        <a:ext uri="{9D8B030D-6E8A-4147-A177-3AD203B41FA5}">
                          <a16:colId xmlns:a16="http://schemas.microsoft.com/office/drawing/2014/main" val="2975900262"/>
                        </a:ext>
                      </a:extLst>
                    </a:gridCol>
                    <a:gridCol w="4103360">
                      <a:extLst>
                        <a:ext uri="{9D8B030D-6E8A-4147-A177-3AD203B41FA5}">
                          <a16:colId xmlns:a16="http://schemas.microsoft.com/office/drawing/2014/main" val="2530442035"/>
                        </a:ext>
                      </a:extLst>
                    </a:gridCol>
                    <a:gridCol w="77509">
                      <a:extLst>
                        <a:ext uri="{9D8B030D-6E8A-4147-A177-3AD203B41FA5}">
                          <a16:colId xmlns:a16="http://schemas.microsoft.com/office/drawing/2014/main" val="2678274062"/>
                        </a:ext>
                      </a:extLst>
                    </a:gridCol>
                    <a:gridCol w="1009761">
                      <a:extLst>
                        <a:ext uri="{9D8B030D-6E8A-4147-A177-3AD203B41FA5}">
                          <a16:colId xmlns:a16="http://schemas.microsoft.com/office/drawing/2014/main" val="272037679"/>
                        </a:ext>
                      </a:extLst>
                    </a:gridCol>
                    <a:gridCol w="1081581">
                      <a:extLst>
                        <a:ext uri="{9D8B030D-6E8A-4147-A177-3AD203B41FA5}">
                          <a16:colId xmlns:a16="http://schemas.microsoft.com/office/drawing/2014/main" val="2872262531"/>
                        </a:ext>
                      </a:extLst>
                    </a:gridCol>
                    <a:gridCol w="1313251">
                      <a:extLst>
                        <a:ext uri="{9D8B030D-6E8A-4147-A177-3AD203B41FA5}">
                          <a16:colId xmlns:a16="http://schemas.microsoft.com/office/drawing/2014/main" val="686615181"/>
                        </a:ext>
                      </a:extLst>
                    </a:gridCol>
                  </a:tblGrid>
                  <a:tr h="655808">
                    <a:tc>
                      <a:txBody>
                        <a:bodyPr/>
                        <a:lstStyle/>
                        <a:p>
                          <a:pPr>
                            <a:spcBef>
                              <a:spcPts val="15"/>
                            </a:spcBef>
                          </a:pPr>
                          <a:r>
                            <a:rPr lang="en-US" sz="20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R="60960" algn="r"/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spcBef>
                              <a:spcPts val="15"/>
                            </a:spcBef>
                          </a:pPr>
                          <a:r>
                            <a:rPr lang="en-US" sz="20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R="59690" algn="r"/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a)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spcBef>
                              <a:spcPts val="45"/>
                            </a:spcBef>
                          </a:pPr>
                          <a:r>
                            <a:rPr lang="en-US" sz="20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en-US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AB </a:t>
                          </a:r>
                          <a:r>
                            <a:rPr lang="en-US" sz="2000" dirty="0">
                              <a:effectLst/>
                              <a:latin typeface="Symbol" panose="05050102010706020507" pitchFamily="18" charset="2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=</a:t>
                          </a:r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43815"/>
                          <a:r>
                            <a:rPr lang="en-US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41275">
                            <a:spcBef>
                              <a:spcPts val="63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41275">
                            <a:lnSpc>
                              <a:spcPts val="1320"/>
                            </a:lnSpc>
                            <a:spcBef>
                              <a:spcPts val="2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342900" lvl="0" indent="-342900">
                            <a:spcBef>
                              <a:spcPts val="195"/>
                            </a:spcBef>
                            <a:spcAft>
                              <a:spcPts val="0"/>
                            </a:spcAft>
                            <a:buFont typeface="Times New Roman" panose="02020603050405020304" pitchFamily="18" charset="0"/>
                            <a:buChar char="-"/>
                            <a:tabLst>
                              <a:tab pos="175260" algn="l"/>
                            </a:tabLst>
                          </a:pPr>
                          <a14:m>
                            <m:oMath xmlns:m="http://schemas.openxmlformats.org/officeDocument/2006/math"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e>
                              </m:rad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=5∙2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=10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;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342900" lvl="0" indent="-342900">
                            <a:spcBef>
                              <a:spcPts val="195"/>
                            </a:spcBef>
                            <a:spcAft>
                              <a:spcPts val="0"/>
                            </a:spcAft>
                            <a:buFont typeface="Times New Roman" panose="02020603050405020304" pitchFamily="18" charset="0"/>
                            <a:buChar char="-"/>
                            <a:tabLst>
                              <a:tab pos="175260" algn="l"/>
                            </a:tabLst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75</m:t>
                                  </m:r>
                                </m:e>
                              </m:rad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=5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;</a:t>
                          </a:r>
                          <a:endParaRPr lang="ro-MD" sz="20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lvl="0" indent="0">
                            <a:spcBef>
                              <a:spcPts val="195"/>
                            </a:spcBef>
                            <a:spcAft>
                              <a:spcPts val="0"/>
                            </a:spcAft>
                            <a:buFont typeface="Times New Roman" panose="02020603050405020304" pitchFamily="18" charset="0"/>
                            <a:buNone/>
                            <a:tabLst>
                              <a:tab pos="175260" algn="l"/>
                            </a:tabLst>
                          </a:pP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34925">
                            <a:spcBef>
                              <a:spcPts val="65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85420">
                            <a:spcBef>
                              <a:spcPts val="9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000" spc="-5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185420">
                            <a:spcBef>
                              <a:spcPts val="25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r>
                            <a:rPr lang="en-US" sz="2000" spc="-5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207010">
                            <a:spcBef>
                              <a:spcPts val="9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20581549"/>
                      </a:ext>
                    </a:extLst>
                  </a:tr>
                  <a:tr h="266331"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16510" algn="ctr">
                            <a:lnSpc>
                              <a:spcPts val="1220"/>
                            </a:lnSpc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04140">
                            <a:lnSpc>
                              <a:spcPts val="1220"/>
                            </a:lnSpc>
                          </a:pPr>
                          <a:r>
                            <a:rPr lang="en-US" sz="20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AB =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Calibri" panose="020F0502020204030204" pitchFamily="34" charset="0"/>
                            </a:rPr>
                            <a:t> m</a:t>
                          </a:r>
                          <a:r>
                            <a:rPr lang="en-US" sz="20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68910" marR="158750" algn="ctr">
                            <a:lnSpc>
                              <a:spcPts val="122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97319334"/>
                      </a:ext>
                    </a:extLst>
                  </a:tr>
                  <a:tr h="462042"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64770" marR="49530" algn="ctr">
                            <a:spcBef>
                              <a:spcPts val="65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0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20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i="1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Calibri" panose="020F0502020204030204" pitchFamily="34" charset="0"/>
                            </a:rPr>
                            <a:t>m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R="16510" algn="ctr">
                            <a:spcBef>
                              <a:spcPts val="86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-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30810">
                            <a:spcBef>
                              <a:spcPts val="685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𝑃</m:t>
                              </m:r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=4∙5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Calibri" panose="020F0502020204030204" pitchFamily="34" charset="0"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r>
                                <a:rPr lang="en-US" sz="20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20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68910" marR="158750" algn="ctr">
                            <a:spcBef>
                              <a:spcPts val="54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207010">
                            <a:spcBef>
                              <a:spcPts val="54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832639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Объект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584D334-DD92-41FD-AC4C-82BA452028D4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45917993"/>
                  </p:ext>
                </p:extLst>
              </p:nvPr>
            </p:nvGraphicFramePr>
            <p:xfrm>
              <a:off x="1413441" y="1031848"/>
              <a:ext cx="9869752" cy="1793637"/>
            </p:xfrm>
            <a:graphic>
              <a:graphicData uri="http://schemas.openxmlformats.org/drawingml/2006/table">
                <a:tbl>
                  <a:tblPr firstRow="1" firstCol="1" lastRow="1" lastCol="1" bandRow="1" bandCol="1"/>
                  <a:tblGrid>
                    <a:gridCol w="433061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57516698"/>
                        </a:ext>
                      </a:extLst>
                    </a:gridCol>
                    <a:gridCol w="433061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3751103726"/>
                        </a:ext>
                      </a:extLst>
                    </a:gridCol>
                    <a:gridCol w="1371003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109609279"/>
                        </a:ext>
                      </a:extLst>
                    </a:gridCol>
                    <a:gridCol w="47165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975900262"/>
                        </a:ext>
                      </a:extLst>
                    </a:gridCol>
                    <a:gridCol w="410336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30442035"/>
                        </a:ext>
                      </a:extLst>
                    </a:gridCol>
                    <a:gridCol w="77509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678274062"/>
                        </a:ext>
                      </a:extLst>
                    </a:gridCol>
                    <a:gridCol w="1009761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72037679"/>
                        </a:ext>
                      </a:extLst>
                    </a:gridCol>
                    <a:gridCol w="1081581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872262531"/>
                        </a:ext>
                      </a:extLst>
                    </a:gridCol>
                    <a:gridCol w="1313251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686615181"/>
                        </a:ext>
                      </a:extLst>
                    </a:gridCol>
                  </a:tblGrid>
                  <a:tr h="1026795">
                    <a:tc>
                      <a:txBody>
                        <a:bodyPr/>
                        <a:lstStyle/>
                        <a:p>
                          <a:pPr>
                            <a:spcBef>
                              <a:spcPts val="15"/>
                            </a:spcBef>
                          </a:pPr>
                          <a:r>
                            <a:rPr lang="en-US" sz="20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R="60960" algn="r"/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spcBef>
                              <a:spcPts val="15"/>
                            </a:spcBef>
                          </a:pPr>
                          <a:r>
                            <a:rPr lang="en-US" sz="20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R="59690" algn="r"/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a)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3556" t="-5936" r="-557778" b="-365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1275">
                            <a:spcBef>
                              <a:spcPts val="63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41275">
                            <a:lnSpc>
                              <a:spcPts val="1320"/>
                            </a:lnSpc>
                            <a:spcBef>
                              <a:spcPts val="2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55869" t="-7692" r="-85290" b="-7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925">
                            <a:spcBef>
                              <a:spcPts val="65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85420">
                            <a:spcBef>
                              <a:spcPts val="9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000" spc="-5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185420">
                            <a:spcBef>
                              <a:spcPts val="25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r>
                            <a:rPr lang="en-US" sz="2000" spc="-5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207010">
                            <a:spcBef>
                              <a:spcPts val="9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520581549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16510" algn="ctr">
                            <a:lnSpc>
                              <a:spcPts val="1220"/>
                            </a:lnSpc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5869" t="-364000" r="-85290" b="-16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68910" marR="158750" algn="ctr">
                            <a:lnSpc>
                              <a:spcPts val="122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97319334"/>
                      </a:ext>
                    </a:extLst>
                  </a:tr>
                  <a:tr h="462042"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3556" t="-305263" r="-557778" b="-52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R="16510" algn="ctr">
                            <a:spcBef>
                              <a:spcPts val="86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-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5869" t="-305263" r="-85290" b="-52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68910" marR="158750" algn="ctr">
                            <a:spcBef>
                              <a:spcPts val="54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207010">
                            <a:spcBef>
                              <a:spcPts val="54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3832639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8FCEFE37-1A12-4C46-81B9-4411A369D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07894310"/>
              </p:ext>
            </p:extLst>
          </p:nvPr>
        </p:nvGraphicFramePr>
        <p:xfrm>
          <a:off x="1400961" y="2835479"/>
          <a:ext cx="9869751" cy="362658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35588">
                  <a:extLst>
                    <a:ext uri="{9D8B030D-6E8A-4147-A177-3AD203B41FA5}">
                      <a16:colId xmlns:a16="http://schemas.microsoft.com/office/drawing/2014/main" xmlns="" val="2674260805"/>
                    </a:ext>
                  </a:extLst>
                </a:gridCol>
                <a:gridCol w="435588">
                  <a:extLst>
                    <a:ext uri="{9D8B030D-6E8A-4147-A177-3AD203B41FA5}">
                      <a16:colId xmlns:a16="http://schemas.microsoft.com/office/drawing/2014/main" xmlns="" val="3432155436"/>
                    </a:ext>
                  </a:extLst>
                </a:gridCol>
                <a:gridCol w="1379005">
                  <a:extLst>
                    <a:ext uri="{9D8B030D-6E8A-4147-A177-3AD203B41FA5}">
                      <a16:colId xmlns:a16="http://schemas.microsoft.com/office/drawing/2014/main" xmlns="" val="159849049"/>
                    </a:ext>
                  </a:extLst>
                </a:gridCol>
                <a:gridCol w="4210333">
                  <a:extLst>
                    <a:ext uri="{9D8B030D-6E8A-4147-A177-3AD203B41FA5}">
                      <a16:colId xmlns:a16="http://schemas.microsoft.com/office/drawing/2014/main" xmlns="" val="3871221736"/>
                    </a:ext>
                  </a:extLst>
                </a:gridCol>
                <a:gridCol w="1015656">
                  <a:extLst>
                    <a:ext uri="{9D8B030D-6E8A-4147-A177-3AD203B41FA5}">
                      <a16:colId xmlns:a16="http://schemas.microsoft.com/office/drawing/2014/main" xmlns="" val="2758448188"/>
                    </a:ext>
                  </a:extLst>
                </a:gridCol>
                <a:gridCol w="1087893">
                  <a:extLst>
                    <a:ext uri="{9D8B030D-6E8A-4147-A177-3AD203B41FA5}">
                      <a16:colId xmlns:a16="http://schemas.microsoft.com/office/drawing/2014/main" xmlns="" val="1832168449"/>
                    </a:ext>
                  </a:extLst>
                </a:gridCol>
                <a:gridCol w="1305688">
                  <a:extLst>
                    <a:ext uri="{9D8B030D-6E8A-4147-A177-3AD203B41FA5}">
                      <a16:colId xmlns:a16="http://schemas.microsoft.com/office/drawing/2014/main" xmlns="" val="1382256372"/>
                    </a:ext>
                  </a:extLst>
                </a:gridCol>
              </a:tblGrid>
              <a:tr h="1821926"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4135"/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40"/>
                        </a:spcBef>
                      </a:pPr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4770" marR="5778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1,275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kg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95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190500" algn="l"/>
                        </a:tabLs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calcularea</a:t>
                      </a:r>
                      <a:r>
                        <a:rPr lang="en-US" sz="2000" spc="-5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ariei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spc="-15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suprafeței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laterale</a:t>
                      </a:r>
                      <a:r>
                        <a:rPr lang="en-US" sz="2000" spc="-5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12725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terenului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75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000" baseline="30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104140" lvl="0" indent="-342900">
                        <a:lnSpc>
                          <a:spcPct val="101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190500" algn="l"/>
                        </a:tabLs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determinarea</a:t>
                      </a:r>
                      <a:r>
                        <a:rPr lang="en-US" sz="2000" spc="-15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cantității</a:t>
                      </a:r>
                      <a:r>
                        <a:rPr lang="en-US" sz="2000" spc="-15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necesare</a:t>
                      </a:r>
                      <a:r>
                        <a:rPr lang="en-US" sz="2000" spc="-1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semințe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trifoi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grame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1275</a:t>
                      </a:r>
                      <a:r>
                        <a:rPr lang="en-US" sz="2000" spc="-65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390"/>
                        </a:lnSpc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190500" algn="l"/>
                        </a:tabLs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transformarea</a:t>
                      </a:r>
                      <a:r>
                        <a:rPr lang="en-US" sz="2000" spc="-8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cantității</a:t>
                      </a:r>
                      <a:r>
                        <a:rPr lang="en-US" sz="2000" spc="-8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n-US" sz="2000" spc="-8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semințe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12725">
                        <a:lnSpc>
                          <a:spcPts val="12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trifoi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kg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40"/>
                        </a:spcBef>
                      </a:pPr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4150"/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45"/>
                        </a:spcBef>
                      </a:pPr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4150"/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5740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18310696"/>
                  </a:ext>
                </a:extLst>
              </a:tr>
              <a:tr h="1486569">
                <a:tc gridSpan="2">
                  <a:txBody>
                    <a:bodyPr/>
                    <a:lstStyle/>
                    <a:p>
                      <a:r>
                        <a:rPr lang="en-US" sz="20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0325" marR="53340" algn="ctr">
                        <a:spcBef>
                          <a:spcPts val="76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35"/>
                        </a:spcBef>
                      </a:pPr>
                      <a:r>
                        <a:rPr lang="en-US" sz="20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4770" marR="57785" algn="ctr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2,275</a:t>
                      </a: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·</a:t>
                      </a: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r>
                        <a:rPr lang="en-US" sz="2000" baseline="3000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–24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Transformarea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corectă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vitezei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190500" algn="l"/>
                        </a:tabLs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calcularea</a:t>
                      </a:r>
                      <a:r>
                        <a:rPr lang="en-US" sz="2000" spc="-2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impulsului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x-none" sz="2000" dirty="0">
                        <a:solidFill>
                          <a:srgbClr val="221F1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190500" algn="l"/>
                        </a:tabLs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38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213360" algn="l"/>
                        </a:tabLs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scrierea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răspunsului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2000" spc="-8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forma</a:t>
                      </a:r>
                      <a:endParaRPr lang="x-none" sz="2000" dirty="0">
                        <a:solidFill>
                          <a:srgbClr val="221F1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38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213360" algn="l"/>
                        </a:tabLs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12725">
                        <a:lnSpc>
                          <a:spcPts val="1335"/>
                        </a:lnSpc>
                      </a:pP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· 10</a:t>
                      </a:r>
                      <a:r>
                        <a:rPr lang="en-US" sz="2000" i="1" baseline="30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&lt;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 10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iar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 </a:t>
                      </a:r>
                      <a:r>
                        <a:rPr lang="en-US" sz="2000" dirty="0">
                          <a:effectLst/>
                          <a:latin typeface="Symbol" panose="05050102010706020507" pitchFamily="18" charset="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4150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x-none" sz="2000" dirty="0">
                        <a:solidFill>
                          <a:srgbClr val="221F1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4150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4150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5740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p.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4910608"/>
                  </a:ext>
                </a:extLst>
              </a:tr>
              <a:tr h="318086">
                <a:tc gridSpan="4">
                  <a:txBody>
                    <a:bodyPr/>
                    <a:lstStyle/>
                    <a:p>
                      <a:pPr marL="1495425" marR="1489075" algn="ctr"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puncte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p.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9915402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6F7BA998-AC3D-409A-9AD9-C017F4C5E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725" algn="l"/>
              </a:tabLst>
            </a:pPr>
            <a:r>
              <a:rPr kumimoji="0" lang="ro-RO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ro-RO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ru-RU" altLang="ru-RU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725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90976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5870"/>
          </a:xfrm>
        </p:spPr>
        <p:txBody>
          <a:bodyPr/>
          <a:lstStyle/>
          <a:p>
            <a:r>
              <a:rPr lang="en-US" dirty="0" err="1" smtClean="0"/>
              <a:t>Baremul</a:t>
            </a:r>
            <a:r>
              <a:rPr lang="en-US" dirty="0" smtClean="0"/>
              <a:t> de  </a:t>
            </a:r>
            <a:r>
              <a:rPr lang="en-US" dirty="0" err="1" smtClean="0"/>
              <a:t>notare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0124" y="3084393"/>
          <a:ext cx="11416354" cy="2910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9261"/>
                <a:gridCol w="1039261"/>
                <a:gridCol w="1039261"/>
                <a:gridCol w="1039261"/>
                <a:gridCol w="954044"/>
                <a:gridCol w="1124477"/>
                <a:gridCol w="1039261"/>
                <a:gridCol w="1039261"/>
                <a:gridCol w="1039261"/>
                <a:gridCol w="1031503"/>
                <a:gridCol w="1031503"/>
              </a:tblGrid>
              <a:tr h="1228300">
                <a:tc>
                  <a:txBody>
                    <a:bodyPr/>
                    <a:lstStyle/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Nota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1239">
                <a:tc>
                  <a:txBody>
                    <a:bodyPr/>
                    <a:lstStyle/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Punctajul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2400" dirty="0" err="1" smtClean="0">
                          <a:latin typeface="Times New Roman"/>
                          <a:ea typeface="Calibri"/>
                          <a:cs typeface="Times New Roman"/>
                        </a:rPr>
                        <a:t>cumu</a:t>
                      </a:r>
                      <a:endParaRPr lang="en-US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latin typeface="Times New Roman"/>
                          <a:ea typeface="Calibri"/>
                          <a:cs typeface="Times New Roman"/>
                        </a:rPr>
                        <a:t>lat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36 - 35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34-32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31-27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r>
                        <a:rPr lang="en-US" sz="2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-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21 -16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- 1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2 - 1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5FBCB99-74A3-402B-8FA7-D14A6BCF5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125"/>
            <a:ext cx="10515600" cy="5052838"/>
          </a:xfrm>
        </p:spPr>
        <p:txBody>
          <a:bodyPr/>
          <a:lstStyle/>
          <a:p>
            <a:pPr marL="0" indent="0">
              <a:buNone/>
            </a:pPr>
            <a:endParaRPr lang="x-none" dirty="0"/>
          </a:p>
          <a:p>
            <a:pPr marL="0" indent="0">
              <a:buNone/>
            </a:pPr>
            <a:r>
              <a:rPr lang="x-none" dirty="0"/>
              <a:t>           </a:t>
            </a:r>
            <a:r>
              <a:rPr lang="x-none" sz="3200" b="1" i="1" dirty="0">
                <a:solidFill>
                  <a:srgbClr val="0070C0"/>
                </a:solidFill>
              </a:rPr>
              <a:t>MULȚUMESC</a:t>
            </a:r>
          </a:p>
          <a:p>
            <a:pPr marL="0" indent="0">
              <a:buNone/>
            </a:pPr>
            <a:r>
              <a:rPr lang="x-none" sz="3200" b="1" i="1" dirty="0">
                <a:solidFill>
                  <a:srgbClr val="0070C0"/>
                </a:solidFill>
              </a:rPr>
              <a:t>                                              PENTRU </a:t>
            </a:r>
            <a:br>
              <a:rPr lang="x-none" sz="3200" b="1" i="1" dirty="0">
                <a:solidFill>
                  <a:srgbClr val="0070C0"/>
                </a:solidFill>
              </a:rPr>
            </a:br>
            <a:r>
              <a:rPr lang="x-none" sz="3200" b="1" i="1" dirty="0">
                <a:solidFill>
                  <a:srgbClr val="0070C0"/>
                </a:solidFill>
              </a:rPr>
              <a:t>                                                                     ATENȚIE !</a:t>
            </a:r>
          </a:p>
          <a:p>
            <a:pPr marL="0" indent="0">
              <a:buNone/>
            </a:pPr>
            <a:endParaRPr lang="x-none" sz="3200" b="1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x-none" dirty="0"/>
          </a:p>
          <a:p>
            <a:pPr marL="0" indent="0">
              <a:buNone/>
            </a:pPr>
            <a:r>
              <a:rPr lang="x-none" sz="3600" b="1" dirty="0">
                <a:solidFill>
                  <a:srgbClr val="C00000"/>
                </a:solidFill>
              </a:rPr>
              <a:t>           SĂNĂTATE</a:t>
            </a:r>
          </a:p>
          <a:p>
            <a:pPr marL="0" indent="0">
              <a:buNone/>
            </a:pPr>
            <a:r>
              <a:rPr lang="x-none" sz="3600" b="1" dirty="0">
                <a:solidFill>
                  <a:srgbClr val="C00000"/>
                </a:solidFill>
              </a:rPr>
              <a:t>                                             ȘI</a:t>
            </a:r>
          </a:p>
          <a:p>
            <a:pPr marL="0" indent="0">
              <a:buNone/>
            </a:pPr>
            <a:r>
              <a:rPr lang="x-none" sz="3600" b="1" dirty="0">
                <a:solidFill>
                  <a:srgbClr val="C00000"/>
                </a:solidFill>
              </a:rPr>
              <a:t>                                                                   SUCCESE  !!!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112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x-none" sz="3600" b="1" i="1" smtClean="0">
                <a:solidFill>
                  <a:srgbClr val="C00000"/>
                </a:solidFill>
              </a:rPr>
              <a:t>Competențele specifice matematicii   </a:t>
            </a:r>
            <a:r>
              <a:rPr lang="x-none" sz="3600" smtClean="0"/>
              <a:t>                       </a:t>
            </a:r>
            <a:r>
              <a:rPr lang="x-none" sz="3600" b="1" i="1" smtClean="0">
                <a:solidFill>
                  <a:srgbClr val="00B0F0"/>
                </a:solidFill>
              </a:rPr>
              <a:t>Gimnaziu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endParaRPr lang="ro-MO" dirty="0" smtClean="0"/>
          </a:p>
          <a:p>
            <a:pPr lvl="0"/>
            <a:endParaRPr lang="ro-MO" dirty="0" smtClean="0"/>
          </a:p>
          <a:p>
            <a:pPr marL="342900" marR="125730" lvl="0" indent="-342900" algn="just">
              <a:lnSpc>
                <a:spcPct val="111000"/>
              </a:lnSpc>
              <a:spcBef>
                <a:spcPts val="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operarea cu numere reale pentru a efectua calcule în diverse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contexte,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manifestând interes pentru rigoare şi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precizie;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095" lvl="0" indent="-342900" algn="just">
              <a:lnSpc>
                <a:spcPct val="111000"/>
              </a:lnSpc>
              <a:spcBef>
                <a:spcPts val="17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exprimarea în limbaj matematic a unui demers, a unei situaţii, a unei soluţii,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mulând clar şi concis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enunţul;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6365" lvl="0" indent="-342900" algn="just">
              <a:lnSpc>
                <a:spcPct val="111000"/>
              </a:lnSpc>
              <a:spcBef>
                <a:spcPts val="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aplicarea raţionamentului matematic la identificarea şi rezolvarea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problemelor,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dovedind claritate, corectitudine şi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concizie;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730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investigarea seturilor de date, folosind instrumente, inclusiv digitale, şi modele matematice,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pentru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studia/explica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relaţii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şi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procese,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manifestând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perseverenţă şi spirit</a:t>
            </a:r>
            <a:r>
              <a:rPr lang="ro-RO" i="1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analitic;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7635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explorarea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noţiunilor,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relaţiilor şi instrumentelor geometrice pentru rezolvarea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problemelor,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demonstrând consecvenţă şi abordare deductivă;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095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extrapolarea achiziţiilor matematice pentru a identifica şi a explica procese, fenomene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din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diverse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domenii,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utilizând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concepte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şi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în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abordarea diverselor</a:t>
            </a:r>
            <a:r>
              <a:rPr lang="ro-RO" i="1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situaţii;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2900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7.    </a:t>
            </a:r>
            <a:r>
              <a:rPr lang="ro-RO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justificarea unui demers sau rezultat matematic, recurgând la argumentări, susţinând propriile idei şi opinii.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0475"/>
          </a:xfrm>
        </p:spPr>
        <p:txBody>
          <a:bodyPr>
            <a:normAutofit fontScale="90000"/>
          </a:bodyPr>
          <a:lstStyle/>
          <a:p>
            <a:pPr algn="ctr"/>
            <a:r>
              <a:rPr lang="x-none" b="1" i="1" smtClean="0">
                <a:solidFill>
                  <a:srgbClr val="00B0F0"/>
                </a:solidFill>
              </a:rPr>
              <a:t> Competențele specifice matematicii</a:t>
            </a:r>
            <a:r>
              <a:rPr lang="x-none" b="1" i="1" smtClean="0">
                <a:solidFill>
                  <a:srgbClr val="00B0F0"/>
                </a:solidFill>
              </a:rPr>
              <a:t>,</a:t>
            </a:r>
            <a:r>
              <a:rPr lang="x-none" smtClean="0"/>
              <a:t> </a:t>
            </a:r>
            <a:r>
              <a:rPr lang="x-none" b="1" i="1" smtClean="0">
                <a:solidFill>
                  <a:srgbClr val="FFC000"/>
                </a:solidFill>
              </a:rPr>
              <a:t>LICEU</a:t>
            </a:r>
            <a:r>
              <a:rPr lang="x-none" b="1" i="1" smtClean="0">
                <a:solidFill>
                  <a:srgbClr val="00B0F0"/>
                </a:solidFill>
              </a:rPr>
              <a:t/>
            </a:r>
            <a:br>
              <a:rPr lang="x-none" b="1" i="1" smtClean="0">
                <a:solidFill>
                  <a:srgbClr val="00B0F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964800"/>
            <a:ext cx="10515600" cy="5212163"/>
          </a:xfrm>
        </p:spPr>
        <p:txBody>
          <a:bodyPr>
            <a:noAutofit/>
          </a:bodyPr>
          <a:lstStyle/>
          <a:p>
            <a:pPr marL="2575560" algn="just">
              <a:lnSpc>
                <a:spcPts val="1580"/>
              </a:lnSpc>
            </a:pPr>
            <a:r>
              <a:rPr lang="ro-RO" sz="1800" b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Profilul real</a:t>
            </a:r>
            <a:endParaRPr lang="ru-RU" sz="1800" b="1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6200" lvl="0" indent="-342900" algn="just">
              <a:lnSpc>
                <a:spcPct val="120000"/>
              </a:lnSpc>
              <a:spcBef>
                <a:spcPts val="0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Operarea cu numere reale și complexe pentru a efectua calcule în diverse contexte, manifestând interes pentru rigoare și</a:t>
            </a:r>
            <a:r>
              <a:rPr lang="ro-RO" sz="1800" spc="-3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precizie.</a:t>
            </a:r>
            <a:endParaRPr lang="ru-RU" sz="1800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5565" lvl="0" indent="-342900" algn="just">
              <a:lnSpc>
                <a:spcPct val="120000"/>
              </a:lnSpc>
              <a:spcBef>
                <a:spcPts val="0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Utilizarea conceptelor matematice, a metodelor, a algoritmilor, a proprietăților, a teoremelor studiate în contexte variate de aplicare, recurgând la concepte și metode</a:t>
            </a:r>
            <a:r>
              <a:rPr lang="ro-RO" sz="1800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matematice</a:t>
            </a:r>
            <a:r>
              <a:rPr lang="ro-RO" sz="1800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în</a:t>
            </a:r>
            <a:r>
              <a:rPr lang="ro-RO" sz="1800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abordarea</a:t>
            </a:r>
            <a:r>
              <a:rPr lang="ro-RO" sz="1800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unor</a:t>
            </a:r>
            <a:r>
              <a:rPr lang="ro-RO" sz="1800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situații</a:t>
            </a:r>
            <a:r>
              <a:rPr lang="ro-RO" sz="1800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cotidiene</a:t>
            </a:r>
            <a:r>
              <a:rPr lang="ro-RO" sz="1800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și/sau</a:t>
            </a:r>
            <a:r>
              <a:rPr lang="ro-RO" sz="1800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pentru</a:t>
            </a:r>
            <a:r>
              <a:rPr lang="ro-RO" sz="1800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rezolvarea unor probleme din diverse</a:t>
            </a:r>
            <a:r>
              <a:rPr lang="ro-RO" sz="1800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domenii.</a:t>
            </a:r>
            <a:endParaRPr lang="ru-RU" sz="1800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6200" lvl="0" indent="-342900" algn="just">
              <a:lnSpc>
                <a:spcPct val="120000"/>
              </a:lnSpc>
              <a:spcBef>
                <a:spcPts val="0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Aplicarea raționamentului matematic în identificarea și rezolvarea problemelor într-o varietate de contexte, dovedind claritate, corectitudine și</a:t>
            </a:r>
            <a:r>
              <a:rPr lang="ro-RO" sz="1800" spc="-10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concizie.</a:t>
            </a:r>
            <a:endParaRPr lang="ru-RU" sz="1800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6200" lvl="0" indent="-342900" algn="just">
              <a:lnSpc>
                <a:spcPct val="120000"/>
              </a:lnSpc>
              <a:spcBef>
                <a:spcPts val="0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Analiza rezolvării unei probleme, a unei situații-problemă în contextul corectitudinii, al simplității, al clarității și al semnificației rezultatelor, dezvoltând spiritul de obiectivitate și de imparțialitate.</a:t>
            </a:r>
            <a:endParaRPr lang="ru-RU" sz="1800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5565" lvl="0" indent="-342900" algn="just">
              <a:lnSpc>
                <a:spcPct val="120000"/>
              </a:lnSpc>
              <a:spcBef>
                <a:spcPts val="0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Extrapolarea achizițiilor matematice dobândite pentru a identifica și a explica procese,</a:t>
            </a:r>
            <a:r>
              <a:rPr lang="ro-RO" sz="1800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fenomene</a:t>
            </a:r>
            <a:r>
              <a:rPr lang="ro-RO" sz="1800" spc="-4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din</a:t>
            </a:r>
            <a:r>
              <a:rPr lang="ro-RO" sz="1800" spc="-4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diverse</a:t>
            </a:r>
            <a:r>
              <a:rPr lang="ro-RO" sz="1800" spc="-4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domenii,</a:t>
            </a:r>
            <a:r>
              <a:rPr lang="ro-RO" sz="1800" spc="-4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utilizând</a:t>
            </a:r>
            <a:r>
              <a:rPr lang="ro-RO" sz="1800" spc="-4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concepte</a:t>
            </a:r>
            <a:r>
              <a:rPr lang="ro-RO" sz="1800" spc="-4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și</a:t>
            </a:r>
            <a:r>
              <a:rPr lang="ro-RO" sz="1800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ro-RO" sz="1800" spc="-4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matematice în abordarea diverselor situații.</a:t>
            </a:r>
            <a:endParaRPr lang="ru-RU" sz="1800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6200" lvl="0" indent="-342900" algn="just">
              <a:lnSpc>
                <a:spcPct val="120000"/>
              </a:lnSpc>
              <a:spcBef>
                <a:spcPts val="0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Elaborarea strategiilor și proiectarea activităților pentru rezolvarea unor probleme teoretice și/sau practice, dezvoltând capacitatea de a aprecia rigoarea, ordinea și eleganța în arhitectura rezolvării unei</a:t>
            </a:r>
            <a:r>
              <a:rPr lang="ro-RO" sz="1800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probleme.</a:t>
            </a:r>
            <a:endParaRPr lang="ru-RU" sz="1800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5565" lvl="0" indent="-342900" algn="just">
              <a:lnSpc>
                <a:spcPct val="120000"/>
              </a:lnSpc>
              <a:spcBef>
                <a:spcPts val="0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Justificarea unui demers sau rezultat matematic, recurgând la argumentări, dovedind tenacitate și</a:t>
            </a:r>
            <a:r>
              <a:rPr lang="ro-RO" sz="1800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perseverență.</a:t>
            </a:r>
            <a:endParaRPr lang="ru-RU" sz="1800" spc="-15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3262" y="733805"/>
            <a:ext cx="10515600" cy="5585108"/>
          </a:xfrm>
        </p:spPr>
        <p:txBody>
          <a:bodyPr>
            <a:normAutofit fontScale="77500" lnSpcReduction="20000"/>
          </a:bodyPr>
          <a:lstStyle/>
          <a:p>
            <a:pPr marL="2575560" algn="just">
              <a:lnSpc>
                <a:spcPts val="1580"/>
              </a:lnSpc>
            </a:pPr>
            <a:r>
              <a:rPr lang="ro-RO" b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Profilurile umanist, arte și sport</a:t>
            </a:r>
          </a:p>
          <a:p>
            <a:pPr marL="2575560" algn="just">
              <a:lnSpc>
                <a:spcPts val="1580"/>
              </a:lnSpc>
              <a:buNone/>
            </a:pPr>
            <a:endParaRPr lang="ru-RU" b="1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730" lvl="0" indent="-342900" algn="just">
              <a:lnSpc>
                <a:spcPct val="111000"/>
              </a:lnSpc>
              <a:spcBef>
                <a:spcPts val="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operarea cu numere reale pentru a efectua calcule în diverse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contexte,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manifestând interes pentru rigoare şi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precizie;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095" lvl="0" indent="-342900" algn="just">
              <a:lnSpc>
                <a:spcPct val="111000"/>
              </a:lnSpc>
              <a:spcBef>
                <a:spcPts val="17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exprimarea în limbaj matematic a unui demers, a unei situaţii, a unei soluţii,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mulând clar şi concis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enunţul;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6365" lvl="0" indent="-342900" algn="just">
              <a:lnSpc>
                <a:spcPct val="111000"/>
              </a:lnSpc>
              <a:spcBef>
                <a:spcPts val="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aplicarea raţionamentului matematic la identificarea şi rezolvarea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problemelor,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dovedind claritate, corectitudine şi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concizie;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730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investigarea seturilor de date, folosind instrumente, inclusiv digitale, şi modele matematice,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pentru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studia/explica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relaţii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şi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procese,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manifestând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perseverenţă şi spirit</a:t>
            </a:r>
            <a:r>
              <a:rPr lang="ro-RO" i="1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analitic;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7635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explorarea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noţiunilor,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relaţiilor şi instrumentelor geometrice pentru rezolvarea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problemelor,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demonstrând consecvenţă şi abordare deductivă;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095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extrapolarea achiziţiilor matematice pentru a identifica şi a explica procese, fenomene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din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diverse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domenii,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utilizând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concepte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şi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în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abordarea diverselor</a:t>
            </a:r>
            <a:r>
              <a:rPr lang="ro-RO" i="1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situaţii;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600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7.    </a:t>
            </a:r>
            <a:r>
              <a:rPr lang="ro-RO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justificarea unui demers sau rezultat matematic, recurgând la argumentări, susţinând     propriile idei şi opinii.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FF3AC6-CD68-458B-94CA-D1004805E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/>
              <a:t> </a:t>
            </a:r>
            <a:r>
              <a:rPr lang="x-none" b="1" i="1" dirty="0">
                <a:solidFill>
                  <a:srgbClr val="00B0F0"/>
                </a:solidFill>
              </a:rPr>
              <a:t>Standardele de eficiență a învățării                       matematicii</a:t>
            </a:r>
            <a:endParaRPr lang="ru-RU" b="1" i="1" dirty="0">
              <a:solidFill>
                <a:srgbClr val="00B0F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19BE06-25FC-4184-97C5-4FEE7B034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x-none" dirty="0"/>
              <a:t>  </a:t>
            </a:r>
            <a:r>
              <a:rPr lang="x-none" sz="4400" dirty="0"/>
              <a:t>9 Domenii</a:t>
            </a:r>
          </a:p>
          <a:p>
            <a:pPr marL="0" indent="0">
              <a:buNone/>
            </a:pPr>
            <a:endParaRPr lang="x-none" sz="4400" dirty="0"/>
          </a:p>
          <a:p>
            <a:pPr>
              <a:buFont typeface="Wingdings" panose="05000000000000000000" pitchFamily="2" charset="2"/>
              <a:buChar char="Ø"/>
            </a:pPr>
            <a:r>
              <a:rPr lang="x-none" sz="4400" dirty="0"/>
              <a:t>  22 Standarde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144759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smtClean="0">
                <a:solidFill>
                  <a:srgbClr val="00B0F0"/>
                </a:solidFill>
              </a:rPr>
              <a:t>Unit</a:t>
            </a:r>
            <a:r>
              <a:rPr lang="ro-MO" b="1" i="1" dirty="0" smtClean="0">
                <a:solidFill>
                  <a:srgbClr val="00B0F0"/>
                </a:solidFill>
              </a:rPr>
              <a:t>ățile de competență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o-MO" dirty="0" smtClean="0"/>
              <a:t> I.  Curriculumul disciplinar  pentru gimnaziu (clasele V - IX).</a:t>
            </a:r>
          </a:p>
          <a:p>
            <a:pPr>
              <a:buNone/>
            </a:pPr>
            <a:endParaRPr lang="ro-MO" dirty="0" smtClean="0"/>
          </a:p>
          <a:p>
            <a:pPr>
              <a:buNone/>
            </a:pPr>
            <a:r>
              <a:rPr lang="ro-MO" dirty="0" smtClean="0"/>
              <a:t>   II. Curriculumul disciplinar  pentru liceu (clasele X- XII):</a:t>
            </a:r>
          </a:p>
          <a:p>
            <a:pPr>
              <a:buNone/>
            </a:pPr>
            <a:r>
              <a:rPr lang="ro-MO" dirty="0" smtClean="0"/>
              <a:t>   1)Profilul real;</a:t>
            </a:r>
          </a:p>
          <a:p>
            <a:pPr>
              <a:buNone/>
            </a:pPr>
            <a:r>
              <a:rPr lang="ro-MO" dirty="0" smtClean="0"/>
              <a:t>   2) Profilurile umanist, arte și sport.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E025C6-9277-4EB6-BBB5-5A26A351C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625"/>
            <a:ext cx="10515600" cy="682283"/>
          </a:xfrm>
        </p:spPr>
        <p:txBody>
          <a:bodyPr>
            <a:normAutofit fontScale="90000"/>
          </a:bodyPr>
          <a:lstStyle/>
          <a:p>
            <a:r>
              <a:rPr lang="ro-RO" sz="2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Evaluarea </a:t>
            </a:r>
            <a:r>
              <a:rPr lang="ro-RO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sumativă</a:t>
            </a:r>
            <a:r>
              <a:rPr lang="en-US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la </a:t>
            </a:r>
            <a:r>
              <a:rPr lang="en-US" sz="2400" b="1" i="1" dirty="0" err="1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matematic</a:t>
            </a:r>
            <a:r>
              <a:rPr lang="ro-MO" sz="2400" b="1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ă</a:t>
            </a:r>
            <a:r>
              <a:rPr lang="en-US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400" b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este </a:t>
            </a:r>
            <a:r>
              <a:rPr lang="ro-RO" sz="2400" b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semnificativă în trei contexte: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x-none" sz="1800" b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                  </a:t>
            </a:r>
            <a:r>
              <a:rPr lang="x-none" sz="2700" b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x-none" sz="2700" b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x-none" sz="2700" b="1" i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Algoritm</a:t>
            </a:r>
            <a:r>
              <a:rPr lang="ro-MO" sz="27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ii </a:t>
            </a:r>
            <a:r>
              <a:rPr lang="x-none" sz="2700" b="1" i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elaborare a testului sumativ)</a:t>
            </a:r>
            <a:r>
              <a:rPr lang="x-non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x-non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BD7C2CC-02EF-4D29-B16A-0E4537429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436" y="842669"/>
            <a:ext cx="10928283" cy="6308001"/>
          </a:xfrm>
        </p:spPr>
        <p:txBody>
          <a:bodyPr/>
          <a:lstStyle/>
          <a:p>
            <a:pPr marL="0" indent="0">
              <a:buNone/>
            </a:pPr>
            <a:r>
              <a:rPr lang="ro-RO" sz="1800" b="1" spc="-5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a) la</a:t>
            </a:r>
            <a:r>
              <a:rPr lang="ro-RO" sz="1800" b="1" spc="-8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etapa</a:t>
            </a:r>
            <a:r>
              <a:rPr lang="ro-RO" sz="1800" b="1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evaluării</a:t>
            </a:r>
            <a:r>
              <a:rPr lang="ro-RO" sz="1800" b="1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8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finalităților curriculare la </a:t>
            </a:r>
            <a:r>
              <a:rPr lang="ro-RO" sz="1800" b="1" spc="-8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Matematică</a:t>
            </a:r>
            <a:r>
              <a:rPr lang="ro-RO" sz="1800" b="1" spc="-8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(a </a:t>
            </a:r>
            <a:r>
              <a:rPr lang="ro-RO" sz="1800" b="1" spc="-1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unităților</a:t>
            </a:r>
            <a:r>
              <a:rPr lang="ro-RO" sz="1800" b="1" spc="-8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ro-RO" sz="1800" b="1" spc="-8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1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competențe)</a:t>
            </a:r>
            <a:r>
              <a:rPr lang="ro-RO" sz="1800" b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15" dirty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ro-RO" sz="1800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ro-RO" sz="1800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finele</a:t>
            </a:r>
            <a:r>
              <a:rPr lang="ro-RO" sz="1800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parcurgerii</a:t>
            </a:r>
            <a:r>
              <a:rPr lang="ro-RO" sz="1800" spc="-8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unității</a:t>
            </a:r>
            <a:r>
              <a:rPr lang="ro-RO" sz="1800" spc="-8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ro-RO" sz="1800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învățare, </a:t>
            </a:r>
            <a:r>
              <a:rPr lang="ro-RO" sz="1800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ro-RO" sz="1800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capitolului, </a:t>
            </a:r>
            <a:r>
              <a:rPr lang="ro-RO" sz="1800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ro-RO" sz="1800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modulului, </a:t>
            </a:r>
            <a:r>
              <a:rPr lang="ro-RO" sz="1800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</a:t>
            </a:r>
            <a:r>
              <a:rPr lang="ro-RO" sz="1800" spc="-15" dirty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teze semestriale)</a:t>
            </a:r>
            <a:r>
              <a:rPr lang="ro-RO" sz="1800" spc="-2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ru-RU" sz="1800" spc="-5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xmlns="" id="{9F28DDA3-D1EC-4DB0-884B-4DFD896EF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042"/>
            <a:ext cx="11289324" cy="24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xmlns="" id="{C1C373C0-E008-4BC6-85EB-331E79CEFEC8}"/>
              </a:ext>
            </a:extLst>
          </p:cNvPr>
          <p:cNvGrpSpPr>
            <a:grpSpLocks/>
          </p:cNvGrpSpPr>
          <p:nvPr/>
        </p:nvGrpSpPr>
        <p:grpSpPr bwMode="auto">
          <a:xfrm>
            <a:off x="957774" y="1558127"/>
            <a:ext cx="2689176" cy="4877083"/>
            <a:chOff x="1370" y="1250"/>
            <a:chExt cx="4074" cy="6468"/>
          </a:xfrm>
        </p:grpSpPr>
        <p:sp>
          <p:nvSpPr>
            <p:cNvPr id="6" name="AutoShape 20">
              <a:extLst>
                <a:ext uri="{FF2B5EF4-FFF2-40B4-BE49-F238E27FC236}">
                  <a16:creationId xmlns:a16="http://schemas.microsoft.com/office/drawing/2014/main" xmlns="" id="{326AE462-5B5C-4682-9F21-CE41C215E9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" y="1250"/>
              <a:ext cx="4074" cy="2313"/>
            </a:xfrm>
            <a:custGeom>
              <a:avLst/>
              <a:gdLst>
                <a:gd name="T0" fmla="+- 0 5444 1370"/>
                <a:gd name="T1" fmla="*/ T0 w 4074"/>
                <a:gd name="T2" fmla="+- 0 2669 1250"/>
                <a:gd name="T3" fmla="*/ 2669 h 2313"/>
                <a:gd name="T4" fmla="+- 0 5443 1370"/>
                <a:gd name="T5" fmla="*/ T4 w 4074"/>
                <a:gd name="T6" fmla="+- 0 2630 1250"/>
                <a:gd name="T7" fmla="*/ 2630 h 2313"/>
                <a:gd name="T8" fmla="+- 0 5435 1370"/>
                <a:gd name="T9" fmla="*/ T8 w 4074"/>
                <a:gd name="T10" fmla="+- 0 2610 1250"/>
                <a:gd name="T11" fmla="*/ 2610 h 2313"/>
                <a:gd name="T12" fmla="+- 0 5415 1370"/>
                <a:gd name="T13" fmla="*/ T12 w 4074"/>
                <a:gd name="T14" fmla="+- 0 2603 1250"/>
                <a:gd name="T15" fmla="*/ 2603 h 2313"/>
                <a:gd name="T16" fmla="+- 0 5377 1370"/>
                <a:gd name="T17" fmla="*/ T16 w 4074"/>
                <a:gd name="T18" fmla="+- 0 2602 1250"/>
                <a:gd name="T19" fmla="*/ 2602 h 2313"/>
                <a:gd name="T20" fmla="+- 0 1438 1370"/>
                <a:gd name="T21" fmla="*/ T20 w 4074"/>
                <a:gd name="T22" fmla="+- 0 2602 1250"/>
                <a:gd name="T23" fmla="*/ 2602 h 2313"/>
                <a:gd name="T24" fmla="+- 0 1399 1370"/>
                <a:gd name="T25" fmla="*/ T24 w 4074"/>
                <a:gd name="T26" fmla="+- 0 2603 1250"/>
                <a:gd name="T27" fmla="*/ 2603 h 2313"/>
                <a:gd name="T28" fmla="+- 0 1379 1370"/>
                <a:gd name="T29" fmla="*/ T28 w 4074"/>
                <a:gd name="T30" fmla="+- 0 2610 1250"/>
                <a:gd name="T31" fmla="*/ 2610 h 2313"/>
                <a:gd name="T32" fmla="+- 0 1372 1370"/>
                <a:gd name="T33" fmla="*/ T32 w 4074"/>
                <a:gd name="T34" fmla="+- 0 2630 1250"/>
                <a:gd name="T35" fmla="*/ 2630 h 2313"/>
                <a:gd name="T36" fmla="+- 0 1370 1370"/>
                <a:gd name="T37" fmla="*/ T36 w 4074"/>
                <a:gd name="T38" fmla="+- 0 2669 1250"/>
                <a:gd name="T39" fmla="*/ 2669 h 2313"/>
                <a:gd name="T40" fmla="+- 0 1370 1370"/>
                <a:gd name="T41" fmla="*/ T40 w 4074"/>
                <a:gd name="T42" fmla="+- 0 3495 1250"/>
                <a:gd name="T43" fmla="*/ 3495 h 2313"/>
                <a:gd name="T44" fmla="+- 0 1372 1370"/>
                <a:gd name="T45" fmla="*/ T44 w 4074"/>
                <a:gd name="T46" fmla="+- 0 3534 1250"/>
                <a:gd name="T47" fmla="*/ 3534 h 2313"/>
                <a:gd name="T48" fmla="+- 0 1379 1370"/>
                <a:gd name="T49" fmla="*/ T48 w 4074"/>
                <a:gd name="T50" fmla="+- 0 3554 1250"/>
                <a:gd name="T51" fmla="*/ 3554 h 2313"/>
                <a:gd name="T52" fmla="+- 0 1399 1370"/>
                <a:gd name="T53" fmla="*/ T52 w 4074"/>
                <a:gd name="T54" fmla="+- 0 3561 1250"/>
                <a:gd name="T55" fmla="*/ 3561 h 2313"/>
                <a:gd name="T56" fmla="+- 0 1438 1370"/>
                <a:gd name="T57" fmla="*/ T56 w 4074"/>
                <a:gd name="T58" fmla="+- 0 3563 1250"/>
                <a:gd name="T59" fmla="*/ 3563 h 2313"/>
                <a:gd name="T60" fmla="+- 0 5377 1370"/>
                <a:gd name="T61" fmla="*/ T60 w 4074"/>
                <a:gd name="T62" fmla="+- 0 3563 1250"/>
                <a:gd name="T63" fmla="*/ 3563 h 2313"/>
                <a:gd name="T64" fmla="+- 0 5415 1370"/>
                <a:gd name="T65" fmla="*/ T64 w 4074"/>
                <a:gd name="T66" fmla="+- 0 3561 1250"/>
                <a:gd name="T67" fmla="*/ 3561 h 2313"/>
                <a:gd name="T68" fmla="+- 0 5435 1370"/>
                <a:gd name="T69" fmla="*/ T68 w 4074"/>
                <a:gd name="T70" fmla="+- 0 3554 1250"/>
                <a:gd name="T71" fmla="*/ 3554 h 2313"/>
                <a:gd name="T72" fmla="+- 0 5443 1370"/>
                <a:gd name="T73" fmla="*/ T72 w 4074"/>
                <a:gd name="T74" fmla="+- 0 3534 1250"/>
                <a:gd name="T75" fmla="*/ 3534 h 2313"/>
                <a:gd name="T76" fmla="+- 0 5444 1370"/>
                <a:gd name="T77" fmla="*/ T76 w 4074"/>
                <a:gd name="T78" fmla="+- 0 3495 1250"/>
                <a:gd name="T79" fmla="*/ 3495 h 2313"/>
                <a:gd name="T80" fmla="+- 0 5444 1370"/>
                <a:gd name="T81" fmla="*/ T80 w 4074"/>
                <a:gd name="T82" fmla="+- 0 2669 1250"/>
                <a:gd name="T83" fmla="*/ 2669 h 2313"/>
                <a:gd name="T84" fmla="+- 0 5444 1370"/>
                <a:gd name="T85" fmla="*/ T84 w 4074"/>
                <a:gd name="T86" fmla="+- 0 1318 1250"/>
                <a:gd name="T87" fmla="*/ 1318 h 2313"/>
                <a:gd name="T88" fmla="+- 0 5443 1370"/>
                <a:gd name="T89" fmla="*/ T88 w 4074"/>
                <a:gd name="T90" fmla="+- 0 1279 1250"/>
                <a:gd name="T91" fmla="*/ 1279 h 2313"/>
                <a:gd name="T92" fmla="+- 0 5435 1370"/>
                <a:gd name="T93" fmla="*/ T92 w 4074"/>
                <a:gd name="T94" fmla="+- 0 1259 1250"/>
                <a:gd name="T95" fmla="*/ 1259 h 2313"/>
                <a:gd name="T96" fmla="+- 0 5415 1370"/>
                <a:gd name="T97" fmla="*/ T96 w 4074"/>
                <a:gd name="T98" fmla="+- 0 1251 1250"/>
                <a:gd name="T99" fmla="*/ 1251 h 2313"/>
                <a:gd name="T100" fmla="+- 0 5377 1370"/>
                <a:gd name="T101" fmla="*/ T100 w 4074"/>
                <a:gd name="T102" fmla="+- 0 1250 1250"/>
                <a:gd name="T103" fmla="*/ 1250 h 2313"/>
                <a:gd name="T104" fmla="+- 0 1438 1370"/>
                <a:gd name="T105" fmla="*/ T104 w 4074"/>
                <a:gd name="T106" fmla="+- 0 1250 1250"/>
                <a:gd name="T107" fmla="*/ 1250 h 2313"/>
                <a:gd name="T108" fmla="+- 0 1399 1370"/>
                <a:gd name="T109" fmla="*/ T108 w 4074"/>
                <a:gd name="T110" fmla="+- 0 1251 1250"/>
                <a:gd name="T111" fmla="*/ 1251 h 2313"/>
                <a:gd name="T112" fmla="+- 0 1379 1370"/>
                <a:gd name="T113" fmla="*/ T112 w 4074"/>
                <a:gd name="T114" fmla="+- 0 1259 1250"/>
                <a:gd name="T115" fmla="*/ 1259 h 2313"/>
                <a:gd name="T116" fmla="+- 0 1372 1370"/>
                <a:gd name="T117" fmla="*/ T116 w 4074"/>
                <a:gd name="T118" fmla="+- 0 1279 1250"/>
                <a:gd name="T119" fmla="*/ 1279 h 2313"/>
                <a:gd name="T120" fmla="+- 0 1370 1370"/>
                <a:gd name="T121" fmla="*/ T120 w 4074"/>
                <a:gd name="T122" fmla="+- 0 1318 1250"/>
                <a:gd name="T123" fmla="*/ 1318 h 2313"/>
                <a:gd name="T124" fmla="+- 0 1370 1370"/>
                <a:gd name="T125" fmla="*/ T124 w 4074"/>
                <a:gd name="T126" fmla="+- 0 2143 1250"/>
                <a:gd name="T127" fmla="*/ 2143 h 2313"/>
                <a:gd name="T128" fmla="+- 0 1372 1370"/>
                <a:gd name="T129" fmla="*/ T128 w 4074"/>
                <a:gd name="T130" fmla="+- 0 2182 1250"/>
                <a:gd name="T131" fmla="*/ 2182 h 2313"/>
                <a:gd name="T132" fmla="+- 0 1379 1370"/>
                <a:gd name="T133" fmla="*/ T132 w 4074"/>
                <a:gd name="T134" fmla="+- 0 2202 1250"/>
                <a:gd name="T135" fmla="*/ 2202 h 2313"/>
                <a:gd name="T136" fmla="+- 0 1399 1370"/>
                <a:gd name="T137" fmla="*/ T136 w 4074"/>
                <a:gd name="T138" fmla="+- 0 2210 1250"/>
                <a:gd name="T139" fmla="*/ 2210 h 2313"/>
                <a:gd name="T140" fmla="+- 0 1438 1370"/>
                <a:gd name="T141" fmla="*/ T140 w 4074"/>
                <a:gd name="T142" fmla="+- 0 2211 1250"/>
                <a:gd name="T143" fmla="*/ 2211 h 2313"/>
                <a:gd name="T144" fmla="+- 0 5377 1370"/>
                <a:gd name="T145" fmla="*/ T144 w 4074"/>
                <a:gd name="T146" fmla="+- 0 2211 1250"/>
                <a:gd name="T147" fmla="*/ 2211 h 2313"/>
                <a:gd name="T148" fmla="+- 0 5415 1370"/>
                <a:gd name="T149" fmla="*/ T148 w 4074"/>
                <a:gd name="T150" fmla="+- 0 2210 1250"/>
                <a:gd name="T151" fmla="*/ 2210 h 2313"/>
                <a:gd name="T152" fmla="+- 0 5435 1370"/>
                <a:gd name="T153" fmla="*/ T152 w 4074"/>
                <a:gd name="T154" fmla="+- 0 2202 1250"/>
                <a:gd name="T155" fmla="*/ 2202 h 2313"/>
                <a:gd name="T156" fmla="+- 0 5443 1370"/>
                <a:gd name="T157" fmla="*/ T156 w 4074"/>
                <a:gd name="T158" fmla="+- 0 2182 1250"/>
                <a:gd name="T159" fmla="*/ 2182 h 2313"/>
                <a:gd name="T160" fmla="+- 0 5444 1370"/>
                <a:gd name="T161" fmla="*/ T160 w 4074"/>
                <a:gd name="T162" fmla="+- 0 2143 1250"/>
                <a:gd name="T163" fmla="*/ 2143 h 2313"/>
                <a:gd name="T164" fmla="+- 0 5444 1370"/>
                <a:gd name="T165" fmla="*/ T164 w 4074"/>
                <a:gd name="T166" fmla="+- 0 1318 1250"/>
                <a:gd name="T167" fmla="*/ 1318 h 231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</a:cxnLst>
              <a:rect l="0" t="0" r="r" b="b"/>
              <a:pathLst>
                <a:path w="4074" h="2313">
                  <a:moveTo>
                    <a:pt x="4074" y="1419"/>
                  </a:moveTo>
                  <a:lnTo>
                    <a:pt x="4073" y="1380"/>
                  </a:lnTo>
                  <a:lnTo>
                    <a:pt x="4065" y="1360"/>
                  </a:lnTo>
                  <a:lnTo>
                    <a:pt x="4045" y="1353"/>
                  </a:lnTo>
                  <a:lnTo>
                    <a:pt x="4007" y="1352"/>
                  </a:lnTo>
                  <a:lnTo>
                    <a:pt x="68" y="1352"/>
                  </a:lnTo>
                  <a:lnTo>
                    <a:pt x="29" y="1353"/>
                  </a:lnTo>
                  <a:lnTo>
                    <a:pt x="9" y="1360"/>
                  </a:lnTo>
                  <a:lnTo>
                    <a:pt x="2" y="1380"/>
                  </a:lnTo>
                  <a:lnTo>
                    <a:pt x="0" y="1419"/>
                  </a:lnTo>
                  <a:lnTo>
                    <a:pt x="0" y="2245"/>
                  </a:lnTo>
                  <a:lnTo>
                    <a:pt x="2" y="2284"/>
                  </a:lnTo>
                  <a:lnTo>
                    <a:pt x="9" y="2304"/>
                  </a:lnTo>
                  <a:lnTo>
                    <a:pt x="29" y="2311"/>
                  </a:lnTo>
                  <a:lnTo>
                    <a:pt x="68" y="2313"/>
                  </a:lnTo>
                  <a:lnTo>
                    <a:pt x="4007" y="2313"/>
                  </a:lnTo>
                  <a:lnTo>
                    <a:pt x="4045" y="2311"/>
                  </a:lnTo>
                  <a:lnTo>
                    <a:pt x="4065" y="2304"/>
                  </a:lnTo>
                  <a:lnTo>
                    <a:pt x="4073" y="2284"/>
                  </a:lnTo>
                  <a:lnTo>
                    <a:pt x="4074" y="2245"/>
                  </a:lnTo>
                  <a:lnTo>
                    <a:pt x="4074" y="1419"/>
                  </a:lnTo>
                  <a:close/>
                  <a:moveTo>
                    <a:pt x="4074" y="68"/>
                  </a:moveTo>
                  <a:lnTo>
                    <a:pt x="4073" y="29"/>
                  </a:lnTo>
                  <a:lnTo>
                    <a:pt x="4065" y="9"/>
                  </a:lnTo>
                  <a:lnTo>
                    <a:pt x="4045" y="1"/>
                  </a:lnTo>
                  <a:lnTo>
                    <a:pt x="4007" y="0"/>
                  </a:lnTo>
                  <a:lnTo>
                    <a:pt x="68" y="0"/>
                  </a:lnTo>
                  <a:lnTo>
                    <a:pt x="29" y="1"/>
                  </a:lnTo>
                  <a:lnTo>
                    <a:pt x="9" y="9"/>
                  </a:lnTo>
                  <a:lnTo>
                    <a:pt x="2" y="29"/>
                  </a:lnTo>
                  <a:lnTo>
                    <a:pt x="0" y="68"/>
                  </a:lnTo>
                  <a:lnTo>
                    <a:pt x="0" y="893"/>
                  </a:lnTo>
                  <a:lnTo>
                    <a:pt x="2" y="932"/>
                  </a:lnTo>
                  <a:lnTo>
                    <a:pt x="9" y="952"/>
                  </a:lnTo>
                  <a:lnTo>
                    <a:pt x="29" y="960"/>
                  </a:lnTo>
                  <a:lnTo>
                    <a:pt x="68" y="961"/>
                  </a:lnTo>
                  <a:lnTo>
                    <a:pt x="4007" y="961"/>
                  </a:lnTo>
                  <a:lnTo>
                    <a:pt x="4045" y="960"/>
                  </a:lnTo>
                  <a:lnTo>
                    <a:pt x="4065" y="952"/>
                  </a:lnTo>
                  <a:lnTo>
                    <a:pt x="4073" y="932"/>
                  </a:lnTo>
                  <a:lnTo>
                    <a:pt x="4074" y="893"/>
                  </a:lnTo>
                  <a:lnTo>
                    <a:pt x="4074" y="68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Line 19">
              <a:extLst>
                <a:ext uri="{FF2B5EF4-FFF2-40B4-BE49-F238E27FC236}">
                  <a16:creationId xmlns:a16="http://schemas.microsoft.com/office/drawing/2014/main" xmlns="" id="{580600C3-6B24-458B-8B17-EBCC4B1B20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7" y="2211"/>
              <a:ext cx="0" cy="270"/>
            </a:xfrm>
            <a:prstGeom prst="line">
              <a:avLst/>
            </a:prstGeom>
            <a:noFill/>
            <a:ln w="11312">
              <a:solidFill>
                <a:srgbClr val="221F1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18">
              <a:extLst>
                <a:ext uri="{FF2B5EF4-FFF2-40B4-BE49-F238E27FC236}">
                  <a16:creationId xmlns:a16="http://schemas.microsoft.com/office/drawing/2014/main" xmlns="" id="{C122C6F9-C553-4A19-84B0-F70266401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9" y="2443"/>
              <a:ext cx="116" cy="159"/>
            </a:xfrm>
            <a:custGeom>
              <a:avLst/>
              <a:gdLst>
                <a:gd name="T0" fmla="+- 0 3465 3350"/>
                <a:gd name="T1" fmla="*/ T0 w 116"/>
                <a:gd name="T2" fmla="+- 0 2444 2444"/>
                <a:gd name="T3" fmla="*/ 2444 h 159"/>
                <a:gd name="T4" fmla="+- 0 3431 3350"/>
                <a:gd name="T5" fmla="*/ T4 w 116"/>
                <a:gd name="T6" fmla="+- 0 2465 2444"/>
                <a:gd name="T7" fmla="*/ 2465 h 159"/>
                <a:gd name="T8" fmla="+- 0 3407 3350"/>
                <a:gd name="T9" fmla="*/ T8 w 116"/>
                <a:gd name="T10" fmla="+- 0 2472 2444"/>
                <a:gd name="T11" fmla="*/ 2472 h 159"/>
                <a:gd name="T12" fmla="+- 0 3384 3350"/>
                <a:gd name="T13" fmla="*/ T12 w 116"/>
                <a:gd name="T14" fmla="+- 0 2465 2444"/>
                <a:gd name="T15" fmla="*/ 2465 h 159"/>
                <a:gd name="T16" fmla="+- 0 3350 3350"/>
                <a:gd name="T17" fmla="*/ T16 w 116"/>
                <a:gd name="T18" fmla="+- 0 2444 2444"/>
                <a:gd name="T19" fmla="*/ 2444 h 159"/>
                <a:gd name="T20" fmla="+- 0 3407 3350"/>
                <a:gd name="T21" fmla="*/ T20 w 116"/>
                <a:gd name="T22" fmla="+- 0 2602 2444"/>
                <a:gd name="T23" fmla="*/ 2602 h 159"/>
                <a:gd name="T24" fmla="+- 0 3465 3350"/>
                <a:gd name="T25" fmla="*/ T24 w 116"/>
                <a:gd name="T26" fmla="+- 0 2444 2444"/>
                <a:gd name="T27" fmla="*/ 2444 h 1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116" h="159">
                  <a:moveTo>
                    <a:pt x="115" y="0"/>
                  </a:moveTo>
                  <a:lnTo>
                    <a:pt x="81" y="21"/>
                  </a:lnTo>
                  <a:lnTo>
                    <a:pt x="57" y="28"/>
                  </a:lnTo>
                  <a:lnTo>
                    <a:pt x="34" y="21"/>
                  </a:lnTo>
                  <a:lnTo>
                    <a:pt x="0" y="0"/>
                  </a:lnTo>
                  <a:lnTo>
                    <a:pt x="57" y="158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22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17">
              <a:extLst>
                <a:ext uri="{FF2B5EF4-FFF2-40B4-BE49-F238E27FC236}">
                  <a16:creationId xmlns:a16="http://schemas.microsoft.com/office/drawing/2014/main" xmlns="" id="{4428E8A7-34FC-4460-8279-6399A3A99E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7" y="3563"/>
              <a:ext cx="0" cy="270"/>
            </a:xfrm>
            <a:prstGeom prst="line">
              <a:avLst/>
            </a:prstGeom>
            <a:noFill/>
            <a:ln w="11312">
              <a:solidFill>
                <a:srgbClr val="221F1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xmlns="" id="{833DBF15-F261-494F-A7AB-43D3C84A8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" y="3953"/>
              <a:ext cx="4074" cy="961"/>
            </a:xfrm>
            <a:custGeom>
              <a:avLst/>
              <a:gdLst>
                <a:gd name="T0" fmla="+- 0 5377 1370"/>
                <a:gd name="T1" fmla="*/ T0 w 4074"/>
                <a:gd name="T2" fmla="+- 0 3954 3954"/>
                <a:gd name="T3" fmla="*/ 3954 h 961"/>
                <a:gd name="T4" fmla="+- 0 1438 1370"/>
                <a:gd name="T5" fmla="*/ T4 w 4074"/>
                <a:gd name="T6" fmla="+- 0 3954 3954"/>
                <a:gd name="T7" fmla="*/ 3954 h 961"/>
                <a:gd name="T8" fmla="+- 0 1399 1370"/>
                <a:gd name="T9" fmla="*/ T8 w 4074"/>
                <a:gd name="T10" fmla="+- 0 3955 3954"/>
                <a:gd name="T11" fmla="*/ 3955 h 961"/>
                <a:gd name="T12" fmla="+- 0 1379 1370"/>
                <a:gd name="T13" fmla="*/ T12 w 4074"/>
                <a:gd name="T14" fmla="+- 0 3962 3954"/>
                <a:gd name="T15" fmla="*/ 3962 h 961"/>
                <a:gd name="T16" fmla="+- 0 1372 1370"/>
                <a:gd name="T17" fmla="*/ T16 w 4074"/>
                <a:gd name="T18" fmla="+- 0 3982 3954"/>
                <a:gd name="T19" fmla="*/ 3982 h 961"/>
                <a:gd name="T20" fmla="+- 0 1370 1370"/>
                <a:gd name="T21" fmla="*/ T20 w 4074"/>
                <a:gd name="T22" fmla="+- 0 4021 3954"/>
                <a:gd name="T23" fmla="*/ 4021 h 961"/>
                <a:gd name="T24" fmla="+- 0 1370 1370"/>
                <a:gd name="T25" fmla="*/ T24 w 4074"/>
                <a:gd name="T26" fmla="+- 0 4847 3954"/>
                <a:gd name="T27" fmla="*/ 4847 h 961"/>
                <a:gd name="T28" fmla="+- 0 1372 1370"/>
                <a:gd name="T29" fmla="*/ T28 w 4074"/>
                <a:gd name="T30" fmla="+- 0 4886 3954"/>
                <a:gd name="T31" fmla="*/ 4886 h 961"/>
                <a:gd name="T32" fmla="+- 0 1379 1370"/>
                <a:gd name="T33" fmla="*/ T32 w 4074"/>
                <a:gd name="T34" fmla="+- 0 4906 3954"/>
                <a:gd name="T35" fmla="*/ 4906 h 961"/>
                <a:gd name="T36" fmla="+- 0 1399 1370"/>
                <a:gd name="T37" fmla="*/ T36 w 4074"/>
                <a:gd name="T38" fmla="+- 0 4913 3954"/>
                <a:gd name="T39" fmla="*/ 4913 h 961"/>
                <a:gd name="T40" fmla="+- 0 1438 1370"/>
                <a:gd name="T41" fmla="*/ T40 w 4074"/>
                <a:gd name="T42" fmla="+- 0 4914 3954"/>
                <a:gd name="T43" fmla="*/ 4914 h 961"/>
                <a:gd name="T44" fmla="+- 0 5377 1370"/>
                <a:gd name="T45" fmla="*/ T44 w 4074"/>
                <a:gd name="T46" fmla="+- 0 4914 3954"/>
                <a:gd name="T47" fmla="*/ 4914 h 961"/>
                <a:gd name="T48" fmla="+- 0 5415 1370"/>
                <a:gd name="T49" fmla="*/ T48 w 4074"/>
                <a:gd name="T50" fmla="+- 0 4913 3954"/>
                <a:gd name="T51" fmla="*/ 4913 h 961"/>
                <a:gd name="T52" fmla="+- 0 5435 1370"/>
                <a:gd name="T53" fmla="*/ T52 w 4074"/>
                <a:gd name="T54" fmla="+- 0 4906 3954"/>
                <a:gd name="T55" fmla="*/ 4906 h 961"/>
                <a:gd name="T56" fmla="+- 0 5443 1370"/>
                <a:gd name="T57" fmla="*/ T56 w 4074"/>
                <a:gd name="T58" fmla="+- 0 4886 3954"/>
                <a:gd name="T59" fmla="*/ 4886 h 961"/>
                <a:gd name="T60" fmla="+- 0 5444 1370"/>
                <a:gd name="T61" fmla="*/ T60 w 4074"/>
                <a:gd name="T62" fmla="+- 0 4847 3954"/>
                <a:gd name="T63" fmla="*/ 4847 h 961"/>
                <a:gd name="T64" fmla="+- 0 5444 1370"/>
                <a:gd name="T65" fmla="*/ T64 w 4074"/>
                <a:gd name="T66" fmla="+- 0 4021 3954"/>
                <a:gd name="T67" fmla="*/ 4021 h 961"/>
                <a:gd name="T68" fmla="+- 0 5443 1370"/>
                <a:gd name="T69" fmla="*/ T68 w 4074"/>
                <a:gd name="T70" fmla="+- 0 3982 3954"/>
                <a:gd name="T71" fmla="*/ 3982 h 961"/>
                <a:gd name="T72" fmla="+- 0 5435 1370"/>
                <a:gd name="T73" fmla="*/ T72 w 4074"/>
                <a:gd name="T74" fmla="+- 0 3962 3954"/>
                <a:gd name="T75" fmla="*/ 3962 h 961"/>
                <a:gd name="T76" fmla="+- 0 5415 1370"/>
                <a:gd name="T77" fmla="*/ T76 w 4074"/>
                <a:gd name="T78" fmla="+- 0 3955 3954"/>
                <a:gd name="T79" fmla="*/ 3955 h 961"/>
                <a:gd name="T80" fmla="+- 0 5377 1370"/>
                <a:gd name="T81" fmla="*/ T80 w 4074"/>
                <a:gd name="T82" fmla="+- 0 3954 3954"/>
                <a:gd name="T83" fmla="*/ 3954 h 96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4074" h="961">
                  <a:moveTo>
                    <a:pt x="4007" y="0"/>
                  </a:moveTo>
                  <a:lnTo>
                    <a:pt x="68" y="0"/>
                  </a:lnTo>
                  <a:lnTo>
                    <a:pt x="29" y="1"/>
                  </a:lnTo>
                  <a:lnTo>
                    <a:pt x="9" y="8"/>
                  </a:lnTo>
                  <a:lnTo>
                    <a:pt x="2" y="28"/>
                  </a:lnTo>
                  <a:lnTo>
                    <a:pt x="0" y="67"/>
                  </a:lnTo>
                  <a:lnTo>
                    <a:pt x="0" y="893"/>
                  </a:lnTo>
                  <a:lnTo>
                    <a:pt x="2" y="932"/>
                  </a:lnTo>
                  <a:lnTo>
                    <a:pt x="9" y="952"/>
                  </a:lnTo>
                  <a:lnTo>
                    <a:pt x="29" y="959"/>
                  </a:lnTo>
                  <a:lnTo>
                    <a:pt x="68" y="960"/>
                  </a:lnTo>
                  <a:lnTo>
                    <a:pt x="4007" y="960"/>
                  </a:lnTo>
                  <a:lnTo>
                    <a:pt x="4045" y="959"/>
                  </a:lnTo>
                  <a:lnTo>
                    <a:pt x="4065" y="952"/>
                  </a:lnTo>
                  <a:lnTo>
                    <a:pt x="4073" y="932"/>
                  </a:lnTo>
                  <a:lnTo>
                    <a:pt x="4074" y="893"/>
                  </a:lnTo>
                  <a:lnTo>
                    <a:pt x="4074" y="67"/>
                  </a:lnTo>
                  <a:lnTo>
                    <a:pt x="4073" y="28"/>
                  </a:lnTo>
                  <a:lnTo>
                    <a:pt x="4065" y="8"/>
                  </a:lnTo>
                  <a:lnTo>
                    <a:pt x="4045" y="1"/>
                  </a:lnTo>
                  <a:lnTo>
                    <a:pt x="4007" y="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xmlns="" id="{197BD8B6-0B35-443A-A8E7-835DCDC39B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9" y="3795"/>
              <a:ext cx="116" cy="159"/>
            </a:xfrm>
            <a:custGeom>
              <a:avLst/>
              <a:gdLst>
                <a:gd name="T0" fmla="+- 0 3465 3350"/>
                <a:gd name="T1" fmla="*/ T0 w 116"/>
                <a:gd name="T2" fmla="+- 0 3795 3795"/>
                <a:gd name="T3" fmla="*/ 3795 h 159"/>
                <a:gd name="T4" fmla="+- 0 3431 3350"/>
                <a:gd name="T5" fmla="*/ T4 w 116"/>
                <a:gd name="T6" fmla="+- 0 3816 3795"/>
                <a:gd name="T7" fmla="*/ 3816 h 159"/>
                <a:gd name="T8" fmla="+- 0 3407 3350"/>
                <a:gd name="T9" fmla="*/ T8 w 116"/>
                <a:gd name="T10" fmla="+- 0 3823 3795"/>
                <a:gd name="T11" fmla="*/ 3823 h 159"/>
                <a:gd name="T12" fmla="+- 0 3384 3350"/>
                <a:gd name="T13" fmla="*/ T12 w 116"/>
                <a:gd name="T14" fmla="+- 0 3816 3795"/>
                <a:gd name="T15" fmla="*/ 3816 h 159"/>
                <a:gd name="T16" fmla="+- 0 3350 3350"/>
                <a:gd name="T17" fmla="*/ T16 w 116"/>
                <a:gd name="T18" fmla="+- 0 3795 3795"/>
                <a:gd name="T19" fmla="*/ 3795 h 159"/>
                <a:gd name="T20" fmla="+- 0 3407 3350"/>
                <a:gd name="T21" fmla="*/ T20 w 116"/>
                <a:gd name="T22" fmla="+- 0 3954 3795"/>
                <a:gd name="T23" fmla="*/ 3954 h 159"/>
                <a:gd name="T24" fmla="+- 0 3465 3350"/>
                <a:gd name="T25" fmla="*/ T24 w 116"/>
                <a:gd name="T26" fmla="+- 0 3795 3795"/>
                <a:gd name="T27" fmla="*/ 3795 h 1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116" h="159">
                  <a:moveTo>
                    <a:pt x="115" y="0"/>
                  </a:moveTo>
                  <a:lnTo>
                    <a:pt x="81" y="21"/>
                  </a:lnTo>
                  <a:lnTo>
                    <a:pt x="57" y="28"/>
                  </a:lnTo>
                  <a:lnTo>
                    <a:pt x="34" y="21"/>
                  </a:lnTo>
                  <a:lnTo>
                    <a:pt x="0" y="0"/>
                  </a:lnTo>
                  <a:lnTo>
                    <a:pt x="57" y="15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22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14">
              <a:extLst>
                <a:ext uri="{FF2B5EF4-FFF2-40B4-BE49-F238E27FC236}">
                  <a16:creationId xmlns:a16="http://schemas.microsoft.com/office/drawing/2014/main" xmlns="" id="{3F60799D-10BF-4399-A845-DDB59E25D6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7" y="4914"/>
              <a:ext cx="0" cy="270"/>
            </a:xfrm>
            <a:prstGeom prst="line">
              <a:avLst/>
            </a:prstGeom>
            <a:noFill/>
            <a:ln w="11312">
              <a:solidFill>
                <a:srgbClr val="221F1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xmlns="" id="{1F958DA0-9AEE-47F8-AB14-0C2563DA34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" y="5305"/>
              <a:ext cx="4074" cy="447"/>
            </a:xfrm>
            <a:custGeom>
              <a:avLst/>
              <a:gdLst>
                <a:gd name="T0" fmla="+- 0 5377 1370"/>
                <a:gd name="T1" fmla="*/ T0 w 4074"/>
                <a:gd name="T2" fmla="+- 0 5305 5305"/>
                <a:gd name="T3" fmla="*/ 5305 h 447"/>
                <a:gd name="T4" fmla="+- 0 1438 1370"/>
                <a:gd name="T5" fmla="*/ T4 w 4074"/>
                <a:gd name="T6" fmla="+- 0 5305 5305"/>
                <a:gd name="T7" fmla="*/ 5305 h 447"/>
                <a:gd name="T8" fmla="+- 0 1399 1370"/>
                <a:gd name="T9" fmla="*/ T8 w 4074"/>
                <a:gd name="T10" fmla="+- 0 5306 5305"/>
                <a:gd name="T11" fmla="*/ 5306 h 447"/>
                <a:gd name="T12" fmla="+- 0 1379 1370"/>
                <a:gd name="T13" fmla="*/ T12 w 4074"/>
                <a:gd name="T14" fmla="+- 0 5314 5305"/>
                <a:gd name="T15" fmla="*/ 5314 h 447"/>
                <a:gd name="T16" fmla="+- 0 1372 1370"/>
                <a:gd name="T17" fmla="*/ T16 w 4074"/>
                <a:gd name="T18" fmla="+- 0 5334 5305"/>
                <a:gd name="T19" fmla="*/ 5334 h 447"/>
                <a:gd name="T20" fmla="+- 0 1370 1370"/>
                <a:gd name="T21" fmla="*/ T20 w 4074"/>
                <a:gd name="T22" fmla="+- 0 5373 5305"/>
                <a:gd name="T23" fmla="*/ 5373 h 447"/>
                <a:gd name="T24" fmla="+- 0 1370 1370"/>
                <a:gd name="T25" fmla="*/ T24 w 4074"/>
                <a:gd name="T26" fmla="+- 0 5685 5305"/>
                <a:gd name="T27" fmla="*/ 5685 h 447"/>
                <a:gd name="T28" fmla="+- 0 1372 1370"/>
                <a:gd name="T29" fmla="*/ T28 w 4074"/>
                <a:gd name="T30" fmla="+- 0 5724 5305"/>
                <a:gd name="T31" fmla="*/ 5724 h 447"/>
                <a:gd name="T32" fmla="+- 0 1379 1370"/>
                <a:gd name="T33" fmla="*/ T32 w 4074"/>
                <a:gd name="T34" fmla="+- 0 5744 5305"/>
                <a:gd name="T35" fmla="*/ 5744 h 447"/>
                <a:gd name="T36" fmla="+- 0 1399 1370"/>
                <a:gd name="T37" fmla="*/ T36 w 4074"/>
                <a:gd name="T38" fmla="+- 0 5751 5305"/>
                <a:gd name="T39" fmla="*/ 5751 h 447"/>
                <a:gd name="T40" fmla="+- 0 1438 1370"/>
                <a:gd name="T41" fmla="*/ T40 w 4074"/>
                <a:gd name="T42" fmla="+- 0 5752 5305"/>
                <a:gd name="T43" fmla="*/ 5752 h 447"/>
                <a:gd name="T44" fmla="+- 0 5377 1370"/>
                <a:gd name="T45" fmla="*/ T44 w 4074"/>
                <a:gd name="T46" fmla="+- 0 5752 5305"/>
                <a:gd name="T47" fmla="*/ 5752 h 447"/>
                <a:gd name="T48" fmla="+- 0 5415 1370"/>
                <a:gd name="T49" fmla="*/ T48 w 4074"/>
                <a:gd name="T50" fmla="+- 0 5751 5305"/>
                <a:gd name="T51" fmla="*/ 5751 h 447"/>
                <a:gd name="T52" fmla="+- 0 5435 1370"/>
                <a:gd name="T53" fmla="*/ T52 w 4074"/>
                <a:gd name="T54" fmla="+- 0 5744 5305"/>
                <a:gd name="T55" fmla="*/ 5744 h 447"/>
                <a:gd name="T56" fmla="+- 0 5443 1370"/>
                <a:gd name="T57" fmla="*/ T56 w 4074"/>
                <a:gd name="T58" fmla="+- 0 5724 5305"/>
                <a:gd name="T59" fmla="*/ 5724 h 447"/>
                <a:gd name="T60" fmla="+- 0 5444 1370"/>
                <a:gd name="T61" fmla="*/ T60 w 4074"/>
                <a:gd name="T62" fmla="+- 0 5685 5305"/>
                <a:gd name="T63" fmla="*/ 5685 h 447"/>
                <a:gd name="T64" fmla="+- 0 5444 1370"/>
                <a:gd name="T65" fmla="*/ T64 w 4074"/>
                <a:gd name="T66" fmla="+- 0 5373 5305"/>
                <a:gd name="T67" fmla="*/ 5373 h 447"/>
                <a:gd name="T68" fmla="+- 0 5443 1370"/>
                <a:gd name="T69" fmla="*/ T68 w 4074"/>
                <a:gd name="T70" fmla="+- 0 5334 5305"/>
                <a:gd name="T71" fmla="*/ 5334 h 447"/>
                <a:gd name="T72" fmla="+- 0 5435 1370"/>
                <a:gd name="T73" fmla="*/ T72 w 4074"/>
                <a:gd name="T74" fmla="+- 0 5314 5305"/>
                <a:gd name="T75" fmla="*/ 5314 h 447"/>
                <a:gd name="T76" fmla="+- 0 5415 1370"/>
                <a:gd name="T77" fmla="*/ T76 w 4074"/>
                <a:gd name="T78" fmla="+- 0 5306 5305"/>
                <a:gd name="T79" fmla="*/ 5306 h 447"/>
                <a:gd name="T80" fmla="+- 0 5377 1370"/>
                <a:gd name="T81" fmla="*/ T80 w 4074"/>
                <a:gd name="T82" fmla="+- 0 5305 5305"/>
                <a:gd name="T83" fmla="*/ 5305 h 44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4074" h="447">
                  <a:moveTo>
                    <a:pt x="4007" y="0"/>
                  </a:moveTo>
                  <a:lnTo>
                    <a:pt x="68" y="0"/>
                  </a:lnTo>
                  <a:lnTo>
                    <a:pt x="29" y="1"/>
                  </a:lnTo>
                  <a:lnTo>
                    <a:pt x="9" y="9"/>
                  </a:lnTo>
                  <a:lnTo>
                    <a:pt x="2" y="29"/>
                  </a:lnTo>
                  <a:lnTo>
                    <a:pt x="0" y="68"/>
                  </a:lnTo>
                  <a:lnTo>
                    <a:pt x="0" y="380"/>
                  </a:lnTo>
                  <a:lnTo>
                    <a:pt x="2" y="419"/>
                  </a:lnTo>
                  <a:lnTo>
                    <a:pt x="9" y="439"/>
                  </a:lnTo>
                  <a:lnTo>
                    <a:pt x="29" y="446"/>
                  </a:lnTo>
                  <a:lnTo>
                    <a:pt x="68" y="447"/>
                  </a:lnTo>
                  <a:lnTo>
                    <a:pt x="4007" y="447"/>
                  </a:lnTo>
                  <a:lnTo>
                    <a:pt x="4045" y="446"/>
                  </a:lnTo>
                  <a:lnTo>
                    <a:pt x="4065" y="439"/>
                  </a:lnTo>
                  <a:lnTo>
                    <a:pt x="4073" y="419"/>
                  </a:lnTo>
                  <a:lnTo>
                    <a:pt x="4074" y="380"/>
                  </a:lnTo>
                  <a:lnTo>
                    <a:pt x="4074" y="68"/>
                  </a:lnTo>
                  <a:lnTo>
                    <a:pt x="4073" y="29"/>
                  </a:lnTo>
                  <a:lnTo>
                    <a:pt x="4065" y="9"/>
                  </a:lnTo>
                  <a:lnTo>
                    <a:pt x="4045" y="1"/>
                  </a:lnTo>
                  <a:lnTo>
                    <a:pt x="4007" y="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xmlns="" id="{8FD8B915-CE62-4A69-9E60-635E6C2BAA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9" y="5146"/>
              <a:ext cx="116" cy="159"/>
            </a:xfrm>
            <a:custGeom>
              <a:avLst/>
              <a:gdLst>
                <a:gd name="T0" fmla="+- 0 3465 3350"/>
                <a:gd name="T1" fmla="*/ T0 w 116"/>
                <a:gd name="T2" fmla="+- 0 5147 5147"/>
                <a:gd name="T3" fmla="*/ 5147 h 159"/>
                <a:gd name="T4" fmla="+- 0 3431 3350"/>
                <a:gd name="T5" fmla="*/ T4 w 116"/>
                <a:gd name="T6" fmla="+- 0 5168 5147"/>
                <a:gd name="T7" fmla="*/ 5168 h 159"/>
                <a:gd name="T8" fmla="+- 0 3407 3350"/>
                <a:gd name="T9" fmla="*/ T8 w 116"/>
                <a:gd name="T10" fmla="+- 0 5175 5147"/>
                <a:gd name="T11" fmla="*/ 5175 h 159"/>
                <a:gd name="T12" fmla="+- 0 3384 3350"/>
                <a:gd name="T13" fmla="*/ T12 w 116"/>
                <a:gd name="T14" fmla="+- 0 5168 5147"/>
                <a:gd name="T15" fmla="*/ 5168 h 159"/>
                <a:gd name="T16" fmla="+- 0 3350 3350"/>
                <a:gd name="T17" fmla="*/ T16 w 116"/>
                <a:gd name="T18" fmla="+- 0 5147 5147"/>
                <a:gd name="T19" fmla="*/ 5147 h 159"/>
                <a:gd name="T20" fmla="+- 0 3407 3350"/>
                <a:gd name="T21" fmla="*/ T20 w 116"/>
                <a:gd name="T22" fmla="+- 0 5305 5147"/>
                <a:gd name="T23" fmla="*/ 5305 h 159"/>
                <a:gd name="T24" fmla="+- 0 3465 3350"/>
                <a:gd name="T25" fmla="*/ T24 w 116"/>
                <a:gd name="T26" fmla="+- 0 5147 5147"/>
                <a:gd name="T27" fmla="*/ 5147 h 1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116" h="159">
                  <a:moveTo>
                    <a:pt x="115" y="0"/>
                  </a:moveTo>
                  <a:lnTo>
                    <a:pt x="81" y="21"/>
                  </a:lnTo>
                  <a:lnTo>
                    <a:pt x="57" y="28"/>
                  </a:lnTo>
                  <a:lnTo>
                    <a:pt x="34" y="21"/>
                  </a:lnTo>
                  <a:lnTo>
                    <a:pt x="0" y="0"/>
                  </a:lnTo>
                  <a:lnTo>
                    <a:pt x="57" y="158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22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xmlns="" id="{9B9A7DEE-7AB8-4879-B2EA-5AA9D0D7E1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" y="5919"/>
              <a:ext cx="4074" cy="447"/>
            </a:xfrm>
            <a:custGeom>
              <a:avLst/>
              <a:gdLst>
                <a:gd name="T0" fmla="+- 0 5377 1370"/>
                <a:gd name="T1" fmla="*/ T0 w 4074"/>
                <a:gd name="T2" fmla="+- 0 5920 5920"/>
                <a:gd name="T3" fmla="*/ 5920 h 447"/>
                <a:gd name="T4" fmla="+- 0 1438 1370"/>
                <a:gd name="T5" fmla="*/ T4 w 4074"/>
                <a:gd name="T6" fmla="+- 0 5920 5920"/>
                <a:gd name="T7" fmla="*/ 5920 h 447"/>
                <a:gd name="T8" fmla="+- 0 1399 1370"/>
                <a:gd name="T9" fmla="*/ T8 w 4074"/>
                <a:gd name="T10" fmla="+- 0 5921 5920"/>
                <a:gd name="T11" fmla="*/ 5921 h 447"/>
                <a:gd name="T12" fmla="+- 0 1379 1370"/>
                <a:gd name="T13" fmla="*/ T12 w 4074"/>
                <a:gd name="T14" fmla="+- 0 5928 5920"/>
                <a:gd name="T15" fmla="*/ 5928 h 447"/>
                <a:gd name="T16" fmla="+- 0 1372 1370"/>
                <a:gd name="T17" fmla="*/ T16 w 4074"/>
                <a:gd name="T18" fmla="+- 0 5948 5920"/>
                <a:gd name="T19" fmla="*/ 5948 h 447"/>
                <a:gd name="T20" fmla="+- 0 1370 1370"/>
                <a:gd name="T21" fmla="*/ T20 w 4074"/>
                <a:gd name="T22" fmla="+- 0 5987 5920"/>
                <a:gd name="T23" fmla="*/ 5987 h 447"/>
                <a:gd name="T24" fmla="+- 0 1370 1370"/>
                <a:gd name="T25" fmla="*/ T24 w 4074"/>
                <a:gd name="T26" fmla="+- 0 6299 5920"/>
                <a:gd name="T27" fmla="*/ 6299 h 447"/>
                <a:gd name="T28" fmla="+- 0 1372 1370"/>
                <a:gd name="T29" fmla="*/ T28 w 4074"/>
                <a:gd name="T30" fmla="+- 0 6338 5920"/>
                <a:gd name="T31" fmla="*/ 6338 h 447"/>
                <a:gd name="T32" fmla="+- 0 1379 1370"/>
                <a:gd name="T33" fmla="*/ T32 w 4074"/>
                <a:gd name="T34" fmla="+- 0 6358 5920"/>
                <a:gd name="T35" fmla="*/ 6358 h 447"/>
                <a:gd name="T36" fmla="+- 0 1399 1370"/>
                <a:gd name="T37" fmla="*/ T36 w 4074"/>
                <a:gd name="T38" fmla="+- 0 6365 5920"/>
                <a:gd name="T39" fmla="*/ 6365 h 447"/>
                <a:gd name="T40" fmla="+- 0 1438 1370"/>
                <a:gd name="T41" fmla="*/ T40 w 4074"/>
                <a:gd name="T42" fmla="+- 0 6366 5920"/>
                <a:gd name="T43" fmla="*/ 6366 h 447"/>
                <a:gd name="T44" fmla="+- 0 5377 1370"/>
                <a:gd name="T45" fmla="*/ T44 w 4074"/>
                <a:gd name="T46" fmla="+- 0 6366 5920"/>
                <a:gd name="T47" fmla="*/ 6366 h 447"/>
                <a:gd name="T48" fmla="+- 0 5415 1370"/>
                <a:gd name="T49" fmla="*/ T48 w 4074"/>
                <a:gd name="T50" fmla="+- 0 6365 5920"/>
                <a:gd name="T51" fmla="*/ 6365 h 447"/>
                <a:gd name="T52" fmla="+- 0 5435 1370"/>
                <a:gd name="T53" fmla="*/ T52 w 4074"/>
                <a:gd name="T54" fmla="+- 0 6358 5920"/>
                <a:gd name="T55" fmla="*/ 6358 h 447"/>
                <a:gd name="T56" fmla="+- 0 5443 1370"/>
                <a:gd name="T57" fmla="*/ T56 w 4074"/>
                <a:gd name="T58" fmla="+- 0 6338 5920"/>
                <a:gd name="T59" fmla="*/ 6338 h 447"/>
                <a:gd name="T60" fmla="+- 0 5444 1370"/>
                <a:gd name="T61" fmla="*/ T60 w 4074"/>
                <a:gd name="T62" fmla="+- 0 6299 5920"/>
                <a:gd name="T63" fmla="*/ 6299 h 447"/>
                <a:gd name="T64" fmla="+- 0 5444 1370"/>
                <a:gd name="T65" fmla="*/ T64 w 4074"/>
                <a:gd name="T66" fmla="+- 0 5987 5920"/>
                <a:gd name="T67" fmla="*/ 5987 h 447"/>
                <a:gd name="T68" fmla="+- 0 5443 1370"/>
                <a:gd name="T69" fmla="*/ T68 w 4074"/>
                <a:gd name="T70" fmla="+- 0 5948 5920"/>
                <a:gd name="T71" fmla="*/ 5948 h 447"/>
                <a:gd name="T72" fmla="+- 0 5435 1370"/>
                <a:gd name="T73" fmla="*/ T72 w 4074"/>
                <a:gd name="T74" fmla="+- 0 5928 5920"/>
                <a:gd name="T75" fmla="*/ 5928 h 447"/>
                <a:gd name="T76" fmla="+- 0 5415 1370"/>
                <a:gd name="T77" fmla="*/ T76 w 4074"/>
                <a:gd name="T78" fmla="+- 0 5921 5920"/>
                <a:gd name="T79" fmla="*/ 5921 h 447"/>
                <a:gd name="T80" fmla="+- 0 5377 1370"/>
                <a:gd name="T81" fmla="*/ T80 w 4074"/>
                <a:gd name="T82" fmla="+- 0 5920 5920"/>
                <a:gd name="T83" fmla="*/ 5920 h 44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4074" h="447">
                  <a:moveTo>
                    <a:pt x="4007" y="0"/>
                  </a:moveTo>
                  <a:lnTo>
                    <a:pt x="68" y="0"/>
                  </a:lnTo>
                  <a:lnTo>
                    <a:pt x="29" y="1"/>
                  </a:lnTo>
                  <a:lnTo>
                    <a:pt x="9" y="8"/>
                  </a:lnTo>
                  <a:lnTo>
                    <a:pt x="2" y="28"/>
                  </a:lnTo>
                  <a:lnTo>
                    <a:pt x="0" y="67"/>
                  </a:lnTo>
                  <a:lnTo>
                    <a:pt x="0" y="379"/>
                  </a:lnTo>
                  <a:lnTo>
                    <a:pt x="2" y="418"/>
                  </a:lnTo>
                  <a:lnTo>
                    <a:pt x="9" y="438"/>
                  </a:lnTo>
                  <a:lnTo>
                    <a:pt x="29" y="445"/>
                  </a:lnTo>
                  <a:lnTo>
                    <a:pt x="68" y="446"/>
                  </a:lnTo>
                  <a:lnTo>
                    <a:pt x="4007" y="446"/>
                  </a:lnTo>
                  <a:lnTo>
                    <a:pt x="4045" y="445"/>
                  </a:lnTo>
                  <a:lnTo>
                    <a:pt x="4065" y="438"/>
                  </a:lnTo>
                  <a:lnTo>
                    <a:pt x="4073" y="418"/>
                  </a:lnTo>
                  <a:lnTo>
                    <a:pt x="4074" y="379"/>
                  </a:lnTo>
                  <a:lnTo>
                    <a:pt x="4074" y="67"/>
                  </a:lnTo>
                  <a:lnTo>
                    <a:pt x="4073" y="28"/>
                  </a:lnTo>
                  <a:lnTo>
                    <a:pt x="4065" y="8"/>
                  </a:lnTo>
                  <a:lnTo>
                    <a:pt x="4045" y="1"/>
                  </a:lnTo>
                  <a:lnTo>
                    <a:pt x="4007" y="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10">
              <a:extLst>
                <a:ext uri="{FF2B5EF4-FFF2-40B4-BE49-F238E27FC236}">
                  <a16:creationId xmlns:a16="http://schemas.microsoft.com/office/drawing/2014/main" xmlns="" id="{D334CF0B-800F-4B89-B4FE-6EF26DAAD2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7" y="6366"/>
              <a:ext cx="0" cy="270"/>
            </a:xfrm>
            <a:prstGeom prst="line">
              <a:avLst/>
            </a:prstGeom>
            <a:noFill/>
            <a:ln w="11312">
              <a:solidFill>
                <a:srgbClr val="221F1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xmlns="" id="{02286829-81AA-451D-8196-265816CFC9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" y="6757"/>
              <a:ext cx="4074" cy="961"/>
            </a:xfrm>
            <a:custGeom>
              <a:avLst/>
              <a:gdLst>
                <a:gd name="T0" fmla="+- 0 5377 1370"/>
                <a:gd name="T1" fmla="*/ T0 w 4074"/>
                <a:gd name="T2" fmla="+- 0 6757 6757"/>
                <a:gd name="T3" fmla="*/ 6757 h 961"/>
                <a:gd name="T4" fmla="+- 0 1438 1370"/>
                <a:gd name="T5" fmla="*/ T4 w 4074"/>
                <a:gd name="T6" fmla="+- 0 6757 6757"/>
                <a:gd name="T7" fmla="*/ 6757 h 961"/>
                <a:gd name="T8" fmla="+- 0 1399 1370"/>
                <a:gd name="T9" fmla="*/ T8 w 4074"/>
                <a:gd name="T10" fmla="+- 0 6758 6757"/>
                <a:gd name="T11" fmla="*/ 6758 h 961"/>
                <a:gd name="T12" fmla="+- 0 1379 1370"/>
                <a:gd name="T13" fmla="*/ T12 w 4074"/>
                <a:gd name="T14" fmla="+- 0 6766 6757"/>
                <a:gd name="T15" fmla="*/ 6766 h 961"/>
                <a:gd name="T16" fmla="+- 0 1372 1370"/>
                <a:gd name="T17" fmla="*/ T16 w 4074"/>
                <a:gd name="T18" fmla="+- 0 6786 6757"/>
                <a:gd name="T19" fmla="*/ 6786 h 961"/>
                <a:gd name="T20" fmla="+- 0 1370 1370"/>
                <a:gd name="T21" fmla="*/ T20 w 4074"/>
                <a:gd name="T22" fmla="+- 0 6825 6757"/>
                <a:gd name="T23" fmla="*/ 6825 h 961"/>
                <a:gd name="T24" fmla="+- 0 1370 1370"/>
                <a:gd name="T25" fmla="*/ T24 w 4074"/>
                <a:gd name="T26" fmla="+- 0 7651 6757"/>
                <a:gd name="T27" fmla="*/ 7651 h 961"/>
                <a:gd name="T28" fmla="+- 0 1372 1370"/>
                <a:gd name="T29" fmla="*/ T28 w 4074"/>
                <a:gd name="T30" fmla="+- 0 7690 6757"/>
                <a:gd name="T31" fmla="*/ 7690 h 961"/>
                <a:gd name="T32" fmla="+- 0 1379 1370"/>
                <a:gd name="T33" fmla="*/ T32 w 4074"/>
                <a:gd name="T34" fmla="+- 0 7710 6757"/>
                <a:gd name="T35" fmla="*/ 7710 h 961"/>
                <a:gd name="T36" fmla="+- 0 1399 1370"/>
                <a:gd name="T37" fmla="*/ T36 w 4074"/>
                <a:gd name="T38" fmla="+- 0 7717 6757"/>
                <a:gd name="T39" fmla="*/ 7717 h 961"/>
                <a:gd name="T40" fmla="+- 0 1438 1370"/>
                <a:gd name="T41" fmla="*/ T40 w 4074"/>
                <a:gd name="T42" fmla="+- 0 7718 6757"/>
                <a:gd name="T43" fmla="*/ 7718 h 961"/>
                <a:gd name="T44" fmla="+- 0 5377 1370"/>
                <a:gd name="T45" fmla="*/ T44 w 4074"/>
                <a:gd name="T46" fmla="+- 0 7718 6757"/>
                <a:gd name="T47" fmla="*/ 7718 h 961"/>
                <a:gd name="T48" fmla="+- 0 5415 1370"/>
                <a:gd name="T49" fmla="*/ T48 w 4074"/>
                <a:gd name="T50" fmla="+- 0 7717 6757"/>
                <a:gd name="T51" fmla="*/ 7717 h 961"/>
                <a:gd name="T52" fmla="+- 0 5435 1370"/>
                <a:gd name="T53" fmla="*/ T52 w 4074"/>
                <a:gd name="T54" fmla="+- 0 7710 6757"/>
                <a:gd name="T55" fmla="*/ 7710 h 961"/>
                <a:gd name="T56" fmla="+- 0 5443 1370"/>
                <a:gd name="T57" fmla="*/ T56 w 4074"/>
                <a:gd name="T58" fmla="+- 0 7690 6757"/>
                <a:gd name="T59" fmla="*/ 7690 h 961"/>
                <a:gd name="T60" fmla="+- 0 5444 1370"/>
                <a:gd name="T61" fmla="*/ T60 w 4074"/>
                <a:gd name="T62" fmla="+- 0 7651 6757"/>
                <a:gd name="T63" fmla="*/ 7651 h 961"/>
                <a:gd name="T64" fmla="+- 0 5444 1370"/>
                <a:gd name="T65" fmla="*/ T64 w 4074"/>
                <a:gd name="T66" fmla="+- 0 6825 6757"/>
                <a:gd name="T67" fmla="*/ 6825 h 961"/>
                <a:gd name="T68" fmla="+- 0 5443 1370"/>
                <a:gd name="T69" fmla="*/ T68 w 4074"/>
                <a:gd name="T70" fmla="+- 0 6786 6757"/>
                <a:gd name="T71" fmla="*/ 6786 h 961"/>
                <a:gd name="T72" fmla="+- 0 5435 1370"/>
                <a:gd name="T73" fmla="*/ T72 w 4074"/>
                <a:gd name="T74" fmla="+- 0 6766 6757"/>
                <a:gd name="T75" fmla="*/ 6766 h 961"/>
                <a:gd name="T76" fmla="+- 0 5415 1370"/>
                <a:gd name="T77" fmla="*/ T76 w 4074"/>
                <a:gd name="T78" fmla="+- 0 6758 6757"/>
                <a:gd name="T79" fmla="*/ 6758 h 961"/>
                <a:gd name="T80" fmla="+- 0 5377 1370"/>
                <a:gd name="T81" fmla="*/ T80 w 4074"/>
                <a:gd name="T82" fmla="+- 0 6757 6757"/>
                <a:gd name="T83" fmla="*/ 6757 h 96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4074" h="961">
                  <a:moveTo>
                    <a:pt x="4007" y="0"/>
                  </a:moveTo>
                  <a:lnTo>
                    <a:pt x="68" y="0"/>
                  </a:lnTo>
                  <a:lnTo>
                    <a:pt x="29" y="1"/>
                  </a:lnTo>
                  <a:lnTo>
                    <a:pt x="9" y="9"/>
                  </a:lnTo>
                  <a:lnTo>
                    <a:pt x="2" y="29"/>
                  </a:lnTo>
                  <a:lnTo>
                    <a:pt x="0" y="68"/>
                  </a:lnTo>
                  <a:lnTo>
                    <a:pt x="0" y="894"/>
                  </a:lnTo>
                  <a:lnTo>
                    <a:pt x="2" y="933"/>
                  </a:lnTo>
                  <a:lnTo>
                    <a:pt x="9" y="953"/>
                  </a:lnTo>
                  <a:lnTo>
                    <a:pt x="29" y="960"/>
                  </a:lnTo>
                  <a:lnTo>
                    <a:pt x="68" y="961"/>
                  </a:lnTo>
                  <a:lnTo>
                    <a:pt x="4007" y="961"/>
                  </a:lnTo>
                  <a:lnTo>
                    <a:pt x="4045" y="960"/>
                  </a:lnTo>
                  <a:lnTo>
                    <a:pt x="4065" y="953"/>
                  </a:lnTo>
                  <a:lnTo>
                    <a:pt x="4073" y="933"/>
                  </a:lnTo>
                  <a:lnTo>
                    <a:pt x="4074" y="894"/>
                  </a:lnTo>
                  <a:lnTo>
                    <a:pt x="4074" y="68"/>
                  </a:lnTo>
                  <a:lnTo>
                    <a:pt x="4073" y="29"/>
                  </a:lnTo>
                  <a:lnTo>
                    <a:pt x="4065" y="9"/>
                  </a:lnTo>
                  <a:lnTo>
                    <a:pt x="4045" y="1"/>
                  </a:lnTo>
                  <a:lnTo>
                    <a:pt x="4007" y="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E9475318-87ED-4A67-BFA8-634BB3FBB6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9" y="6599"/>
              <a:ext cx="116" cy="159"/>
            </a:xfrm>
            <a:custGeom>
              <a:avLst/>
              <a:gdLst>
                <a:gd name="T0" fmla="+- 0 3465 3350"/>
                <a:gd name="T1" fmla="*/ T0 w 116"/>
                <a:gd name="T2" fmla="+- 0 6599 6599"/>
                <a:gd name="T3" fmla="*/ 6599 h 159"/>
                <a:gd name="T4" fmla="+- 0 3431 3350"/>
                <a:gd name="T5" fmla="*/ T4 w 116"/>
                <a:gd name="T6" fmla="+- 0 6620 6599"/>
                <a:gd name="T7" fmla="*/ 6620 h 159"/>
                <a:gd name="T8" fmla="+- 0 3407 3350"/>
                <a:gd name="T9" fmla="*/ T8 w 116"/>
                <a:gd name="T10" fmla="+- 0 6627 6599"/>
                <a:gd name="T11" fmla="*/ 6627 h 159"/>
                <a:gd name="T12" fmla="+- 0 3384 3350"/>
                <a:gd name="T13" fmla="*/ T12 w 116"/>
                <a:gd name="T14" fmla="+- 0 6620 6599"/>
                <a:gd name="T15" fmla="*/ 6620 h 159"/>
                <a:gd name="T16" fmla="+- 0 3350 3350"/>
                <a:gd name="T17" fmla="*/ T16 w 116"/>
                <a:gd name="T18" fmla="+- 0 6599 6599"/>
                <a:gd name="T19" fmla="*/ 6599 h 159"/>
                <a:gd name="T20" fmla="+- 0 3407 3350"/>
                <a:gd name="T21" fmla="*/ T20 w 116"/>
                <a:gd name="T22" fmla="+- 0 6758 6599"/>
                <a:gd name="T23" fmla="*/ 6758 h 159"/>
                <a:gd name="T24" fmla="+- 0 3465 3350"/>
                <a:gd name="T25" fmla="*/ T24 w 116"/>
                <a:gd name="T26" fmla="+- 0 6599 6599"/>
                <a:gd name="T27" fmla="*/ 6599 h 1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116" h="159">
                  <a:moveTo>
                    <a:pt x="115" y="0"/>
                  </a:moveTo>
                  <a:lnTo>
                    <a:pt x="81" y="21"/>
                  </a:lnTo>
                  <a:lnTo>
                    <a:pt x="57" y="28"/>
                  </a:lnTo>
                  <a:lnTo>
                    <a:pt x="34" y="21"/>
                  </a:lnTo>
                  <a:lnTo>
                    <a:pt x="0" y="0"/>
                  </a:lnTo>
                  <a:lnTo>
                    <a:pt x="57" y="15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22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Line 7">
              <a:extLst>
                <a:ext uri="{FF2B5EF4-FFF2-40B4-BE49-F238E27FC236}">
                  <a16:creationId xmlns:a16="http://schemas.microsoft.com/office/drawing/2014/main" xmlns="" id="{F3966EA0-DFAE-47CA-A24D-2B7D664D3A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7" y="5750"/>
              <a:ext cx="0" cy="168"/>
            </a:xfrm>
            <a:prstGeom prst="line">
              <a:avLst/>
            </a:prstGeom>
            <a:noFill/>
            <a:ln w="11312">
              <a:solidFill>
                <a:srgbClr val="221F1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Text Box 6">
              <a:extLst>
                <a:ext uri="{FF2B5EF4-FFF2-40B4-BE49-F238E27FC236}">
                  <a16:creationId xmlns:a16="http://schemas.microsoft.com/office/drawing/2014/main" xmlns="" id="{35B689B4-C218-4B09-BD08-F73BC6E508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501"/>
              <a:ext cx="3794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o-RO" sz="1200" b="1" spc="-85" dirty="0" smtClean="0">
                  <a:solidFill>
                    <a:srgbClr val="221F1F"/>
                  </a:solidFill>
                  <a:latin typeface="Arial" pitchFamily="34" charset="0"/>
                  <a:ea typeface="Calibri" panose="020F0502020204030204" pitchFamily="34" charset="0"/>
                  <a:cs typeface="Arial" pitchFamily="34" charset="0"/>
                </a:rPr>
                <a:t>Fnalitățile curriculare </a:t>
              </a:r>
              <a:r>
                <a:rPr lang="ro-RO" sz="1200" b="1" spc="-85" dirty="0" smtClean="0">
                  <a:solidFill>
                    <a:srgbClr val="221F1F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(</a:t>
              </a:r>
              <a:r>
                <a:rPr kumimoji="0" lang="ro-RO" altLang="ru-RU" sz="1200" b="1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Unitățile de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ro-RO" altLang="ru-RU" sz="1200" b="1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competențe)</a:t>
              </a:r>
              <a:r>
                <a:rPr lang="ro-RO" altLang="ru-RU" sz="12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o-RO" altLang="ru-RU" sz="1200" dirty="0" smtClean="0">
                  <a:latin typeface="Arial" panose="020B0604020202020204" pitchFamily="34" charset="0"/>
                  <a:ea typeface="Calibri" panose="020F0502020204030204" pitchFamily="34" charset="0"/>
                </a:rPr>
                <a:t>  </a:t>
              </a:r>
              <a:r>
                <a:rPr kumimoji="0" lang="ro-RO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supuse evaluării</a:t>
              </a:r>
              <a:endParaRPr kumimoji="0" lang="ro-R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5">
              <a:extLst>
                <a:ext uri="{FF2B5EF4-FFF2-40B4-BE49-F238E27FC236}">
                  <a16:creationId xmlns:a16="http://schemas.microsoft.com/office/drawing/2014/main" xmlns="" id="{1B7D666A-3EA5-4128-8924-D7EA93670A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1" y="2856"/>
              <a:ext cx="3647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1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Obiectivele de evaluare </a:t>
              </a:r>
              <a:r>
                <a:rPr kumimoji="0" lang="ro-RO" altLang="ru-RU" sz="12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(corelate</a:t>
              </a:r>
              <a:endParaRPr kumimoji="0" lang="ro-R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cu </a:t>
              </a:r>
              <a:r>
                <a:rPr lang="ro-RO" altLang="ru-RU" sz="1200" dirty="0" smtClean="0">
                  <a:solidFill>
                    <a:srgbClr val="221F1F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finalitățile </a:t>
              </a:r>
              <a:r>
                <a:rPr kumimoji="0" lang="ro-RO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kumimoji="0" lang="ro-RO" altLang="ru-RU" sz="12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selectate</a:t>
              </a:r>
              <a:r>
                <a:rPr kumimoji="0" lang="ro-RO" altLang="ru-RU" sz="11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ro-RO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Text Box 4">
              <a:extLst>
                <a:ext uri="{FF2B5EF4-FFF2-40B4-BE49-F238E27FC236}">
                  <a16:creationId xmlns:a16="http://schemas.microsoft.com/office/drawing/2014/main" xmlns="" id="{179C7807-9EEC-441F-AEE0-D8E9E52F79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" y="4208"/>
              <a:ext cx="3631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1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Itemii/Sarcinile </a:t>
              </a:r>
              <a:r>
                <a:rPr kumimoji="0" lang="ro-RO" altLang="ru-RU" sz="12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(corelați/corelate</a:t>
              </a:r>
              <a:endParaRPr kumimoji="0" lang="ro-R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cu obiectivele de evaluare formulate</a:t>
              </a:r>
              <a:r>
                <a:rPr kumimoji="0" lang="ro-RO" altLang="ru-RU" sz="11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ro-RO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Text Box 3">
              <a:extLst>
                <a:ext uri="{FF2B5EF4-FFF2-40B4-BE49-F238E27FC236}">
                  <a16:creationId xmlns:a16="http://schemas.microsoft.com/office/drawing/2014/main" xmlns="" id="{CA8F630A-F8B5-4C57-9959-9EC5F0AD4B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7" y="5304"/>
              <a:ext cx="251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1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Testul</a:t>
              </a:r>
              <a:endParaRPr kumimoji="0" lang="ro-R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ro-RO" altLang="ru-RU" sz="1100" b="1" dirty="0">
                <a:solidFill>
                  <a:srgbClr val="221F1F"/>
                </a:solidFill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o-RO" altLang="ru-RU" sz="11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100" b="1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Baremul </a:t>
              </a:r>
              <a:r>
                <a:rPr kumimoji="0" lang="ro-RO" altLang="ru-RU" sz="1100" b="1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/Schema de corectare</a:t>
              </a:r>
              <a:endParaRPr kumimoji="0" lang="ro-RO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Text Box 2">
              <a:extLst>
                <a:ext uri="{FF2B5EF4-FFF2-40B4-BE49-F238E27FC236}">
                  <a16:creationId xmlns:a16="http://schemas.microsoft.com/office/drawing/2014/main" xmlns="" id="{2194814A-39F1-457C-9ACE-1D855267F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5" y="7012"/>
              <a:ext cx="2650" cy="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1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Baremul de notare/</a:t>
              </a:r>
              <a:endParaRPr lang="ro-RO" altLang="ru-RU" sz="1200" dirty="0">
                <a:latin typeface="Arial" panose="020B0604020202020204" pitchFamily="34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1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Schema de convertire</a:t>
              </a:r>
              <a:endParaRPr kumimoji="0" lang="ro-R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5" name="Rectangle 27">
            <a:extLst>
              <a:ext uri="{FF2B5EF4-FFF2-40B4-BE49-F238E27FC236}">
                <a16:creationId xmlns:a16="http://schemas.microsoft.com/office/drawing/2014/main" xmlns="" id="{9B182F59-6CC4-4C58-8CDB-757BF3946EF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02788" y="270483"/>
            <a:ext cx="9917724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2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u-RU" sz="13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endParaRPr kumimoji="0" lang="ro-RO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2EA352BB-6F4C-4150-8F89-490D3134E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76880" y="3876310"/>
            <a:ext cx="3058217" cy="950916"/>
          </a:xfrm>
          <a:prstGeom prst="rect">
            <a:avLst/>
          </a:prstGeom>
        </p:spPr>
      </p:pic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xmlns="" id="{D5EAC9BD-1139-44AB-AABA-40E2B1D59673}"/>
              </a:ext>
            </a:extLst>
          </p:cNvPr>
          <p:cNvCxnSpPr>
            <a:endCxn id="27" idx="1"/>
          </p:cNvCxnSpPr>
          <p:nvPr/>
        </p:nvCxnSpPr>
        <p:spPr>
          <a:xfrm flipV="1">
            <a:off x="3646950" y="4351768"/>
            <a:ext cx="1629930" cy="3538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9" name="Прямая со стрелкой 2048">
            <a:extLst>
              <a:ext uri="{FF2B5EF4-FFF2-40B4-BE49-F238E27FC236}">
                <a16:creationId xmlns:a16="http://schemas.microsoft.com/office/drawing/2014/main" xmlns="" id="{EFC3FAC5-6532-4DAD-95C6-D66042A57DCA}"/>
              </a:ext>
            </a:extLst>
          </p:cNvPr>
          <p:cNvCxnSpPr>
            <a:endCxn id="27" idx="1"/>
          </p:cNvCxnSpPr>
          <p:nvPr/>
        </p:nvCxnSpPr>
        <p:spPr>
          <a:xfrm>
            <a:off x="3646950" y="3727938"/>
            <a:ext cx="1629930" cy="62383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9280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2131</Words>
  <Application>Microsoft Office PowerPoint</Application>
  <PresentationFormat>Произвольный</PresentationFormat>
  <Paragraphs>483</Paragraphs>
  <Slides>32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Metodologia elaborării testelor la matematică din perspectiva formării competențelor</vt:lpstr>
      <vt:lpstr>                Competența școlară</vt:lpstr>
      <vt:lpstr>   Competențele-cheie  - finalități educaționale                     (Codul Educației, 2014)</vt:lpstr>
      <vt:lpstr>Competențele specifice matematicii                          Gimnaziu</vt:lpstr>
      <vt:lpstr> Competențele specifice matematicii, LICEU </vt:lpstr>
      <vt:lpstr>Слайд 6</vt:lpstr>
      <vt:lpstr> Standardele de eficiență a învățării                       matematicii</vt:lpstr>
      <vt:lpstr>Unitățile de competență</vt:lpstr>
      <vt:lpstr>            Evaluarea sumativă  la matematică  este semnificativă în trei contexte:                                                    (Algoritmii de elaborare a testului sumativ) </vt:lpstr>
      <vt:lpstr>Слайд 10</vt:lpstr>
      <vt:lpstr>Слайд 11</vt:lpstr>
      <vt:lpstr>     TIPURILE DE ITEMI  ÎN  FUNCȚIE DE DOMENIILE COGNITIVE </vt:lpstr>
      <vt:lpstr>Слайд 13</vt:lpstr>
      <vt:lpstr>Слайд 14</vt:lpstr>
      <vt:lpstr> Cerințele referitoare la formularea itemilor </vt:lpstr>
      <vt:lpstr>Cerințele referitoare la formularea itemilor</vt:lpstr>
      <vt:lpstr>Matricea de specificații (Varianta I)</vt:lpstr>
      <vt:lpstr>Слайд 18</vt:lpstr>
      <vt:lpstr> Matricea de specificații (Evaluarea competențelor-Examen) </vt:lpstr>
      <vt:lpstr> BAREMUL DE NOTARE/SCHEMA DE CONVERTIRE   </vt:lpstr>
      <vt:lpstr>Harta tehnologică de elaborare a testului de evaluare a rezultatelor învățării</vt:lpstr>
      <vt:lpstr>TEST SUMATIV     Clasa VIII. Capitolul „Numere reale. Recapitulare         și completări„</vt:lpstr>
      <vt:lpstr>Слайд 23</vt:lpstr>
      <vt:lpstr>Слайд 24</vt:lpstr>
      <vt:lpstr>Слайд 25</vt:lpstr>
      <vt:lpstr>Слайд 26</vt:lpstr>
      <vt:lpstr>Слайд 27</vt:lpstr>
      <vt:lpstr> Baremul de corectare</vt:lpstr>
      <vt:lpstr>Слайд 29</vt:lpstr>
      <vt:lpstr>Слайд 30</vt:lpstr>
      <vt:lpstr>Baremul de  notare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elaborării testelor la matematică</dc:title>
  <dc:creator>Пользователь</dc:creator>
  <cp:lastModifiedBy>Пользователь</cp:lastModifiedBy>
  <cp:revision>121</cp:revision>
  <dcterms:created xsi:type="dcterms:W3CDTF">2021-03-26T16:04:54Z</dcterms:created>
  <dcterms:modified xsi:type="dcterms:W3CDTF">2023-08-14T10:46:45Z</dcterms:modified>
</cp:coreProperties>
</file>