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300" r:id="rId5"/>
    <p:sldId id="289" r:id="rId6"/>
    <p:sldId id="301" r:id="rId7"/>
    <p:sldId id="291" r:id="rId8"/>
    <p:sldId id="303" r:id="rId9"/>
    <p:sldId id="293" r:id="rId10"/>
    <p:sldId id="304" r:id="rId11"/>
    <p:sldId id="295" r:id="rId12"/>
    <p:sldId id="305" r:id="rId13"/>
    <p:sldId id="297" r:id="rId14"/>
    <p:sldId id="306" r:id="rId15"/>
    <p:sldId id="299" r:id="rId16"/>
    <p:sldId id="307" r:id="rId17"/>
    <p:sldId id="310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097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613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754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781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715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972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771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85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129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605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39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62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0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89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416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5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Какой сказочный персонаж съедал 20 </a:t>
            </a:r>
            <a:r>
              <a:rPr lang="ru-RU" sz="7200" b="1" dirty="0" smtClean="0">
                <a:latin typeface="Corbel" panose="020B0503020204020204" pitchFamily="34" charset="0"/>
              </a:rPr>
              <a:t>мг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з</a:t>
            </a:r>
            <a:r>
              <a:rPr lang="ru-RU" sz="7200" b="1" dirty="0" smtClean="0">
                <a:latin typeface="Corbel" panose="020B0503020204020204" pitchFamily="34" charset="0"/>
              </a:rPr>
              <a:t>ерна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день, то есть около </a:t>
            </a:r>
            <a:r>
              <a:rPr lang="en-US" sz="7200" b="1" dirty="0">
                <a:latin typeface="Corbel" panose="020B0503020204020204" pitchFamily="34" charset="0"/>
              </a:rPr>
              <a:t>7</a:t>
            </a:r>
            <a:r>
              <a:rPr lang="ru-RU" sz="7200" b="1" dirty="0">
                <a:latin typeface="Corbel" panose="020B0503020204020204" pitchFamily="34" charset="0"/>
              </a:rPr>
              <a:t>,</a:t>
            </a:r>
            <a:r>
              <a:rPr lang="en-US" sz="7200" b="1" dirty="0">
                <a:latin typeface="Corbel" panose="020B0503020204020204" pitchFamily="34" charset="0"/>
              </a:rPr>
              <a:t>3</a:t>
            </a:r>
            <a:r>
              <a:rPr lang="ru-RU" sz="7200" b="1">
                <a:latin typeface="Corbel" panose="020B0503020204020204" pitchFamily="34" charset="0"/>
              </a:rPr>
              <a:t> грамма в </a:t>
            </a:r>
            <a:r>
              <a:rPr lang="ru-RU" sz="7200" b="1" dirty="0">
                <a:latin typeface="Corbel" panose="020B0503020204020204" pitchFamily="34" charset="0"/>
              </a:rPr>
              <a:t>год?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06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Один украинский фермер нашёл способ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сэкономить на посредниках </a:t>
            </a:r>
            <a:r>
              <a:rPr lang="ru-RU" sz="7200" dirty="0">
                <a:latin typeface="Corbel" panose="020B0503020204020204" pitchFamily="34" charset="0"/>
              </a:rPr>
              <a:t>– и ему выгодно, 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покупателям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Люди могут </a:t>
            </a:r>
            <a:r>
              <a:rPr lang="ru-RU" sz="7200" dirty="0">
                <a:latin typeface="Corbel" panose="020B0503020204020204" pitchFamily="34" charset="0"/>
              </a:rPr>
              <a:t>брать яблоки 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груши </a:t>
            </a:r>
            <a:r>
              <a:rPr lang="ru-RU" sz="7200" dirty="0">
                <a:latin typeface="Corbel" panose="020B0503020204020204" pitchFamily="34" charset="0"/>
              </a:rPr>
              <a:t>по цене в 5 </a:t>
            </a:r>
            <a:r>
              <a:rPr lang="ru-RU" sz="7200" dirty="0" smtClean="0">
                <a:latin typeface="Corbel" panose="020B0503020204020204" pitchFamily="34" charset="0"/>
              </a:rPr>
              <a:t>гривен(примерно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20 </a:t>
            </a:r>
            <a:r>
              <a:rPr lang="ru-RU" sz="7200" dirty="0" err="1">
                <a:latin typeface="Corbel" panose="020B0503020204020204" pitchFamily="34" charset="0"/>
              </a:rPr>
              <a:t>евроцентов</a:t>
            </a:r>
            <a:r>
              <a:rPr lang="ru-RU" sz="7200" dirty="0">
                <a:latin typeface="Corbel" panose="020B0503020204020204" pitchFamily="34" charset="0"/>
              </a:rPr>
              <a:t>), но с одним условием.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каким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Один украинский фермер нашёл способ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сэкономить на посредниках </a:t>
            </a:r>
            <a:r>
              <a:rPr lang="ru-RU" sz="7200" dirty="0">
                <a:latin typeface="Corbel" panose="020B0503020204020204" pitchFamily="34" charset="0"/>
              </a:rPr>
              <a:t>– и ему выгодно, 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покупателям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Люди могут </a:t>
            </a:r>
            <a:r>
              <a:rPr lang="ru-RU" sz="7200" dirty="0">
                <a:latin typeface="Corbel" panose="020B0503020204020204" pitchFamily="34" charset="0"/>
              </a:rPr>
              <a:t>брать яблоки 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груши </a:t>
            </a:r>
            <a:r>
              <a:rPr lang="ru-RU" sz="7200" dirty="0">
                <a:latin typeface="Corbel" panose="020B0503020204020204" pitchFamily="34" charset="0"/>
              </a:rPr>
              <a:t>по цене в 5 </a:t>
            </a:r>
            <a:r>
              <a:rPr lang="ru-RU" sz="7200" dirty="0" smtClean="0">
                <a:latin typeface="Corbel" panose="020B0503020204020204" pitchFamily="34" charset="0"/>
              </a:rPr>
              <a:t>гривен(примерно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20 </a:t>
            </a:r>
            <a:r>
              <a:rPr lang="ru-RU" sz="7200" dirty="0" err="1">
                <a:latin typeface="Corbel" panose="020B0503020204020204" pitchFamily="34" charset="0"/>
              </a:rPr>
              <a:t>евроцентов</a:t>
            </a:r>
            <a:r>
              <a:rPr lang="ru-RU" sz="7200" dirty="0">
                <a:latin typeface="Corbel" panose="020B0503020204020204" pitchFamily="34" charset="0"/>
              </a:rPr>
              <a:t>), но с одним условием.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каким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941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Памятник ЕЙ в Вашингтоне напоминает 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голоде времен </a:t>
            </a:r>
            <a:r>
              <a:rPr lang="ru-RU" sz="7200" dirty="0">
                <a:latin typeface="Corbel" panose="020B0503020204020204" pitchFamily="34" charset="0"/>
              </a:rPr>
              <a:t>Великой депрессии и Второй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мировой войны. Позируя </a:t>
            </a:r>
            <a:r>
              <a:rPr lang="ru-RU" sz="7200" dirty="0">
                <a:latin typeface="Corbel" panose="020B0503020204020204" pitchFamily="34" charset="0"/>
              </a:rPr>
              <a:t>для фото у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памятника</a:t>
            </a:r>
            <a:r>
              <a:rPr lang="ru-RU" sz="7200" dirty="0">
                <a:latin typeface="Corbel" panose="020B0503020204020204" pitchFamily="34" charset="0"/>
              </a:rPr>
              <a:t>, люди становятся </a:t>
            </a:r>
            <a:r>
              <a:rPr lang="ru-RU" sz="7200" dirty="0" smtClean="0">
                <a:latin typeface="Corbel" panose="020B0503020204020204" pitchFamily="34" charset="0"/>
              </a:rPr>
              <a:t>в начало </a:t>
            </a:r>
            <a:r>
              <a:rPr lang="ru-RU" sz="7200" dirty="0">
                <a:latin typeface="Corbel" panose="020B0503020204020204" pitchFamily="34" charset="0"/>
              </a:rPr>
              <a:t>или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конец</a:t>
            </a:r>
            <a:r>
              <a:rPr lang="ru-RU" sz="7200" dirty="0">
                <a:latin typeface="Corbel" panose="020B0503020204020204" pitchFamily="34" charset="0"/>
              </a:rPr>
              <a:t>, чтобы казаться </a:t>
            </a:r>
            <a:r>
              <a:rPr lang="ru-RU" sz="7200" dirty="0" smtClean="0">
                <a:latin typeface="Corbel" panose="020B0503020204020204" pitchFamily="34" charset="0"/>
              </a:rPr>
              <a:t>естественным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продолжением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Памятник ЕЙ в Вашингтоне напоминает 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голоде времен </a:t>
            </a:r>
            <a:r>
              <a:rPr lang="ru-RU" sz="7200" dirty="0">
                <a:latin typeface="Corbel" panose="020B0503020204020204" pitchFamily="34" charset="0"/>
              </a:rPr>
              <a:t>Великой депрессии и Второй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мировой войны. Позируя </a:t>
            </a:r>
            <a:r>
              <a:rPr lang="ru-RU" sz="7200" dirty="0">
                <a:latin typeface="Corbel" panose="020B0503020204020204" pitchFamily="34" charset="0"/>
              </a:rPr>
              <a:t>для фото у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памятника</a:t>
            </a:r>
            <a:r>
              <a:rPr lang="ru-RU" sz="7200" dirty="0">
                <a:latin typeface="Corbel" panose="020B0503020204020204" pitchFamily="34" charset="0"/>
              </a:rPr>
              <a:t>, люди становятся </a:t>
            </a:r>
            <a:r>
              <a:rPr lang="ru-RU" sz="7200" dirty="0" smtClean="0">
                <a:latin typeface="Corbel" panose="020B0503020204020204" pitchFamily="34" charset="0"/>
              </a:rPr>
              <a:t>в начало </a:t>
            </a:r>
            <a:r>
              <a:rPr lang="ru-RU" sz="7200" dirty="0">
                <a:latin typeface="Corbel" panose="020B0503020204020204" pitchFamily="34" charset="0"/>
              </a:rPr>
              <a:t>или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конец</a:t>
            </a:r>
            <a:r>
              <a:rPr lang="ru-RU" sz="7200" dirty="0">
                <a:latin typeface="Corbel" panose="020B0503020204020204" pitchFamily="34" charset="0"/>
              </a:rPr>
              <a:t>, чтобы казаться </a:t>
            </a:r>
            <a:r>
              <a:rPr lang="ru-RU" sz="7200" dirty="0" smtClean="0">
                <a:latin typeface="Corbel" panose="020B0503020204020204" pitchFamily="34" charset="0"/>
              </a:rPr>
              <a:t>естественным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продолжением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ЕЁ.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408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постер демонстрирует,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как </a:t>
            </a:r>
            <a:r>
              <a:rPr lang="ru-RU" sz="6000" dirty="0">
                <a:latin typeface="Corbel" panose="020B0503020204020204" pitchFamily="34" charset="0"/>
              </a:rPr>
              <a:t>некоторые традиции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заставляют </a:t>
            </a:r>
            <a:r>
              <a:rPr lang="ru-RU" sz="6000" dirty="0">
                <a:latin typeface="Corbel" panose="020B0503020204020204" pitchFamily="34" charset="0"/>
              </a:rPr>
              <a:t>нас </a:t>
            </a:r>
            <a:r>
              <a:rPr lang="ru-RU" sz="6000" dirty="0" smtClean="0">
                <a:latin typeface="Corbel" panose="020B0503020204020204" pitchFamily="34" charset="0"/>
              </a:rPr>
              <a:t>использовать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продукты </a:t>
            </a:r>
            <a:r>
              <a:rPr lang="ru-RU" sz="6000" dirty="0">
                <a:latin typeface="Corbel" panose="020B0503020204020204" pitchFamily="34" charset="0"/>
              </a:rPr>
              <a:t>питания не по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назначению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Кого </a:t>
            </a:r>
            <a:r>
              <a:rPr lang="ru-RU" sz="6000" b="1" dirty="0">
                <a:latin typeface="Corbel" panose="020B0503020204020204" pitchFamily="34" charset="0"/>
              </a:rPr>
              <a:t>мы скрыли?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71" y="1355345"/>
            <a:ext cx="9271198" cy="65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постер демонстрирует,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как </a:t>
            </a:r>
            <a:r>
              <a:rPr lang="ru-RU" sz="6000" dirty="0">
                <a:latin typeface="Corbel" panose="020B0503020204020204" pitchFamily="34" charset="0"/>
              </a:rPr>
              <a:t>некоторые традиции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заставляют </a:t>
            </a:r>
            <a:r>
              <a:rPr lang="ru-RU" sz="6000" dirty="0">
                <a:latin typeface="Corbel" panose="020B0503020204020204" pitchFamily="34" charset="0"/>
              </a:rPr>
              <a:t>нас </a:t>
            </a:r>
            <a:r>
              <a:rPr lang="ru-RU" sz="6000" dirty="0" smtClean="0">
                <a:latin typeface="Corbel" panose="020B0503020204020204" pitchFamily="34" charset="0"/>
              </a:rPr>
              <a:t>использовать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продукты </a:t>
            </a:r>
            <a:r>
              <a:rPr lang="ru-RU" sz="6000" dirty="0">
                <a:latin typeface="Corbel" panose="020B0503020204020204" pitchFamily="34" charset="0"/>
              </a:rPr>
              <a:t>питания не по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назначению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Кого </a:t>
            </a:r>
            <a:r>
              <a:rPr lang="ru-RU" sz="6000" b="1" dirty="0">
                <a:latin typeface="Corbel" panose="020B0503020204020204" pitchFamily="34" charset="0"/>
              </a:rPr>
              <a:t>мы скрыли?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87" y="1427915"/>
            <a:ext cx="9271198" cy="65587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71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постер демонстрирует,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как </a:t>
            </a:r>
            <a:r>
              <a:rPr lang="ru-RU" sz="6000" dirty="0">
                <a:latin typeface="Corbel" panose="020B0503020204020204" pitchFamily="34" charset="0"/>
              </a:rPr>
              <a:t>некоторые традиции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заставляют </a:t>
            </a:r>
            <a:r>
              <a:rPr lang="ru-RU" sz="6000" dirty="0">
                <a:latin typeface="Corbel" panose="020B0503020204020204" pitchFamily="34" charset="0"/>
              </a:rPr>
              <a:t>нас </a:t>
            </a:r>
            <a:r>
              <a:rPr lang="ru-RU" sz="6000" dirty="0" smtClean="0">
                <a:latin typeface="Corbel" panose="020B0503020204020204" pitchFamily="34" charset="0"/>
              </a:rPr>
              <a:t>использовать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продукты </a:t>
            </a:r>
            <a:r>
              <a:rPr lang="ru-RU" sz="6000" dirty="0">
                <a:latin typeface="Corbel" panose="020B0503020204020204" pitchFamily="34" charset="0"/>
              </a:rPr>
              <a:t>питания не по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назначению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Кого </a:t>
            </a:r>
            <a:r>
              <a:rPr lang="ru-RU" sz="6000" b="1" dirty="0">
                <a:latin typeface="Corbel" panose="020B0503020204020204" pitchFamily="34" charset="0"/>
              </a:rPr>
              <a:t>мы скрыли?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87" y="1427915"/>
            <a:ext cx="9271198" cy="6558798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108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800" b="1" dirty="0" smtClean="0">
                <a:latin typeface="Corbel" panose="020B0503020204020204" pitchFamily="34" charset="0"/>
              </a:rPr>
              <a:t>только</a:t>
            </a:r>
            <a:r>
              <a:rPr lang="en-US" sz="5800" b="1" dirty="0" smtClean="0">
                <a:latin typeface="Corbel" panose="020B0503020204020204" pitchFamily="34" charset="0"/>
              </a:rPr>
              <a:t> </a:t>
            </a:r>
            <a:endParaRPr lang="ru-MD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гласные.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1. а </a:t>
            </a:r>
            <a:r>
              <a:rPr lang="ru-RU" sz="5800" dirty="0">
                <a:latin typeface="Corbel" panose="020B0503020204020204" pitchFamily="34" charset="0"/>
              </a:rPr>
              <a:t>а у – Мультфильм о крысе, которая мечтала стать </a:t>
            </a:r>
            <a:r>
              <a:rPr lang="ru-RU" sz="5800" dirty="0" smtClean="0">
                <a:latin typeface="Corbel" panose="020B0503020204020204" pitchFamily="34" charset="0"/>
              </a:rPr>
              <a:t>шеф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поваром.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2. е </a:t>
            </a:r>
            <a:r>
              <a:rPr lang="ru-RU" sz="5800" dirty="0">
                <a:latin typeface="Corbel" panose="020B0503020204020204" pitchFamily="34" charset="0"/>
              </a:rPr>
              <a:t>и а – Из неё делают один из главных ингредиентов </a:t>
            </a:r>
            <a:r>
              <a:rPr lang="ru-RU" sz="5800" dirty="0" smtClean="0">
                <a:latin typeface="Corbel" panose="020B0503020204020204" pitchFamily="34" charset="0"/>
              </a:rPr>
              <a:t>для хлеба.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3. ы </a:t>
            </a:r>
            <a:r>
              <a:rPr lang="ru-RU" sz="5800" dirty="0">
                <a:latin typeface="Corbel" panose="020B0503020204020204" pitchFamily="34" charset="0"/>
              </a:rPr>
              <a:t>а </a:t>
            </a:r>
            <a:r>
              <a:rPr lang="ru-RU" sz="5800" dirty="0" err="1">
                <a:latin typeface="Corbel" panose="020B0503020204020204" pitchFamily="34" charset="0"/>
              </a:rPr>
              <a:t>а</a:t>
            </a:r>
            <a:r>
              <a:rPr lang="ru-RU" sz="5800" dirty="0">
                <a:latin typeface="Corbel" panose="020B0503020204020204" pitchFamily="34" charset="0"/>
              </a:rPr>
              <a:t> – Для этого вам понадобится крючок, леска и палка.</a:t>
            </a:r>
          </a:p>
          <a:p>
            <a:r>
              <a:rPr lang="ru-RU" sz="5800" dirty="0">
                <a:latin typeface="Corbel" panose="020B0503020204020204" pitchFamily="34" charset="0"/>
              </a:rPr>
              <a:t/>
            </a:r>
            <a:br>
              <a:rPr lang="ru-RU" sz="5800" dirty="0">
                <a:latin typeface="Corbel" panose="020B0503020204020204" pitchFamily="34" charset="0"/>
              </a:rPr>
            </a:br>
            <a:endParaRPr lang="ru-RU" sz="5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800" b="1" dirty="0" smtClean="0">
                <a:latin typeface="Corbel" panose="020B0503020204020204" pitchFamily="34" charset="0"/>
              </a:rPr>
              <a:t>только</a:t>
            </a:r>
            <a:r>
              <a:rPr lang="en-US" sz="5800" b="1" dirty="0" smtClean="0">
                <a:latin typeface="Corbel" panose="020B0503020204020204" pitchFamily="34" charset="0"/>
              </a:rPr>
              <a:t> </a:t>
            </a:r>
            <a:endParaRPr lang="ru-MD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гласные.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1. а </a:t>
            </a:r>
            <a:r>
              <a:rPr lang="ru-RU" sz="5800" dirty="0">
                <a:latin typeface="Corbel" panose="020B0503020204020204" pitchFamily="34" charset="0"/>
              </a:rPr>
              <a:t>а у – Мультфильм о крысе, которая мечтала стать </a:t>
            </a:r>
            <a:r>
              <a:rPr lang="ru-RU" sz="5800" dirty="0" smtClean="0">
                <a:latin typeface="Corbel" panose="020B0503020204020204" pitchFamily="34" charset="0"/>
              </a:rPr>
              <a:t>шеф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поваром.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2. е </a:t>
            </a:r>
            <a:r>
              <a:rPr lang="ru-RU" sz="5800" dirty="0">
                <a:latin typeface="Corbel" panose="020B0503020204020204" pitchFamily="34" charset="0"/>
              </a:rPr>
              <a:t>и а – Из неё делают один из главных ингредиентов </a:t>
            </a:r>
            <a:r>
              <a:rPr lang="ru-RU" sz="5800" dirty="0" smtClean="0">
                <a:latin typeface="Corbel" panose="020B0503020204020204" pitchFamily="34" charset="0"/>
              </a:rPr>
              <a:t>для хлеба.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3. ы </a:t>
            </a:r>
            <a:r>
              <a:rPr lang="ru-RU" sz="5800" dirty="0">
                <a:latin typeface="Corbel" panose="020B0503020204020204" pitchFamily="34" charset="0"/>
              </a:rPr>
              <a:t>а </a:t>
            </a:r>
            <a:r>
              <a:rPr lang="ru-RU" sz="5800" dirty="0" err="1">
                <a:latin typeface="Corbel" panose="020B0503020204020204" pitchFamily="34" charset="0"/>
              </a:rPr>
              <a:t>а</a:t>
            </a:r>
            <a:r>
              <a:rPr lang="ru-RU" sz="5800" dirty="0">
                <a:latin typeface="Corbel" panose="020B0503020204020204" pitchFamily="34" charset="0"/>
              </a:rPr>
              <a:t> – Для этого вам понадобится крючок, леска и палка.</a:t>
            </a:r>
          </a:p>
          <a:p>
            <a:r>
              <a:rPr lang="ru-RU" sz="5800" dirty="0">
                <a:latin typeface="Corbel" panose="020B0503020204020204" pitchFamily="34" charset="0"/>
              </a:rPr>
              <a:t/>
            </a:r>
            <a:br>
              <a:rPr lang="ru-RU" sz="5800" dirty="0">
                <a:latin typeface="Corbel" panose="020B0503020204020204" pitchFamily="34" charset="0"/>
              </a:rPr>
            </a:br>
            <a:endParaRPr lang="ru-RU" sz="5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251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Больше или меньше 40% </a:t>
            </a:r>
            <a:r>
              <a:rPr lang="ru-RU" sz="7200" b="1" dirty="0" smtClean="0">
                <a:latin typeface="Corbel" panose="020B0503020204020204" pitchFamily="34" charset="0"/>
              </a:rPr>
              <a:t>всех</a:t>
            </a:r>
            <a:r>
              <a:rPr lang="ru-RU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детских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 вызвано недоеданием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Больше или меньше 40% </a:t>
            </a:r>
            <a:r>
              <a:rPr lang="ru-RU" sz="7200" b="1" dirty="0" smtClean="0">
                <a:latin typeface="Corbel" panose="020B0503020204020204" pitchFamily="34" charset="0"/>
              </a:rPr>
              <a:t>всех</a:t>
            </a:r>
            <a:r>
              <a:rPr lang="ru-RU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детских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 вызвано недоеданием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35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Верите ли вы, что, по данным ООН, около </a:t>
            </a:r>
            <a:r>
              <a:rPr lang="ro-MD" sz="6600" b="1" dirty="0" smtClean="0">
                <a:latin typeface="Corbel" panose="020B0503020204020204" pitchFamily="34" charset="0"/>
              </a:rPr>
              <a:t>690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6600" b="1" dirty="0">
                <a:latin typeface="Corbel" panose="020B0503020204020204" pitchFamily="34" charset="0"/>
              </a:rPr>
              <a:t>людей недоедают?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Это </a:t>
            </a:r>
            <a:r>
              <a:rPr lang="ru-RU" sz="6600" dirty="0">
                <a:latin typeface="Corbel" panose="020B0503020204020204" pitchFamily="34" charset="0"/>
              </a:rPr>
              <a:t>больше, </a:t>
            </a:r>
            <a:r>
              <a:rPr lang="ru-RU" sz="6600" dirty="0" smtClean="0">
                <a:latin typeface="Corbel" panose="020B0503020204020204" pitchFamily="34" charset="0"/>
              </a:rPr>
              <a:t>чем население </a:t>
            </a:r>
            <a:r>
              <a:rPr lang="ru-RU" sz="6600" dirty="0">
                <a:latin typeface="Corbel" panose="020B0503020204020204" pitchFamily="34" charset="0"/>
              </a:rPr>
              <a:t>всех европейских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стран </a:t>
            </a:r>
            <a:r>
              <a:rPr lang="ru-RU" sz="6600" dirty="0">
                <a:latin typeface="Corbel" panose="020B0503020204020204" pitchFamily="34" charset="0"/>
              </a:rPr>
              <a:t>вместе взятых.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Верите ли вы, что, по данным ООН, около </a:t>
            </a:r>
            <a:r>
              <a:rPr lang="ro-MD" sz="6600" b="1" smtClean="0">
                <a:latin typeface="Corbel" panose="020B0503020204020204" pitchFamily="34" charset="0"/>
              </a:rPr>
              <a:t>690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6600" b="1" dirty="0">
                <a:latin typeface="Corbel" panose="020B0503020204020204" pitchFamily="34" charset="0"/>
              </a:rPr>
              <a:t>людей недоедают?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Это </a:t>
            </a:r>
            <a:r>
              <a:rPr lang="ru-RU" sz="6600" dirty="0">
                <a:latin typeface="Corbel" panose="020B0503020204020204" pitchFamily="34" charset="0"/>
              </a:rPr>
              <a:t>больше, </a:t>
            </a:r>
            <a:r>
              <a:rPr lang="ru-RU" sz="6600" dirty="0" smtClean="0">
                <a:latin typeface="Corbel" panose="020B0503020204020204" pitchFamily="34" charset="0"/>
              </a:rPr>
              <a:t>чем население </a:t>
            </a:r>
            <a:r>
              <a:rPr lang="ru-RU" sz="6600" dirty="0">
                <a:latin typeface="Corbel" panose="020B0503020204020204" pitchFamily="34" charset="0"/>
              </a:rPr>
              <a:t>всех европейских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стран </a:t>
            </a:r>
            <a:r>
              <a:rPr lang="ru-RU" sz="6600" dirty="0">
                <a:latin typeface="Corbel" panose="020B0503020204020204" pitchFamily="34" charset="0"/>
              </a:rPr>
              <a:t>вместе взятых.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444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Какой сказочный персонаж съедал 20 </a:t>
            </a:r>
            <a:r>
              <a:rPr lang="ru-RU" sz="7200" b="1" dirty="0" smtClean="0">
                <a:latin typeface="Corbel" panose="020B0503020204020204" pitchFamily="34" charset="0"/>
              </a:rPr>
              <a:t>мг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з</a:t>
            </a:r>
            <a:r>
              <a:rPr lang="ru-RU" sz="7200" b="1" dirty="0" smtClean="0">
                <a:latin typeface="Corbel" panose="020B0503020204020204" pitchFamily="34" charset="0"/>
              </a:rPr>
              <a:t>ерна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день, то есть около </a:t>
            </a:r>
            <a:r>
              <a:rPr lang="en-US" sz="7200" b="1" dirty="0">
                <a:latin typeface="Corbel" panose="020B0503020204020204" pitchFamily="34" charset="0"/>
              </a:rPr>
              <a:t>7</a:t>
            </a:r>
            <a:r>
              <a:rPr lang="ru-RU" sz="7200" b="1" dirty="0">
                <a:latin typeface="Corbel" panose="020B0503020204020204" pitchFamily="34" charset="0"/>
              </a:rPr>
              <a:t>,</a:t>
            </a:r>
            <a:r>
              <a:rPr lang="en-US" sz="7200" b="1" dirty="0">
                <a:latin typeface="Corbel" panose="020B0503020204020204" pitchFamily="34" charset="0"/>
              </a:rPr>
              <a:t>3</a:t>
            </a:r>
            <a:r>
              <a:rPr lang="ru-RU" sz="7200" b="1" dirty="0">
                <a:latin typeface="Corbel" panose="020B0503020204020204" pitchFamily="34" charset="0"/>
              </a:rPr>
              <a:t> грамма в год?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539</Words>
  <Application>Microsoft Office PowerPoint</Application>
  <PresentationFormat>Произвольный</PresentationFormat>
  <Paragraphs>106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390</cp:revision>
  <dcterms:modified xsi:type="dcterms:W3CDTF">2021-01-06T11:17:49Z</dcterms:modified>
</cp:coreProperties>
</file>