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90" r:id="rId3"/>
    <p:sldId id="267" r:id="rId4"/>
    <p:sldId id="265" r:id="rId5"/>
    <p:sldId id="262" r:id="rId6"/>
    <p:sldId id="263" r:id="rId7"/>
    <p:sldId id="264" r:id="rId8"/>
    <p:sldId id="283" r:id="rId9"/>
    <p:sldId id="274" r:id="rId10"/>
    <p:sldId id="289" r:id="rId11"/>
    <p:sldId id="288" r:id="rId12"/>
    <p:sldId id="284" r:id="rId13"/>
    <p:sldId id="295" r:id="rId14"/>
    <p:sldId id="287" r:id="rId15"/>
    <p:sldId id="298" r:id="rId16"/>
    <p:sldId id="300" r:id="rId17"/>
    <p:sldId id="277" r:id="rId18"/>
    <p:sldId id="302" r:id="rId19"/>
    <p:sldId id="301" r:id="rId20"/>
    <p:sldId id="303" r:id="rId21"/>
    <p:sldId id="276" r:id="rId22"/>
    <p:sldId id="299" r:id="rId23"/>
    <p:sldId id="280" r:id="rId24"/>
    <p:sldId id="279" r:id="rId25"/>
    <p:sldId id="304" r:id="rId26"/>
    <p:sldId id="293" r:id="rId27"/>
    <p:sldId id="294" r:id="rId28"/>
    <p:sldId id="305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531DE-0B85-4563-B95A-DEDD8AC7B1C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35BE-5882-42F5-9CD8-DC4DB5BA3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4D98-DCF4-4D76-8DA3-A17E4DF05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Пожелания на урок: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новых открытий, плодотворной работы, успехов в обучении, личностного роста…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Верещагин Василий Васильевич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«Нападают врасплох»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29145"/>
            <a:ext cx="8229600" cy="32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Тема урока: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381642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00FF"/>
                </a:solidFill>
                <a:latin typeface="Georgia" pitchFamily="18" charset="0"/>
              </a:rPr>
              <a:t>Конфликты и пути их разрешения</a:t>
            </a:r>
            <a:endParaRPr lang="ru-RU" sz="72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16024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Конфликт</a:t>
            </a:r>
            <a:r>
              <a:rPr lang="ru-RU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(от латинского глагола    </a:t>
            </a:r>
            <a:r>
              <a:rPr lang="ru-RU" i="1" dirty="0" err="1" smtClean="0">
                <a:latin typeface="Georgia" pitchFamily="18" charset="0"/>
                <a:cs typeface="Times New Roman" pitchFamily="18" charset="0"/>
              </a:rPr>
              <a:t>conflictus</a:t>
            </a: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)</a:t>
            </a:r>
            <a:endParaRPr lang="ru-RU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rgbClr val="0000FF"/>
                </a:solidFill>
                <a:latin typeface="Georgia" pitchFamily="18" charset="0"/>
              </a:rPr>
              <a:t>Конфликтология</a:t>
            </a:r>
            <a:r>
              <a:rPr lang="ru-RU" sz="3600" dirty="0" smtClean="0">
                <a:latin typeface="Georgia" pitchFamily="18" charset="0"/>
              </a:rPr>
              <a:t>- </a:t>
            </a:r>
            <a:r>
              <a:rPr lang="ru-RU" sz="4400" i="1" dirty="0" smtClean="0">
                <a:latin typeface="Georgia" pitchFamily="18" charset="0"/>
              </a:rPr>
              <a:t>это одна  из самых  молодых  научных отраслей  социальной психологии.</a:t>
            </a:r>
            <a:endParaRPr lang="ru-RU" sz="3600" i="1" dirty="0" smtClean="0">
              <a:latin typeface="Georgia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4" y="0"/>
            <a:ext cx="9192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071678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своих родных и близких, поддерживайте хорошие отношения с коллегами, старайтесь мыслить позитивно и улыбайтесь чаще.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352376646_sposobi_razresheniya_konflik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1590046" cy="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 конфликтов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8"/>
            <a:ext cx="914400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572008"/>
            <a:ext cx="2143140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Столкновение интересов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572008"/>
            <a:ext cx="2428892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Противоречия между людьми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572008"/>
            <a:ext cx="2214578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Враждебность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024" y="4572008"/>
            <a:ext cx="1142976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876"/>
            <a:ext cx="2000232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Упрямство, неумение уступать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571876"/>
            <a:ext cx="2357454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Оскорблённое достоинство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876"/>
            <a:ext cx="2357454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Нетерпимость к чужому мнению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571876"/>
            <a:ext cx="2214546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Нетерпимость к другой вере, обычаям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71744"/>
            <a:ext cx="914400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2571744"/>
            <a:ext cx="2428892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Уязвлённое самолюбие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571744"/>
            <a:ext cx="2286016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самореализации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2571744"/>
            <a:ext cx="2143140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 конфликт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72462" y="2571744"/>
            <a:ext cx="1071538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571612"/>
            <a:ext cx="2357422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Неумение общаться с людьми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1571612"/>
            <a:ext cx="2143140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Завышенная самооценка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1571612"/>
            <a:ext cx="2214578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1571612"/>
            <a:ext cx="2214546" cy="914400"/>
          </a:xfrm>
          <a:prstGeom prst="rect">
            <a:avLst/>
          </a:prstGeom>
          <a:solidFill>
            <a:srgbClr val="E99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Невоспитанность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395536" y="1211037"/>
            <a:ext cx="4968552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</a:rPr>
              <a:t>Выделите субъекты и предмет конфликта в следующем примере:</a:t>
            </a:r>
            <a:endParaRPr lang="ru-RU" sz="2800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«</a:t>
            </a:r>
            <a:r>
              <a:rPr lang="ru-RU" sz="2800" i="1" dirty="0">
                <a:latin typeface="Georgia" pitchFamily="18" charset="0"/>
              </a:rPr>
              <a:t>В садовом товариществе возник спор </a:t>
            </a:r>
            <a:r>
              <a:rPr lang="ru-RU" sz="2800" i="1" dirty="0" smtClean="0">
                <a:latin typeface="Georgia" pitchFamily="18" charset="0"/>
              </a:rPr>
              <a:t>между садоводами из-за </a:t>
            </a:r>
            <a:r>
              <a:rPr lang="ru-RU" sz="2800" i="1" dirty="0">
                <a:latin typeface="Georgia" pitchFamily="18" charset="0"/>
              </a:rPr>
              <a:t>границ </a:t>
            </a:r>
            <a:r>
              <a:rPr lang="ru-RU" sz="2800" i="1" dirty="0" smtClean="0">
                <a:latin typeface="Georgia" pitchFamily="18" charset="0"/>
              </a:rPr>
              <a:t>участков. Спор </a:t>
            </a:r>
            <a:r>
              <a:rPr lang="ru-RU" sz="2800" i="1" dirty="0">
                <a:latin typeface="Georgia" pitchFamily="18" charset="0"/>
              </a:rPr>
              <a:t>перерос в драку. На место происшествия выехала полиция».</a:t>
            </a:r>
            <a:r>
              <a:rPr lang="ru-RU" sz="2800" dirty="0">
                <a:latin typeface="Georgia" pitchFamily="18" charset="0"/>
              </a:rPr>
              <a:t> </a:t>
            </a:r>
          </a:p>
        </p:txBody>
      </p:sp>
      <p:pic>
        <p:nvPicPr>
          <p:cNvPr id="6" name="Рисунок 32" descr="L20_p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476672"/>
            <a:ext cx="3275013" cy="576064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Georgia" pitchFamily="18" charset="0"/>
              </a:rPr>
              <a:t>Разряды </a:t>
            </a:r>
            <a:r>
              <a:rPr lang="ru-RU" sz="4000" b="1" dirty="0">
                <a:solidFill>
                  <a:srgbClr val="0000FF"/>
                </a:solidFill>
                <a:latin typeface="Georgia" pitchFamily="18" charset="0"/>
              </a:rPr>
              <a:t>конфликтов:</a:t>
            </a:r>
            <a:r>
              <a:rPr lang="ru-RU" sz="40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1268" name="Рисунок 33" descr="L10_p2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980728"/>
            <a:ext cx="2819400" cy="2057400"/>
          </a:xfrm>
          <a:noFill/>
          <a:ln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55576" y="3137297"/>
            <a:ext cx="28135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 err="1">
                <a:latin typeface="Georgia" pitchFamily="18" charset="0"/>
              </a:rPr>
              <a:t>Внутриличностный</a:t>
            </a:r>
            <a:endParaRPr lang="ru-RU" b="1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(например, ролевой)</a:t>
            </a:r>
          </a:p>
          <a:p>
            <a:r>
              <a:rPr lang="ru-RU" b="1" dirty="0">
                <a:latin typeface="Georgia" pitchFamily="18" charset="0"/>
              </a:rPr>
              <a:t> конфликт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  <p:pic>
        <p:nvPicPr>
          <p:cNvPr id="11270" name="Рисунок 34" descr="L10_p3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24495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499992" y="3427690"/>
            <a:ext cx="3696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latin typeface="Georgia" pitchFamily="18" charset="0"/>
              </a:rPr>
              <a:t>Межличностный конфликт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  <p:pic>
        <p:nvPicPr>
          <p:cNvPr id="11272" name="Рисунок 35" descr="L2_p4б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0956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36" descr="L12_p5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8082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5650" y="6235978"/>
            <a:ext cx="3158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latin typeface="Georgia" pitchFamily="18" charset="0"/>
              </a:rPr>
              <a:t>Социальный конфликт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Рисунок 37" descr="Конфликты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944" y="620688"/>
            <a:ext cx="4248150" cy="3475038"/>
          </a:xfrm>
          <a:noFill/>
          <a:ln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27984" y="4293096"/>
            <a:ext cx="398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 err="1">
                <a:latin typeface="Georgia" pitchFamily="18" charset="0"/>
              </a:rPr>
              <a:t>Фотофрагмент</a:t>
            </a:r>
            <a:r>
              <a:rPr lang="ru-RU" b="1" dirty="0">
                <a:latin typeface="Georgia" pitchFamily="18" charset="0"/>
              </a:rPr>
              <a:t>  «Конфликты»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9552" y="2636912"/>
            <a:ext cx="36724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2400" b="1" dirty="0">
                <a:solidFill>
                  <a:srgbClr val="0000FF"/>
                </a:solidFill>
                <a:latin typeface="Georgia" pitchFamily="18" charset="0"/>
              </a:rPr>
              <a:t>Вопросы к </a:t>
            </a:r>
            <a:r>
              <a:rPr lang="ru-RU" sz="2400" b="1" dirty="0" err="1" smtClean="0">
                <a:solidFill>
                  <a:srgbClr val="0000FF"/>
                </a:solidFill>
                <a:latin typeface="Georgia" pitchFamily="18" charset="0"/>
              </a:rPr>
              <a:t>фотофрагменту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:</a:t>
            </a:r>
            <a:endParaRPr lang="ru-RU" sz="2400" dirty="0">
              <a:solidFill>
                <a:srgbClr val="0000FF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400" i="1" dirty="0">
                <a:latin typeface="Georgia" pitchFamily="18" charset="0"/>
              </a:rPr>
              <a:t>Как вы считаете, </a:t>
            </a:r>
            <a:r>
              <a:rPr lang="ru-RU" sz="2400" i="1" dirty="0" smtClean="0">
                <a:latin typeface="Georgia" pitchFamily="18" charset="0"/>
              </a:rPr>
              <a:t>межгрупповые </a:t>
            </a:r>
            <a:r>
              <a:rPr lang="ru-RU" sz="2400" i="1" dirty="0">
                <a:latin typeface="Georgia" pitchFamily="18" charset="0"/>
              </a:rPr>
              <a:t>конфликты наиболее опасные</a:t>
            </a:r>
            <a:r>
              <a:rPr lang="ru-RU" sz="2400" i="1" dirty="0" smtClean="0">
                <a:latin typeface="Georgia" pitchFamily="18" charset="0"/>
              </a:rPr>
              <a:t>? Почему?</a:t>
            </a:r>
            <a:endParaRPr lang="ru-RU" sz="2400" dirty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400" i="1" dirty="0">
                <a:latin typeface="Georgia" pitchFamily="18" charset="0"/>
              </a:rPr>
              <a:t>Какой конфликт разрешить легче: межличностный или групповой? Почему</a:t>
            </a:r>
            <a:r>
              <a:rPr lang="ru-RU" sz="2400" i="1" dirty="0" smtClean="0">
                <a:latin typeface="Georgia" pitchFamily="18" charset="0"/>
              </a:rPr>
              <a:t>?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Виды конфликтов  </a:t>
            </a:r>
            <a:b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(по предмету спора)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Политические</a:t>
            </a:r>
          </a:p>
          <a:p>
            <a:r>
              <a:rPr lang="ru-RU" dirty="0" smtClean="0">
                <a:latin typeface="Georgia" pitchFamily="18" charset="0"/>
              </a:rPr>
              <a:t>Экономические</a:t>
            </a:r>
          </a:p>
          <a:p>
            <a:r>
              <a:rPr lang="ru-RU" dirty="0" smtClean="0">
                <a:latin typeface="Georgia" pitchFamily="18" charset="0"/>
              </a:rPr>
              <a:t>Культурные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и религиозные</a:t>
            </a:r>
          </a:p>
          <a:p>
            <a:r>
              <a:rPr lang="ru-RU" dirty="0" smtClean="0">
                <a:latin typeface="Georgia" pitchFamily="18" charset="0"/>
              </a:rPr>
              <a:t>Профессиональные</a:t>
            </a:r>
          </a:p>
          <a:p>
            <a:r>
              <a:rPr lang="ru-RU" dirty="0" smtClean="0">
                <a:latin typeface="Georgia" pitchFamily="18" charset="0"/>
              </a:rPr>
              <a:t> Этнические 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869160"/>
            <a:ext cx="821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Ребята,  возьмите  синие листы с заданиями и попытайтесь определить вид конфликта на основе  таблицы- подсказки.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870700" cy="539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Georgia" pitchFamily="18" charset="0"/>
              </a:rPr>
              <a:t>Виды конфликтов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764704"/>
            <a:ext cx="7127627" cy="504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</a:rPr>
              <a:t>(по  предмету спора)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11560" y="1340767"/>
          <a:ext cx="8136903" cy="516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4850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Вид конфликта 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Субъект конфликта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Объект конфликта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206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Политический 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государства</a:t>
                      </a:r>
                    </a:p>
                    <a:p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территория, власть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2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Экономические</a:t>
                      </a:r>
                    </a:p>
                    <a:p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Группы,</a:t>
                      </a:r>
                      <a:r>
                        <a:rPr lang="ru-RU" sz="20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Georgia" pitchFamily="18" charset="0"/>
                        </a:rPr>
                        <a:t>отдельные лица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деньги, ресурсы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91601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Культурные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Религиозные</a:t>
                      </a:r>
                    </a:p>
                    <a:p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Государства,   группы, отдельные</a:t>
                      </a:r>
                      <a:r>
                        <a:rPr lang="ru-RU" sz="2000" baseline="0" dirty="0" smtClean="0">
                          <a:latin typeface="Georgia" pitchFamily="18" charset="0"/>
                        </a:rPr>
                        <a:t> лица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разный образ жизни, вера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28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latin typeface="Georgia" pitchFamily="18" charset="0"/>
                        </a:rPr>
                        <a:t>Профессиональные </a:t>
                      </a:r>
                      <a:r>
                        <a:rPr lang="ru-RU" sz="2000" dirty="0" smtClean="0">
                          <a:latin typeface="Georgia" pitchFamily="18" charset="0"/>
                        </a:rPr>
                        <a:t>		</a:t>
                      </a:r>
                      <a:r>
                        <a:rPr lang="ru-RU" sz="2000" smtClean="0">
                          <a:latin typeface="Georgia" pitchFamily="18" charset="0"/>
                        </a:rPr>
                        <a:t>	</a:t>
                      </a:r>
                      <a:endParaRPr lang="ru-RU" sz="200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Профессии, отрасли 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Georgia" pitchFamily="18" charset="0"/>
                        </a:rPr>
                        <a:t>экономические и социальные блага </a:t>
                      </a:r>
                      <a:endParaRPr lang="ru-RU" sz="20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896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eorgia" pitchFamily="18" charset="0"/>
                        </a:rPr>
                        <a:t>Этнические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 народы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территория, условия проживания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3568" y="1052736"/>
            <a:ext cx="2592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Объясните, что  означает понятие  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Georgia" pitchFamily="18" charset="0"/>
              </a:rPr>
              <a:t>«масштаб конфликта»?</a:t>
            </a:r>
            <a:r>
              <a:rPr lang="ru-RU" sz="24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 (стр.  154)</a:t>
            </a:r>
            <a:endParaRPr lang="ru-RU" sz="24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71600" y="4283224"/>
            <a:ext cx="74387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sz="20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1. Объясните </a:t>
            </a:r>
            <a:r>
              <a:rPr lang="ru-RU" sz="2000" b="1" dirty="0">
                <a:solidFill>
                  <a:srgbClr val="0000FF"/>
                </a:solidFill>
                <a:latin typeface="Georgia" pitchFamily="18" charset="0"/>
              </a:rPr>
              <a:t>фразу социолога: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Georgia" pitchFamily="18" charset="0"/>
              </a:rPr>
              <a:t>«Чем масштабнее конфликт, тем он реже случается</a:t>
            </a: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».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2. Подумайте, какие масштабные  конфликты мы знаем из истории?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5511489" cy="33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95936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Аверьянов Александр Юрьевич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«Сражение за Смоленск»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  <p:bldP spid="143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Внимание на экран!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Ребята, подумайте, что объединяет все эти изображения?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388350" cy="6842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Georgia" pitchFamily="18" charset="0"/>
              </a:rPr>
              <a:t>Способы протекания конфликта:</a:t>
            </a: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3525838" cy="223182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Georgia" pitchFamily="18" charset="0"/>
              </a:rPr>
              <a:t>Конфронтация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Пассивное противостояние, давление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16463" y="1844675"/>
            <a:ext cx="3525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u="sng" dirty="0">
                <a:solidFill>
                  <a:srgbClr val="FF0000"/>
                </a:solidFill>
                <a:latin typeface="Georgia" pitchFamily="18" charset="0"/>
              </a:rPr>
              <a:t>Соперничество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00FF"/>
                </a:solidFill>
                <a:latin typeface="Georgia" pitchFamily="18" charset="0"/>
              </a:rPr>
              <a:t>Борьба за признание достижений, доказательство превосходства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71800" y="3357563"/>
            <a:ext cx="2808312" cy="16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u="sng" dirty="0">
                <a:solidFill>
                  <a:srgbClr val="FF0000"/>
                </a:solidFill>
                <a:latin typeface="Georgia" pitchFamily="18" charset="0"/>
              </a:rPr>
              <a:t>Конкуренция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00FF"/>
                </a:solidFill>
                <a:latin typeface="Georgia" pitchFamily="18" charset="0"/>
              </a:rPr>
              <a:t>Получение выгоды, прибыли, выгоды, доступа к дефицитным благам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2483768" y="1124744"/>
            <a:ext cx="647700" cy="7191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292080" y="1196752"/>
            <a:ext cx="1296095" cy="72060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4211960" y="1052736"/>
            <a:ext cx="72008" cy="2087885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б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39" descr="L7_p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4686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0" descr="L9_p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037434" cy="2972544"/>
          </a:xfrm>
          <a:prstGeom prst="rect">
            <a:avLst/>
          </a:prstGeom>
          <a:noFill/>
        </p:spPr>
      </p:pic>
      <p:pic>
        <p:nvPicPr>
          <p:cNvPr id="8" name="Рисунок 41" descr="L03_p3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1358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>Способы разрешения конфликтов: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11561" y="707917"/>
            <a:ext cx="806489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1</a:t>
            </a:r>
            <a:r>
              <a:rPr lang="ru-RU" sz="2400" i="1" dirty="0">
                <a:latin typeface="Georgia" pitchFamily="18" charset="0"/>
              </a:rPr>
              <a:t>. Компромисс</a:t>
            </a:r>
          </a:p>
          <a:p>
            <a:r>
              <a:rPr lang="ru-RU" sz="2400" i="1" dirty="0">
                <a:latin typeface="Georgia" pitchFamily="18" charset="0"/>
              </a:rPr>
              <a:t>2. Переговоры</a:t>
            </a:r>
          </a:p>
          <a:p>
            <a:r>
              <a:rPr lang="ru-RU" sz="2400" i="1" dirty="0">
                <a:latin typeface="Georgia" pitchFamily="18" charset="0"/>
              </a:rPr>
              <a:t>3. Посредничество</a:t>
            </a:r>
          </a:p>
          <a:p>
            <a:r>
              <a:rPr lang="ru-RU" sz="2400" i="1" dirty="0">
                <a:latin typeface="Georgia" pitchFamily="18" charset="0"/>
              </a:rPr>
              <a:t>4. Арбитраж</a:t>
            </a:r>
          </a:p>
          <a:p>
            <a:r>
              <a:rPr lang="ru-RU" sz="2400" i="1" dirty="0">
                <a:latin typeface="Georgia" pitchFamily="18" charset="0"/>
              </a:rPr>
              <a:t>5. Применение силы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Arial" charset="0"/>
              </a:rPr>
              <a:t>Попытайтесь самостоятельно  объяснить,  что означают данные понятия или обратитесь за помощью к учебнику (стр.  156)</a:t>
            </a:r>
            <a:endParaRPr lang="ru-RU" dirty="0">
              <a:latin typeface="Arial" charset="0"/>
            </a:endParaRPr>
          </a:p>
          <a:p>
            <a:r>
              <a:rPr lang="ru-RU" sz="2000" i="1" dirty="0">
                <a:latin typeface="Georgia" pitchFamily="18" charset="0"/>
              </a:rPr>
              <a:t>А. Обращение к наделенному специальными полномочиями органу власти за помощью в решении проблемы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i="1" dirty="0">
                <a:latin typeface="Georgia" pitchFamily="18" charset="0"/>
              </a:rPr>
              <a:t>Б. Одностороннее использование власти или силы той стороны, которая считает себя сильнее.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i="1" dirty="0">
                <a:latin typeface="Georgia" pitchFamily="18" charset="0"/>
              </a:rPr>
              <a:t>В. Мирная беседа обеих сторон по решению проблемы.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i="1" dirty="0">
                <a:latin typeface="Georgia" pitchFamily="18" charset="0"/>
              </a:rPr>
              <a:t>Г. Использование третьей стороны в заочном решении проблемы </a:t>
            </a:r>
            <a:r>
              <a:rPr lang="ru-RU" sz="2000" i="1" dirty="0" smtClean="0">
                <a:latin typeface="Georgia" pitchFamily="18" charset="0"/>
              </a:rPr>
              <a:t> </a:t>
            </a:r>
          </a:p>
          <a:p>
            <a:r>
              <a:rPr lang="ru-RU" sz="2000" i="1" dirty="0" smtClean="0">
                <a:latin typeface="Georgia" pitchFamily="18" charset="0"/>
              </a:rPr>
              <a:t>Д</a:t>
            </a:r>
            <a:r>
              <a:rPr lang="ru-RU" sz="2000" i="1" dirty="0">
                <a:latin typeface="Georgia" pitchFamily="18" charset="0"/>
              </a:rPr>
              <a:t>. Решение проблемы </a:t>
            </a:r>
            <a:r>
              <a:rPr lang="ru-RU" sz="2000" i="1" dirty="0" smtClean="0">
                <a:latin typeface="Georgia" pitchFamily="18" charset="0"/>
              </a:rPr>
              <a:t>- взаимные </a:t>
            </a:r>
            <a:r>
              <a:rPr lang="ru-RU" sz="2000" i="1" dirty="0">
                <a:latin typeface="Georgia" pitchFamily="18" charset="0"/>
              </a:rPr>
              <a:t>уступки..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79712" y="5733256"/>
          <a:ext cx="6096000" cy="731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19200"/>
                <a:gridCol w="1301080"/>
                <a:gridCol w="1137320"/>
                <a:gridCol w="1219200"/>
                <a:gridCol w="1219200"/>
              </a:tblGrid>
              <a:tr h="226824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Способы разрешения  конфликта: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41151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758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Решетников Федор Павлович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«Опять двойка»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1" y="1628800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Конструктивные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2000" i="1" dirty="0" smtClean="0">
                <a:latin typeface="Georgia" pitchFamily="18" charset="0"/>
              </a:rPr>
              <a:t>способы </a:t>
            </a:r>
          </a:p>
          <a:p>
            <a:r>
              <a:rPr lang="ru-RU" sz="2000" i="1" dirty="0" smtClean="0">
                <a:latin typeface="Georgia" pitchFamily="18" charset="0"/>
              </a:rPr>
              <a:t>ведут к примирению сторон,</a:t>
            </a:r>
          </a:p>
          <a:p>
            <a:r>
              <a:rPr lang="ru-RU" sz="2000" i="1" dirty="0" smtClean="0">
                <a:latin typeface="Georgia" pitchFamily="18" charset="0"/>
              </a:rPr>
              <a:t> нахождению взаимоприемлемого </a:t>
            </a:r>
          </a:p>
          <a:p>
            <a:r>
              <a:rPr lang="ru-RU" sz="2000" i="1" dirty="0" smtClean="0">
                <a:latin typeface="Georgia" pitchFamily="18" charset="0"/>
              </a:rPr>
              <a:t> варианта решения.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</a:rPr>
              <a:t>Деструктивные- </a:t>
            </a:r>
          </a:p>
          <a:p>
            <a:r>
              <a:rPr lang="ru-RU" sz="2000" i="1" dirty="0" smtClean="0">
                <a:latin typeface="Georgia" pitchFamily="18" charset="0"/>
              </a:rPr>
              <a:t>чаще всего приводят к взрыву ситуации (в самых крайних случаях к применению насилия</a:t>
            </a:r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Влияние конфликта на жизнь людей.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104457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Положительное </a:t>
            </a:r>
          </a:p>
          <a:p>
            <a:r>
              <a:rPr lang="ru-RU" dirty="0" smtClean="0">
                <a:latin typeface="Georgia" pitchFamily="18" charset="0"/>
              </a:rPr>
              <a:t>Отрицательное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Завершите фразу: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104457"/>
          </a:xfrm>
        </p:spPr>
        <p:txBody>
          <a:bodyPr/>
          <a:lstStyle/>
          <a:p>
            <a:pPr lvl="0"/>
            <a:r>
              <a:rPr lang="ru-RU" dirty="0" smtClean="0">
                <a:latin typeface="Georgia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Мне  сегодня  было интересно на уроке, потому что.... 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Мне на уроке было сложно, потому что ....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 Я не знал...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Я    узнал....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На уроке мы .....</a:t>
            </a:r>
          </a:p>
          <a:p>
            <a:pPr>
              <a:buNone/>
            </a:pP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Открытие…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Как-то два друга много дней шли в пустыне.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Однажды они поспорили, и один из них сгоряча дал пощечину другому. Его друг, почувствовал боль, но ничего не сказал.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Молча, он написал на песке: “Сегодня мой самый лучший друг дал мне пощечину”.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Друзья продолжали идти, и через много дней нашли оазис с озером, в котором они решили искупаться. Тот, который получил пощечину, едва не утонул и его друг его спас.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Когда он пришел в себя, то высек на камне: “Сегодня мой самый лучший друг спас мне жизнь”.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Первый спросил его: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– Когда я тебя обидел, ты написал на песке, а теперь ты пишешь на камне. Почему?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друг ответил: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– Когда кто-либо нас обижает, мы должны написать это на песке, чтобы ветры могли стереть это. Но когда кто-либо делает что-либо хорошее, мы должны высечь это на камне, чтобы никакой ветер не смог бы стереть это. </a:t>
            </a:r>
            <a:br>
              <a:rPr lang="ru-RU" dirty="0" smtClean="0">
                <a:latin typeface="Georgia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Научитесь писать обиды на песке и высекать радости на камне. Оставьте немного времени для жизни! И пусть вам будет легко и светло...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Домашнее задание: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1. Всему классу: </a:t>
            </a:r>
            <a:r>
              <a:rPr lang="ru-RU" dirty="0" smtClean="0">
                <a:latin typeface="Georgia" pitchFamily="18" charset="0"/>
              </a:rPr>
              <a:t>параграф 23, основные понятия.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2. Индивидуально:  </a:t>
            </a:r>
            <a:r>
              <a:rPr lang="ru-RU" dirty="0" smtClean="0">
                <a:latin typeface="Georgia" pitchFamily="18" charset="0"/>
              </a:rPr>
              <a:t>Напишите небольшой письменный ответ «О чем заставила задуматься меня притча».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*</a:t>
            </a:r>
            <a:r>
              <a:rPr lang="ru-RU" dirty="0" smtClean="0">
                <a:latin typeface="Georgia" pitchFamily="18" charset="0"/>
              </a:rPr>
              <a:t>Составить памятку «Как необходимо   вести себя, чтобы избежать конфликтов с друзьями, родителями, знакомыми, коллегами»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**Опережающее задание: </a:t>
            </a:r>
            <a:r>
              <a:rPr lang="ru-RU" dirty="0" smtClean="0">
                <a:latin typeface="Georgia" pitchFamily="18" charset="0"/>
              </a:rPr>
              <a:t>Лингвист  на следующий урок.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55576" y="548680"/>
            <a:ext cx="1042416" cy="1042416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Разработчик презентации: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10445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 Молоканова Наталья Александровна, учитель истории и обществознания.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Источники: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10445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Georgia" pitchFamily="18" charset="0"/>
              </a:rPr>
              <a:t>  Интернет.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Суриков Василий Иванович «Боярыня  Морозова»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24844"/>
            <a:ext cx="762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Суриков Василий Иванович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«Покорение Сибири Ермаком Тимофеевичем»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8085584" cy="392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-243408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Решетников Федор Павлович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«Опять двойка»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427" y="1600200"/>
            <a:ext cx="41151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Суриков Василий Иванович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«Утро стрелецкой казни»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08" y="1600200"/>
            <a:ext cx="78033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Ге Николай Николаевич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«Что есть истина?»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824" y="1600200"/>
            <a:ext cx="3264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Аверьянов Александр Юрьевич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«Сражение за Смоленск»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10" y="1600200"/>
            <a:ext cx="74225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3" y="0"/>
            <a:ext cx="9192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Авилов Михаил Иванович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«Поединок</a:t>
            </a:r>
            <a:r>
              <a:rPr lang="ru-RU" sz="3600" b="1" dirty="0" smtClean="0"/>
              <a:t> </a:t>
            </a:r>
            <a:r>
              <a:rPr lang="ru-RU" sz="3600" dirty="0" err="1" smtClean="0">
                <a:latin typeface="Georgia" pitchFamily="18" charset="0"/>
              </a:rPr>
              <a:t>Пересвета</a:t>
            </a:r>
            <a:r>
              <a:rPr lang="ru-RU" sz="3600" dirty="0" smtClean="0">
                <a:latin typeface="Georgia" pitchFamily="18" charset="0"/>
              </a:rPr>
              <a:t> с </a:t>
            </a:r>
            <a:r>
              <a:rPr lang="ru-RU" sz="3600" dirty="0" err="1" smtClean="0">
                <a:latin typeface="Georgia" pitchFamily="18" charset="0"/>
              </a:rPr>
              <a:t>Челубеем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>
                <a:latin typeface="Georgia" pitchFamily="18" charset="0"/>
              </a:rPr>
              <a:t> на Куликовом поле»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621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648</Words>
  <Application>Microsoft Office PowerPoint</Application>
  <PresentationFormat>Экран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Пожелания на урок:</vt:lpstr>
      <vt:lpstr>Внимание на экран!</vt:lpstr>
      <vt:lpstr>Суриков Василий Иванович «Боярыня  Морозова» </vt:lpstr>
      <vt:lpstr>Суриков Василий Иванович «Покорение Сибири Ермаком Тимофеевичем»</vt:lpstr>
      <vt:lpstr>Решетников Федор Павлович  «Опять двойка»</vt:lpstr>
      <vt:lpstr>Суриков Василий Иванович «Утро стрелецкой казни»</vt:lpstr>
      <vt:lpstr>Ге Николай Николаевич  «Что есть истина?»</vt:lpstr>
      <vt:lpstr>Аверьянов Александр Юрьевич «Сражение за Смоленск»</vt:lpstr>
      <vt:lpstr>Авилов Михаил Иванович  «Поединок Пересвета с Челубеем  на Куликовом поле»</vt:lpstr>
      <vt:lpstr>Верещагин Василий Васильевич «Нападают врасплох»</vt:lpstr>
      <vt:lpstr>Тема урока:</vt:lpstr>
      <vt:lpstr>Конфликт (от латинского глагола    conflictus)</vt:lpstr>
      <vt:lpstr>Причины возникновения  конфликтов</vt:lpstr>
      <vt:lpstr>Слайд 14</vt:lpstr>
      <vt:lpstr>Разряды конфликтов:  </vt:lpstr>
      <vt:lpstr>Слайд 16</vt:lpstr>
      <vt:lpstr>Виды конфликтов   (по предмету спора)</vt:lpstr>
      <vt:lpstr>Виды конфликтов</vt:lpstr>
      <vt:lpstr>Слайд 19</vt:lpstr>
      <vt:lpstr>Способы протекания конфликта:</vt:lpstr>
      <vt:lpstr>б</vt:lpstr>
      <vt:lpstr>Способы разрешения конфликтов: </vt:lpstr>
      <vt:lpstr>Способы разрешения  конфликта:</vt:lpstr>
      <vt:lpstr>Влияние конфликта на жизнь людей.</vt:lpstr>
      <vt:lpstr>Завершите фразу:</vt:lpstr>
      <vt:lpstr>Открытие…</vt:lpstr>
      <vt:lpstr>Домашнее задание:</vt:lpstr>
      <vt:lpstr>Разработчик презентации: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2014-03-24T03:34:21Z</dcterms:created>
  <dcterms:modified xsi:type="dcterms:W3CDTF">2014-04-07T17:16:02Z</dcterms:modified>
</cp:coreProperties>
</file>