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</p:sldMasterIdLst>
  <p:notesMasterIdLst>
    <p:notesMasterId r:id="rId18"/>
  </p:notesMasterIdLst>
  <p:sldIdLst>
    <p:sldId id="315" r:id="rId3"/>
    <p:sldId id="316" r:id="rId4"/>
    <p:sldId id="313" r:id="rId5"/>
    <p:sldId id="317" r:id="rId6"/>
    <p:sldId id="318" r:id="rId7"/>
    <p:sldId id="319" r:id="rId8"/>
    <p:sldId id="321" r:id="rId9"/>
    <p:sldId id="320" r:id="rId10"/>
    <p:sldId id="328" r:id="rId11"/>
    <p:sldId id="329" r:id="rId12"/>
    <p:sldId id="323" r:id="rId13"/>
    <p:sldId id="324" r:id="rId14"/>
    <p:sldId id="326" r:id="rId15"/>
    <p:sldId id="325" r:id="rId16"/>
    <p:sldId id="309" r:id="rId17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8" autoAdjust="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75660-5AFD-4256-BEC4-E194E869E4C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60967-5DBB-41CA-9697-37C4E21E0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4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0967-5DBB-41CA-9697-37C4E21E076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6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0967-5DBB-41CA-9697-37C4E21E076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64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5" name="Google Shape;5485;gad3b0cac09_0_22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6" name="Google Shape;5486;gad3b0cac09_0_22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Scrie pe un cartonaș   ce este adevărat /valoros/important  pentru mine în al patrulea an de implementare (gând , percepția, convingerea,</a:t>
            </a:r>
            <a:r>
              <a:rPr lang="ro-RO" baseline="0" dirty="0"/>
              <a:t> </a:t>
            </a:r>
            <a:r>
              <a:rPr lang="ro-RO" dirty="0"/>
              <a:t>atitudinea, poziția mea) din perspectiva rolului pe care îl aveți de bază (profesor, director…) care ar fi ideea/enunțul constatarea care vreți sa o </a:t>
            </a:r>
            <a:r>
              <a:rPr lang="ro-RO" dirty="0" err="1"/>
              <a:t>spuneti</a:t>
            </a:r>
            <a:r>
              <a:rPr lang="ro-RO" dirty="0"/>
              <a:t> cu voce tare aici si acum…. Poate fi o idee, provocare..  (3 minute)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Sunt prezentate de </a:t>
            </a:r>
            <a:r>
              <a:rPr lang="ro-RO" dirty="0" err="1"/>
              <a:t>catre</a:t>
            </a:r>
            <a:r>
              <a:rPr lang="ro-RO" dirty="0"/>
              <a:t> participanți      lipim pe tabla </a:t>
            </a:r>
            <a:r>
              <a:rPr lang="ro-RO" dirty="0" err="1"/>
              <a:t>cartonasele</a:t>
            </a:r>
            <a:r>
              <a:rPr lang="ro-RO" dirty="0"/>
              <a:t> completate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Ce am observat (domeniile, preocupările)…. Toate sunt parte din noi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Le ascultăm respectuos, </a:t>
            </a:r>
            <a:r>
              <a:rPr lang="ro-RO" dirty="0" err="1"/>
              <a:t>fara</a:t>
            </a:r>
            <a:r>
              <a:rPr lang="ro-RO" dirty="0"/>
              <a:t> sa comentam si poate ne vin idei cum le putem structura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Le putem grupa (proces, metode, stare, spațiu, audiență, voce, influență)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aseline="0" dirty="0"/>
              <a:t>https://jamboard.google.com/d/1K5qYRi6vPaM6jah4gsPPKZPylF2OIA7UYquveKKF0c4/edit?usp=sharing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baseline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aseline="0"/>
              <a:t>Ce </a:t>
            </a:r>
            <a:r>
              <a:rPr lang="ro-RO" baseline="0" dirty="0"/>
              <a:t>aspecte v au trezit interes sau un semn de </a:t>
            </a:r>
            <a:r>
              <a:rPr lang="ro-RO" baseline="0" dirty="0" err="1"/>
              <a:t>intrebare</a:t>
            </a:r>
            <a:endParaRPr lang="ro-RO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aseline="0" dirty="0"/>
              <a:t>Tabel Cum </a:t>
            </a:r>
            <a:r>
              <a:rPr lang="ro-RO" baseline="0" dirty="0" err="1"/>
              <a:t>ati</a:t>
            </a:r>
            <a:r>
              <a:rPr lang="ro-RO" baseline="0" dirty="0"/>
              <a:t> putea utiliza acest tabel (reuniune metodica, tema de cercetare)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aseline="0" dirty="0" err="1"/>
              <a:t>Ma</a:t>
            </a:r>
            <a:r>
              <a:rPr lang="ro-RO" baseline="0" dirty="0"/>
              <a:t> conectez cu anumite resurse din repere (in </a:t>
            </a:r>
            <a:r>
              <a:rPr lang="ro-RO" baseline="0" dirty="0" err="1"/>
              <a:t>functie</a:t>
            </a:r>
            <a:r>
              <a:rPr lang="ro-RO" baseline="0" dirty="0"/>
              <a:t> de nevoi, de ceea ce i important pentru fiecare)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aseline="0" dirty="0"/>
              <a:t>De ce </a:t>
            </a:r>
            <a:r>
              <a:rPr lang="ro-RO" baseline="0" dirty="0" err="1"/>
              <a:t>ati</a:t>
            </a:r>
            <a:r>
              <a:rPr lang="ro-RO" baseline="0" dirty="0"/>
              <a:t> mai avea nevoie ca sa </a:t>
            </a:r>
            <a:r>
              <a:rPr lang="ro-RO" baseline="0" dirty="0" err="1"/>
              <a:t>depasiti</a:t>
            </a:r>
            <a:r>
              <a:rPr lang="ro-RO" baseline="0" dirty="0"/>
              <a:t> aceasta provocare (cum </a:t>
            </a:r>
            <a:r>
              <a:rPr lang="ro-RO" baseline="0" dirty="0" err="1"/>
              <a:t>puteti</a:t>
            </a:r>
            <a:r>
              <a:rPr lang="ro-RO" baseline="0" dirty="0"/>
              <a:t> utiliza resursa )   ele pot fi dezvoltate in diferite moduri….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1. </a:t>
            </a:r>
            <a:r>
              <a:rPr lang="ro-RO" dirty="0" err="1"/>
              <a:t>Sriem</a:t>
            </a:r>
            <a:r>
              <a:rPr lang="ro-RO" dirty="0"/>
              <a:t> un </a:t>
            </a:r>
            <a:r>
              <a:rPr lang="ro-RO" dirty="0" err="1"/>
              <a:t>enunt</a:t>
            </a:r>
            <a:endParaRPr lang="ro-R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2. Prezentam </a:t>
            </a:r>
            <a:r>
              <a:rPr lang="ro-RO" dirty="0" err="1"/>
              <a:t>enuntul</a:t>
            </a:r>
            <a:endParaRPr lang="ro-R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3. Cineva le grupează… la ce se refera …..fiecare grup (CCD, elevi, cadre didactice)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Ce criterii</a:t>
            </a:r>
            <a:r>
              <a:rPr lang="ro-RO" baseline="0" dirty="0"/>
              <a:t> </a:t>
            </a:r>
            <a:r>
              <a:rPr lang="ro-RO" baseline="0" dirty="0" err="1"/>
              <a:t>vedeti</a:t>
            </a:r>
            <a:r>
              <a:rPr lang="ro-RO" baseline="0" dirty="0"/>
              <a:t> (scriem criteriile apoi invitam </a:t>
            </a:r>
            <a:r>
              <a:rPr lang="ro-RO" baseline="0" dirty="0" err="1"/>
              <a:t>participantii</a:t>
            </a:r>
            <a:r>
              <a:rPr lang="ro-RO" baseline="0" dirty="0"/>
              <a:t> sa le grupeze </a:t>
            </a:r>
            <a:r>
              <a:rPr lang="ro-RO" baseline="0" dirty="0" err="1"/>
              <a:t>dupa</a:t>
            </a:r>
            <a:r>
              <a:rPr lang="ro-RO" baseline="0" dirty="0"/>
              <a:t> criteriile </a:t>
            </a:r>
            <a:r>
              <a:rPr lang="ro-RO" baseline="0" dirty="0" err="1"/>
              <a:t>enuntate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378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editarea stilului de subtitlu al coordonatorului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29.02.2024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29.02.2024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29.02.2024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5CE2-A2A9-4676-9177-2993D1440EE4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46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EDB8E-45F2-4482-9AAC-6EB0A11E8F3D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30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B5BB6-CCCD-4A77-9B6C-EF9A5E853FD5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47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BA97A-C260-4E0C-A425-B407C50E8E74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50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1DB98-D218-417F-B0FA-9996563E360B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5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F35B0-13B5-4AB7-B94F-252009E14D24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75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35D3B-CA7A-4E0B-9427-770223A149B5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26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D23EE-5E83-4DEB-A864-BF0F01DC06DE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9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29.02.2024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37468-B992-40C1-A5B2-92344ADAD7B3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34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AC269-DCA9-4F5F-AAA8-D0DBA8C6792F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00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15A3E-2760-4439-AA7F-B2FE7E98E253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50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4452875" y="1926028"/>
            <a:ext cx="3103200" cy="18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1"/>
          </p:nvPr>
        </p:nvSpPr>
        <p:spPr>
          <a:xfrm>
            <a:off x="4452864" y="3874103"/>
            <a:ext cx="3103200" cy="1120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/>
            </a:lvl9pPr>
          </a:lstStyle>
          <a:p>
            <a:endParaRPr/>
          </a:p>
        </p:txBody>
      </p:sp>
      <p:grpSp>
        <p:nvGrpSpPr>
          <p:cNvPr id="63" name="Google Shape;63;p7"/>
          <p:cNvGrpSpPr/>
          <p:nvPr/>
        </p:nvGrpSpPr>
        <p:grpSpPr>
          <a:xfrm rot="-1298308">
            <a:off x="2422905" y="304053"/>
            <a:ext cx="372960" cy="1076247"/>
            <a:chOff x="6387350" y="1078650"/>
            <a:chExt cx="317325" cy="686775"/>
          </a:xfrm>
        </p:grpSpPr>
        <p:sp>
          <p:nvSpPr>
            <p:cNvPr id="64" name="Google Shape;64;p7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" name="Google Shape;65;p7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66" name="Google Shape;66;p7"/>
          <p:cNvGrpSpPr/>
          <p:nvPr/>
        </p:nvGrpSpPr>
        <p:grpSpPr>
          <a:xfrm rot="-3008970">
            <a:off x="1861045" y="138077"/>
            <a:ext cx="497324" cy="807256"/>
            <a:chOff x="6387350" y="1078650"/>
            <a:chExt cx="317325" cy="686775"/>
          </a:xfrm>
        </p:grpSpPr>
        <p:sp>
          <p:nvSpPr>
            <p:cNvPr id="67" name="Google Shape;67;p7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6418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29.02.2024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29.02.2024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29.02.2024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29.02.2024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29.02.2024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29.02.2024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29.02.2024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CAE3-E66C-483F-9A91-133D66834A8A}" type="datetimeFigureOut">
              <a:rPr lang="ro-RO" smtClean="0"/>
              <a:t>29.02.2024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5464EE-E2E3-447B-AA38-06ED342FF823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3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cc.gov.md/sites/default/files/20240112-002.pdf" TargetMode="External"/><Relationship Id="rId2" Type="http://schemas.openxmlformats.org/officeDocument/2006/relationships/hyperlink" Target="https://mecc.gov.md/sites/default/files/ordin_mec_1027.14.08.2023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callto:1.2,%201.3,%201.4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77" y="0"/>
            <a:ext cx="91703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7" name="Google Shape;537;p43"/>
          <p:cNvSpPr txBox="1">
            <a:spLocks noGrp="1"/>
          </p:cNvSpPr>
          <p:nvPr>
            <p:ph type="ctrTitle"/>
          </p:nvPr>
        </p:nvSpPr>
        <p:spPr>
          <a:xfrm>
            <a:off x="961432" y="1988840"/>
            <a:ext cx="7414472" cy="21977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lvl="0" algn="ctr">
              <a:lnSpc>
                <a:spcPct val="150000"/>
              </a:lnSpc>
            </a:pP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Aspecte manageriale privind aplicarea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o-MD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Metodologiei</a:t>
            </a: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evaluare a performanțelor individuale ale personalului didactic din instituțiile de învățământ primar și secundar general </a:t>
            </a:r>
            <a:br>
              <a:rPr lang="ro-MD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vederea stabilirii sporului pentru performanța individuală</a:t>
            </a:r>
            <a:endParaRPr lang="en-US" sz="1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085F1-B64A-DBA6-F215-BA92595D2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410249"/>
            <a:ext cx="957155" cy="6767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69DF8D-C8A6-4650-F723-880A43512DFE}"/>
              </a:ext>
            </a:extLst>
          </p:cNvPr>
          <p:cNvSpPr txBox="1"/>
          <p:nvPr/>
        </p:nvSpPr>
        <p:spPr>
          <a:xfrm>
            <a:off x="1533671" y="563940"/>
            <a:ext cx="726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Ministerul Educației și Cercetării al Republicii Moldova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214583D2-F1D6-00A5-0023-1EA1BDF03B2D}"/>
              </a:ext>
            </a:extLst>
          </p:cNvPr>
          <p:cNvSpPr txBox="1"/>
          <p:nvPr/>
        </p:nvSpPr>
        <p:spPr>
          <a:xfrm>
            <a:off x="2386225" y="5730705"/>
            <a:ext cx="43451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200" dirty="0"/>
              <a:t> </a:t>
            </a:r>
            <a:r>
              <a:rPr lang="ro-RO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Chișinău, 1</a:t>
            </a:r>
            <a:r>
              <a:rPr lang="ro-MD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MD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ianuarie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72370-2E17-4BB4-B433-413C56C1C7CF}"/>
              </a:ext>
            </a:extLst>
          </p:cNvPr>
          <p:cNvSpPr txBox="1"/>
          <p:nvPr/>
        </p:nvSpPr>
        <p:spPr>
          <a:xfrm>
            <a:off x="2747390" y="4704714"/>
            <a:ext cx="6084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MD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Direcția politici în domeniile învățământ general </a:t>
            </a:r>
          </a:p>
          <a:p>
            <a:pPr algn="r"/>
            <a:r>
              <a:rPr lang="ro-MD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și învățare pe tot parcursul vieții </a:t>
            </a:r>
            <a:endParaRPr lang="ro-RO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360" y="630326"/>
            <a:ext cx="8229600" cy="756928"/>
          </a:xfrm>
        </p:spPr>
        <p:txBody>
          <a:bodyPr/>
          <a:lstStyle/>
          <a:p>
            <a:pPr algn="l" eaLnBrk="1" hangingPunct="1"/>
            <a:r>
              <a:rPr lang="ro-RO" altLang="en-US" sz="2000" b="1" dirty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Notițe</a:t>
            </a:r>
            <a:br>
              <a:rPr lang="ro-RO" alt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o-RO" altLang="en-US" sz="20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o-RO" altLang="en-US" sz="2400" b="1" dirty="0">
                <a:latin typeface="Times New Roman" pitchFamily="18" charset="0"/>
                <a:cs typeface="Times New Roman" pitchFamily="18" charset="0"/>
              </a:rPr>
              <a:t>Posibile întrebări: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712968" cy="4804212"/>
          </a:xfrm>
        </p:spPr>
        <p:txBody>
          <a:bodyPr/>
          <a:lstStyle/>
          <a:p>
            <a:pPr marL="0" indent="0">
              <a:buNone/>
            </a:pPr>
            <a:endParaRPr lang="ro-RO" sz="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7525" indent="-398463">
              <a:buNone/>
            </a:pPr>
            <a:endParaRPr lang="ro-MD" alt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4812" indent="-285750">
              <a:buFont typeface="Wingdings" panose="05000000000000000000" pitchFamily="2" charset="2"/>
              <a:buChar char="Ø"/>
            </a:pPr>
            <a:r>
              <a:rPr lang="ro-MD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stabilirea sporului de performanță pentru angajații prin cumul, inclusiv cadrele de conducere pentru activitatea didactică? </a:t>
            </a:r>
          </a:p>
          <a:p>
            <a:pPr marL="517525" indent="-169863">
              <a:buFontTx/>
              <a:buChar char="-"/>
            </a:pPr>
            <a:r>
              <a:rPr lang="ro-MD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conformitate cu pct.2 din Metodologie. La interpretările cu referire la poziția structurilor de control a  se face trimitere la Ordinul MEC nr. 1027/2023. Această prevedere este pusă în aplicare începând cu evaluarea pentru stabilirea performanței pentru semestrul II al anului 2023.  </a:t>
            </a:r>
          </a:p>
          <a:p>
            <a:pPr marL="517525" indent="-398463">
              <a:buNone/>
            </a:pPr>
            <a:endParaRPr lang="ro-MD" alt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 indent="-277813">
              <a:buFont typeface="Wingdings" panose="05000000000000000000" pitchFamily="2" charset="2"/>
              <a:buChar char="Ø"/>
            </a:pPr>
            <a:r>
              <a:rPr lang="ro-MD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stabilirea sporului de performanță pentru cadrele de conducere ?</a:t>
            </a:r>
          </a:p>
          <a:p>
            <a:pPr marL="517525" indent="-228600">
              <a:buFontTx/>
              <a:buChar char="-"/>
            </a:pPr>
            <a:r>
              <a:rPr lang="ro-MD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către OLSDÎ în conformitate cu Regulamentul </a:t>
            </a:r>
            <a:r>
              <a:rPr lang="ro-RO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privire la modul de stabilire a sporului pentru performanță  pentru cadrele de conducere din instituțiile de învățământ, </a:t>
            </a:r>
            <a:r>
              <a:rPr lang="ro-MD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elaborat de OLSDÎ conform </a:t>
            </a:r>
            <a:r>
              <a:rPr lang="ro-RO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Regulamentului–cadru cu privire la modul de stabilire a sporului pentru performanță personalului din unitățile bugetare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aprobat prin </a:t>
            </a:r>
            <a:r>
              <a:rPr lang="ro-RO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 nr.1231/2018.</a:t>
            </a:r>
          </a:p>
          <a:p>
            <a:pPr marL="574675" indent="-285750">
              <a:buFont typeface="Wingdings" panose="05000000000000000000" pitchFamily="2" charset="2"/>
              <a:buChar char="Ø"/>
            </a:pPr>
            <a:endParaRPr lang="ro-MD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925" indent="0">
              <a:buNone/>
            </a:pPr>
            <a:endParaRPr lang="ro-MD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8275" indent="-168275">
              <a:buFontTx/>
              <a:buChar char="-"/>
            </a:pPr>
            <a:endParaRPr lang="ro-MD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5513;p42">
            <a:extLst>
              <a:ext uri="{FF2B5EF4-FFF2-40B4-BE49-F238E27FC236}">
                <a16:creationId xmlns:a16="http://schemas.microsoft.com/office/drawing/2014/main" id="{DFBA7993-2584-46D3-9270-508579CFF4FB}"/>
              </a:ext>
            </a:extLst>
          </p:cNvPr>
          <p:cNvSpPr/>
          <p:nvPr/>
        </p:nvSpPr>
        <p:spPr>
          <a:xfrm>
            <a:off x="440040" y="817265"/>
            <a:ext cx="882915" cy="91456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pic>
        <p:nvPicPr>
          <p:cNvPr id="6" name="Picture 2" descr="Important Topics For Coding Round of Tech Companies | Learn Coding Online |  PrepForTech">
            <a:extLst>
              <a:ext uri="{FF2B5EF4-FFF2-40B4-BE49-F238E27FC236}">
                <a16:creationId xmlns:a16="http://schemas.microsoft.com/office/drawing/2014/main" id="{189BFC10-931C-4938-92EE-48965E8D2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964204"/>
            <a:ext cx="1431637" cy="955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246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360" y="630326"/>
            <a:ext cx="8229600" cy="756928"/>
          </a:xfrm>
        </p:spPr>
        <p:txBody>
          <a:bodyPr/>
          <a:lstStyle/>
          <a:p>
            <a:pPr algn="l" eaLnBrk="1" hangingPunct="1"/>
            <a:r>
              <a:rPr lang="ro-RO" altLang="en-US" sz="2000" b="1" dirty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Notițe</a:t>
            </a:r>
            <a:br>
              <a:rPr lang="ro-RO" alt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o-RO" altLang="en-US" sz="20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o-RO" altLang="en-US" sz="2400" b="1" dirty="0">
                <a:latin typeface="Times New Roman" pitchFamily="18" charset="0"/>
                <a:cs typeface="Times New Roman" pitchFamily="18" charset="0"/>
              </a:rPr>
              <a:t>Acțiuni </a:t>
            </a:r>
            <a:r>
              <a:rPr lang="ro-RO" altLang="en-US" sz="2400" b="1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ro-RO" altLang="en-US" sz="2400" b="1" dirty="0">
                <a:latin typeface="Times New Roman" pitchFamily="18" charset="0"/>
                <a:cs typeface="Times New Roman" pitchFamily="18" charset="0"/>
              </a:rPr>
              <a:t> responsabilități: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360" y="2132856"/>
            <a:ext cx="8346112" cy="424787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o-RO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Șeful Comisiei metodice: </a:t>
            </a:r>
            <a:r>
              <a:rPr lang="ro-RO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(pct. 9.2.)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o-MD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confirmă/ coordonează</a:t>
            </a:r>
            <a:r>
              <a:rPr lang="ro-M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rezultatele autoevaluării completate de către cadrul didactic (</a:t>
            </a:r>
            <a:r>
              <a:rPr lang="ro-M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coloana D </a:t>
            </a:r>
            <a:r>
              <a:rPr lang="ro-M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ro-M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Fișa de autoevaluare); 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o-MD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înaintează </a:t>
            </a:r>
            <a:r>
              <a:rPr lang="ro-MD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Fișa de autoevaluare </a:t>
            </a:r>
            <a:r>
              <a:rPr lang="ro-MD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(Anexa 1) </a:t>
            </a:r>
            <a:r>
              <a:rPr lang="ro-MD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pentru completarea </a:t>
            </a:r>
            <a:r>
              <a:rPr lang="ro-MD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Fisei de evaluare </a:t>
            </a:r>
            <a:r>
              <a:rPr lang="ro-MD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(Anexa 2). </a:t>
            </a:r>
          </a:p>
          <a:p>
            <a:pPr marL="0" indent="0">
              <a:lnSpc>
                <a:spcPct val="150000"/>
              </a:lnSpc>
              <a:buNone/>
            </a:pPr>
            <a:endParaRPr lang="ro-MD" altLang="en-US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o-MD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*Notă: este  la decizia instituției de învățământ </a:t>
            </a:r>
            <a:r>
              <a:rPr lang="ro-MD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(stipulat în Regulamentul instituției):</a:t>
            </a:r>
          </a:p>
          <a:p>
            <a:pPr marL="625475" indent="179388">
              <a:lnSpc>
                <a:spcPct val="150000"/>
              </a:lnSpc>
              <a:buFontTx/>
              <a:buChar char="-"/>
            </a:pPr>
            <a:r>
              <a:rPr lang="ro-MD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cine </a:t>
            </a:r>
            <a:r>
              <a:rPr lang="ro-MD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completează</a:t>
            </a:r>
            <a:r>
              <a:rPr lang="ro-MD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alt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Fișa de evaluare</a:t>
            </a:r>
            <a:r>
              <a:rPr lang="ro-MD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804863" indent="-179388">
              <a:lnSpc>
                <a:spcPct val="150000"/>
              </a:lnSpc>
              <a:buFontTx/>
              <a:buChar char="-"/>
            </a:pPr>
            <a:r>
              <a:rPr lang="ro-MD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formatul electronic sau hârtie a </a:t>
            </a:r>
            <a:r>
              <a:rPr lang="ro-MD" alt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Fișelor de autoevaluare și a Fișelor de evaluare </a:t>
            </a:r>
            <a:r>
              <a:rPr lang="ro-MD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5513;p42">
            <a:extLst>
              <a:ext uri="{FF2B5EF4-FFF2-40B4-BE49-F238E27FC236}">
                <a16:creationId xmlns:a16="http://schemas.microsoft.com/office/drawing/2014/main" id="{DFBA7993-2584-46D3-9270-508579CFF4FB}"/>
              </a:ext>
            </a:extLst>
          </p:cNvPr>
          <p:cNvSpPr/>
          <p:nvPr/>
        </p:nvSpPr>
        <p:spPr>
          <a:xfrm>
            <a:off x="440040" y="817265"/>
            <a:ext cx="882915" cy="91456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pic>
        <p:nvPicPr>
          <p:cNvPr id="6" name="Picture 2" descr="Important Topics For Coding Round of Tech Companies | Learn Coding Online |  PrepForTech">
            <a:extLst>
              <a:ext uri="{FF2B5EF4-FFF2-40B4-BE49-F238E27FC236}">
                <a16:creationId xmlns:a16="http://schemas.microsoft.com/office/drawing/2014/main" id="{189BFC10-931C-4938-92EE-48965E8D2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964204"/>
            <a:ext cx="1431637" cy="955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546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360" y="630326"/>
            <a:ext cx="8229600" cy="756928"/>
          </a:xfrm>
        </p:spPr>
        <p:txBody>
          <a:bodyPr/>
          <a:lstStyle/>
          <a:p>
            <a:pPr algn="l" eaLnBrk="1" hangingPunct="1"/>
            <a:r>
              <a:rPr lang="ro-RO" altLang="en-US" sz="2000" b="1" dirty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Notițe</a:t>
            </a:r>
            <a:br>
              <a:rPr lang="ro-RO" alt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o-RO" altLang="en-US" sz="20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o-RO" altLang="en-US" sz="2400" b="1" dirty="0">
                <a:latin typeface="Times New Roman" pitchFamily="18" charset="0"/>
                <a:cs typeface="Times New Roman" pitchFamily="18" charset="0"/>
              </a:rPr>
              <a:t>Acțiuni </a:t>
            </a:r>
            <a:r>
              <a:rPr lang="ro-RO" altLang="en-US" sz="2400" b="1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ro-RO" altLang="en-US" sz="2400" b="1" dirty="0">
                <a:latin typeface="Times New Roman" pitchFamily="18" charset="0"/>
                <a:cs typeface="Times New Roman" pitchFamily="18" charset="0"/>
              </a:rPr>
              <a:t> responsabilități: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360" y="2132856"/>
            <a:ext cx="8346112" cy="424787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o-RO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Administrația instituției de învățământ: </a:t>
            </a:r>
            <a:r>
              <a:rPr lang="ro-RO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(pct. 9.3., 10, 11, 12)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o-MD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evaluează performanțele individuale ale personalului</a:t>
            </a:r>
            <a:r>
              <a:rPr lang="ro-M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în baza rezultatelor din </a:t>
            </a:r>
            <a:r>
              <a:rPr lang="ro-M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Fișa de autoevaluare + </a:t>
            </a:r>
            <a:r>
              <a:rPr lang="ro-MD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Fisa de evaluare</a:t>
            </a:r>
            <a:r>
              <a:rPr lang="ro-M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o-MD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aplică,  </a:t>
            </a:r>
            <a:r>
              <a:rPr lang="ro-MD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respectând grilele de calcul și convertire a punctajului în note finale descrise în pct. 12,13,14 din Metodologie</a:t>
            </a:r>
            <a:r>
              <a:rPr lang="ro-MD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ro-MD" altLang="en-US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o-MD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*Atenție: în situația când sunt selectate mai multe tipuri de activități educaționale decât trei ( pct.9.2)  se aplică grila de la pct. 12.2 (pag.4)  când avem 4, 5…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o-MD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stabilește calificativul </a:t>
            </a:r>
            <a:r>
              <a:rPr lang="ro-MD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(pct. 12.4)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o-MD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stabilește mărimea sporului pentru performanță </a:t>
            </a:r>
            <a:r>
              <a:rPr lang="ro-MD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(pct.14).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5513;p42">
            <a:extLst>
              <a:ext uri="{FF2B5EF4-FFF2-40B4-BE49-F238E27FC236}">
                <a16:creationId xmlns:a16="http://schemas.microsoft.com/office/drawing/2014/main" id="{DFBA7993-2584-46D3-9270-508579CFF4FB}"/>
              </a:ext>
            </a:extLst>
          </p:cNvPr>
          <p:cNvSpPr/>
          <p:nvPr/>
        </p:nvSpPr>
        <p:spPr>
          <a:xfrm>
            <a:off x="440040" y="817265"/>
            <a:ext cx="882915" cy="91456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pic>
        <p:nvPicPr>
          <p:cNvPr id="6" name="Picture 2" descr="Important Topics For Coding Round of Tech Companies | Learn Coding Online |  PrepForTech">
            <a:extLst>
              <a:ext uri="{FF2B5EF4-FFF2-40B4-BE49-F238E27FC236}">
                <a16:creationId xmlns:a16="http://schemas.microsoft.com/office/drawing/2014/main" id="{189BFC10-931C-4938-92EE-48965E8D2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964204"/>
            <a:ext cx="1431637" cy="955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7032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360" y="630326"/>
            <a:ext cx="8229600" cy="756928"/>
          </a:xfrm>
        </p:spPr>
        <p:txBody>
          <a:bodyPr/>
          <a:lstStyle/>
          <a:p>
            <a:pPr algn="l" eaLnBrk="1" hangingPunct="1"/>
            <a:r>
              <a:rPr lang="ro-RO" altLang="en-US" sz="2000" b="1" dirty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Notițe</a:t>
            </a:r>
            <a:br>
              <a:rPr lang="ro-RO" alt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o-RO" altLang="en-US" sz="1800" b="1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o-RO" altLang="en-US" sz="2000" b="1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specte manageriale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punere în aplicare 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Metodologiei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132856"/>
            <a:ext cx="8568952" cy="4247877"/>
          </a:xfrm>
        </p:spPr>
        <p:txBody>
          <a:bodyPr/>
          <a:lstStyle/>
          <a:p>
            <a:pPr marL="396875" indent="0">
              <a:buNone/>
            </a:pPr>
            <a:r>
              <a:rPr lang="ro-RO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Administrația instituției de învățământ </a:t>
            </a:r>
            <a:r>
              <a:rPr lang="ro-RO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este responsabilă de:</a:t>
            </a:r>
          </a:p>
          <a:p>
            <a:pPr marL="396875" indent="0">
              <a:buNone/>
            </a:pPr>
            <a:endParaRPr lang="ro-RO" sz="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6875" indent="0">
              <a:buFont typeface="Wingdings" panose="05000000000000000000" pitchFamily="2" charset="2"/>
              <a:buChar char="§"/>
            </a:pPr>
            <a:r>
              <a:rPr lang="ro-MD" sz="1800" b="1" dirty="0">
                <a:latin typeface="Times New Roman" panose="02020603050405020304" pitchFamily="18" charset="0"/>
                <a:cs typeface="Times New Roman" pitchFamily="18" charset="0"/>
              </a:rPr>
              <a:t>revizuirea/completarea </a:t>
            </a:r>
            <a:r>
              <a:rPr lang="ro-RO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Regulamentul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 </a:t>
            </a:r>
            <a:r>
              <a:rPr lang="ro-M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privire la modul de stabilire pentru performanță personalului didactic din </a:t>
            </a:r>
            <a:r>
              <a:rPr lang="ro-M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instituția de învățământ; </a:t>
            </a:r>
          </a:p>
          <a:p>
            <a:pPr marL="396875" indent="0"/>
            <a:endParaRPr lang="ro-MD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 indent="0">
              <a:buFont typeface="Wingdings" panose="05000000000000000000" pitchFamily="2" charset="2"/>
              <a:buChar char="§"/>
            </a:pPr>
            <a:r>
              <a:rPr lang="ro-MD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aprobarea</a:t>
            </a:r>
            <a:r>
              <a:rPr lang="ro-MD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Regulamentului completat și </a:t>
            </a:r>
            <a:r>
              <a:rPr lang="ro-M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informarea personalului didactic</a:t>
            </a:r>
            <a:r>
              <a:rPr lang="ro-M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96875" indent="0"/>
            <a:endParaRPr lang="ro-MD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 indent="0">
              <a:buFont typeface="Wingdings" panose="05000000000000000000" pitchFamily="2" charset="2"/>
              <a:buChar char="§"/>
            </a:pPr>
            <a:r>
              <a:rPr lang="ro-MD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stabilirea</a:t>
            </a:r>
            <a:r>
              <a:rPr lang="ro-M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tipurile de activități didactice și a domeniile educaționale (</a:t>
            </a:r>
            <a:r>
              <a:rPr lang="ro-M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abordarea individuală)</a:t>
            </a:r>
            <a:r>
              <a:rPr lang="ro-MD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referință în funcție de cadrul organizațional al instituției de învățământ. </a:t>
            </a:r>
            <a:r>
              <a:rPr lang="ro-RO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 indent="0">
              <a:buFont typeface="Wingdings" panose="05000000000000000000" pitchFamily="2" charset="2"/>
              <a:buChar char="§"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8275" indent="0">
              <a:buNone/>
            </a:pPr>
            <a:r>
              <a:rPr lang="ro-RO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Atenție:</a:t>
            </a:r>
            <a:r>
              <a:rPr lang="ro-RO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Indicatorii de performanță/ tipurile de activități didactice </a:t>
            </a:r>
            <a:r>
              <a:rPr lang="ro-RO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   </a:t>
            </a:r>
          </a:p>
          <a:p>
            <a:pPr marL="168275" indent="0">
              <a:buNone/>
            </a:pPr>
            <a:r>
              <a:rPr lang="ro-RO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determinarea performanței:</a:t>
            </a:r>
            <a:endParaRPr lang="ro-RO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8275" indent="0">
              <a:buNone/>
            </a:pPr>
            <a:r>
              <a:rPr lang="ro-RO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</a:t>
            </a:r>
            <a:r>
              <a:rPr lang="ro-RO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</a:t>
            </a:r>
            <a:r>
              <a:rPr lang="ro-RO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 diferiți/diferite de la o persoană/ Comisie metodică la alta, </a:t>
            </a:r>
          </a:p>
          <a:p>
            <a:pPr marL="168275" indent="0">
              <a:buNone/>
            </a:pPr>
            <a:r>
              <a:rPr lang="ro-RO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discutați/agrearăți </a:t>
            </a:r>
            <a:r>
              <a:rPr lang="ro-MD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bilateral dintre angajator și salariat</a:t>
            </a:r>
            <a:r>
              <a:rPr lang="ro-RO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funcție de                    </a:t>
            </a:r>
          </a:p>
          <a:p>
            <a:pPr marL="168275" indent="0">
              <a:buNone/>
            </a:pPr>
            <a:r>
              <a:rPr lang="ro-RO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specificul și caracterul atribuțiilor didactice ale persoanei evaluate.</a:t>
            </a:r>
            <a:endParaRPr lang="ro-R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 indent="0">
              <a:buFont typeface="Wingdings" panose="05000000000000000000" pitchFamily="2" charset="2"/>
              <a:buChar char="§"/>
            </a:pPr>
            <a:endParaRPr lang="ro-RO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5513;p42">
            <a:extLst>
              <a:ext uri="{FF2B5EF4-FFF2-40B4-BE49-F238E27FC236}">
                <a16:creationId xmlns:a16="http://schemas.microsoft.com/office/drawing/2014/main" id="{DFBA7993-2584-46D3-9270-508579CFF4FB}"/>
              </a:ext>
            </a:extLst>
          </p:cNvPr>
          <p:cNvSpPr/>
          <p:nvPr/>
        </p:nvSpPr>
        <p:spPr>
          <a:xfrm>
            <a:off x="440040" y="817265"/>
            <a:ext cx="882915" cy="91456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pic>
        <p:nvPicPr>
          <p:cNvPr id="6" name="Picture 2" descr="Important Topics For Coding Round of Tech Companies | Learn Coding Online |  PrepForTech">
            <a:extLst>
              <a:ext uri="{FF2B5EF4-FFF2-40B4-BE49-F238E27FC236}">
                <a16:creationId xmlns:a16="http://schemas.microsoft.com/office/drawing/2014/main" id="{189BFC10-931C-4938-92EE-48965E8D2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019607"/>
            <a:ext cx="1431637" cy="955674"/>
          </a:xfrm>
          <a:prstGeom prst="rect">
            <a:avLst/>
          </a:prstGeom>
          <a:noFill/>
        </p:spPr>
      </p:pic>
      <p:pic>
        <p:nvPicPr>
          <p:cNvPr id="7" name="Picture 2" descr="Important Topics For Coding Round of Tech Companies | Learn Coding Online |  PrepForTech">
            <a:extLst>
              <a:ext uri="{FF2B5EF4-FFF2-40B4-BE49-F238E27FC236}">
                <a16:creationId xmlns:a16="http://schemas.microsoft.com/office/drawing/2014/main" id="{0C48CF4D-9BCF-4FE8-BBCE-DAFDA1A37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5085061"/>
            <a:ext cx="1431637" cy="955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91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360" y="630326"/>
            <a:ext cx="8229600" cy="756928"/>
          </a:xfrm>
        </p:spPr>
        <p:txBody>
          <a:bodyPr/>
          <a:lstStyle/>
          <a:p>
            <a:pPr algn="l" eaLnBrk="1" hangingPunct="1"/>
            <a:r>
              <a:rPr lang="ro-RO" altLang="en-US" sz="2000" b="1" dirty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Notițe</a:t>
            </a:r>
            <a:br>
              <a:rPr lang="ro-RO" alt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o-RO" altLang="en-US" sz="1800" b="1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o-RO" altLang="en-US" sz="2000" b="1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specte manageriale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punere în aplicare 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Metodologiei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132856"/>
            <a:ext cx="8496944" cy="4247877"/>
          </a:xfrm>
        </p:spPr>
        <p:txBody>
          <a:bodyPr/>
          <a:lstStyle/>
          <a:p>
            <a:pPr marL="396875" indent="0">
              <a:buFont typeface="Wingdings" panose="05000000000000000000" pitchFamily="2" charset="2"/>
              <a:buChar char="§"/>
            </a:pPr>
            <a:endParaRPr lang="ro-RO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 indent="0">
              <a:buNone/>
            </a:pPr>
            <a:r>
              <a:rPr lang="ro-RO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Administrația instituției de învățământ </a:t>
            </a:r>
            <a:r>
              <a:rPr lang="ro-RO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este responsabilă de:</a:t>
            </a:r>
          </a:p>
          <a:p>
            <a:pPr marL="396875" indent="0">
              <a:buNone/>
            </a:pPr>
            <a:endParaRPr lang="ro-RO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9775">
              <a:buAutoNum type="alphaLcParenR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asigurarea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transparenței decizionale în procesul de stabilire a performanțelor individuale ale personalului didactic; </a:t>
            </a:r>
          </a:p>
          <a:p>
            <a:pPr marL="396875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9775">
              <a:buAutoNum type="alphaLcParenR"/>
            </a:pPr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crearea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condițiilor  de acces și de securitate în circuitul intern al fișelor (decizia instituției de învățământ  format hârtie sau electronic) în procesul de aplicare a Metodologiei. </a:t>
            </a:r>
          </a:p>
        </p:txBody>
      </p:sp>
      <p:sp>
        <p:nvSpPr>
          <p:cNvPr id="5" name="Google Shape;5513;p42">
            <a:extLst>
              <a:ext uri="{FF2B5EF4-FFF2-40B4-BE49-F238E27FC236}">
                <a16:creationId xmlns:a16="http://schemas.microsoft.com/office/drawing/2014/main" id="{DFBA7993-2584-46D3-9270-508579CFF4FB}"/>
              </a:ext>
            </a:extLst>
          </p:cNvPr>
          <p:cNvSpPr/>
          <p:nvPr/>
        </p:nvSpPr>
        <p:spPr>
          <a:xfrm>
            <a:off x="440040" y="817265"/>
            <a:ext cx="882915" cy="91456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pic>
        <p:nvPicPr>
          <p:cNvPr id="6" name="Picture 2" descr="Important Topics For Coding Round of Tech Companies | Learn Coding Online |  PrepForTech">
            <a:extLst>
              <a:ext uri="{FF2B5EF4-FFF2-40B4-BE49-F238E27FC236}">
                <a16:creationId xmlns:a16="http://schemas.microsoft.com/office/drawing/2014/main" id="{189BFC10-931C-4938-92EE-48965E8D2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019607"/>
            <a:ext cx="1431637" cy="955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451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6" y="1208233"/>
            <a:ext cx="8703808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88" name="Google Shape;5488;p42"/>
          <p:cNvSpPr/>
          <p:nvPr/>
        </p:nvSpPr>
        <p:spPr>
          <a:xfrm>
            <a:off x="3660380" y="1133476"/>
            <a:ext cx="4592081" cy="2809875"/>
          </a:xfrm>
          <a:custGeom>
            <a:avLst/>
            <a:gdLst/>
            <a:ahLst/>
            <a:cxnLst/>
            <a:rect l="l" t="t" r="r" b="b"/>
            <a:pathLst>
              <a:path w="142135" h="83403" extrusionOk="0">
                <a:moveTo>
                  <a:pt x="1" y="1"/>
                </a:moveTo>
                <a:lnTo>
                  <a:pt x="1" y="83402"/>
                </a:lnTo>
                <a:lnTo>
                  <a:pt x="142135" y="83402"/>
                </a:lnTo>
                <a:lnTo>
                  <a:pt x="142135" y="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2366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defRPr/>
            </a:pPr>
            <a:r>
              <a:rPr lang="ro-RO" sz="2000" b="1" dirty="0">
                <a:solidFill>
                  <a:srgbClr val="002060"/>
                </a:solidFill>
                <a:latin typeface="Miama Nueva" pitchFamily="2" charset="-52"/>
              </a:rPr>
              <a:t>    </a:t>
            </a:r>
            <a:r>
              <a:rPr lang="ro-R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întrebări… 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defRPr/>
            </a:pPr>
            <a:r>
              <a:rPr lang="ro-R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situații… 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defRPr/>
            </a:pPr>
            <a:r>
              <a:rPr lang="ro-R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privind aplicarea Metodologiei în vigoare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defRPr/>
            </a:pPr>
            <a:endParaRPr lang="en-US" sz="2000" b="1" strike="sngStrike" kern="0" dirty="0">
              <a:solidFill>
                <a:srgbClr val="002060"/>
              </a:solidFill>
              <a:latin typeface="Miama Nueva" pitchFamily="2" charset="-52"/>
              <a:sym typeface="Arial"/>
            </a:endParaRPr>
          </a:p>
        </p:txBody>
      </p:sp>
      <p:sp>
        <p:nvSpPr>
          <p:cNvPr id="5513" name="Google Shape;5513;p42"/>
          <p:cNvSpPr/>
          <p:nvPr/>
        </p:nvSpPr>
        <p:spPr>
          <a:xfrm>
            <a:off x="4099174" y="5179846"/>
            <a:ext cx="3173274" cy="362719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EC2C35-0A46-4664-E556-7FDF050E324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3656505"/>
            <a:ext cx="2191445" cy="21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2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3"/>
          <p:cNvGrpSpPr/>
          <p:nvPr/>
        </p:nvGrpSpPr>
        <p:grpSpPr>
          <a:xfrm>
            <a:off x="422291" y="359195"/>
            <a:ext cx="7708741" cy="6094141"/>
            <a:chOff x="1912730" y="1458758"/>
            <a:chExt cx="3691869" cy="5187394"/>
          </a:xfrm>
        </p:grpSpPr>
        <p:grpSp>
          <p:nvGrpSpPr>
            <p:cNvPr id="6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1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6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9"/>
            <p:cNvSpPr/>
            <p:nvPr/>
          </p:nvSpPr>
          <p:spPr>
            <a:xfrm>
              <a:off x="2048322" y="2317036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2" name="Pentagon 10"/>
            <p:cNvSpPr/>
            <p:nvPr/>
          </p:nvSpPr>
          <p:spPr>
            <a:xfrm>
              <a:off x="2091873" y="3232154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3" name="Pentagon 11"/>
            <p:cNvSpPr/>
            <p:nvPr/>
          </p:nvSpPr>
          <p:spPr>
            <a:xfrm>
              <a:off x="2093843" y="411121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4" name="Pentagon 12"/>
            <p:cNvSpPr/>
            <p:nvPr/>
          </p:nvSpPr>
          <p:spPr>
            <a:xfrm>
              <a:off x="2081866" y="507166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79704" y="3392659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82697" y="4259286"/>
              <a:ext cx="2443455" cy="314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en-GB" sz="12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35" name="TextBox 193"/>
          <p:cNvSpPr txBox="1"/>
          <p:nvPr/>
        </p:nvSpPr>
        <p:spPr>
          <a:xfrm>
            <a:off x="724885" y="5104353"/>
            <a:ext cx="284052" cy="3270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o-RO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94359" y="1745624"/>
            <a:ext cx="6192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96347" y="2529257"/>
            <a:ext cx="73305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completările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cadrul normativ-reglator de referință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07024" y="3554149"/>
            <a:ext cx="73305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o-M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acțiuni</a:t>
            </a: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responsabilități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în procesul de aplicare a documentului;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1492" y="4722448"/>
            <a:ext cx="6731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aspecte manageriale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punere în aplicare 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Metodologiei</a:t>
            </a:r>
            <a:r>
              <a:rPr lang="ro-RO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o-RO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id="{08FAFF61-A423-473D-9960-D0B92F287B68}"/>
              </a:ext>
            </a:extLst>
          </p:cNvPr>
          <p:cNvSpPr/>
          <p:nvPr/>
        </p:nvSpPr>
        <p:spPr>
          <a:xfrm>
            <a:off x="1086622" y="1308838"/>
            <a:ext cx="6440607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Linii de discuții:</a:t>
            </a:r>
          </a:p>
        </p:txBody>
      </p:sp>
      <p:sp>
        <p:nvSpPr>
          <p:cNvPr id="90" name="Google Shape;5513;p42">
            <a:extLst>
              <a:ext uri="{FF2B5EF4-FFF2-40B4-BE49-F238E27FC236}">
                <a16:creationId xmlns:a16="http://schemas.microsoft.com/office/drawing/2014/main" id="{4FDE9C4B-616F-489D-BADF-779FCCDEF752}"/>
              </a:ext>
            </a:extLst>
          </p:cNvPr>
          <p:cNvSpPr/>
          <p:nvPr/>
        </p:nvSpPr>
        <p:spPr>
          <a:xfrm>
            <a:off x="2023758" y="1718167"/>
            <a:ext cx="1176250" cy="263285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44941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16982"/>
            <a:ext cx="8229600" cy="756928"/>
          </a:xfrm>
        </p:spPr>
        <p:txBody>
          <a:bodyPr/>
          <a:lstStyle/>
          <a:p>
            <a:pPr algn="l" eaLnBrk="1" hangingPunct="1"/>
            <a:r>
              <a:rPr lang="ro-RO" altLang="en-US" sz="2000" b="1" dirty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Notițe</a:t>
            </a:r>
            <a:br>
              <a:rPr lang="ro-RO" alt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o-RO" altLang="en-US" sz="2000" b="1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Cadru normativ: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7" y="2214563"/>
            <a:ext cx="7582296" cy="409416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art.55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Codul educației nr.152/2014; </a:t>
            </a:r>
            <a:endParaRPr lang="vi-VN" sz="2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HG nr.1231/2018 </a:t>
            </a:r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pentru punerea în aplicare a prevederilor Legii nr.270/2018 privind sistemul unitar de salarizare în sectorul bugetar</a:t>
            </a:r>
            <a:r>
              <a:rPr lang="ro-RO" sz="2000" dirty="0">
                <a:latin typeface="Times New Roman" panose="02020603050405020304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150000"/>
              </a:lnSpc>
            </a:pPr>
            <a:endParaRPr lang="ro-RO" sz="5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o-RO" sz="2000" b="1" dirty="0">
                <a:latin typeface="Times New Roman" panose="02020603050405020304" pitchFamily="18" charset="0"/>
                <a:cs typeface="Times New Roman" pitchFamily="18" charset="0"/>
              </a:rPr>
              <a:t>pct. 3</a:t>
            </a:r>
            <a:r>
              <a:rPr lang="ro-RO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Regulamentul–cadru cu privire la modul de stabilire a sporului pentru performanță personalului din unitățile bugetare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aprobat prin HG nr.1231/2018.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</a:t>
            </a:r>
            <a:r>
              <a:rPr lang="ro-RO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pct. 1, 3 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7624">
            <a:off x="549412" y="2733747"/>
            <a:ext cx="28575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5513;p42">
            <a:extLst>
              <a:ext uri="{FF2B5EF4-FFF2-40B4-BE49-F238E27FC236}">
                <a16:creationId xmlns:a16="http://schemas.microsoft.com/office/drawing/2014/main" id="{DFBA7993-2584-46D3-9270-508579CFF4FB}"/>
              </a:ext>
            </a:extLst>
          </p:cNvPr>
          <p:cNvSpPr/>
          <p:nvPr/>
        </p:nvSpPr>
        <p:spPr>
          <a:xfrm>
            <a:off x="440040" y="817265"/>
            <a:ext cx="882915" cy="91456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374206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16982"/>
            <a:ext cx="8229600" cy="756928"/>
          </a:xfrm>
        </p:spPr>
        <p:txBody>
          <a:bodyPr/>
          <a:lstStyle/>
          <a:p>
            <a:pPr algn="l" eaLnBrk="1" hangingPunct="1"/>
            <a:r>
              <a:rPr lang="ro-RO" altLang="en-US" sz="2000" b="1" dirty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Notițe</a:t>
            </a:r>
            <a:br>
              <a:rPr lang="ro-RO" alt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o-RO" altLang="en-US" sz="2000" b="1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Cadru normativ: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060848"/>
            <a:ext cx="7848871" cy="424787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o-MD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Metodologi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o-MD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evaluare a performanțelor individuale ale personalului didactic din instituțiile de învățământ primar și secundar în vederea stabilirii sporului pentru performanța individuală: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o-M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MD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aprobată </a:t>
            </a:r>
            <a:r>
              <a:rPr lang="ro-M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 ordinul MEC nr.1027/2023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https://mecc.gov.md/sites/default/files/ordin_mec_1027.14.08.2023.pdf</a:t>
            </a:r>
            <a:endParaRPr lang="ro-RO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completată </a:t>
            </a:r>
            <a:r>
              <a:rPr lang="ro-M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 ordinul MEC nr.27/2024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https://mecc.gov.md/sites/default/files/20240112-002.pdf</a:t>
            </a:r>
            <a:endParaRPr lang="ro-RO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7624">
            <a:off x="549412" y="2733747"/>
            <a:ext cx="28575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5513;p42">
            <a:extLst>
              <a:ext uri="{FF2B5EF4-FFF2-40B4-BE49-F238E27FC236}">
                <a16:creationId xmlns:a16="http://schemas.microsoft.com/office/drawing/2014/main" id="{DFBA7993-2584-46D3-9270-508579CFF4FB}"/>
              </a:ext>
            </a:extLst>
          </p:cNvPr>
          <p:cNvSpPr/>
          <p:nvPr/>
        </p:nvSpPr>
        <p:spPr>
          <a:xfrm>
            <a:off x="440040" y="817265"/>
            <a:ext cx="882915" cy="91456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305165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360" y="630326"/>
            <a:ext cx="8229600" cy="756928"/>
          </a:xfrm>
        </p:spPr>
        <p:txBody>
          <a:bodyPr/>
          <a:lstStyle/>
          <a:p>
            <a:pPr algn="l" eaLnBrk="1" hangingPunct="1"/>
            <a:r>
              <a:rPr lang="ro-RO" altLang="en-US" sz="2000" b="1" dirty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Notițe</a:t>
            </a:r>
            <a:br>
              <a:rPr lang="ro-RO" alt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o-RO" altLang="en-US" sz="20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o-RO" altLang="en-US" sz="2400" b="1" dirty="0">
                <a:latin typeface="Times New Roman" pitchFamily="18" charset="0"/>
                <a:cs typeface="Times New Roman" pitchFamily="18" charset="0"/>
              </a:rPr>
              <a:t>Completarea pct.8 din Metodologie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3744" y="2622715"/>
            <a:ext cx="7848871" cy="424787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 ... Pentru personalul didactic nou angajat </a:t>
            </a:r>
            <a:r>
              <a:rPr lang="ro-MD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ro-RO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reîntors din concediu de îngrijire a copilului sau din cont propriu</a:t>
            </a: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sporul pentru performanță se poate stabili după cel puțin o lună de la data angajării.”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/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7624">
            <a:off x="549412" y="2733747"/>
            <a:ext cx="28575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5513;p42">
            <a:extLst>
              <a:ext uri="{FF2B5EF4-FFF2-40B4-BE49-F238E27FC236}">
                <a16:creationId xmlns:a16="http://schemas.microsoft.com/office/drawing/2014/main" id="{DFBA7993-2584-46D3-9270-508579CFF4FB}"/>
              </a:ext>
            </a:extLst>
          </p:cNvPr>
          <p:cNvSpPr/>
          <p:nvPr/>
        </p:nvSpPr>
        <p:spPr>
          <a:xfrm>
            <a:off x="440040" y="817265"/>
            <a:ext cx="882915" cy="91456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2216215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360" y="630326"/>
            <a:ext cx="8229600" cy="756928"/>
          </a:xfrm>
        </p:spPr>
        <p:txBody>
          <a:bodyPr/>
          <a:lstStyle/>
          <a:p>
            <a:pPr algn="l" eaLnBrk="1" hangingPunct="1"/>
            <a:r>
              <a:rPr lang="ro-RO" altLang="en-US" sz="2000" b="1" dirty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Notițe</a:t>
            </a:r>
            <a:br>
              <a:rPr lang="ro-RO" alt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o-RO" altLang="en-US" sz="20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o-RO" altLang="en-US" sz="2400" b="1" dirty="0">
                <a:latin typeface="Times New Roman" pitchFamily="18" charset="0"/>
                <a:cs typeface="Times New Roman" pitchFamily="18" charset="0"/>
              </a:rPr>
              <a:t>Acțiuni </a:t>
            </a:r>
            <a:r>
              <a:rPr lang="ro-RO" altLang="en-US" sz="2400" b="1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ro-RO" altLang="en-US" sz="2400" b="1" dirty="0">
                <a:latin typeface="Times New Roman" pitchFamily="18" charset="0"/>
                <a:cs typeface="Times New Roman" pitchFamily="18" charset="0"/>
              </a:rPr>
              <a:t> responsabilități: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87" y="2132856"/>
            <a:ext cx="8229600" cy="424787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Personalul didactic </a:t>
            </a:r>
            <a:r>
              <a:rPr lang="ro-RO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o-RO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pct. 9.1.)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etapa de completare a </a:t>
            </a:r>
            <a:r>
              <a:rPr lang="ro-RO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Fișei de autoevaluare (Anexa 1):</a:t>
            </a:r>
          </a:p>
          <a:p>
            <a:pPr>
              <a:buFontTx/>
              <a:buChar char="-"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selectează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câte minim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trei tipuri de activități didactice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corespunzătoare domeniilor educaționale indicate în Anexa 1;</a:t>
            </a:r>
          </a:p>
          <a:p>
            <a:pPr marL="0" indent="0">
              <a:buNone/>
            </a:pPr>
            <a:endParaRPr 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completează în Fișă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numărul indicatorului de performanță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manifestat;</a:t>
            </a:r>
          </a:p>
          <a:p>
            <a:pPr lvl="0"/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selectează pentru fiecare tip de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activitate didactică doar un indicator de performanță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7624">
            <a:off x="331486" y="2646621"/>
            <a:ext cx="28575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5513;p42">
            <a:extLst>
              <a:ext uri="{FF2B5EF4-FFF2-40B4-BE49-F238E27FC236}">
                <a16:creationId xmlns:a16="http://schemas.microsoft.com/office/drawing/2014/main" id="{DFBA7993-2584-46D3-9270-508579CFF4FB}"/>
              </a:ext>
            </a:extLst>
          </p:cNvPr>
          <p:cNvSpPr/>
          <p:nvPr/>
        </p:nvSpPr>
        <p:spPr>
          <a:xfrm>
            <a:off x="440040" y="817265"/>
            <a:ext cx="882915" cy="91456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15321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360" y="630326"/>
            <a:ext cx="8229600" cy="756928"/>
          </a:xfrm>
        </p:spPr>
        <p:txBody>
          <a:bodyPr/>
          <a:lstStyle/>
          <a:p>
            <a:pPr algn="l" eaLnBrk="1" hangingPunct="1"/>
            <a:r>
              <a:rPr lang="ro-RO" altLang="en-US" sz="2000" b="1" dirty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Notițe</a:t>
            </a:r>
            <a:br>
              <a:rPr lang="ro-RO" alt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o-RO" altLang="en-US" sz="20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o-RO" altLang="en-US" sz="2400" b="1" dirty="0">
                <a:latin typeface="Times New Roman" pitchFamily="18" charset="0"/>
                <a:cs typeface="Times New Roman" pitchFamily="18" charset="0"/>
              </a:rPr>
              <a:t>Acțiuni </a:t>
            </a:r>
            <a:r>
              <a:rPr lang="ro-RO" altLang="en-US" sz="2400" b="1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ro-RO" altLang="en-US" sz="2400" b="1" dirty="0">
                <a:latin typeface="Times New Roman" pitchFamily="18" charset="0"/>
                <a:cs typeface="Times New Roman" pitchFamily="18" charset="0"/>
              </a:rPr>
              <a:t> responsabilități: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1" y="2132856"/>
            <a:ext cx="8352926" cy="424787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o-RO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Personalul didactic (</a:t>
            </a:r>
            <a:r>
              <a:rPr lang="ro-RO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pct. 9.1.)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drept să </a:t>
            </a:r>
            <a:r>
              <a:rPr lang="ro-M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propună</a:t>
            </a: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administrației instituției de învățământ </a:t>
            </a:r>
            <a:r>
              <a:rPr lang="ro-M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modificarea tipurilor de activități didactice </a:t>
            </a: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precum și a </a:t>
            </a:r>
            <a:r>
              <a:rPr lang="ro-M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domeniilor  educaționale </a:t>
            </a: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M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coloana A </a:t>
            </a: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M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fișa de Autoevaluare); 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ro-M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autoevaluează</a:t>
            </a: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completând </a:t>
            </a:r>
            <a:r>
              <a:rPr lang="ro-M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coloana C</a:t>
            </a: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care indică punctajul corespunzător indicatorului din </a:t>
            </a:r>
            <a:r>
              <a:rPr lang="ro-M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coloana B;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o-MD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înaintează</a:t>
            </a:r>
            <a:r>
              <a:rPr lang="ro-M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pentru completare, </a:t>
            </a:r>
            <a:r>
              <a:rPr lang="ro-MD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Șefului Comisiei metodice  </a:t>
            </a:r>
            <a:r>
              <a:rPr lang="ro-M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are rolul de a confirma autoevaluarea colegului</a:t>
            </a:r>
            <a:r>
              <a:rPr lang="ro-MD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(pct. 9.2). 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5513;p42">
            <a:extLst>
              <a:ext uri="{FF2B5EF4-FFF2-40B4-BE49-F238E27FC236}">
                <a16:creationId xmlns:a16="http://schemas.microsoft.com/office/drawing/2014/main" id="{DFBA7993-2584-46D3-9270-508579CFF4FB}"/>
              </a:ext>
            </a:extLst>
          </p:cNvPr>
          <p:cNvSpPr/>
          <p:nvPr/>
        </p:nvSpPr>
        <p:spPr>
          <a:xfrm>
            <a:off x="440040" y="817265"/>
            <a:ext cx="882915" cy="91456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pic>
        <p:nvPicPr>
          <p:cNvPr id="6" name="Picture 2" descr="Important Topics For Coding Round of Tech Companies | Learn Coding Online |  PrepForTech">
            <a:extLst>
              <a:ext uri="{FF2B5EF4-FFF2-40B4-BE49-F238E27FC236}">
                <a16:creationId xmlns:a16="http://schemas.microsoft.com/office/drawing/2014/main" id="{189BFC10-931C-4938-92EE-48965E8D2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964204"/>
            <a:ext cx="1431637" cy="955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419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360" y="630326"/>
            <a:ext cx="8229600" cy="756928"/>
          </a:xfrm>
        </p:spPr>
        <p:txBody>
          <a:bodyPr/>
          <a:lstStyle/>
          <a:p>
            <a:pPr algn="l" eaLnBrk="1" hangingPunct="1"/>
            <a:r>
              <a:rPr lang="ro-RO" altLang="en-US" sz="2000" b="1" dirty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Notițe</a:t>
            </a:r>
            <a:br>
              <a:rPr lang="ro-RO" alt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o-RO" altLang="en-US" sz="20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o-RO" altLang="en-US" sz="2400" b="1" dirty="0">
                <a:latin typeface="Times New Roman" pitchFamily="18" charset="0"/>
                <a:cs typeface="Times New Roman" pitchFamily="18" charset="0"/>
              </a:rPr>
              <a:t>Acțiuni </a:t>
            </a:r>
            <a:r>
              <a:rPr lang="ro-RO" altLang="en-US" sz="2400" b="1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ro-RO" altLang="en-US" sz="2400" b="1" dirty="0">
                <a:latin typeface="Times New Roman" pitchFamily="18" charset="0"/>
                <a:cs typeface="Times New Roman" pitchFamily="18" charset="0"/>
              </a:rPr>
              <a:t> responsabilități: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712968" cy="4804212"/>
          </a:xfrm>
        </p:spPr>
        <p:txBody>
          <a:bodyPr/>
          <a:lstStyle/>
          <a:p>
            <a:pPr marL="0" indent="0">
              <a:buNone/>
            </a:pPr>
            <a:endParaRPr lang="ro-RO" sz="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Personalul didactic (</a:t>
            </a:r>
            <a:r>
              <a:rPr lang="ro-RO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pct. 9.1.)</a:t>
            </a:r>
          </a:p>
          <a:p>
            <a:pPr marL="0" indent="0">
              <a:buNone/>
            </a:pPr>
            <a:r>
              <a:rPr lang="ro-M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 Ați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putea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M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rog </a:t>
            </a:r>
            <a:r>
              <a:rPr lang="ro-M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 exemplificați, despre ce fel de activități educaționale este vorba la indicatorii </a:t>
            </a:r>
            <a:r>
              <a:rPr lang="ro-MD" sz="1800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1.2, 1.3, 1.4</a:t>
            </a:r>
            <a:r>
              <a:rPr lang="ro-M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precum și la indicatorii 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1.6, 1.7 </a:t>
            </a:r>
            <a:r>
              <a:rPr lang="ro-MD" sz="1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1.8</a:t>
            </a:r>
            <a:r>
              <a:rPr lang="ro-MD" sz="1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o-MD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5513;p42">
            <a:extLst>
              <a:ext uri="{FF2B5EF4-FFF2-40B4-BE49-F238E27FC236}">
                <a16:creationId xmlns:a16="http://schemas.microsoft.com/office/drawing/2014/main" id="{DFBA7993-2584-46D3-9270-508579CFF4FB}"/>
              </a:ext>
            </a:extLst>
          </p:cNvPr>
          <p:cNvSpPr/>
          <p:nvPr/>
        </p:nvSpPr>
        <p:spPr>
          <a:xfrm>
            <a:off x="440040" y="817265"/>
            <a:ext cx="882915" cy="91456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pic>
        <p:nvPicPr>
          <p:cNvPr id="6" name="Picture 2" descr="Important Topics For Coding Round of Tech Companies | Learn Coding Online |  PrepForTech">
            <a:extLst>
              <a:ext uri="{FF2B5EF4-FFF2-40B4-BE49-F238E27FC236}">
                <a16:creationId xmlns:a16="http://schemas.microsoft.com/office/drawing/2014/main" id="{189BFC10-931C-4938-92EE-48965E8D2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964204"/>
            <a:ext cx="1431637" cy="955674"/>
          </a:xfrm>
          <a:prstGeom prst="rect">
            <a:avLst/>
          </a:prstGeom>
          <a:noFill/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BD87625-FDE4-4584-9222-2A662C478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33025"/>
              </p:ext>
            </p:extLst>
          </p:nvPr>
        </p:nvGraphicFramePr>
        <p:xfrm>
          <a:off x="474360" y="3083923"/>
          <a:ext cx="813008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40">
                  <a:extLst>
                    <a:ext uri="{9D8B030D-6E8A-4147-A177-3AD203B41FA5}">
                      <a16:colId xmlns:a16="http://schemas.microsoft.com/office/drawing/2014/main" val="2948610995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855263126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308013751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912349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Tipuri de activități didactice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dirty="0"/>
                        <a:t> </a:t>
                      </a:r>
                      <a:r>
                        <a:rPr lang="ro-MD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Detalieri 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dirty="0"/>
                        <a:t> Notă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600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MD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600" b="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Activități de cooperare </a:t>
                      </a:r>
                      <a:endParaRPr lang="ro-MD" sz="16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Participarea în proiecte, în procese de consultanță, în ateliere de formare profesională, în procese de pilotare, în programe de colaborare primăria, Centrele de tineret, cu diferite organizații naționale, ONG, etc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o-MD" sz="1600" dirty="0"/>
                        <a:t> </a:t>
                      </a:r>
                    </a:p>
                    <a:p>
                      <a:endParaRPr lang="ro-M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MD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 parcursul ultimei jumătăți de an</a:t>
                      </a:r>
                      <a:r>
                        <a:rPr lang="ro-MD" sz="1600" dirty="0"/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044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MD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600" b="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Activități de promovare a imaginii instituționale</a:t>
                      </a:r>
                      <a:endParaRPr lang="ro-MD" sz="16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Expoziții, concursuri, lansări de carte, competiții sportive, seminare, ateliere, grupuri de lucru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01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MD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600" b="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Activități în cadrul structurilor instituționale</a:t>
                      </a:r>
                      <a:endParaRPr lang="ro-MD" sz="16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Participarea în  grupuri de lucru/ comisii/ structuri existente în cadrul instituției (</a:t>
                      </a:r>
                      <a:r>
                        <a:rPr lang="ro-MD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inclusiv Comitetul sindical</a:t>
                      </a:r>
                      <a:r>
                        <a:rPr lang="ro-MD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356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59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360" y="630326"/>
            <a:ext cx="8229600" cy="756928"/>
          </a:xfrm>
        </p:spPr>
        <p:txBody>
          <a:bodyPr/>
          <a:lstStyle/>
          <a:p>
            <a:pPr algn="l" eaLnBrk="1" hangingPunct="1"/>
            <a:r>
              <a:rPr lang="ro-RO" altLang="en-US" sz="2000" b="1" dirty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Notițe</a:t>
            </a:r>
            <a:br>
              <a:rPr lang="ro-RO" alt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o-RO" altLang="en-US" sz="20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o-RO" altLang="en-US" sz="2400" b="1" dirty="0">
                <a:latin typeface="Times New Roman" pitchFamily="18" charset="0"/>
                <a:cs typeface="Times New Roman" pitchFamily="18" charset="0"/>
              </a:rPr>
              <a:t>Posibile întrebări: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380432" cy="4804212"/>
          </a:xfrm>
        </p:spPr>
        <p:txBody>
          <a:bodyPr/>
          <a:lstStyle/>
          <a:p>
            <a:pPr marL="0" indent="0">
              <a:buNone/>
            </a:pPr>
            <a:endParaRPr lang="ro-RO" sz="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3838">
              <a:buFont typeface="Wingdings" panose="05000000000000000000" pitchFamily="2" charset="2"/>
              <a:buChar char="Ø"/>
            </a:pPr>
            <a:r>
              <a:rPr lang="ro-MD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stabilirea performanței pentru personalul auxiliar</a:t>
            </a:r>
            <a:r>
              <a:rPr lang="en-US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96875" indent="0">
              <a:buNone/>
              <a:tabLst>
                <a:tab pos="396875" algn="l"/>
              </a:tabLst>
            </a:pPr>
            <a:r>
              <a:rPr lang="ro-M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 </a:t>
            </a:r>
            <a:r>
              <a:rPr lang="ro-MD" sz="1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Sporul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1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 performanță </a:t>
            </a:r>
            <a:r>
              <a:rPr lang="ro-MD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acordă lunar și se achită concomitent cu salariul, conform performanței individuale obținute, personalului unităților bugetare, cu excepția </a:t>
            </a:r>
            <a:r>
              <a:rPr lang="ro-MD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personalului de deservire tehnică, auxiliar și muncitoresc, </a:t>
            </a:r>
            <a:r>
              <a:rPr lang="ro-MD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 care sporul pentru performanță se acordă </a:t>
            </a:r>
            <a:r>
              <a:rPr lang="ro-MD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fără evaluarea performanței individuale.”</a:t>
            </a:r>
            <a:r>
              <a:rPr lang="ro-RO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(art. 16, pct.3 din Legea 270)</a:t>
            </a:r>
          </a:p>
          <a:p>
            <a:pPr marL="0" indent="0">
              <a:buNone/>
            </a:pPr>
            <a:endParaRPr lang="ro-MD" sz="5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MD" sz="5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 indent="-277813">
              <a:buFont typeface="Wingdings" panose="05000000000000000000" pitchFamily="2" charset="2"/>
              <a:buChar char="Ø"/>
            </a:pPr>
            <a:r>
              <a:rPr lang="ro-MD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stabilirea performanței pentru personalul didactic auxiliar ?</a:t>
            </a:r>
            <a:endParaRPr lang="ro-RO" sz="1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7525" indent="-169863">
              <a:buNone/>
            </a:pPr>
            <a:r>
              <a:rPr lang="ro-MD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în conformitate cu prevederile Regulamentului intern existent în instituție, elaborat conform </a:t>
            </a:r>
            <a:r>
              <a:rPr lang="ro-RO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Regulamentului–cadru cu privire la modul de stabilire a sporului pentru performanță personalului din unitățile bugetare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aprobat prin </a:t>
            </a:r>
            <a:r>
              <a:rPr lang="ro-RO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 nr.1231/2018.</a:t>
            </a:r>
            <a:endParaRPr lang="ro-MD" alt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7525" indent="-398463">
              <a:buNone/>
            </a:pPr>
            <a:endParaRPr lang="ro-MD" alt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 indent="-277813">
              <a:buFont typeface="Wingdings" panose="05000000000000000000" pitchFamily="2" charset="2"/>
              <a:buChar char="Ø"/>
            </a:pPr>
            <a:r>
              <a:rPr lang="ro-MD" alt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periodicitatea stabilirii sporului de performanță pentru toate categoriile de angajați?</a:t>
            </a:r>
          </a:p>
          <a:p>
            <a:pPr marL="517525" indent="-228600">
              <a:buFontTx/>
              <a:buChar char="-"/>
            </a:pPr>
            <a:r>
              <a:rPr lang="ro-MD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semestrial stabilirea sporului pentru toate categoriile de angajați</a:t>
            </a:r>
          </a:p>
          <a:p>
            <a:pPr marL="517525" indent="-398463">
              <a:buNone/>
            </a:pPr>
            <a:endParaRPr lang="ro-MD" alt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7525" indent="-228600">
              <a:buFontTx/>
              <a:buChar char="-"/>
            </a:pPr>
            <a:endParaRPr lang="ro-MD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7525" indent="-228600">
              <a:buFontTx/>
              <a:buChar char="-"/>
            </a:pPr>
            <a:endParaRPr lang="ro-MD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8275" indent="-168275">
              <a:buFontTx/>
              <a:buChar char="-"/>
            </a:pPr>
            <a:endParaRPr lang="ro-MD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5513;p42">
            <a:extLst>
              <a:ext uri="{FF2B5EF4-FFF2-40B4-BE49-F238E27FC236}">
                <a16:creationId xmlns:a16="http://schemas.microsoft.com/office/drawing/2014/main" id="{DFBA7993-2584-46D3-9270-508579CFF4FB}"/>
              </a:ext>
            </a:extLst>
          </p:cNvPr>
          <p:cNvSpPr/>
          <p:nvPr/>
        </p:nvSpPr>
        <p:spPr>
          <a:xfrm>
            <a:off x="440040" y="817265"/>
            <a:ext cx="882915" cy="91456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pic>
        <p:nvPicPr>
          <p:cNvPr id="6" name="Picture 2" descr="Important Topics For Coding Round of Tech Companies | Learn Coding Online |  PrepForTech">
            <a:extLst>
              <a:ext uri="{FF2B5EF4-FFF2-40B4-BE49-F238E27FC236}">
                <a16:creationId xmlns:a16="http://schemas.microsoft.com/office/drawing/2014/main" id="{189BFC10-931C-4938-92EE-48965E8D2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964204"/>
            <a:ext cx="1431637" cy="955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688550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3013</TotalTime>
  <Words>1591</Words>
  <Application>Microsoft Office PowerPoint</Application>
  <PresentationFormat>Экран (4:3)</PresentationFormat>
  <Paragraphs>147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Miama Nueva</vt:lpstr>
      <vt:lpstr>Times New Roman</vt:lpstr>
      <vt:lpstr>Wingdings</vt:lpstr>
      <vt:lpstr>Temă Office</vt:lpstr>
      <vt:lpstr>Diseño predeterminado</vt:lpstr>
      <vt:lpstr>                                               Aspecte manageriale privind aplicarea  Metodologiei de evaluare a performanțelor individuale ale personalului didactic din instituțiile de învățământ primar și secundar general  în vederea stabilirii sporului pentru performanța individuală</vt:lpstr>
      <vt:lpstr>Презентация PowerPoint</vt:lpstr>
      <vt:lpstr>Notițe                     Cadru normativ: </vt:lpstr>
      <vt:lpstr>Notițe                     Cadru normativ: </vt:lpstr>
      <vt:lpstr>Notițe                      Completarea pct.8 din Metodologie </vt:lpstr>
      <vt:lpstr>Notițe                      Acțiuni vs responsabilități: </vt:lpstr>
      <vt:lpstr>Notițe                      Acțiuni vs responsabilități: </vt:lpstr>
      <vt:lpstr>Notițe                      Acțiuni vs responsabilități: </vt:lpstr>
      <vt:lpstr>Notițe                      Posibile întrebări: </vt:lpstr>
      <vt:lpstr>Notițe                      Posibile întrebări: </vt:lpstr>
      <vt:lpstr>Notițe                      Acțiuni vs responsabilități: </vt:lpstr>
      <vt:lpstr>Notițe                      Acțiuni vs responsabilități: </vt:lpstr>
      <vt:lpstr>Notițe                      Aspecte manageriale de punere în aplicare a Metodologiei </vt:lpstr>
      <vt:lpstr>Notițe                      Aspecte manageriale de punere în aplicare a Metodologiei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Reuniune metodica republicană referitor la organizarea procesului educațional la disciplinele Educație pentru societate / Educație civică în anul de studii 2021-2022.</dc:title>
  <dc:creator>User</dc:creator>
  <cp:lastModifiedBy>User3</cp:lastModifiedBy>
  <cp:revision>157</cp:revision>
  <dcterms:created xsi:type="dcterms:W3CDTF">2021-08-07T16:57:59Z</dcterms:created>
  <dcterms:modified xsi:type="dcterms:W3CDTF">2024-02-29T11:57:15Z</dcterms:modified>
</cp:coreProperties>
</file>