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55" r:id="rId2"/>
    <p:sldId id="311" r:id="rId3"/>
    <p:sldId id="310" r:id="rId4"/>
    <p:sldId id="304" r:id="rId5"/>
    <p:sldId id="312" r:id="rId6"/>
    <p:sldId id="313" r:id="rId7"/>
    <p:sldId id="314" r:id="rId8"/>
    <p:sldId id="315" r:id="rId9"/>
    <p:sldId id="316" r:id="rId10"/>
    <p:sldId id="354" r:id="rId11"/>
    <p:sldId id="317" r:id="rId12"/>
    <p:sldId id="318" r:id="rId13"/>
    <p:sldId id="320" r:id="rId14"/>
    <p:sldId id="321" r:id="rId15"/>
    <p:sldId id="322" r:id="rId16"/>
    <p:sldId id="338" r:id="rId17"/>
    <p:sldId id="340" r:id="rId18"/>
    <p:sldId id="350" r:id="rId19"/>
    <p:sldId id="351" r:id="rId20"/>
    <p:sldId id="323" r:id="rId21"/>
    <p:sldId id="328" r:id="rId22"/>
    <p:sldId id="330" r:id="rId23"/>
    <p:sldId id="327" r:id="rId24"/>
    <p:sldId id="333" r:id="rId25"/>
    <p:sldId id="334" r:id="rId26"/>
    <p:sldId id="335" r:id="rId27"/>
    <p:sldId id="336" r:id="rId28"/>
    <p:sldId id="337" r:id="rId29"/>
    <p:sldId id="342" r:id="rId30"/>
    <p:sldId id="343" r:id="rId31"/>
    <p:sldId id="344" r:id="rId32"/>
    <p:sldId id="341" r:id="rId33"/>
    <p:sldId id="345" r:id="rId34"/>
    <p:sldId id="346" r:id="rId35"/>
    <p:sldId id="347" r:id="rId36"/>
    <p:sldId id="349" r:id="rId37"/>
    <p:sldId id="348" r:id="rId38"/>
    <p:sldId id="352" r:id="rId39"/>
    <p:sldId id="353" r:id="rId40"/>
    <p:sldId id="27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9462" autoAdjust="0"/>
  </p:normalViewPr>
  <p:slideViewPr>
    <p:cSldViewPr>
      <p:cViewPr varScale="1">
        <p:scale>
          <a:sx n="25" d="100"/>
          <a:sy n="25" d="100"/>
        </p:scale>
        <p:origin x="29" y="7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</dgm:pt>
    <dgm:pt modelId="{5E98A81F-6172-48FF-A315-DC20E1D6D860}" type="pres">
      <dgm:prSet presAssocID="{9E53B189-0707-4064-9012-2711E3FFAF51}" presName="Name5" presStyleLbl="vennNode1" presStyleIdx="0" presStyleCnt="4" custLinFactY="-42048" custLinFactNeighborX="54373" custLinFactNeighborY="-100000">
        <dgm:presLayoutVars>
          <dgm:bulletEnabled val="1"/>
        </dgm:presLayoutVars>
      </dgm:prSet>
      <dgm:spPr/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 custLinFactY="-31074" custLinFactNeighborX="38469" custLinFactNeighborY="-100000">
        <dgm:presLayoutVars>
          <dgm:bulletEnabled val="1"/>
        </dgm:presLayoutVars>
      </dgm:prSet>
      <dgm:spPr/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 custLinFactY="-36561" custLinFactNeighborX="22565" custLinFactNeighborY="-100000">
        <dgm:presLayoutVars>
          <dgm:bulletEnabled val="1"/>
        </dgm:presLayoutVars>
      </dgm:prSet>
      <dgm:spPr/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 custLinFactY="-36561" custLinFactNeighborX="-20775" custLinFactNeighborY="-100000">
        <dgm:presLayoutVars>
          <dgm:bulletEnabled val="1"/>
        </dgm:presLayoutVars>
      </dgm:prSet>
      <dgm:spPr/>
    </dgm:pt>
  </dgm:ptLst>
  <dgm:cxnLst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B1A20719-47A8-4466-B5C1-C335613943E1}" type="presOf" srcId="{EF3DA76C-D868-4446-A08E-A80CAB3A147C}" destId="{71C6594F-E037-4259-BCD1-AAD3B842C68C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50BC652D-533C-4ACA-AA44-9A7A8A0314D6}" type="presOf" srcId="{9E53B189-0707-4064-9012-2711E3FFAF51}" destId="{5E98A81F-6172-48FF-A315-DC20E1D6D860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AFAD8EB7-4F7F-4E8B-812D-1ADAC715743F}" type="presOf" srcId="{D831D0E8-FC2F-417C-8A50-B7132907CF42}" destId="{7639CDC6-C8AB-48DF-84F2-A06C8023F0E7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F9A4EFDA-F57E-44A0-ADB5-17ED7D819287}" type="presOf" srcId="{66612BEF-459C-4E4F-BD0C-352D325DEF40}" destId="{446CA65D-CB69-46F3-B3D9-11BB3C3F4571}" srcOrd="0" destOrd="0" presId="urn:microsoft.com/office/officeart/2005/8/layout/venn3"/>
    <dgm:cxn modelId="{6E591DFD-6386-4C1D-A9AD-6C68626DCCCD}" type="presOf" srcId="{8FDD254B-A7A3-4B97-9FBB-6289B1A1C2D8}" destId="{F714F26A-66E6-47A5-BA72-4D05BE71D5ED}" srcOrd="0" destOrd="0" presId="urn:microsoft.com/office/officeart/2005/8/layout/venn3"/>
    <dgm:cxn modelId="{DA7D0E56-6633-45F1-9CD1-AC2A0C790F4C}" type="presParOf" srcId="{446CA65D-CB69-46F3-B3D9-11BB3C3F4571}" destId="{5E98A81F-6172-48FF-A315-DC20E1D6D860}" srcOrd="0" destOrd="0" presId="urn:microsoft.com/office/officeart/2005/8/layout/venn3"/>
    <dgm:cxn modelId="{169DE0CA-1269-42E9-B188-853E1034B5C1}" type="presParOf" srcId="{446CA65D-CB69-46F3-B3D9-11BB3C3F4571}" destId="{233A0F06-B176-4222-B794-F8A2ACEF7896}" srcOrd="1" destOrd="0" presId="urn:microsoft.com/office/officeart/2005/8/layout/venn3"/>
    <dgm:cxn modelId="{39A524B8-A5F1-4186-8BA6-DE7A7753CD99}" type="presParOf" srcId="{446CA65D-CB69-46F3-B3D9-11BB3C3F4571}" destId="{F714F26A-66E6-47A5-BA72-4D05BE71D5ED}" srcOrd="2" destOrd="0" presId="urn:microsoft.com/office/officeart/2005/8/layout/venn3"/>
    <dgm:cxn modelId="{96B4A5BE-A4DC-48D8-B8BC-B830F01B1C71}" type="presParOf" srcId="{446CA65D-CB69-46F3-B3D9-11BB3C3F4571}" destId="{C1BB16E1-7DA5-48EB-B3D7-8BC424EC9F8B}" srcOrd="3" destOrd="0" presId="urn:microsoft.com/office/officeart/2005/8/layout/venn3"/>
    <dgm:cxn modelId="{F204015B-AF6D-4E35-BD90-7D26E293F0EC}" type="presParOf" srcId="{446CA65D-CB69-46F3-B3D9-11BB3C3F4571}" destId="{71C6594F-E037-4259-BCD1-AAD3B842C68C}" srcOrd="4" destOrd="0" presId="urn:microsoft.com/office/officeart/2005/8/layout/venn3"/>
    <dgm:cxn modelId="{52FCB0FE-5393-46D4-8D68-9A8D2BDB91AF}" type="presParOf" srcId="{446CA65D-CB69-46F3-B3D9-11BB3C3F4571}" destId="{DEE0814D-27E9-4EA5-92C4-69241B91B41B}" srcOrd="5" destOrd="0" presId="urn:microsoft.com/office/officeart/2005/8/layout/venn3"/>
    <dgm:cxn modelId="{97E94F85-3D77-480D-A1F1-37A303D82936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</dgm:pt>
    <dgm:pt modelId="{F9C5F6B0-4D31-493A-9460-1EC566C3BB84}" type="pres">
      <dgm:prSet presAssocID="{3C3D1718-21F3-40E3-8073-40B31DB53FAD}" presName="Name5" presStyleLbl="vennNode1" presStyleIdx="0" presStyleCnt="4" custLinFactY="-28330" custLinFactNeighborX="-27946" custLinFactNeighborY="-100000">
        <dgm:presLayoutVars>
          <dgm:bulletEnabled val="1"/>
        </dgm:presLayoutVars>
      </dgm:prSet>
      <dgm:spPr/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 custLinFactY="-28330" custLinFactNeighborX="-16414" custLinFactNeighborY="-100000">
        <dgm:presLayoutVars>
          <dgm:bulletEnabled val="1"/>
        </dgm:presLayoutVars>
      </dgm:prSet>
      <dgm:spPr/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 custLinFactY="-28330" custLinFactNeighborX="-32319" custLinFactNeighborY="-100000">
        <dgm:presLayoutVars>
          <dgm:bulletEnabled val="1"/>
        </dgm:presLayoutVars>
      </dgm:prSet>
      <dgm:spPr/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 custLinFactY="-33817" custLinFactNeighborX="-75658" custLinFactNeighborY="-100000">
        <dgm:presLayoutVars>
          <dgm:bulletEnabled val="1"/>
        </dgm:presLayoutVars>
      </dgm:prSet>
      <dgm:spPr/>
    </dgm:pt>
  </dgm:ptLst>
  <dgm:cxnLst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EB238365-DB53-455E-B233-C2E236450C1C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0B4DCF56-34EB-4393-817B-21F80CDE4CAD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73C521C9-048F-4F53-9388-2ABB2F21FFDE}" type="presOf" srcId="{EAE1088C-D00C-4178-B118-09F4A6B86C1F}" destId="{F0D1C6A0-6AE3-4478-BCA0-1963AF8130D5}" srcOrd="0" destOrd="0" presId="urn:microsoft.com/office/officeart/2005/8/layout/venn3"/>
    <dgm:cxn modelId="{A10ED5CF-02BA-46D9-9E7F-6D8583F8D879}" type="presOf" srcId="{55503469-2CDB-46B9-B6CD-6814AE157330}" destId="{6FC185DC-2AFF-4C48-ABA6-A267AA6D91B6}" srcOrd="0" destOrd="0" presId="urn:microsoft.com/office/officeart/2005/8/layout/venn3"/>
    <dgm:cxn modelId="{9DDB0BDE-AE27-468F-888E-D8838C05D72F}" type="presOf" srcId="{CD68ACB4-957B-40B2-9AB7-BA3A4F59C6F2}" destId="{6EF1AF08-9334-480F-9092-2F9E329DD69C}" srcOrd="0" destOrd="0" presId="urn:microsoft.com/office/officeart/2005/8/layout/venn3"/>
    <dgm:cxn modelId="{FEB018B4-A7A3-47A4-ADED-7DA0766D72A7}" type="presParOf" srcId="{F0D1C6A0-6AE3-4478-BCA0-1963AF8130D5}" destId="{F9C5F6B0-4D31-493A-9460-1EC566C3BB84}" srcOrd="0" destOrd="0" presId="urn:microsoft.com/office/officeart/2005/8/layout/venn3"/>
    <dgm:cxn modelId="{7392F803-68DB-4148-B26F-AE6AB4BBBF01}" type="presParOf" srcId="{F0D1C6A0-6AE3-4478-BCA0-1963AF8130D5}" destId="{B842DF3E-E78D-462F-A5CC-E16C67B01821}" srcOrd="1" destOrd="0" presId="urn:microsoft.com/office/officeart/2005/8/layout/venn3"/>
    <dgm:cxn modelId="{6A386815-8712-403F-BB78-26F245F8212E}" type="presParOf" srcId="{F0D1C6A0-6AE3-4478-BCA0-1963AF8130D5}" destId="{6EF1AF08-9334-480F-9092-2F9E329DD69C}" srcOrd="2" destOrd="0" presId="urn:microsoft.com/office/officeart/2005/8/layout/venn3"/>
    <dgm:cxn modelId="{AD6D5B7C-E1A5-4EA3-B47E-6B40613DAB60}" type="presParOf" srcId="{F0D1C6A0-6AE3-4478-BCA0-1963AF8130D5}" destId="{B4C4B1EE-0694-4A8B-ADE2-6079FF95B405}" srcOrd="3" destOrd="0" presId="urn:microsoft.com/office/officeart/2005/8/layout/venn3"/>
    <dgm:cxn modelId="{D0BB2628-E4D5-46CE-8400-74B90E987436}" type="presParOf" srcId="{F0D1C6A0-6AE3-4478-BCA0-1963AF8130D5}" destId="{6FC185DC-2AFF-4C48-ABA6-A267AA6D91B6}" srcOrd="4" destOrd="0" presId="urn:microsoft.com/office/officeart/2005/8/layout/venn3"/>
    <dgm:cxn modelId="{FDE2F029-746A-40D8-A2E5-0E70C98A7FF5}" type="presParOf" srcId="{F0D1C6A0-6AE3-4478-BCA0-1963AF8130D5}" destId="{8F737D8B-7FC9-4805-BF3E-0815E46E311C}" srcOrd="5" destOrd="0" presId="urn:microsoft.com/office/officeart/2005/8/layout/venn3"/>
    <dgm:cxn modelId="{16CBFCD5-28EC-4C99-AAFE-AAF4E3EBCE93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42877" y="0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</a:p>
      </dsp:txBody>
      <dsp:txXfrm>
        <a:off x="333540" y="190663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143009" y="0"/>
          <a:ext cx="1301929" cy="1301929"/>
        </a:xfrm>
        <a:prstGeom prst="ellipse">
          <a:avLst/>
        </a:prstGeom>
        <a:solidFill>
          <a:schemeClr val="accent2">
            <a:alpha val="50000"/>
            <a:hueOff val="-5402520"/>
            <a:satOff val="11111"/>
            <a:lumOff val="-85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402520"/>
              <a:satOff val="11111"/>
              <a:lumOff val="-8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</a:p>
      </dsp:txBody>
      <dsp:txXfrm>
        <a:off x="1333672" y="190663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143141" y="0"/>
          <a:ext cx="1301929" cy="1301929"/>
        </a:xfrm>
        <a:prstGeom prst="ellipse">
          <a:avLst/>
        </a:prstGeom>
        <a:solidFill>
          <a:schemeClr val="accent2">
            <a:alpha val="50000"/>
            <a:hueOff val="-10805041"/>
            <a:satOff val="22223"/>
            <a:lumOff val="-169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0805041"/>
              <a:satOff val="22223"/>
              <a:lumOff val="-16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</a:p>
      </dsp:txBody>
      <dsp:txXfrm>
        <a:off x="2333804" y="190663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071833" y="0"/>
          <a:ext cx="1301929" cy="1301929"/>
        </a:xfrm>
        <a:prstGeom prst="ellipse">
          <a:avLst/>
        </a:prstGeom>
        <a:solidFill>
          <a:schemeClr val="accent2">
            <a:alpha val="50000"/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6207560"/>
              <a:satOff val="33334"/>
              <a:lumOff val="-254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</a:p>
      </dsp:txBody>
      <dsp:txXfrm>
        <a:off x="3262496" y="190663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0" y="0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</a:p>
      </dsp:txBody>
      <dsp:txXfrm>
        <a:off x="190663" y="190663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00101" y="0"/>
          <a:ext cx="1301929" cy="1301929"/>
        </a:xfrm>
        <a:prstGeom prst="ellipse">
          <a:avLst/>
        </a:prstGeom>
        <a:solidFill>
          <a:schemeClr val="accent2">
            <a:alpha val="50000"/>
            <a:hueOff val="-5402520"/>
            <a:satOff val="11111"/>
            <a:lumOff val="-85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402520"/>
              <a:satOff val="11111"/>
              <a:lumOff val="-8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</a:p>
      </dsp:txBody>
      <dsp:txXfrm>
        <a:off x="1190764" y="190663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00230" y="0"/>
          <a:ext cx="1301929" cy="1301929"/>
        </a:xfrm>
        <a:prstGeom prst="ellipse">
          <a:avLst/>
        </a:prstGeom>
        <a:solidFill>
          <a:schemeClr val="accent2">
            <a:alpha val="50000"/>
            <a:hueOff val="-10805041"/>
            <a:satOff val="22223"/>
            <a:lumOff val="-169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0805041"/>
              <a:satOff val="22223"/>
              <a:lumOff val="-16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</a:p>
      </dsp:txBody>
      <dsp:txXfrm>
        <a:off x="2190893" y="190663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2928925" y="0"/>
          <a:ext cx="1301929" cy="1301929"/>
        </a:xfrm>
        <a:prstGeom prst="ellipse">
          <a:avLst/>
        </a:prstGeom>
        <a:solidFill>
          <a:schemeClr val="accent2">
            <a:alpha val="50000"/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6207560"/>
              <a:satOff val="33334"/>
              <a:lumOff val="-254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</a:p>
      </dsp:txBody>
      <dsp:txXfrm>
        <a:off x="3119588" y="190663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D70F-4D51-4D3D-910A-FF1F2FD639F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8943-CA47-4E61-A5C7-2C2E30498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8943-CA47-4E61-A5C7-2C2E30498A0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E5D6F-3825-4FCE-9736-6FA0FBD09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ndrey-009.narod.ru/foto/IMG_0004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37.xm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5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slide" Target="slide37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7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foto.spbland.ru/foto/b-1646.jpg" TargetMode="External"/><Relationship Id="rId7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iles.33b.ru/smile.92382.html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pvd2.narod.ru/photo/flowers1/birch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://smiles.33b.ru/smile.59792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://www.kuharka.ru/_foto/img/1144451881.jpg" TargetMode="External"/><Relationship Id="rId7" Type="http://schemas.openxmlformats.org/officeDocument/2006/relationships/hyperlink" Target="http://www.semenapost.ru/linkpics/4544b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59.png"/><Relationship Id="rId5" Type="http://schemas.openxmlformats.org/officeDocument/2006/relationships/hyperlink" Target="http://www.mydpi.ru/images/2/142/big/7_2007/1184070073-78.jpg" TargetMode="External"/><Relationship Id="rId10" Type="http://schemas.openxmlformats.org/officeDocument/2006/relationships/image" Target="../media/image58.jpeg"/><Relationship Id="rId4" Type="http://schemas.openxmlformats.org/officeDocument/2006/relationships/image" Target="../media/image55.jpeg"/><Relationship Id="rId9" Type="http://schemas.openxmlformats.org/officeDocument/2006/relationships/hyperlink" Target="http://altflora.narod.ru/Foto/s16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ostashkov.ru/foto/Foto588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hyperlink" Target="http://foto.rambler.ru/public/k/a/karimovi/flower/10/10-web.jpg" TargetMode="Externa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46A82-78A2-4543-A036-1244C4192D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423631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67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познания мира </a:t>
            </a:r>
            <a:br>
              <a:rPr lang="ru-RU" sz="67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2 классе</a:t>
            </a:r>
            <a:br>
              <a:rPr lang="ru-RU" sz="67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«Части растений»</a:t>
            </a:r>
            <a:b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и провела </a:t>
            </a:r>
            <a:r>
              <a:rPr lang="ru-RU" sz="2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Осецкая</a:t>
            </a:r>
            <a:r>
              <a:rPr lang="ru-RU" sz="2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Е.Г.</a:t>
            </a:r>
            <a:br>
              <a:rPr lang="ru-RU" sz="2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  </a:t>
            </a:r>
            <a:r>
              <a:rPr lang="ru-RU" sz="2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Осецкая</a:t>
            </a:r>
            <a:r>
              <a:rPr lang="ru-RU" sz="2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Е.Г.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349810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B6DAC-52AF-49D2-9883-C09392FD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5743D6-C3FA-4DC4-8CD3-A5B2DEF63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04088"/>
            <a:ext cx="8291264" cy="58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53606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К о </a:t>
            </a:r>
            <a:r>
              <a:rPr lang="ru-RU" sz="60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р</a:t>
            </a:r>
            <a:r>
              <a:rPr lang="ru-RU" sz="6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е </a:t>
            </a:r>
            <a:r>
              <a:rPr lang="ru-RU" sz="60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н</a:t>
            </a:r>
            <a:r>
              <a:rPr lang="ru-RU" sz="6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ru-RU" sz="60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ь</a:t>
            </a:r>
            <a:endParaRPr lang="ru-RU" sz="6000" b="1" dirty="0">
              <a:latin typeface="Arial Rounded MT Bold" pitchFamily="34" charset="0"/>
            </a:endParaRPr>
          </a:p>
        </p:txBody>
      </p:sp>
      <p:sp>
        <p:nvSpPr>
          <p:cNvPr id="512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57158" y="2000240"/>
            <a:ext cx="3714776" cy="364333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>
                <a:effectLst/>
              </a:rPr>
              <a:t>    Рост растения начинается с корня.    С помощью корневых волосков растения получают из почвы воду и растворённые в ней питательные вещества.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/>
              <a:t>    Корень питает растение.</a:t>
            </a:r>
            <a:endParaRPr lang="ru-RU" sz="2400" b="1" dirty="0">
              <a:effectLst/>
            </a:endParaRPr>
          </a:p>
        </p:txBody>
      </p:sp>
      <p:pic>
        <p:nvPicPr>
          <p:cNvPr id="5125" name="Picture 8" descr="st111_18"/>
          <p:cNvPicPr>
            <a:picLocks noChangeAspect="1" noChangeArrowheads="1"/>
          </p:cNvPicPr>
          <p:nvPr/>
        </p:nvPicPr>
        <p:blipFill>
          <a:blip r:embed="rId2"/>
          <a:srcRect t="34049"/>
          <a:stretch>
            <a:fillRect/>
          </a:stretch>
        </p:blipFill>
        <p:spPr bwMode="auto">
          <a:xfrm>
            <a:off x="4357684" y="1071546"/>
            <a:ext cx="4786316" cy="49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сканирование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2405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95288" y="5189538"/>
            <a:ext cx="84089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0" dirty="0">
                <a:latin typeface="Arial" charset="0"/>
              </a:rPr>
              <a:t>       Корни укрепляют растения в почве. У старого многолетнего дуба корни уходят вглубь земли на 15 и более метров. У берёзы  и ели корни прорастают не так глубоко.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911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6143644"/>
            <a:ext cx="947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корни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424862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         </a:t>
            </a:r>
            <a:r>
              <a:rPr lang="ru-RU" sz="5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С т е б е л </a:t>
            </a:r>
            <a:r>
              <a:rPr lang="ru-RU" sz="5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ь</a:t>
            </a:r>
            <a:r>
              <a:rPr lang="ru-RU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(ствол)</a:t>
            </a:r>
          </a:p>
        </p:txBody>
      </p:sp>
      <p:pic>
        <p:nvPicPr>
          <p:cNvPr id="7171" name="Picture 4" descr="сканирование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635375" cy="49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11163" y="1844675"/>
            <a:ext cx="8264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0"/>
          </a:p>
        </p:txBody>
      </p:sp>
      <p:pic>
        <p:nvPicPr>
          <p:cNvPr id="7174" name="Picture 8" descr="Картинка 10 из 18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4955717" cy="38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0" y="85723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Стебли бывают разные:</a:t>
            </a:r>
          </a:p>
          <a:p>
            <a:r>
              <a:rPr lang="ru-RU" sz="2400" i="1" dirty="0"/>
              <a:t>Стебли деревьев – </a:t>
            </a:r>
          </a:p>
          <a:p>
            <a:r>
              <a:rPr lang="ru-RU" sz="2400" i="1" dirty="0"/>
              <a:t>                   очень высокие прочные </a:t>
            </a:r>
            <a:r>
              <a:rPr lang="ru-RU" sz="2400" b="1" i="1" dirty="0"/>
              <a:t>стволы</a:t>
            </a:r>
            <a:r>
              <a:rPr lang="ru-RU" sz="2400" i="1" dirty="0"/>
              <a:t>.</a:t>
            </a:r>
          </a:p>
          <a:p>
            <a:endParaRPr lang="ru-RU" sz="2400" i="1" dirty="0"/>
          </a:p>
          <a:p>
            <a:endParaRPr lang="ru-RU" sz="2400" i="1" dirty="0"/>
          </a:p>
          <a:p>
            <a:r>
              <a:rPr lang="ru-RU" sz="2400" i="1" dirty="0"/>
              <a:t>                             У кустарников имеется  несколько </a:t>
            </a:r>
          </a:p>
          <a:p>
            <a:r>
              <a:rPr lang="ru-RU" sz="2400" i="1" dirty="0"/>
              <a:t>                                         стеблей-стволиков.</a:t>
            </a:r>
          </a:p>
          <a:p>
            <a:endParaRPr lang="ru-RU" sz="2400" i="1" dirty="0"/>
          </a:p>
          <a:p>
            <a:endParaRPr lang="ru-RU" sz="2400" i="1" dirty="0"/>
          </a:p>
          <a:p>
            <a:r>
              <a:rPr lang="ru-RU" sz="2400" i="1" dirty="0"/>
              <a:t>Стебли  огурца, тыквы, арбуза</a:t>
            </a:r>
          </a:p>
          <a:p>
            <a:r>
              <a:rPr lang="ru-RU" sz="2400" i="1" dirty="0"/>
              <a:t>                                 стелются по земле.</a:t>
            </a:r>
          </a:p>
          <a:p>
            <a:endParaRPr lang="ru-RU" sz="2400" i="1" dirty="0"/>
          </a:p>
          <a:p>
            <a:r>
              <a:rPr lang="ru-RU" sz="2400" i="1" dirty="0"/>
              <a:t>                           У зерновых культур стебли – соломины.</a:t>
            </a:r>
          </a:p>
          <a:p>
            <a:r>
              <a:rPr lang="ru-RU" sz="2400" i="1" dirty="0"/>
              <a:t> 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207167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D:\Мои док_На_D\ирина николаевна\материалы для оформления слайдов\клипарты\Деревья\Безымянный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28625"/>
            <a:ext cx="15716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3214688"/>
            <a:ext cx="2233613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D:\Мои док_На_D\ирина николаевна\материалы для оформления слайдов\Clipart 2\Точки и\glass4_2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1063" y="6207125"/>
            <a:ext cx="42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пшениц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929198"/>
            <a:ext cx="176371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911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6143644"/>
            <a:ext cx="947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корни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214818"/>
            <a:ext cx="92869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ствол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286256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стебель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911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6143644"/>
            <a:ext cx="947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корни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214818"/>
            <a:ext cx="92869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ствол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286256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стебель</a:t>
            </a: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2571736" y="2928934"/>
            <a:ext cx="1009650" cy="8572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28794" y="3786190"/>
            <a:ext cx="1095375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3786190"/>
            <a:ext cx="121444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  ветки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57364"/>
            <a:ext cx="75724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Физкультминутка</a:t>
            </a:r>
          </a:p>
        </p:txBody>
      </p:sp>
      <p:pic>
        <p:nvPicPr>
          <p:cNvPr id="4" name="Picture 4" descr="мол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2564896" cy="39468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1928802"/>
            <a:ext cx="33921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/>
              <a:t>Игра</a:t>
            </a:r>
            <a:endParaRPr lang="ru-RU" sz="8800" dirty="0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на ре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628775"/>
            <a:ext cx="4210050" cy="4392613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00563" y="1268413"/>
            <a:ext cx="40306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3600" b="1" i="1" dirty="0">
                <a:solidFill>
                  <a:srgbClr val="008000"/>
                </a:solidFill>
                <a:latin typeface="Arial" charset="0"/>
              </a:rPr>
              <a:t>      Деревья</a:t>
            </a:r>
            <a:r>
              <a:rPr lang="ru-RU" sz="3600" b="1" i="1" dirty="0">
                <a:solidFill>
                  <a:schemeClr val="folHlink"/>
                </a:solidFill>
                <a:latin typeface="Arial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85918" y="1643050"/>
            <a:ext cx="6286500" cy="3527425"/>
            <a:chOff x="884" y="1253"/>
            <a:chExt cx="3960" cy="2222"/>
          </a:xfrm>
        </p:grpSpPr>
        <p:sp>
          <p:nvSpPr>
            <p:cNvPr id="3078" name="Text Box 7"/>
            <p:cNvSpPr txBox="1">
              <a:spLocks noChangeArrowheads="1"/>
            </p:cNvSpPr>
            <p:nvPr/>
          </p:nvSpPr>
          <p:spPr bwMode="auto">
            <a:xfrm>
              <a:off x="2954" y="1570"/>
              <a:ext cx="1890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ru-RU" sz="3600" b="1" i="1" dirty="0">
                <a:solidFill>
                  <a:srgbClr val="008000"/>
                </a:solidFill>
                <a:latin typeface="Arial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ru-RU" sz="3600" b="1" i="1" dirty="0">
                  <a:solidFill>
                    <a:srgbClr val="008000"/>
                  </a:solidFill>
                  <a:latin typeface="Arial" charset="0"/>
                </a:rPr>
                <a:t>Кустарники</a:t>
              </a:r>
              <a:r>
                <a:rPr lang="ru-RU" sz="3600" b="1" i="1" dirty="0">
                  <a:latin typeface="Arial" charset="0"/>
                </a:rPr>
                <a:t> </a:t>
              </a:r>
            </a:p>
          </p:txBody>
        </p:sp>
        <p:sp>
          <p:nvSpPr>
            <p:cNvPr id="3079" name="Text Box 8"/>
            <p:cNvSpPr txBox="1">
              <a:spLocks noChangeArrowheads="1"/>
            </p:cNvSpPr>
            <p:nvPr/>
          </p:nvSpPr>
          <p:spPr bwMode="auto">
            <a:xfrm>
              <a:off x="3243" y="2251"/>
              <a:ext cx="1283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3600" b="1" i="1" dirty="0">
                  <a:latin typeface="Arial" charset="0"/>
                </a:rPr>
                <a:t>     </a:t>
              </a:r>
            </a:p>
            <a:p>
              <a:pPr algn="l"/>
              <a:endParaRPr lang="ru-RU" sz="3600" b="1" i="1" dirty="0">
                <a:solidFill>
                  <a:srgbClr val="008000"/>
                </a:solidFill>
                <a:latin typeface="Arial" charset="0"/>
              </a:endParaRPr>
            </a:p>
            <a:p>
              <a:pPr algn="l"/>
              <a:r>
                <a:rPr lang="ru-RU" sz="3600" b="1" i="1" dirty="0">
                  <a:solidFill>
                    <a:srgbClr val="008000"/>
                  </a:solidFill>
                  <a:latin typeface="Arial" charset="0"/>
                </a:rPr>
                <a:t>Травы </a:t>
              </a:r>
            </a:p>
          </p:txBody>
        </p:sp>
        <p:sp>
          <p:nvSpPr>
            <p:cNvPr id="3080" name="Line 9"/>
            <p:cNvSpPr>
              <a:spLocks noChangeShapeType="1"/>
            </p:cNvSpPr>
            <p:nvPr/>
          </p:nvSpPr>
          <p:spPr bwMode="auto">
            <a:xfrm flipV="1">
              <a:off x="1247" y="1253"/>
              <a:ext cx="1814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"/>
            <p:cNvSpPr>
              <a:spLocks noChangeShapeType="1"/>
            </p:cNvSpPr>
            <p:nvPr/>
          </p:nvSpPr>
          <p:spPr bwMode="auto">
            <a:xfrm flipV="1">
              <a:off x="884" y="2288"/>
              <a:ext cx="225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1"/>
            <p:cNvSpPr>
              <a:spLocks noChangeShapeType="1"/>
            </p:cNvSpPr>
            <p:nvPr/>
          </p:nvSpPr>
          <p:spPr bwMode="auto">
            <a:xfrm flipV="1">
              <a:off x="1746" y="3143"/>
              <a:ext cx="1523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AutoShape 12"/>
          <p:cNvSpPr>
            <a:spLocks noChangeArrowheads="1"/>
          </p:cNvSpPr>
          <p:nvPr/>
        </p:nvSpPr>
        <p:spPr bwMode="auto">
          <a:xfrm>
            <a:off x="1116013" y="404813"/>
            <a:ext cx="5543550" cy="936625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i="1" dirty="0"/>
              <a:t>На какие группы делятся</a:t>
            </a:r>
          </a:p>
          <a:p>
            <a:r>
              <a:rPr lang="ru-RU" sz="2800" b="1" i="1" dirty="0"/>
              <a:t> все растения?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pPr algn="ctr"/>
            <a:r>
              <a:rPr lang="ru-RU" sz="9600" dirty="0"/>
              <a:t>Почки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75" y="1285874"/>
            <a:ext cx="7429501" cy="55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50" y="0"/>
            <a:ext cx="28590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0" y="785794"/>
            <a:ext cx="89370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/>
              <a:t>Каждая разновидность растения имеет свою форму листа, поэтому  по нему легко установить, с какого растения он сорван. Например, у сосны и ели листочки – это хвоинки. У кактусов листочки превратились в иголки. У гороха верхние листья стали усиками, которые поддерживают стебель в вертикальном положении.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714625"/>
            <a:ext cx="1019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714625"/>
            <a:ext cx="1171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2714625"/>
            <a:ext cx="895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857500"/>
            <a:ext cx="1238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2643188"/>
            <a:ext cx="790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4714875"/>
            <a:ext cx="1190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643438"/>
            <a:ext cx="1276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714875"/>
            <a:ext cx="121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500563"/>
            <a:ext cx="110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1620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214313" y="3857625"/>
            <a:ext cx="160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 берёзы</a:t>
            </a:r>
          </a:p>
        </p:txBody>
      </p:sp>
      <p:sp>
        <p:nvSpPr>
          <p:cNvPr id="6159" name="TextBox 17"/>
          <p:cNvSpPr txBox="1">
            <a:spLocks noChangeArrowheads="1"/>
          </p:cNvSpPr>
          <p:nvPr/>
        </p:nvSpPr>
        <p:spPr bwMode="auto">
          <a:xfrm>
            <a:off x="2286000" y="3857625"/>
            <a:ext cx="132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дуба</a:t>
            </a:r>
          </a:p>
        </p:txBody>
      </p:sp>
      <p:sp>
        <p:nvSpPr>
          <p:cNvPr id="6160" name="TextBox 18"/>
          <p:cNvSpPr txBox="1">
            <a:spLocks noChangeArrowheads="1"/>
          </p:cNvSpPr>
          <p:nvPr/>
        </p:nvSpPr>
        <p:spPr bwMode="auto">
          <a:xfrm>
            <a:off x="4000500" y="3857625"/>
            <a:ext cx="1233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ивы</a:t>
            </a:r>
          </a:p>
        </p:txBody>
      </p:sp>
      <p:sp>
        <p:nvSpPr>
          <p:cNvPr id="6161" name="TextBox 19"/>
          <p:cNvSpPr txBox="1">
            <a:spLocks noChangeArrowheads="1"/>
          </p:cNvSpPr>
          <p:nvPr/>
        </p:nvSpPr>
        <p:spPr bwMode="auto">
          <a:xfrm>
            <a:off x="5572125" y="3857625"/>
            <a:ext cx="181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каштана</a:t>
            </a:r>
          </a:p>
        </p:txBody>
      </p:sp>
      <p:sp>
        <p:nvSpPr>
          <p:cNvPr id="6162" name="TextBox 20"/>
          <p:cNvSpPr txBox="1">
            <a:spLocks noChangeArrowheads="1"/>
          </p:cNvSpPr>
          <p:nvPr/>
        </p:nvSpPr>
        <p:spPr bwMode="auto">
          <a:xfrm>
            <a:off x="7500938" y="3857625"/>
            <a:ext cx="137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липы</a:t>
            </a:r>
          </a:p>
        </p:txBody>
      </p:sp>
      <p:sp>
        <p:nvSpPr>
          <p:cNvPr id="6163" name="TextBox 21"/>
          <p:cNvSpPr txBox="1">
            <a:spLocks noChangeArrowheads="1"/>
          </p:cNvSpPr>
          <p:nvPr/>
        </p:nvSpPr>
        <p:spPr bwMode="auto">
          <a:xfrm>
            <a:off x="7286625" y="5857875"/>
            <a:ext cx="154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гороха</a:t>
            </a:r>
          </a:p>
        </p:txBody>
      </p:sp>
      <p:sp>
        <p:nvSpPr>
          <p:cNvPr id="6164" name="TextBox 22"/>
          <p:cNvSpPr txBox="1">
            <a:spLocks noChangeArrowheads="1"/>
          </p:cNvSpPr>
          <p:nvPr/>
        </p:nvSpPr>
        <p:spPr bwMode="auto">
          <a:xfrm>
            <a:off x="5643563" y="5857875"/>
            <a:ext cx="1381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хвоя сосны</a:t>
            </a:r>
            <a:endParaRPr lang="ru-RU"/>
          </a:p>
        </p:txBody>
      </p:sp>
      <p:sp>
        <p:nvSpPr>
          <p:cNvPr id="6165" name="TextBox 23"/>
          <p:cNvSpPr txBox="1">
            <a:spLocks noChangeArrowheads="1"/>
          </p:cNvSpPr>
          <p:nvPr/>
        </p:nvSpPr>
        <p:spPr bwMode="auto">
          <a:xfrm>
            <a:off x="3714750" y="5857875"/>
            <a:ext cx="163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тополя</a:t>
            </a: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2071688" y="5857875"/>
            <a:ext cx="1438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клёна</a:t>
            </a:r>
          </a:p>
        </p:txBody>
      </p:sp>
      <p:sp>
        <p:nvSpPr>
          <p:cNvPr id="6167" name="TextBox 25"/>
          <p:cNvSpPr txBox="1">
            <a:spLocks noChangeArrowheads="1"/>
          </p:cNvSpPr>
          <p:nvPr/>
        </p:nvSpPr>
        <p:spPr bwMode="auto">
          <a:xfrm>
            <a:off x="357188" y="5857875"/>
            <a:ext cx="143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ольхи</a:t>
            </a:r>
          </a:p>
        </p:txBody>
      </p:sp>
      <p:pic>
        <p:nvPicPr>
          <p:cNvPr id="6168" name="Picture 8" descr="D:\Мои док_На_D\ирина николаевна\материалы для оформления слайдов\Clipart 2\Точки и\glass4_2.gi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01063" y="6207125"/>
            <a:ext cx="42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4" descr="D:\Мои док_На_D\ирина николаевна\материалы для оформления слайдов\Clipart 2\Точки и\znak5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50893" b="68285"/>
          <a:stretch>
            <a:fillRect/>
          </a:stretch>
        </p:blipFill>
        <p:spPr bwMode="auto">
          <a:xfrm>
            <a:off x="3429000" y="640080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0" name="TextBox 25"/>
          <p:cNvSpPr txBox="1">
            <a:spLocks noChangeArrowheads="1"/>
          </p:cNvSpPr>
          <p:nvPr/>
        </p:nvSpPr>
        <p:spPr bwMode="auto">
          <a:xfrm>
            <a:off x="4214813" y="6488113"/>
            <a:ext cx="173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ещё о листьях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7" grpId="0"/>
      <p:bldP spid="6158" grpId="0"/>
      <p:bldP spid="6159" grpId="0"/>
      <p:bldP spid="6160" grpId="0"/>
      <p:bldP spid="6161" grpId="0"/>
      <p:bldP spid="6162" grpId="0"/>
      <p:bldP spid="6163" grpId="0"/>
      <p:bldP spid="6164" grpId="0"/>
      <p:bldP spid="6165" grpId="0"/>
      <p:bldP spid="6166" grpId="0"/>
      <p:bldP spid="61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50" y="0"/>
            <a:ext cx="28590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0" y="785794"/>
            <a:ext cx="89370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/>
              <a:t>Каждая разновидность растения имеет свою форму листа, поэтому  по нему легко установить, с какого растения он сорван. Например, у сосны и ели листочки – это хвоинки. У кактусов листочки превратились в иголки. У гороха верхние листья стали усиками, которые поддерживают стебель в вертикальном положении.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714625"/>
            <a:ext cx="1019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714625"/>
            <a:ext cx="1171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2714625"/>
            <a:ext cx="895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857500"/>
            <a:ext cx="1238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2643188"/>
            <a:ext cx="790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4714875"/>
            <a:ext cx="1190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643438"/>
            <a:ext cx="1276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714875"/>
            <a:ext cx="121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500563"/>
            <a:ext cx="110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1620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214313" y="3857625"/>
            <a:ext cx="160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 берёзы</a:t>
            </a:r>
          </a:p>
        </p:txBody>
      </p:sp>
      <p:sp>
        <p:nvSpPr>
          <p:cNvPr id="6159" name="TextBox 17"/>
          <p:cNvSpPr txBox="1">
            <a:spLocks noChangeArrowheads="1"/>
          </p:cNvSpPr>
          <p:nvPr/>
        </p:nvSpPr>
        <p:spPr bwMode="auto">
          <a:xfrm>
            <a:off x="2286000" y="3857625"/>
            <a:ext cx="132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дуба</a:t>
            </a:r>
          </a:p>
        </p:txBody>
      </p:sp>
      <p:sp>
        <p:nvSpPr>
          <p:cNvPr id="6160" name="TextBox 18"/>
          <p:cNvSpPr txBox="1">
            <a:spLocks noChangeArrowheads="1"/>
          </p:cNvSpPr>
          <p:nvPr/>
        </p:nvSpPr>
        <p:spPr bwMode="auto">
          <a:xfrm>
            <a:off x="4000500" y="3857625"/>
            <a:ext cx="1233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ивы</a:t>
            </a:r>
          </a:p>
        </p:txBody>
      </p:sp>
      <p:sp>
        <p:nvSpPr>
          <p:cNvPr id="6161" name="TextBox 19"/>
          <p:cNvSpPr txBox="1">
            <a:spLocks noChangeArrowheads="1"/>
          </p:cNvSpPr>
          <p:nvPr/>
        </p:nvSpPr>
        <p:spPr bwMode="auto">
          <a:xfrm>
            <a:off x="5572125" y="3857625"/>
            <a:ext cx="181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каштана</a:t>
            </a:r>
          </a:p>
        </p:txBody>
      </p:sp>
      <p:sp>
        <p:nvSpPr>
          <p:cNvPr id="6162" name="TextBox 20"/>
          <p:cNvSpPr txBox="1">
            <a:spLocks noChangeArrowheads="1"/>
          </p:cNvSpPr>
          <p:nvPr/>
        </p:nvSpPr>
        <p:spPr bwMode="auto">
          <a:xfrm>
            <a:off x="7500938" y="3857625"/>
            <a:ext cx="137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липы</a:t>
            </a:r>
          </a:p>
        </p:txBody>
      </p:sp>
      <p:sp>
        <p:nvSpPr>
          <p:cNvPr id="6163" name="TextBox 21"/>
          <p:cNvSpPr txBox="1">
            <a:spLocks noChangeArrowheads="1"/>
          </p:cNvSpPr>
          <p:nvPr/>
        </p:nvSpPr>
        <p:spPr bwMode="auto">
          <a:xfrm>
            <a:off x="7286625" y="5857875"/>
            <a:ext cx="154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гороха</a:t>
            </a:r>
          </a:p>
        </p:txBody>
      </p:sp>
      <p:sp>
        <p:nvSpPr>
          <p:cNvPr id="6164" name="TextBox 22"/>
          <p:cNvSpPr txBox="1">
            <a:spLocks noChangeArrowheads="1"/>
          </p:cNvSpPr>
          <p:nvPr/>
        </p:nvSpPr>
        <p:spPr bwMode="auto">
          <a:xfrm>
            <a:off x="5643563" y="5857875"/>
            <a:ext cx="1381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хвоя сосны</a:t>
            </a:r>
            <a:endParaRPr lang="ru-RU"/>
          </a:p>
        </p:txBody>
      </p:sp>
      <p:sp>
        <p:nvSpPr>
          <p:cNvPr id="6165" name="TextBox 23"/>
          <p:cNvSpPr txBox="1">
            <a:spLocks noChangeArrowheads="1"/>
          </p:cNvSpPr>
          <p:nvPr/>
        </p:nvSpPr>
        <p:spPr bwMode="auto">
          <a:xfrm>
            <a:off x="3714750" y="5857875"/>
            <a:ext cx="163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тополя</a:t>
            </a: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2071688" y="5857875"/>
            <a:ext cx="1438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клёна</a:t>
            </a:r>
          </a:p>
        </p:txBody>
      </p:sp>
      <p:sp>
        <p:nvSpPr>
          <p:cNvPr id="6167" name="TextBox 25"/>
          <p:cNvSpPr txBox="1">
            <a:spLocks noChangeArrowheads="1"/>
          </p:cNvSpPr>
          <p:nvPr/>
        </p:nvSpPr>
        <p:spPr bwMode="auto">
          <a:xfrm>
            <a:off x="357188" y="5857875"/>
            <a:ext cx="143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лист</a:t>
            </a:r>
            <a:r>
              <a:rPr lang="ru-RU"/>
              <a:t> </a:t>
            </a:r>
            <a:r>
              <a:rPr lang="ru-RU" i="1"/>
              <a:t>ольхи</a:t>
            </a:r>
          </a:p>
        </p:txBody>
      </p:sp>
      <p:pic>
        <p:nvPicPr>
          <p:cNvPr id="6168" name="Picture 8" descr="D:\Мои док_На_D\ирина николаевна\материалы для оформления слайдов\Clipart 2\Точки и\glass4_2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01063" y="6207125"/>
            <a:ext cx="42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4" descr="D:\Мои док_На_D\ирина николаевна\материалы для оформления слайдов\Clipart 2\Точки и\znak5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50893" b="68285"/>
          <a:stretch>
            <a:fillRect/>
          </a:stretch>
        </p:blipFill>
        <p:spPr bwMode="auto">
          <a:xfrm>
            <a:off x="3429000" y="640080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0" name="TextBox 25"/>
          <p:cNvSpPr txBox="1">
            <a:spLocks noChangeArrowheads="1"/>
          </p:cNvSpPr>
          <p:nvPr/>
        </p:nvSpPr>
        <p:spPr bwMode="auto">
          <a:xfrm>
            <a:off x="4214813" y="6488113"/>
            <a:ext cx="173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ещё о листьях</a:t>
            </a:r>
          </a:p>
        </p:txBody>
      </p:sp>
      <p:pic>
        <p:nvPicPr>
          <p:cNvPr id="27" name="Picture 4" descr="D:\Мои док_На_D\ирина николаевна\материалы для оформления слайдов\Clipart 2\Фоны\Бордюры\gezelist34.jpg"/>
          <p:cNvPicPr>
            <a:picLocks noChangeAspect="1" noChangeArrowheads="1"/>
          </p:cNvPicPr>
          <p:nvPr/>
        </p:nvPicPr>
        <p:blipFill>
          <a:blip r:embed="rId15"/>
          <a:srcRect b="6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214282" y="2551836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Если бы на Земле не было растений, была бы невозможна жизнь людей  и животных: ведь листья растений выделяют кислород, который  необходим для жизни.</a:t>
            </a:r>
            <a:endParaRPr lang="ru-RU" sz="3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7" grpId="0"/>
      <p:bldP spid="6158" grpId="0"/>
      <p:bldP spid="6159" grpId="0"/>
      <p:bldP spid="6160" grpId="0"/>
      <p:bldP spid="6161" grpId="0"/>
      <p:bldP spid="6162" grpId="0"/>
      <p:bldP spid="6163" grpId="0"/>
      <p:bldP spid="6164" grpId="0"/>
      <p:bldP spid="6165" grpId="0"/>
      <p:bldP spid="6166" grpId="0"/>
      <p:bldP spid="61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911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6143644"/>
            <a:ext cx="947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корни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214818"/>
            <a:ext cx="92869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ствол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286256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стебель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3857628"/>
            <a:ext cx="100013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листья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500174"/>
            <a:ext cx="100013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листья</a:t>
            </a: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2571736" y="2928934"/>
            <a:ext cx="1009650" cy="8572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28794" y="3786190"/>
            <a:ext cx="1095375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3786190"/>
            <a:ext cx="121444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  ветки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219700" y="5661025"/>
            <a:ext cx="3455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CC0099"/>
                </a:solidFill>
              </a:rPr>
              <a:t>	</a:t>
            </a:r>
            <a:r>
              <a:rPr lang="ru-RU" sz="4400" b="1" dirty="0">
                <a:solidFill>
                  <a:srgbClr val="CC0099"/>
                </a:solidFill>
              </a:rPr>
              <a:t>дуб</a:t>
            </a:r>
          </a:p>
        </p:txBody>
      </p:sp>
      <p:sp>
        <p:nvSpPr>
          <p:cNvPr id="9222" name="Text Box 22"/>
          <p:cNvSpPr txBox="1">
            <a:spLocks noChangeArrowheads="1"/>
          </p:cNvSpPr>
          <p:nvPr/>
        </p:nvSpPr>
        <p:spPr bwMode="auto">
          <a:xfrm>
            <a:off x="468313" y="571480"/>
            <a:ext cx="8351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C0099"/>
                </a:solidFill>
                <a:latin typeface="Arial" charset="0"/>
              </a:rPr>
              <a:t>Отгадайте, какое дерево потеряло эти листочки?</a:t>
            </a:r>
            <a:r>
              <a:rPr lang="ru-RU" sz="3600" dirty="0">
                <a:latin typeface="Arial" charset="0"/>
              </a:rPr>
              <a:t>      </a:t>
            </a:r>
          </a:p>
        </p:txBody>
      </p:sp>
      <p:sp>
        <p:nvSpPr>
          <p:cNvPr id="9223" name="Text Box 24"/>
          <p:cNvSpPr txBox="1">
            <a:spLocks noChangeArrowheads="1"/>
          </p:cNvSpPr>
          <p:nvPr/>
        </p:nvSpPr>
        <p:spPr bwMode="auto">
          <a:xfrm>
            <a:off x="357159" y="2714620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charset="0"/>
              </a:rPr>
              <a:t>« Красавец» - так переводится латинское</a:t>
            </a:r>
            <a:r>
              <a:rPr lang="en-US" sz="2800" dirty="0">
                <a:latin typeface="Arial" charset="0"/>
              </a:rPr>
              <a:t>,    </a:t>
            </a:r>
            <a:r>
              <a:rPr lang="ru-RU" sz="2800" dirty="0">
                <a:latin typeface="Arial" charset="0"/>
              </a:rPr>
              <a:t>научное название этого дерева. Но оно не только красиво: это дерево - богатырь.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333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43438" y="5661025"/>
            <a:ext cx="3889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b="0" dirty="0">
                <a:solidFill>
                  <a:srgbClr val="CC0099"/>
                </a:solidFill>
              </a:rPr>
              <a:t>      </a:t>
            </a:r>
            <a:r>
              <a:rPr lang="ru-RU" sz="6000" b="1" dirty="0">
                <a:solidFill>
                  <a:srgbClr val="CC0099"/>
                </a:solidFill>
              </a:rPr>
              <a:t> берёза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28596" y="1643050"/>
            <a:ext cx="45005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charset="0"/>
              </a:rPr>
              <a:t>Не заботясь о погоде,</a:t>
            </a:r>
          </a:p>
          <a:p>
            <a:r>
              <a:rPr lang="ru-RU" sz="2800" dirty="0">
                <a:latin typeface="Arial" charset="0"/>
              </a:rPr>
              <a:t>В сарафане белом ходит,</a:t>
            </a:r>
          </a:p>
          <a:p>
            <a:r>
              <a:rPr lang="ru-RU" sz="2800" dirty="0">
                <a:latin typeface="Arial" charset="0"/>
              </a:rPr>
              <a:t>А в один из теплых дней</a:t>
            </a:r>
          </a:p>
          <a:p>
            <a:r>
              <a:rPr lang="ru-RU" sz="2800" dirty="0">
                <a:latin typeface="Arial" charset="0"/>
              </a:rPr>
              <a:t>Май сережки дарит ей.</a:t>
            </a:r>
            <a:endParaRPr lang="ru-RU" sz="2800" b="0" dirty="0"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5"/>
            <a:ext cx="3619502" cy="47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scf1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96975"/>
            <a:ext cx="43211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45005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0" dirty="0">
                <a:latin typeface="Arial" charset="0"/>
              </a:rPr>
              <a:t>Он встречает самым первым Осени приход.</a:t>
            </a:r>
          </a:p>
          <a:p>
            <a:r>
              <a:rPr lang="ru-RU" sz="2400" b="0" dirty="0">
                <a:latin typeface="Arial" charset="0"/>
              </a:rPr>
              <a:t>Кружит в воздухе весёлый                                 Листьев хоровод.              Землю быстро укрывает  Золотым ковром – </a:t>
            </a:r>
          </a:p>
          <a:p>
            <a:r>
              <a:rPr lang="ru-RU" sz="2400" b="0" dirty="0">
                <a:latin typeface="Arial" charset="0"/>
              </a:rPr>
              <a:t>Пусть родная  засыпает    Долгим зимним сном.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500694" y="5516563"/>
            <a:ext cx="29289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6600" b="1" dirty="0">
                <a:solidFill>
                  <a:srgbClr val="CC0099"/>
                </a:solidFill>
              </a:rPr>
              <a:t>клён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 rot="12393903" flipV="1">
            <a:off x="539750" y="1773238"/>
            <a:ext cx="4017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0">
              <a:latin typeface="Arial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0" y="1571612"/>
            <a:ext cx="54292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Arial" charset="0"/>
              </a:rPr>
              <a:t>Из деревьев ранним летом</a:t>
            </a:r>
          </a:p>
          <a:p>
            <a:r>
              <a:rPr lang="ru-RU" sz="3200" dirty="0">
                <a:latin typeface="Arial" charset="0"/>
              </a:rPr>
              <a:t>Вдруг снежинки запорхают,</a:t>
            </a:r>
          </a:p>
          <a:p>
            <a:r>
              <a:rPr lang="ru-RU" sz="3200" dirty="0">
                <a:latin typeface="Arial" charset="0"/>
              </a:rPr>
              <a:t>Но не радует нас это -</a:t>
            </a:r>
          </a:p>
          <a:p>
            <a:r>
              <a:rPr lang="ru-RU" sz="3200" dirty="0">
                <a:latin typeface="Arial" charset="0"/>
              </a:rPr>
              <a:t>Мы от этого чихаем.</a:t>
            </a:r>
            <a:endParaRPr lang="ru-RU" sz="3200" b="0" dirty="0">
              <a:latin typeface="Arial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164138" y="5157788"/>
            <a:ext cx="329565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rgbClr val="CC0099"/>
                </a:solidFill>
              </a:rPr>
              <a:t>тополь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8974"/>
          <a:stretch>
            <a:fillRect/>
          </a:stretch>
        </p:blipFill>
        <p:spPr bwMode="auto">
          <a:xfrm>
            <a:off x="5431562" y="0"/>
            <a:ext cx="371243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140200" y="5000636"/>
            <a:ext cx="45577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rgbClr val="CC0099"/>
                </a:solidFill>
              </a:rPr>
              <a:t>	</a:t>
            </a:r>
            <a:r>
              <a:rPr lang="ru-RU" sz="6000" b="1" dirty="0">
                <a:solidFill>
                  <a:srgbClr val="CC0099"/>
                </a:solidFill>
              </a:rPr>
              <a:t>рябина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1857364"/>
            <a:ext cx="53578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dirty="0">
              <a:latin typeface="Arial" charset="0"/>
            </a:endParaRPr>
          </a:p>
          <a:p>
            <a:endParaRPr lang="ru-RU" sz="2800" dirty="0">
              <a:latin typeface="Arial" charset="0"/>
            </a:endParaRPr>
          </a:p>
          <a:p>
            <a:endParaRPr lang="ru-RU" sz="2800" dirty="0">
              <a:latin typeface="Arial" charset="0"/>
            </a:endParaRPr>
          </a:p>
          <a:p>
            <a:endParaRPr lang="ru-RU" sz="2800" dirty="0">
              <a:latin typeface="Arial" charset="0"/>
            </a:endParaRPr>
          </a:p>
          <a:p>
            <a:r>
              <a:rPr lang="ru-RU" sz="2800" dirty="0">
                <a:latin typeface="Arial" charset="0"/>
              </a:rPr>
              <a:t>Осень в сад к нам пришла,</a:t>
            </a:r>
          </a:p>
          <a:p>
            <a:r>
              <a:rPr lang="ru-RU" sz="2800" dirty="0">
                <a:latin typeface="Arial" charset="0"/>
              </a:rPr>
              <a:t>Красный факел зажгла.</a:t>
            </a:r>
          </a:p>
          <a:p>
            <a:r>
              <a:rPr lang="ru-RU" sz="2800" dirty="0">
                <a:latin typeface="Arial" charset="0"/>
              </a:rPr>
              <a:t>Здесь дрозды, скворцы снуют</a:t>
            </a:r>
          </a:p>
          <a:p>
            <a:r>
              <a:rPr lang="ru-RU" sz="2800" dirty="0">
                <a:latin typeface="Arial" charset="0"/>
              </a:rPr>
              <a:t>И, галдя, его клюют.</a:t>
            </a:r>
            <a:endParaRPr lang="ru-RU" sz="2800" b="0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284" y="0"/>
            <a:ext cx="514671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050" y="333375"/>
            <a:ext cx="9155113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  Ц в е т о к</a:t>
            </a:r>
          </a:p>
        </p:txBody>
      </p:sp>
      <p:pic>
        <p:nvPicPr>
          <p:cNvPr id="17411" name="Picture 7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974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Картинка 28 из 762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786058"/>
            <a:ext cx="2857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5" descr="2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781300"/>
            <a:ext cx="41052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771525" y="2060575"/>
            <a:ext cx="8121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/>
              <a:t>Цветки растений тоже разнообразны.</a:t>
            </a:r>
          </a:p>
        </p:txBody>
      </p:sp>
      <p:pic>
        <p:nvPicPr>
          <p:cNvPr id="17415" name="Picture 18" descr="2aae438b93ee8f8a918721842b487e5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35734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2552" y="0"/>
            <a:ext cx="245144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562344" cy="1347774"/>
          </a:xfrm>
        </p:spPr>
        <p:txBody>
          <a:bodyPr>
            <a:noAutofit/>
          </a:bodyPr>
          <a:lstStyle/>
          <a:p>
            <a:pPr eaLnBrk="1" hangingPunct="1"/>
            <a:r>
              <a:rPr lang="ru-RU" sz="9600" dirty="0">
                <a:solidFill>
                  <a:srgbClr val="1EA66C"/>
                </a:solidFill>
              </a:rPr>
              <a:t>   </a:t>
            </a:r>
            <a:r>
              <a:rPr lang="ru-RU" sz="9600" b="1" dirty="0">
                <a:solidFill>
                  <a:srgbClr val="1EA66C"/>
                </a:solidFill>
              </a:rPr>
              <a:t>ДУБ</a:t>
            </a:r>
          </a:p>
        </p:txBody>
      </p:sp>
      <p:pic>
        <p:nvPicPr>
          <p:cNvPr id="7171" name="Picture 4" descr="MCj019331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876800"/>
            <a:ext cx="14176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000803_1065_2406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57298"/>
            <a:ext cx="2478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000803_1080_8782_vu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638175"/>
            <a:ext cx="5399088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Картинка 33 из 2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47957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468313" y="3429000"/>
            <a:ext cx="33829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dirty="0">
                <a:solidFill>
                  <a:srgbClr val="CC0099"/>
                </a:solidFill>
              </a:rPr>
              <a:t>цветение 	берёзы</a:t>
            </a: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4714876" y="5072074"/>
            <a:ext cx="4176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4800" dirty="0">
                <a:solidFill>
                  <a:srgbClr val="CC0099"/>
                </a:solidFill>
              </a:rPr>
              <a:t>и  черёмухи</a:t>
            </a:r>
          </a:p>
        </p:txBody>
      </p:sp>
      <p:pic>
        <p:nvPicPr>
          <p:cNvPr id="18438" name="Picture 13" descr="f918d9346babfcb5b92bdd655f15515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5373688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8462" y="1571612"/>
            <a:ext cx="4605538" cy="35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411163" y="571480"/>
            <a:ext cx="43053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C0099"/>
                </a:solidFill>
              </a:rPr>
              <a:t>цветение шиповника                </a:t>
            </a:r>
          </a:p>
          <a:p>
            <a:r>
              <a:rPr lang="ru-RU" sz="4400" dirty="0">
                <a:solidFill>
                  <a:srgbClr val="CC0099"/>
                </a:solidFill>
              </a:rPr>
              <a:t>          </a:t>
            </a: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5357818" y="5000636"/>
            <a:ext cx="34623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rgbClr val="CC0099"/>
                </a:solidFill>
              </a:rPr>
              <a:t>и жасмина</a:t>
            </a:r>
          </a:p>
        </p:txBody>
      </p:sp>
      <p:pic>
        <p:nvPicPr>
          <p:cNvPr id="6" name="Picture 7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71480"/>
            <a:ext cx="36290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3057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911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6143644"/>
            <a:ext cx="947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корни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214818"/>
            <a:ext cx="92869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ствол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286256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стебель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857628"/>
            <a:ext cx="100013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листья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500174"/>
            <a:ext cx="100013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листья</a:t>
            </a: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2571736" y="2928934"/>
            <a:ext cx="1009650" cy="8572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28794" y="3786190"/>
            <a:ext cx="1095375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3786190"/>
            <a:ext cx="121444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  ветки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429000"/>
            <a:ext cx="89319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цветы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4213" y="0"/>
            <a:ext cx="8459787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	</a:t>
            </a:r>
            <a:r>
              <a:rPr lang="ru-RU" sz="480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Плоды и семена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50825" y="836613"/>
            <a:ext cx="8713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0" dirty="0">
                <a:latin typeface="Arial" charset="0"/>
              </a:rPr>
              <a:t>          Плоды разных растений непохожи между собой, но они всегда образуются на месте цветков. В плодах находятся семена.</a:t>
            </a:r>
          </a:p>
        </p:txBody>
      </p:sp>
      <p:pic>
        <p:nvPicPr>
          <p:cNvPr id="2" name="Picture 10" descr="fce4bc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714884"/>
            <a:ext cx="23764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Картинка 7 из 6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292600"/>
            <a:ext cx="28575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Картинка 6 из 13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98" y="4572008"/>
            <a:ext cx="282413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Картинка 67 из 18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5137" t="18719" r="7534" b="15765"/>
          <a:stretch>
            <a:fillRect/>
          </a:stretch>
        </p:blipFill>
        <p:spPr bwMode="auto">
          <a:xfrm>
            <a:off x="285720" y="2000240"/>
            <a:ext cx="2286016" cy="235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Картинка 1 из 15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3462" y="1857364"/>
            <a:ext cx="305053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50" y="2000240"/>
            <a:ext cx="3181336" cy="23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0" y="500042"/>
            <a:ext cx="457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charset="0"/>
              </a:rPr>
              <a:t>               Плоды очень разнообразны по форме </a:t>
            </a:r>
          </a:p>
          <a:p>
            <a:r>
              <a:rPr lang="ru-RU" sz="2800" dirty="0">
                <a:latin typeface="Arial" charset="0"/>
              </a:rPr>
              <a:t>и величине.</a:t>
            </a:r>
          </a:p>
        </p:txBody>
      </p:sp>
      <p:pic>
        <p:nvPicPr>
          <p:cNvPr id="9" name="Picture 7" descr="Картинка 24 из 8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78" y="3857628"/>
            <a:ext cx="3622622" cy="27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38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500306"/>
            <a:ext cx="28082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Картинка 270 из 47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0"/>
            <a:ext cx="4714877" cy="37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911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6143644"/>
            <a:ext cx="947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корни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214818"/>
            <a:ext cx="92869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ствол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286256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стебель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857628"/>
            <a:ext cx="100013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листья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500174"/>
            <a:ext cx="100013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листья</a:t>
            </a: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2571736" y="2928934"/>
            <a:ext cx="1009650" cy="8572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28794" y="3786190"/>
            <a:ext cx="1095375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3786190"/>
            <a:ext cx="121444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  ветки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429000"/>
            <a:ext cx="89319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цветы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643182"/>
            <a:ext cx="128588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  плоды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050"/>
            <a:ext cx="55911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126 из 216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1511" y="1214659"/>
            <a:ext cx="6182352" cy="5452369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35DA9E3-820C-4144-B921-5C8309D88C5F}"/>
              </a:ext>
            </a:extLst>
          </p:cNvPr>
          <p:cNvCxnSpPr/>
          <p:nvPr/>
        </p:nvCxnSpPr>
        <p:spPr>
          <a:xfrm>
            <a:off x="7515145" y="3525413"/>
            <a:ext cx="1043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CF4754-12A4-4EBD-BDDA-A482DA763EE0}"/>
              </a:ext>
            </a:extLst>
          </p:cNvPr>
          <p:cNvCxnSpPr/>
          <p:nvPr/>
        </p:nvCxnSpPr>
        <p:spPr>
          <a:xfrm>
            <a:off x="5940152" y="638132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E2F5443-B70D-465F-9D89-229FAAFBF2C4}"/>
              </a:ext>
            </a:extLst>
          </p:cNvPr>
          <p:cNvCxnSpPr/>
          <p:nvPr/>
        </p:nvCxnSpPr>
        <p:spPr>
          <a:xfrm>
            <a:off x="1691680" y="609329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8582C18-D8BD-4AE3-8527-E1EC1DDC8673}"/>
              </a:ext>
            </a:extLst>
          </p:cNvPr>
          <p:cNvCxnSpPr/>
          <p:nvPr/>
        </p:nvCxnSpPr>
        <p:spPr>
          <a:xfrm>
            <a:off x="1259632" y="220486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E1A196C-6E8C-4DA8-AA17-202840FEE942}"/>
              </a:ext>
            </a:extLst>
          </p:cNvPr>
          <p:cNvCxnSpPr/>
          <p:nvPr/>
        </p:nvCxnSpPr>
        <p:spPr>
          <a:xfrm>
            <a:off x="7362313" y="184482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id="{DA3E453E-2D9A-43A0-9E14-8507AFDD48DB}"/>
              </a:ext>
            </a:extLst>
          </p:cNvPr>
          <p:cNvCxnSpPr>
            <a:cxnSpLocks/>
          </p:cNvCxnSpPr>
          <p:nvPr/>
        </p:nvCxnSpPr>
        <p:spPr>
          <a:xfrm>
            <a:off x="7515145" y="6309320"/>
            <a:ext cx="1139607" cy="77038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изогнутый 18">
            <a:extLst>
              <a:ext uri="{FF2B5EF4-FFF2-40B4-BE49-F238E27FC236}">
                <a16:creationId xmlns:a16="http://schemas.microsoft.com/office/drawing/2014/main" id="{7F81A81E-7359-46FA-A0A0-6A3CE119494C}"/>
              </a:ext>
            </a:extLst>
          </p:cNvPr>
          <p:cNvCxnSpPr/>
          <p:nvPr/>
        </p:nvCxnSpPr>
        <p:spPr>
          <a:xfrm>
            <a:off x="7524328" y="6165304"/>
            <a:ext cx="1313274" cy="43204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изогнутый 20">
            <a:extLst>
              <a:ext uri="{FF2B5EF4-FFF2-40B4-BE49-F238E27FC236}">
                <a16:creationId xmlns:a16="http://schemas.microsoft.com/office/drawing/2014/main" id="{CCC524D9-149C-483B-9C51-4DA6201F0268}"/>
              </a:ext>
            </a:extLst>
          </p:cNvPr>
          <p:cNvCxnSpPr/>
          <p:nvPr/>
        </p:nvCxnSpPr>
        <p:spPr>
          <a:xfrm rot="16200000" flipH="1">
            <a:off x="7488015" y="6408458"/>
            <a:ext cx="576064" cy="52180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CBF0BC43-37E9-4985-9204-B990C9DC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4089"/>
            <a:ext cx="8079432" cy="492664"/>
          </a:xfrm>
        </p:spPr>
        <p:txBody>
          <a:bodyPr>
            <a:normAutofit/>
          </a:bodyPr>
          <a:lstStyle/>
          <a:p>
            <a:r>
              <a:rPr lang="ru-RU" sz="2800" dirty="0"/>
              <a:t>Что это за растение и какие его части вы знаете?</a:t>
            </a:r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DA489B-45BC-410F-9537-ED0C97161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4" y="1121464"/>
            <a:ext cx="9077731" cy="461507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277630-55DC-4A37-883E-C71EE423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Проверь себя и оцени свою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1785329553"/>
      </p:ext>
    </p:extLst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48F71-CEF6-4A74-85ED-40D51B8D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Домашняя работа с.35учебник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342395-C577-40F1-8F25-0ED7FD4DA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6872"/>
            <a:ext cx="82192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06716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4839846" cy="6912323"/>
          </a:xfrm>
          <a:prstGeom prst="rect">
            <a:avLst/>
          </a:prstGeom>
          <a:noFill/>
          <a:ln w="19050">
            <a:solidFill>
              <a:srgbClr val="284D27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2643182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B050"/>
                </a:solidFill>
              </a:rPr>
              <a:t>ЕЛЬ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1" descr="дуб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39752" y="2925190"/>
            <a:ext cx="3690947" cy="36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1678"/>
            <a:ext cx="4429124" cy="121442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00B050"/>
                </a:solidFill>
              </a:rPr>
              <a:t>КРАПИВА</a:t>
            </a:r>
          </a:p>
        </p:txBody>
      </p:sp>
      <p:pic>
        <p:nvPicPr>
          <p:cNvPr id="4" name="Picture 5" descr="IMG_56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0"/>
            <a:ext cx="4673600" cy="6858000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/>
              <a:t>Земляника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437" y="1500174"/>
            <a:ext cx="7155693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/>
              <a:t>Сирень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866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/>
              <a:t>Малина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32236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Мои док_На_D\ирина николаевна\материалы для оформления слайдов\Clipart 2\Фоны\фоники\120750867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00100" y="1643050"/>
            <a:ext cx="4371975" cy="306705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90000"/>
                    </a:gs>
                    <a:gs pos="100000">
                      <a:srgbClr val="C00000"/>
                    </a:gs>
                  </a:gsLst>
                  <a:lin ang="0" scaled="1"/>
                </a:gradFill>
                <a:latin typeface="Medieval"/>
              </a:rPr>
              <a:t>Ч а с т и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90000"/>
                    </a:gs>
                    <a:gs pos="100000">
                      <a:srgbClr val="C00000"/>
                    </a:gs>
                  </a:gsLst>
                  <a:lin ang="0" scaled="1"/>
                </a:gradFill>
                <a:latin typeface="Inform" pitchFamily="34" charset="0"/>
              </a:rPr>
              <a:t>растений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571480"/>
            <a:ext cx="4714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Живой мир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1036</TotalTime>
  <Words>614</Words>
  <Application>Microsoft Office PowerPoint</Application>
  <PresentationFormat>Экран (4:3)</PresentationFormat>
  <Paragraphs>145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Arial Rounded MT Bold</vt:lpstr>
      <vt:lpstr>Calibri</vt:lpstr>
      <vt:lpstr>Constantia</vt:lpstr>
      <vt:lpstr>Inform</vt:lpstr>
      <vt:lpstr>Medieval</vt:lpstr>
      <vt:lpstr>Wingdings</vt:lpstr>
      <vt:lpstr>Wingdings 2</vt:lpstr>
      <vt:lpstr>Поток</vt:lpstr>
      <vt:lpstr>     Урок познания мира  во 2 классе «Части растений»  Подготовила и провела Осецкая Е.Г. Учитель начальных классов  Осецкая Е.Г.</vt:lpstr>
      <vt:lpstr>Презентация PowerPoint</vt:lpstr>
      <vt:lpstr>   ДУБ</vt:lpstr>
      <vt:lpstr>Презентация PowerPoint</vt:lpstr>
      <vt:lpstr>КРАПИВА</vt:lpstr>
      <vt:lpstr>Земляника</vt:lpstr>
      <vt:lpstr>Сирень</vt:lpstr>
      <vt:lpstr>Малина</vt:lpstr>
      <vt:lpstr>Презентация PowerPoint</vt:lpstr>
      <vt:lpstr>Презентация PowerPoint</vt:lpstr>
      <vt:lpstr>К о р е н ь</vt:lpstr>
      <vt:lpstr>Презентация PowerPoint</vt:lpstr>
      <vt:lpstr>Презентация PowerPoint</vt:lpstr>
      <vt:lpstr>          С т е б е л ь (ствол)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Ц в е т о к</vt:lpstr>
      <vt:lpstr>Презентация PowerPoint</vt:lpstr>
      <vt:lpstr>Презентация PowerPoint</vt:lpstr>
      <vt:lpstr>Презентация PowerPoint</vt:lpstr>
      <vt:lpstr> Плоды и семена</vt:lpstr>
      <vt:lpstr>Презентация PowerPoint</vt:lpstr>
      <vt:lpstr>Презентация PowerPoint</vt:lpstr>
      <vt:lpstr>Презентация PowerPoint</vt:lpstr>
      <vt:lpstr>Что это за растение и какие его части вы знаете?</vt:lpstr>
      <vt:lpstr>Проверь себя и оцени свою работу</vt:lpstr>
      <vt:lpstr>Домашняя работа с.35учебник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asus</cp:lastModifiedBy>
  <cp:revision>111</cp:revision>
  <dcterms:created xsi:type="dcterms:W3CDTF">2009-07-24T21:26:24Z</dcterms:created>
  <dcterms:modified xsi:type="dcterms:W3CDTF">2023-11-23T22:42:40Z</dcterms:modified>
</cp:coreProperties>
</file>