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91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4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7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000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219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65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22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708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1094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73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820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366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5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97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68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618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Негативное влияние человека на окружающую среду вредит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самому человеку. Поэтому в рамках социальной кампании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рисунки и тексты проблем нанесли на НИХ. На наскальных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рисунках 50000-летней давности изображены ОНИ и кенгуру.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Назовите ИХ.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Impactul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negativ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care o </a:t>
            </a:r>
            <a:r>
              <a:rPr lang="en-US" sz="5200" dirty="0" err="1">
                <a:latin typeface="Corbel" panose="020B0503020204020204" pitchFamily="34" charset="0"/>
              </a:rPr>
              <a:t>persoană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provoacă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mediului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dăunează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fel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persoanei</a:t>
            </a:r>
            <a:r>
              <a:rPr lang="ro-MD" sz="5200" dirty="0">
                <a:latin typeface="Corbel" panose="020B0503020204020204" pitchFamily="34" charset="0"/>
              </a:rPr>
              <a:t> respective</a:t>
            </a:r>
            <a:r>
              <a:rPr lang="en-US" sz="5200" dirty="0">
                <a:latin typeface="Corbel" panose="020B0503020204020204" pitchFamily="34" charset="0"/>
              </a:rPr>
              <a:t>. De </a:t>
            </a:r>
            <a:r>
              <a:rPr lang="en-US" sz="5200" dirty="0" err="1">
                <a:latin typeface="Corbel" panose="020B0503020204020204" pitchFamily="34" charset="0"/>
              </a:rPr>
              <a:t>aceea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cadrul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campanii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sociale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informația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acest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fapt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plasată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ELE.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desene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murale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vechi</a:t>
            </a:r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50 mii de </a:t>
            </a:r>
            <a:r>
              <a:rPr lang="en-US" sz="5200" dirty="0" err="1">
                <a:latin typeface="Corbel" panose="020B0503020204020204" pitchFamily="34" charset="0"/>
              </a:rPr>
              <a:t>ani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sunt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reprezentate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ELE,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cangurii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ELE? 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08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Зачастую хвосты очень ярко окрашены. Это нужно,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привлечь внимание хищника. Один </a:t>
            </a:r>
            <a:r>
              <a:rPr lang="ru-RU" sz="6000" dirty="0" err="1" smtClean="0">
                <a:latin typeface="Corbel" panose="020B0503020204020204" pitchFamily="34" charset="0"/>
              </a:rPr>
              <a:t>блогер</a:t>
            </a:r>
            <a:r>
              <a:rPr lang="ru-RU" sz="6000" dirty="0" smtClean="0">
                <a:latin typeface="Corbel" panose="020B0503020204020204" pitchFamily="34" charset="0"/>
              </a:rPr>
              <a:t> пишет,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деревья – не хвосты, быстро не восстановятся.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Какое слово мы дважды пропустили в вопросе? </a:t>
            </a:r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Deseori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cozile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intens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colorate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Acest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fapt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datorează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necesității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a </a:t>
            </a:r>
            <a:r>
              <a:rPr lang="en-US" sz="6000" dirty="0" err="1">
                <a:latin typeface="Corbel" panose="020B0503020204020204" pitchFamily="34" charset="0"/>
              </a:rPr>
              <a:t>atrage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atenția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prădătorului</a:t>
            </a:r>
            <a:r>
              <a:rPr lang="en-US" sz="6000" dirty="0">
                <a:latin typeface="Corbel" panose="020B0503020204020204" pitchFamily="34" charset="0"/>
              </a:rPr>
              <a:t>. Un blogger </a:t>
            </a:r>
            <a:r>
              <a:rPr lang="en-US" sz="6000" dirty="0" err="1">
                <a:latin typeface="Corbel" panose="020B0503020204020204" pitchFamily="34" charset="0"/>
              </a:rPr>
              <a:t>scrie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copacii</a:t>
            </a:r>
            <a:r>
              <a:rPr lang="en-US" sz="6000" dirty="0">
                <a:latin typeface="Corbel" panose="020B0503020204020204" pitchFamily="34" charset="0"/>
              </a:rPr>
              <a:t> nu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cozi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nu se </a:t>
            </a:r>
            <a:r>
              <a:rPr lang="en-US" sz="6000" dirty="0" err="1">
                <a:latin typeface="Corbel" panose="020B0503020204020204" pitchFamily="34" charset="0"/>
              </a:rPr>
              <a:t>restabilesc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într-atât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ușor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omis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prima </a:t>
            </a:r>
            <a:r>
              <a:rPr lang="en-US" sz="6000" b="1" dirty="0" err="1">
                <a:latin typeface="Corbel" panose="020B0503020204020204" pitchFamily="34" charset="0"/>
              </a:rPr>
              <a:t>propoziție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Зачастую хвосты очень ярко окрашены. Это нужно,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чтобы привлечь внимание хищника. Один </a:t>
            </a:r>
            <a:r>
              <a:rPr lang="ru-RU" sz="6000" dirty="0" err="1" smtClean="0">
                <a:latin typeface="Corbel" panose="020B0503020204020204" pitchFamily="34" charset="0"/>
              </a:rPr>
              <a:t>блогер</a:t>
            </a:r>
            <a:r>
              <a:rPr lang="ru-RU" sz="6000" dirty="0" smtClean="0">
                <a:latin typeface="Corbel" panose="020B0503020204020204" pitchFamily="34" charset="0"/>
              </a:rPr>
              <a:t> пишет,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что деревья – не хвосты, быстро не восстановятся.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Какое слово мы дважды пропустили в вопросе? </a:t>
            </a:r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Deseori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cozile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intens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colorate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Acest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fapt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datorează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necesității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a </a:t>
            </a:r>
            <a:r>
              <a:rPr lang="en-US" sz="6000" dirty="0" err="1">
                <a:latin typeface="Corbel" panose="020B0503020204020204" pitchFamily="34" charset="0"/>
              </a:rPr>
              <a:t>atrage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atenția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prădătorului</a:t>
            </a:r>
            <a:r>
              <a:rPr lang="en-US" sz="6000" dirty="0">
                <a:latin typeface="Corbel" panose="020B0503020204020204" pitchFamily="34" charset="0"/>
              </a:rPr>
              <a:t>. Un blogger </a:t>
            </a:r>
            <a:r>
              <a:rPr lang="en-US" sz="6000" dirty="0" err="1">
                <a:latin typeface="Corbel" panose="020B0503020204020204" pitchFamily="34" charset="0"/>
              </a:rPr>
              <a:t>scrie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că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copacii</a:t>
            </a:r>
            <a:r>
              <a:rPr lang="en-US" sz="6000" dirty="0">
                <a:latin typeface="Corbel" panose="020B0503020204020204" pitchFamily="34" charset="0"/>
              </a:rPr>
              <a:t> nu </a:t>
            </a:r>
            <a:r>
              <a:rPr lang="en-US" sz="6000" dirty="0" err="1">
                <a:latin typeface="Corbel" panose="020B0503020204020204" pitchFamily="34" charset="0"/>
              </a:rPr>
              <a:t>sunt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cozi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nu se </a:t>
            </a:r>
            <a:r>
              <a:rPr lang="en-US" sz="6000" dirty="0" err="1">
                <a:latin typeface="Corbel" panose="020B0503020204020204" pitchFamily="34" charset="0"/>
              </a:rPr>
              <a:t>restabilesc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într-atât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ușor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a </a:t>
            </a:r>
            <a:r>
              <a:rPr lang="en-US" sz="6000" b="1" dirty="0" err="1">
                <a:latin typeface="Corbel" panose="020B0503020204020204" pitchFamily="34" charset="0"/>
              </a:rPr>
              <a:t>fost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omis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prima </a:t>
            </a:r>
            <a:r>
              <a:rPr lang="en-US" sz="6000" b="1" dirty="0" err="1">
                <a:latin typeface="Corbel" panose="020B0503020204020204" pitchFamily="34" charset="0"/>
              </a:rPr>
              <a:t>propoziție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362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День каких птиц отмечают в первой половине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мая, а в некоторых странах – ещё и в первой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половине октября?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Ziua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Păsărilor</a:t>
            </a:r>
            <a:r>
              <a:rPr lang="en-US" sz="7200" dirty="0">
                <a:latin typeface="Corbel" panose="020B0503020204020204" pitchFamily="34" charset="0"/>
              </a:rPr>
              <a:t>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serbată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prima </a:t>
            </a:r>
            <a:r>
              <a:rPr lang="en-US" sz="7200" dirty="0" err="1">
                <a:latin typeface="Corbel" panose="020B0503020204020204" pitchFamily="34" charset="0"/>
              </a:rPr>
              <a:t>jumătate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lunii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mai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iar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unele</a:t>
            </a:r>
            <a:r>
              <a:rPr lang="en-US" sz="7200" dirty="0">
                <a:latin typeface="Corbel" panose="020B0503020204020204" pitchFamily="34" charset="0"/>
              </a:rPr>
              <a:t> state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prima </a:t>
            </a:r>
            <a:r>
              <a:rPr lang="en-US" sz="7200" dirty="0" err="1">
                <a:latin typeface="Corbel" panose="020B0503020204020204" pitchFamily="34" charset="0"/>
              </a:rPr>
              <a:t>jumătate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lunii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octombrie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fel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păsări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vorba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День каких птиц отмечают в первой половине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мая, а в некоторых странах – ещё и в первой </a:t>
            </a: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половине октября?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x-none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Ziua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Păsărilor</a:t>
            </a:r>
            <a:r>
              <a:rPr lang="en-US" sz="7200" dirty="0">
                <a:latin typeface="Corbel" panose="020B0503020204020204" pitchFamily="34" charset="0"/>
              </a:rPr>
              <a:t> e</a:t>
            </a:r>
            <a:r>
              <a:rPr lang="ro-MD" sz="7200" dirty="0">
                <a:latin typeface="Corbel" panose="020B0503020204020204" pitchFamily="34" charset="0"/>
              </a:rPr>
              <a:t>ste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serbată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prima </a:t>
            </a:r>
            <a:r>
              <a:rPr lang="en-US" sz="7200" dirty="0" err="1">
                <a:latin typeface="Corbel" panose="020B0503020204020204" pitchFamily="34" charset="0"/>
              </a:rPr>
              <a:t>jumătate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lunii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mai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iar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unele</a:t>
            </a:r>
            <a:r>
              <a:rPr lang="en-US" sz="7200" dirty="0">
                <a:latin typeface="Corbel" panose="020B0503020204020204" pitchFamily="34" charset="0"/>
              </a:rPr>
              <a:t> state </a:t>
            </a:r>
            <a:r>
              <a:rPr lang="en-US" sz="7200" dirty="0" err="1">
                <a:latin typeface="Corbel" panose="020B0503020204020204" pitchFamily="34" charset="0"/>
              </a:rPr>
              <a:t>și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prima </a:t>
            </a:r>
            <a:r>
              <a:rPr lang="en-US" sz="7200" dirty="0" err="1">
                <a:latin typeface="Corbel" panose="020B0503020204020204" pitchFamily="34" charset="0"/>
              </a:rPr>
              <a:t>jumătate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lunii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x-none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>
                <a:latin typeface="Corbel" panose="020B0503020204020204" pitchFamily="34" charset="0"/>
              </a:rPr>
              <a:t>octombrie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fel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păsări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vorba</a:t>
            </a:r>
            <a:r>
              <a:rPr lang="en-US" sz="7200" b="1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0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Слоган социального постера гласит, что путь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мусора к урне лежит через лабиринт.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Подумайте хорошенько и напишите, в форме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Sloganul</a:t>
            </a:r>
            <a:r>
              <a:rPr lang="en-US" sz="6800" dirty="0">
                <a:latin typeface="Corbel" panose="020B0503020204020204" pitchFamily="34" charset="0"/>
              </a:rPr>
              <a:t> de </a:t>
            </a:r>
            <a:r>
              <a:rPr lang="en-US" sz="6800" dirty="0" err="1">
                <a:latin typeface="Corbel" panose="020B0503020204020204" pitchFamily="34" charset="0"/>
              </a:rPr>
              <a:t>pe</a:t>
            </a:r>
            <a:r>
              <a:rPr lang="en-US" sz="6800" dirty="0">
                <a:latin typeface="Corbel" panose="020B0503020204020204" pitchFamily="34" charset="0"/>
              </a:rPr>
              <a:t> un poster social </a:t>
            </a:r>
            <a:r>
              <a:rPr lang="ro-MD" sz="6800" dirty="0">
                <a:latin typeface="Corbel" panose="020B0503020204020204" pitchFamily="34" charset="0"/>
              </a:rPr>
              <a:t>afirmă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drumul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gunoiului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până</a:t>
            </a:r>
            <a:r>
              <a:rPr lang="en-US" sz="6800" dirty="0">
                <a:latin typeface="Corbel" panose="020B0503020204020204" pitchFamily="34" charset="0"/>
              </a:rPr>
              <a:t> la </a:t>
            </a:r>
            <a:r>
              <a:rPr lang="en-US" sz="6800" dirty="0" err="1">
                <a:latin typeface="Corbel" panose="020B0503020204020204" pitchFamily="34" charset="0"/>
              </a:rPr>
              <a:t>coș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trece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printr</a:t>
            </a:r>
            <a:r>
              <a:rPr lang="en-US" sz="6800" dirty="0">
                <a:latin typeface="Corbel" panose="020B0503020204020204" pitchFamily="34" charset="0"/>
              </a:rPr>
              <a:t>-un </a:t>
            </a:r>
            <a:r>
              <a:rPr lang="en-US" sz="6800" dirty="0" err="1">
                <a:latin typeface="Corbel" panose="020B0503020204020204" pitchFamily="34" charset="0"/>
              </a:rPr>
              <a:t>labirint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b="1" dirty="0" err="1">
                <a:latin typeface="Corbel" panose="020B0503020204020204" pitchFamily="34" charset="0"/>
              </a:rPr>
              <a:t>Gândiți-vă</a:t>
            </a:r>
            <a:r>
              <a:rPr lang="en-US" sz="6800" b="1" dirty="0">
                <a:latin typeface="Corbel" panose="020B0503020204020204" pitchFamily="34" charset="0"/>
              </a:rPr>
              <a:t> bine </a:t>
            </a:r>
            <a:r>
              <a:rPr lang="en-US" sz="6800" b="1" dirty="0" err="1">
                <a:latin typeface="Corbel" panose="020B0503020204020204" pitchFamily="34" charset="0"/>
              </a:rPr>
              <a:t>și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scrieți</a:t>
            </a:r>
            <a:r>
              <a:rPr lang="en-US" sz="6800" b="1" dirty="0">
                <a:latin typeface="Corbel" panose="020B0503020204020204" pitchFamily="34" charset="0"/>
              </a:rPr>
              <a:t>, </a:t>
            </a:r>
            <a:r>
              <a:rPr lang="en-US" sz="6800" b="1" dirty="0" err="1">
                <a:latin typeface="Corbel" panose="020B0503020204020204" pitchFamily="34" charset="0"/>
              </a:rPr>
              <a:t>ce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formă</a:t>
            </a:r>
            <a:r>
              <a:rPr lang="en-US" sz="6800" b="1" dirty="0">
                <a:latin typeface="Corbel" panose="020B0503020204020204" pitchFamily="34" charset="0"/>
              </a:rPr>
              <a:t> are </a:t>
            </a:r>
            <a:r>
              <a:rPr lang="en-US" sz="6800" b="1" dirty="0" err="1">
                <a:latin typeface="Corbel" panose="020B0503020204020204" pitchFamily="34" charset="0"/>
              </a:rPr>
              <a:t>acest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labirint</a:t>
            </a:r>
            <a:r>
              <a:rPr lang="en-US" sz="6800" b="1" dirty="0">
                <a:latin typeface="Corbel" panose="020B0503020204020204" pitchFamily="34" charset="0"/>
              </a:rPr>
              <a:t>.</a:t>
            </a:r>
            <a:endParaRPr lang="ru-RU" sz="6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Слоган социального постера гласит, что путь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мусора к урне лежит через лабиринт.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Подумайте хорошенько и напишите, в форме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Sloganul</a:t>
            </a:r>
            <a:r>
              <a:rPr lang="en-US" sz="6800" dirty="0">
                <a:latin typeface="Corbel" panose="020B0503020204020204" pitchFamily="34" charset="0"/>
              </a:rPr>
              <a:t> de </a:t>
            </a:r>
            <a:r>
              <a:rPr lang="en-US" sz="6800" dirty="0" err="1">
                <a:latin typeface="Corbel" panose="020B0503020204020204" pitchFamily="34" charset="0"/>
              </a:rPr>
              <a:t>pe</a:t>
            </a:r>
            <a:r>
              <a:rPr lang="en-US" sz="6800" dirty="0">
                <a:latin typeface="Corbel" panose="020B0503020204020204" pitchFamily="34" charset="0"/>
              </a:rPr>
              <a:t> un poster social </a:t>
            </a:r>
            <a:r>
              <a:rPr lang="ro-MD" sz="6800" dirty="0">
                <a:latin typeface="Corbel" panose="020B0503020204020204" pitchFamily="34" charset="0"/>
              </a:rPr>
              <a:t>afirmă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drumul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gunoiului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până</a:t>
            </a:r>
            <a:r>
              <a:rPr lang="en-US" sz="6800" dirty="0">
                <a:latin typeface="Corbel" panose="020B0503020204020204" pitchFamily="34" charset="0"/>
              </a:rPr>
              <a:t> la </a:t>
            </a:r>
            <a:r>
              <a:rPr lang="en-US" sz="6800" dirty="0" err="1">
                <a:latin typeface="Corbel" panose="020B0503020204020204" pitchFamily="34" charset="0"/>
              </a:rPr>
              <a:t>coș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trece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printr</a:t>
            </a:r>
            <a:r>
              <a:rPr lang="en-US" sz="6800" dirty="0">
                <a:latin typeface="Corbel" panose="020B0503020204020204" pitchFamily="34" charset="0"/>
              </a:rPr>
              <a:t>-un </a:t>
            </a:r>
            <a:r>
              <a:rPr lang="en-US" sz="6800" dirty="0" err="1">
                <a:latin typeface="Corbel" panose="020B0503020204020204" pitchFamily="34" charset="0"/>
              </a:rPr>
              <a:t>labirint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b="1" dirty="0" err="1">
                <a:latin typeface="Corbel" panose="020B0503020204020204" pitchFamily="34" charset="0"/>
              </a:rPr>
              <a:t>Gândiți-vă</a:t>
            </a:r>
            <a:r>
              <a:rPr lang="en-US" sz="6800" b="1" dirty="0">
                <a:latin typeface="Corbel" panose="020B0503020204020204" pitchFamily="34" charset="0"/>
              </a:rPr>
              <a:t> bine </a:t>
            </a:r>
            <a:r>
              <a:rPr lang="en-US" sz="6800" b="1" dirty="0" err="1">
                <a:latin typeface="Corbel" panose="020B0503020204020204" pitchFamily="34" charset="0"/>
              </a:rPr>
              <a:t>și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scrieți</a:t>
            </a:r>
            <a:r>
              <a:rPr lang="en-US" sz="6800" b="1" dirty="0">
                <a:latin typeface="Corbel" panose="020B0503020204020204" pitchFamily="34" charset="0"/>
              </a:rPr>
              <a:t>, </a:t>
            </a:r>
            <a:r>
              <a:rPr lang="en-US" sz="6800" b="1" dirty="0" err="1">
                <a:latin typeface="Corbel" panose="020B0503020204020204" pitchFamily="34" charset="0"/>
              </a:rPr>
              <a:t>ce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formă</a:t>
            </a:r>
            <a:r>
              <a:rPr lang="en-US" sz="6800" b="1" dirty="0">
                <a:latin typeface="Corbel" panose="020B0503020204020204" pitchFamily="34" charset="0"/>
              </a:rPr>
              <a:t> are </a:t>
            </a:r>
            <a:r>
              <a:rPr lang="en-US" sz="6800" b="1" dirty="0" err="1">
                <a:latin typeface="Corbel" panose="020B0503020204020204" pitchFamily="34" charset="0"/>
              </a:rPr>
              <a:t>acest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labirint</a:t>
            </a:r>
            <a:r>
              <a:rPr lang="en-US" sz="6800" b="1" dirty="0">
                <a:latin typeface="Corbel" panose="020B0503020204020204" pitchFamily="34" charset="0"/>
              </a:rPr>
              <a:t>.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998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dirty="0">
                <a:latin typeface="Corbel" panose="020B0503020204020204" pitchFamily="34" charset="0"/>
              </a:rPr>
              <a:t>Слоган социального постера гласит, что путь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dirty="0">
                <a:latin typeface="Corbel" panose="020B0503020204020204" pitchFamily="34" charset="0"/>
              </a:rPr>
              <a:t>мусора к урне лежит через лабиринт.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Подумайте хорошенько и напишите, в форме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x-none" sz="6800" b="1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Sloganul</a:t>
            </a:r>
            <a:r>
              <a:rPr lang="en-US" sz="6800" dirty="0">
                <a:latin typeface="Corbel" panose="020B0503020204020204" pitchFamily="34" charset="0"/>
              </a:rPr>
              <a:t> de </a:t>
            </a:r>
            <a:r>
              <a:rPr lang="en-US" sz="6800" dirty="0" err="1">
                <a:latin typeface="Corbel" panose="020B0503020204020204" pitchFamily="34" charset="0"/>
              </a:rPr>
              <a:t>pe</a:t>
            </a:r>
            <a:r>
              <a:rPr lang="en-US" sz="6800" dirty="0">
                <a:latin typeface="Corbel" panose="020B0503020204020204" pitchFamily="34" charset="0"/>
              </a:rPr>
              <a:t> un poster social </a:t>
            </a:r>
            <a:r>
              <a:rPr lang="ro-MD" sz="6800" dirty="0">
                <a:latin typeface="Corbel" panose="020B0503020204020204" pitchFamily="34" charset="0"/>
              </a:rPr>
              <a:t>afirmă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drumul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dirty="0" err="1">
                <a:latin typeface="Corbel" panose="020B0503020204020204" pitchFamily="34" charset="0"/>
              </a:rPr>
              <a:t>gunoiului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până</a:t>
            </a:r>
            <a:r>
              <a:rPr lang="en-US" sz="6800" dirty="0">
                <a:latin typeface="Corbel" panose="020B0503020204020204" pitchFamily="34" charset="0"/>
              </a:rPr>
              <a:t> la </a:t>
            </a:r>
            <a:r>
              <a:rPr lang="en-US" sz="6800" dirty="0" err="1">
                <a:latin typeface="Corbel" panose="020B0503020204020204" pitchFamily="34" charset="0"/>
              </a:rPr>
              <a:t>coș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trece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printr</a:t>
            </a:r>
            <a:r>
              <a:rPr lang="en-US" sz="6800" dirty="0">
                <a:latin typeface="Corbel" panose="020B0503020204020204" pitchFamily="34" charset="0"/>
              </a:rPr>
              <a:t>-un </a:t>
            </a:r>
            <a:r>
              <a:rPr lang="en-US" sz="6800" dirty="0" err="1">
                <a:latin typeface="Corbel" panose="020B0503020204020204" pitchFamily="34" charset="0"/>
              </a:rPr>
              <a:t>labirint</a:t>
            </a:r>
            <a:r>
              <a:rPr lang="en-US" sz="6800" dirty="0">
                <a:latin typeface="Corbel" panose="020B0503020204020204" pitchFamily="34" charset="0"/>
              </a:rPr>
              <a:t>. </a:t>
            </a:r>
            <a:endParaRPr lang="x-none" sz="6800" dirty="0">
              <a:latin typeface="Corbel" panose="020B0503020204020204" pitchFamily="34" charset="0"/>
            </a:endParaRPr>
          </a:p>
          <a:p>
            <a:pPr fontAlgn="base"/>
            <a:r>
              <a:rPr lang="en-US" sz="6800" b="1" dirty="0" err="1">
                <a:latin typeface="Corbel" panose="020B0503020204020204" pitchFamily="34" charset="0"/>
              </a:rPr>
              <a:t>Gândiți-vă</a:t>
            </a:r>
            <a:r>
              <a:rPr lang="en-US" sz="6800" b="1" dirty="0">
                <a:latin typeface="Corbel" panose="020B0503020204020204" pitchFamily="34" charset="0"/>
              </a:rPr>
              <a:t> bine </a:t>
            </a:r>
            <a:r>
              <a:rPr lang="en-US" sz="6800" b="1" dirty="0" err="1">
                <a:latin typeface="Corbel" panose="020B0503020204020204" pitchFamily="34" charset="0"/>
              </a:rPr>
              <a:t>și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scrieți</a:t>
            </a:r>
            <a:r>
              <a:rPr lang="en-US" sz="6800" b="1" dirty="0">
                <a:latin typeface="Corbel" panose="020B0503020204020204" pitchFamily="34" charset="0"/>
              </a:rPr>
              <a:t>, </a:t>
            </a:r>
            <a:r>
              <a:rPr lang="en-US" sz="6800" b="1" dirty="0" err="1">
                <a:latin typeface="Corbel" panose="020B0503020204020204" pitchFamily="34" charset="0"/>
              </a:rPr>
              <a:t>ce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formă</a:t>
            </a:r>
            <a:r>
              <a:rPr lang="en-US" sz="6800" b="1" dirty="0">
                <a:latin typeface="Corbel" panose="020B0503020204020204" pitchFamily="34" charset="0"/>
              </a:rPr>
              <a:t> are </a:t>
            </a:r>
            <a:r>
              <a:rPr lang="en-US" sz="6800" b="1" dirty="0" err="1">
                <a:latin typeface="Corbel" panose="020B0503020204020204" pitchFamily="34" charset="0"/>
              </a:rPr>
              <a:t>acest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labirint</a:t>
            </a:r>
            <a:r>
              <a:rPr lang="en-US" sz="6800" b="1">
                <a:latin typeface="Corbel" panose="020B0503020204020204" pitchFamily="34" charset="0"/>
              </a:rPr>
              <a:t>.</a:t>
            </a:r>
            <a:endParaRPr lang="ru-RU" sz="6800" b="1" dirty="0">
              <a:latin typeface="Corbel" panose="020B0503020204020204" pitchFamily="34" charset="0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048000"/>
            <a:ext cx="20104100" cy="535304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47999"/>
            <a:ext cx="20110500" cy="535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515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9000" i="1" dirty="0" err="1" smtClean="0">
                <a:latin typeface="Corbel" panose="020B0503020204020204" pitchFamily="34" charset="0"/>
              </a:rPr>
              <a:t>Volunteer</a:t>
            </a:r>
            <a:r>
              <a:rPr lang="ru-RU" sz="9000" i="1" dirty="0" smtClean="0">
                <a:latin typeface="Corbel" panose="020B0503020204020204" pitchFamily="34" charset="0"/>
              </a:rPr>
              <a:t> </a:t>
            </a:r>
            <a:r>
              <a:rPr lang="ro-MD" sz="9000" i="1" dirty="0" smtClean="0">
                <a:latin typeface="Corbel" panose="020B0503020204020204" pitchFamily="34" charset="0"/>
              </a:rPr>
              <a:t> </a:t>
            </a:r>
            <a:r>
              <a:rPr lang="ru-RU" sz="9000" i="1" dirty="0" err="1" smtClean="0">
                <a:latin typeface="Corbel" panose="020B0503020204020204" pitchFamily="34" charset="0"/>
              </a:rPr>
              <a:t>Day</a:t>
            </a:r>
            <a:endParaRPr lang="ro-MD" sz="90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числа отмечают Международный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день добровольца?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e</a:t>
            </a:r>
            <a:r>
              <a:rPr lang="ro-MD" sz="7200" b="1" dirty="0" smtClean="0">
                <a:latin typeface="Corbel" panose="020B0503020204020204" pitchFamily="34" charset="0"/>
              </a:rPr>
              <a:t>ste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serbată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Ziua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internațională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voluntarilor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9000" i="1" dirty="0" err="1" smtClean="0">
                <a:latin typeface="Corbel" panose="020B0503020204020204" pitchFamily="34" charset="0"/>
              </a:rPr>
              <a:t>Volunteer</a:t>
            </a:r>
            <a:r>
              <a:rPr lang="ru-RU" sz="9000" i="1" dirty="0" smtClean="0">
                <a:latin typeface="Corbel" panose="020B0503020204020204" pitchFamily="34" charset="0"/>
              </a:rPr>
              <a:t> </a:t>
            </a:r>
            <a:r>
              <a:rPr lang="ro-MD" sz="9000" i="1" dirty="0" smtClean="0">
                <a:latin typeface="Corbel" panose="020B0503020204020204" pitchFamily="34" charset="0"/>
              </a:rPr>
              <a:t> </a:t>
            </a:r>
            <a:r>
              <a:rPr lang="ru-RU" sz="9000" i="1" dirty="0" err="1" smtClean="0">
                <a:latin typeface="Corbel" panose="020B0503020204020204" pitchFamily="34" charset="0"/>
              </a:rPr>
              <a:t>Day</a:t>
            </a:r>
            <a:endParaRPr lang="ro-MD" sz="9000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числа отмечают Международный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день добровольца?</a:t>
            </a:r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Pe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e</a:t>
            </a:r>
            <a:r>
              <a:rPr lang="ro-MD" sz="7200" b="1" smtClean="0">
                <a:latin typeface="Corbel" panose="020B0503020204020204" pitchFamily="34" charset="0"/>
              </a:rPr>
              <a:t>ste</a:t>
            </a:r>
            <a:r>
              <a:rPr lang="en-US" sz="7200" b="1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serbată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Ziua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internațională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voluntarilor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0684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5 июня отмечают Всемирный день окружающей среды.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Каждый год Программа ООН по окружающей среде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определяет тематику и девиз праздника. В 2007 году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девиз гласил, что таяние льда – это ТАКАЯ тема! </a:t>
            </a:r>
            <a:r>
              <a:rPr lang="ru-RU" sz="6000" b="1" dirty="0">
                <a:latin typeface="Corbel" panose="020B0503020204020204" pitchFamily="34" charset="0"/>
              </a:rPr>
              <a:t>Какая?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x-none" sz="6000" b="1" dirty="0">
              <a:latin typeface="Corbel" panose="020B0503020204020204" pitchFamily="34" charset="0"/>
            </a:endParaRPr>
          </a:p>
          <a:p>
            <a:pPr fontAlgn="base"/>
            <a:endParaRPr lang="x-none" sz="2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5 </a:t>
            </a:r>
            <a:r>
              <a:rPr lang="en-US" sz="6000" dirty="0" err="1">
                <a:latin typeface="Corbel" panose="020B0503020204020204" pitchFamily="34" charset="0"/>
              </a:rPr>
              <a:t>iunie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serbează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Ziua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Mondială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Mediului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fiece</a:t>
            </a:r>
            <a:r>
              <a:rPr lang="en-US" sz="6000" dirty="0">
                <a:latin typeface="Corbel" panose="020B0503020204020204" pitchFamily="34" charset="0"/>
              </a:rPr>
              <a:t> an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Programul</a:t>
            </a:r>
            <a:r>
              <a:rPr lang="en-US" sz="6000" dirty="0">
                <a:latin typeface="Corbel" panose="020B0503020204020204" pitchFamily="34" charset="0"/>
              </a:rPr>
              <a:t> ONU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Mediu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alege</a:t>
            </a:r>
            <a:r>
              <a:rPr lang="en-US" sz="6000" dirty="0">
                <a:latin typeface="Corbel" panose="020B0503020204020204" pitchFamily="34" charset="0"/>
              </a:rPr>
              <a:t> un motto al </a:t>
            </a:r>
            <a:r>
              <a:rPr lang="en-US" sz="6000" dirty="0" err="1">
                <a:latin typeface="Corbel" panose="020B0503020204020204" pitchFamily="34" charset="0"/>
              </a:rPr>
              <a:t>sărbătorii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2007 motto-</a:t>
            </a:r>
            <a:r>
              <a:rPr lang="en-US" sz="6000" dirty="0" err="1">
                <a:latin typeface="Corbel" panose="020B0503020204020204" pitchFamily="34" charset="0"/>
              </a:rPr>
              <a:t>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afirma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topirea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ghețarilor</a:t>
            </a:r>
            <a:r>
              <a:rPr lang="en-US" sz="6000" dirty="0">
                <a:latin typeface="Corbel" panose="020B0503020204020204" pitchFamily="34" charset="0"/>
              </a:rPr>
              <a:t>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subiect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>
                <a:latin typeface="Corbel" panose="020B0503020204020204" pitchFamily="34" charset="0"/>
              </a:rPr>
              <a:t>Continuați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printr</a:t>
            </a:r>
            <a:r>
              <a:rPr lang="en-US" sz="6000" b="1" dirty="0">
                <a:latin typeface="Corbel" panose="020B0503020204020204" pitchFamily="34" charset="0"/>
              </a:rPr>
              <a:t>-un </a:t>
            </a:r>
            <a:r>
              <a:rPr lang="en-US" sz="6000" b="1" dirty="0" err="1">
                <a:latin typeface="Corbel" panose="020B0503020204020204" pitchFamily="34" charset="0"/>
              </a:rPr>
              <a:t>adjectiv</a:t>
            </a:r>
            <a:r>
              <a:rPr lang="en-US" sz="6000" b="1" dirty="0">
                <a:latin typeface="Corbel" panose="020B0503020204020204" pitchFamily="34" charset="0"/>
              </a:rPr>
              <a:t>.</a:t>
            </a:r>
            <a:endParaRPr lang="ru-RU" sz="6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5 июня отмечают Всемирный день окружающей среды.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Каждый год Программа ООН по окружающей среде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определяет тематику и девиз праздника. В 2007 году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девиз гласил, что таяние льда – это ТАКАЯ тема! </a:t>
            </a:r>
            <a:r>
              <a:rPr lang="ru-RU" sz="6000" b="1" dirty="0">
                <a:latin typeface="Corbel" panose="020B0503020204020204" pitchFamily="34" charset="0"/>
              </a:rPr>
              <a:t>Какая?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x-none" sz="6000" b="1" dirty="0">
              <a:latin typeface="Corbel" panose="020B0503020204020204" pitchFamily="34" charset="0"/>
            </a:endParaRPr>
          </a:p>
          <a:p>
            <a:pPr fontAlgn="base"/>
            <a:endParaRPr lang="x-none" sz="2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Pe</a:t>
            </a:r>
            <a:r>
              <a:rPr lang="en-US" sz="6000" dirty="0">
                <a:latin typeface="Corbel" panose="020B0503020204020204" pitchFamily="34" charset="0"/>
              </a:rPr>
              <a:t> 5 </a:t>
            </a:r>
            <a:r>
              <a:rPr lang="en-US" sz="6000" dirty="0" err="1">
                <a:latin typeface="Corbel" panose="020B0503020204020204" pitchFamily="34" charset="0"/>
              </a:rPr>
              <a:t>iunie</a:t>
            </a:r>
            <a:r>
              <a:rPr lang="en-US" sz="6000" dirty="0">
                <a:latin typeface="Corbel" panose="020B0503020204020204" pitchFamily="34" charset="0"/>
              </a:rPr>
              <a:t> se </a:t>
            </a:r>
            <a:r>
              <a:rPr lang="en-US" sz="6000" dirty="0" err="1">
                <a:latin typeface="Corbel" panose="020B0503020204020204" pitchFamily="34" charset="0"/>
              </a:rPr>
              <a:t>serbează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Ziua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Mondială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Mediului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fiece</a:t>
            </a:r>
            <a:r>
              <a:rPr lang="en-US" sz="6000" dirty="0">
                <a:latin typeface="Corbel" panose="020B0503020204020204" pitchFamily="34" charset="0"/>
              </a:rPr>
              <a:t> an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Programul</a:t>
            </a:r>
            <a:r>
              <a:rPr lang="en-US" sz="6000" dirty="0">
                <a:latin typeface="Corbel" panose="020B0503020204020204" pitchFamily="34" charset="0"/>
              </a:rPr>
              <a:t> ONU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Mediu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alege</a:t>
            </a:r>
            <a:r>
              <a:rPr lang="en-US" sz="6000" dirty="0">
                <a:latin typeface="Corbel" panose="020B0503020204020204" pitchFamily="34" charset="0"/>
              </a:rPr>
              <a:t> un motto al </a:t>
            </a:r>
            <a:r>
              <a:rPr lang="en-US" sz="6000" dirty="0" err="1">
                <a:latin typeface="Corbel" panose="020B0503020204020204" pitchFamily="34" charset="0"/>
              </a:rPr>
              <a:t>sărbătorii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2007 motto-</a:t>
            </a:r>
            <a:r>
              <a:rPr lang="en-US" sz="6000" dirty="0" err="1">
                <a:latin typeface="Corbel" panose="020B0503020204020204" pitchFamily="34" charset="0"/>
              </a:rPr>
              <a:t>ul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afirma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topirea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ghețarilor</a:t>
            </a:r>
            <a:r>
              <a:rPr lang="en-US" sz="6000" dirty="0">
                <a:latin typeface="Corbel" panose="020B0503020204020204" pitchFamily="34" charset="0"/>
              </a:rPr>
              <a:t> e</a:t>
            </a:r>
            <a:r>
              <a:rPr lang="ro-MD" sz="6000" dirty="0">
                <a:latin typeface="Corbel" panose="020B0503020204020204" pitchFamily="34" charset="0"/>
              </a:rPr>
              <a:t>ste</a:t>
            </a:r>
            <a:r>
              <a:rPr lang="en-US" sz="6000" dirty="0">
                <a:latin typeface="Corbel" panose="020B0503020204020204" pitchFamily="34" charset="0"/>
              </a:rPr>
              <a:t> un </a:t>
            </a:r>
            <a:r>
              <a:rPr lang="en-US" sz="6000" dirty="0" err="1">
                <a:latin typeface="Corbel" panose="020B0503020204020204" pitchFamily="34" charset="0"/>
              </a:rPr>
              <a:t>subiect</a:t>
            </a:r>
            <a:r>
              <a:rPr lang="en-US" sz="6000" dirty="0">
                <a:latin typeface="Corbel" panose="020B0503020204020204" pitchFamily="34" charset="0"/>
              </a:rPr>
              <a:t>…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>
                <a:latin typeface="Corbel" panose="020B0503020204020204" pitchFamily="34" charset="0"/>
              </a:rPr>
              <a:t>Continuați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printr</a:t>
            </a:r>
            <a:r>
              <a:rPr lang="en-US" sz="6000" b="1" dirty="0">
                <a:latin typeface="Corbel" panose="020B0503020204020204" pitchFamily="34" charset="0"/>
              </a:rPr>
              <a:t>-un </a:t>
            </a:r>
            <a:r>
              <a:rPr lang="en-US" sz="6000" b="1" dirty="0" err="1">
                <a:latin typeface="Corbel" panose="020B0503020204020204" pitchFamily="34" charset="0"/>
              </a:rPr>
              <a:t>adjectiv</a:t>
            </a:r>
            <a:r>
              <a:rPr lang="en-US" sz="6000" b="1">
                <a:latin typeface="Corbel" panose="020B0503020204020204" pitchFamily="34" charset="0"/>
              </a:rPr>
              <a:t>.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4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Норвегии построили хранилище, в котором есть экземпляры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всех </a:t>
            </a:r>
            <a:r>
              <a:rPr lang="ru-RU" sz="5200" dirty="0">
                <a:latin typeface="Corbel" panose="020B0503020204020204" pitchFamily="34" charset="0"/>
              </a:rPr>
              <a:t>известных человеку зерновых культур. В случае катаклизма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местного </a:t>
            </a:r>
            <a:r>
              <a:rPr lang="ru-RU" sz="5200" dirty="0">
                <a:latin typeface="Corbel" panose="020B0503020204020204" pitchFamily="34" charset="0"/>
              </a:rPr>
              <a:t>или всемирного масштаба, эти образцы послужат для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возобновления </a:t>
            </a:r>
            <a:r>
              <a:rPr lang="ru-RU" sz="5200" dirty="0">
                <a:latin typeface="Corbel" panose="020B0503020204020204" pitchFamily="34" charset="0"/>
              </a:rPr>
              <a:t>рода. </a:t>
            </a:r>
            <a:r>
              <a:rPr lang="ru-RU" sz="5200" b="1" dirty="0">
                <a:latin typeface="Corbel" panose="020B0503020204020204" pitchFamily="34" charset="0"/>
              </a:rPr>
              <a:t>В честь какого легендарного транспортного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средства </a:t>
            </a:r>
            <a:r>
              <a:rPr lang="ru-RU" sz="5200" b="1" dirty="0">
                <a:latin typeface="Corbel" panose="020B0503020204020204" pitchFamily="34" charset="0"/>
              </a:rPr>
              <a:t>прозвали это хранилище? </a:t>
            </a:r>
            <a:endParaRPr lang="ro-MD" sz="5200" b="1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Norvegia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construit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depozit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imens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conține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exemplare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ale </a:t>
            </a:r>
            <a:r>
              <a:rPr lang="en-US" sz="5200" dirty="0" err="1">
                <a:latin typeface="Corbel" panose="020B0503020204020204" pitchFamily="34" charset="0"/>
              </a:rPr>
              <a:t>tuturor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plantelor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cunoscute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cazul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cataclism</a:t>
            </a:r>
            <a:r>
              <a:rPr lang="en-US" sz="5200" dirty="0">
                <a:latin typeface="Corbel" panose="020B0503020204020204" pitchFamily="34" charset="0"/>
              </a:rPr>
              <a:t> local </a:t>
            </a:r>
            <a:r>
              <a:rPr lang="en-US" sz="5200" dirty="0" err="1">
                <a:latin typeface="Corbel" panose="020B0503020204020204" pitchFamily="34" charset="0"/>
              </a:rPr>
              <a:t>sau</a:t>
            </a:r>
            <a:r>
              <a:rPr lang="en-US" sz="5200" dirty="0">
                <a:latin typeface="Corbel" panose="020B0503020204020204" pitchFamily="34" charset="0"/>
              </a:rPr>
              <a:t> global,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aceste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mostre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servi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reînnoirea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speciilor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cinstea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cărui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mijloc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de transport </a:t>
            </a:r>
            <a:r>
              <a:rPr lang="en-US" sz="5200" b="1" dirty="0" err="1">
                <a:latin typeface="Corbel" panose="020B0503020204020204" pitchFamily="34" charset="0"/>
              </a:rPr>
              <a:t>legendar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denumit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depozit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 </a:t>
            </a:r>
            <a:r>
              <a:rPr lang="ru-RU" sz="5200" dirty="0">
                <a:latin typeface="Corbel" panose="020B0503020204020204" pitchFamily="34" charset="0"/>
              </a:rPr>
              <a:t>Норвегии построили хранилище, в котором есть экземпляры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всех </a:t>
            </a:r>
            <a:r>
              <a:rPr lang="ru-RU" sz="5200" dirty="0">
                <a:latin typeface="Corbel" panose="020B0503020204020204" pitchFamily="34" charset="0"/>
              </a:rPr>
              <a:t>известных человеку зерновых культур. В случае катаклизма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местного </a:t>
            </a:r>
            <a:r>
              <a:rPr lang="ru-RU" sz="5200" dirty="0">
                <a:latin typeface="Corbel" panose="020B0503020204020204" pitchFamily="34" charset="0"/>
              </a:rPr>
              <a:t>или всемирного масштаба, эти образцы послужат для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возобновления </a:t>
            </a:r>
            <a:r>
              <a:rPr lang="ru-RU" sz="5200" dirty="0">
                <a:latin typeface="Corbel" panose="020B0503020204020204" pitchFamily="34" charset="0"/>
              </a:rPr>
              <a:t>рода. </a:t>
            </a:r>
            <a:r>
              <a:rPr lang="ru-RU" sz="5200" b="1" dirty="0">
                <a:latin typeface="Corbel" panose="020B0503020204020204" pitchFamily="34" charset="0"/>
              </a:rPr>
              <a:t>В честь какого легендарного транспортного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средства </a:t>
            </a:r>
            <a:r>
              <a:rPr lang="ru-RU" sz="5200" b="1" dirty="0">
                <a:latin typeface="Corbel" panose="020B0503020204020204" pitchFamily="34" charset="0"/>
              </a:rPr>
              <a:t>прозвали это хранилище? </a:t>
            </a:r>
            <a:endParaRPr lang="ro-MD" sz="5200" b="1" dirty="0">
              <a:latin typeface="Corbel" panose="020B0503020204020204" pitchFamily="34" charset="0"/>
            </a:endParaRPr>
          </a:p>
          <a:p>
            <a:pPr fontAlgn="base"/>
            <a:endParaRPr lang="ro-MD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Norvegia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construit</a:t>
            </a:r>
            <a:r>
              <a:rPr lang="en-US" sz="5200" dirty="0">
                <a:latin typeface="Corbel" panose="020B0503020204020204" pitchFamily="34" charset="0"/>
              </a:rPr>
              <a:t> un </a:t>
            </a:r>
            <a:r>
              <a:rPr lang="en-US" sz="5200" dirty="0" err="1">
                <a:latin typeface="Corbel" panose="020B0503020204020204" pitchFamily="34" charset="0"/>
              </a:rPr>
              <a:t>depozit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imens</a:t>
            </a:r>
            <a:r>
              <a:rPr lang="en-US" sz="5200" dirty="0">
                <a:latin typeface="Corbel" panose="020B0503020204020204" pitchFamily="34" charset="0"/>
              </a:rPr>
              <a:t>, care </a:t>
            </a:r>
            <a:r>
              <a:rPr lang="en-US" sz="5200" dirty="0" err="1">
                <a:latin typeface="Corbel" panose="020B0503020204020204" pitchFamily="34" charset="0"/>
              </a:rPr>
              <a:t>conține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exemplare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ale </a:t>
            </a:r>
            <a:r>
              <a:rPr lang="en-US" sz="5200" dirty="0" err="1">
                <a:latin typeface="Corbel" panose="020B0503020204020204" pitchFamily="34" charset="0"/>
              </a:rPr>
              <a:t>tuturor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plantelor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cunoscute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cazul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cataclism</a:t>
            </a:r>
            <a:r>
              <a:rPr lang="en-US" sz="5200" dirty="0">
                <a:latin typeface="Corbel" panose="020B0503020204020204" pitchFamily="34" charset="0"/>
              </a:rPr>
              <a:t> local </a:t>
            </a:r>
            <a:r>
              <a:rPr lang="en-US" sz="5200" dirty="0" err="1">
                <a:latin typeface="Corbel" panose="020B0503020204020204" pitchFamily="34" charset="0"/>
              </a:rPr>
              <a:t>sau</a:t>
            </a:r>
            <a:r>
              <a:rPr lang="en-US" sz="5200" dirty="0">
                <a:latin typeface="Corbel" panose="020B0503020204020204" pitchFamily="34" charset="0"/>
              </a:rPr>
              <a:t> global,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aceste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mostre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servi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pentru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reînnoirea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speciilor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cinstea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cărui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mijloc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de transport </a:t>
            </a:r>
            <a:r>
              <a:rPr lang="en-US" sz="5200" b="1" dirty="0" err="1">
                <a:latin typeface="Corbel" panose="020B0503020204020204" pitchFamily="34" charset="0"/>
              </a:rPr>
              <a:t>legendar</a:t>
            </a:r>
            <a:r>
              <a:rPr lang="en-US" sz="5200" b="1" dirty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denumit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depozit</a:t>
            </a:r>
            <a:r>
              <a:rPr lang="en-US" sz="5200" b="1" dirty="0">
                <a:latin typeface="Corbel" panose="020B0503020204020204" pitchFamily="34" charset="0"/>
              </a:rPr>
              <a:t>?</a:t>
            </a:r>
            <a:endParaRPr lang="ru-RU" sz="5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347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789" y="1127499"/>
            <a:ext cx="10388599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3770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Негативное влияние человека на окружающую среду вредит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самому человеку. Поэтому в рамках социальной кампании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рисунки и тексты проблем нанесли на НИХ. На наскальных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рисунках 50000-летней давности изображены ОНИ и кенгуру.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Назовите ИХ.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Impactul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negativ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care o </a:t>
            </a:r>
            <a:r>
              <a:rPr lang="en-US" sz="5200" dirty="0" err="1">
                <a:latin typeface="Corbel" panose="020B0503020204020204" pitchFamily="34" charset="0"/>
              </a:rPr>
              <a:t>persoană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provoacă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mediului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dăunează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fel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persoanei</a:t>
            </a:r>
            <a:r>
              <a:rPr lang="ro-MD" sz="5200" dirty="0">
                <a:latin typeface="Corbel" panose="020B0503020204020204" pitchFamily="34" charset="0"/>
              </a:rPr>
              <a:t> respective</a:t>
            </a:r>
            <a:r>
              <a:rPr lang="en-US" sz="5200" dirty="0">
                <a:latin typeface="Corbel" panose="020B0503020204020204" pitchFamily="34" charset="0"/>
              </a:rPr>
              <a:t>. De </a:t>
            </a:r>
            <a:r>
              <a:rPr lang="en-US" sz="5200" dirty="0" err="1">
                <a:latin typeface="Corbel" panose="020B0503020204020204" pitchFamily="34" charset="0"/>
              </a:rPr>
              <a:t>aceea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cadrul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campanii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sociale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informația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despre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acest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fapt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fost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plasată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ELE.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unele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desene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murale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vechi</a:t>
            </a:r>
            <a:r>
              <a:rPr lang="ro-MD" sz="5200" dirty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de 50 mii de </a:t>
            </a:r>
            <a:r>
              <a:rPr lang="en-US" sz="5200" dirty="0" err="1">
                <a:latin typeface="Corbel" panose="020B0503020204020204" pitchFamily="34" charset="0"/>
              </a:rPr>
              <a:t>ani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sunt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reprezentate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ELE,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cangurii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o-MD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>
                <a:latin typeface="Corbel" panose="020B0503020204020204" pitchFamily="34" charset="0"/>
              </a:rPr>
              <a:t>Ce </a:t>
            </a:r>
            <a:r>
              <a:rPr lang="en-US" sz="5200" b="1" dirty="0" err="1">
                <a:latin typeface="Corbel" panose="020B0503020204020204" pitchFamily="34" charset="0"/>
              </a:rPr>
              <a:t>sunt</a:t>
            </a:r>
            <a:r>
              <a:rPr lang="en-US" sz="5200" b="1" dirty="0">
                <a:latin typeface="Corbel" panose="020B0503020204020204" pitchFamily="34" charset="0"/>
              </a:rPr>
              <a:t> ELE? </a:t>
            </a:r>
            <a:endParaRPr lang="ru-RU" sz="5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1037</Words>
  <Application>Microsoft Office PowerPoint</Application>
  <PresentationFormat>Произвольный</PresentationFormat>
  <Paragraphs>152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421</cp:revision>
  <dcterms:modified xsi:type="dcterms:W3CDTF">2021-01-13T12:17:44Z</dcterms:modified>
</cp:coreProperties>
</file>