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6" r:id="rId4"/>
    <p:sldId id="258" r:id="rId5"/>
    <p:sldId id="259" r:id="rId6"/>
    <p:sldId id="273" r:id="rId7"/>
    <p:sldId id="261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74" r:id="rId16"/>
    <p:sldId id="272" r:id="rId17"/>
    <p:sldId id="269" r:id="rId18"/>
    <p:sldId id="270" r:id="rId19"/>
    <p:sldId id="271" r:id="rId20"/>
    <p:sldId id="257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5C7B"/>
    <a:srgbClr val="618D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41472" y="979806"/>
            <a:ext cx="16979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59557" y="404664"/>
            <a:ext cx="3836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</a:t>
            </a:r>
            <a:endParaRPr lang="ru-RU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3059832" y="3429000"/>
            <a:ext cx="580280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strike="noStrike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</a:t>
            </a:r>
            <a:endParaRPr lang="ru-RU" sz="4800" b="1" strike="noStrike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strike="noStrike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РАВЕНСТВА</a:t>
            </a:r>
            <a:endParaRPr lang="ru-RU" sz="4800" b="1" strike="noStrike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strike="noStrike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ТРЕУГОЛЬНИКОВ</a:t>
            </a:r>
            <a:endParaRPr lang="ru-RU" sz="4800" b="1" strike="noStrike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160095" y="5818038"/>
            <a:ext cx="38728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М.Н.</a:t>
            </a:r>
            <a:endParaRPr lang="ru-RU" b="1" dirty="0" smtClean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256 ГО ЗАТО Фокино</a:t>
            </a:r>
            <a:endParaRPr lang="ru-RU" b="1" dirty="0" smtClean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край</a:t>
            </a:r>
            <a:endParaRPr lang="ru-RU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3" descr="C:\Users\KarMaN\Desktop\pngwing.com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34" t="12827" r="13649" b="11040"/>
          <a:stretch>
            <a:fillRect/>
          </a:stretch>
        </p:blipFill>
        <p:spPr bwMode="auto">
          <a:xfrm>
            <a:off x="0" y="1789875"/>
            <a:ext cx="3131840" cy="4960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95936" y="1808019"/>
            <a:ext cx="3867600" cy="48245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 userDrawn="1"/>
        </p:nvSpPr>
        <p:spPr>
          <a:xfrm>
            <a:off x="1641149" y="4437112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 userDrawn="1"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 userDrawn="1"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 userDrawn="1"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Равнобедренный треугольник 1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476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3" descr="C:\Users\KarMaN\Desktop\pngwing.com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34" t="12827" r="13649" b="11040"/>
          <a:stretch>
            <a:fillRect/>
          </a:stretch>
        </p:blipFill>
        <p:spPr bwMode="auto">
          <a:xfrm flipH="1">
            <a:off x="7184468" y="3289327"/>
            <a:ext cx="1960359" cy="321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575556" y="2132856"/>
            <a:ext cx="7992888" cy="792088"/>
          </a:xfrm>
          <a:prstGeom prst="rect">
            <a:avLst/>
          </a:prstGeom>
          <a:solidFill>
            <a:schemeClr val="bg1"/>
          </a:solidFill>
          <a:ln w="444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575556" y="3072537"/>
            <a:ext cx="7992888" cy="792088"/>
          </a:xfrm>
          <a:prstGeom prst="rect">
            <a:avLst/>
          </a:prstGeom>
          <a:solidFill>
            <a:schemeClr val="bg1"/>
          </a:solidFill>
          <a:ln w="444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75556" y="4020450"/>
            <a:ext cx="7992888" cy="792088"/>
          </a:xfrm>
          <a:prstGeom prst="rect">
            <a:avLst/>
          </a:prstGeom>
          <a:solidFill>
            <a:schemeClr val="bg1"/>
          </a:solidFill>
          <a:ln w="444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575556" y="4961247"/>
            <a:ext cx="7992888" cy="792088"/>
          </a:xfrm>
          <a:prstGeom prst="rect">
            <a:avLst/>
          </a:prstGeom>
          <a:solidFill>
            <a:schemeClr val="bg1"/>
          </a:solidFill>
          <a:ln w="444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476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 rot="5400000">
            <a:off x="3949658" y="1250758"/>
            <a:ext cx="3816424" cy="52925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 userDrawn="1"/>
        </p:nvSpPr>
        <p:spPr>
          <a:xfrm>
            <a:off x="1641149" y="4437112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 userDrawn="1"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 userDrawn="1"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 userDrawn="1"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3" descr="C:\Users\KarMaN\Desktop\pngwing.com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34" t="12827" r="13649" b="11040"/>
          <a:stretch>
            <a:fillRect/>
          </a:stretch>
        </p:blipFill>
        <p:spPr bwMode="auto">
          <a:xfrm flipH="1">
            <a:off x="7184468" y="3289327"/>
            <a:ext cx="1960359" cy="321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Равнобедренный треугольник 21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476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95936" y="2564904"/>
            <a:ext cx="460851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3" descr="C:\Users\KarMaN\Desktop\pngwing.com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34" t="12827" r="13649" b="11040"/>
          <a:stretch>
            <a:fillRect/>
          </a:stretch>
        </p:blipFill>
        <p:spPr bwMode="auto">
          <a:xfrm>
            <a:off x="0" y="1789875"/>
            <a:ext cx="3131840" cy="4960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s://handmade.minemegashop.ru/pictures/1024399040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7448" y="4797151"/>
            <a:ext cx="1478349" cy="1951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avatars.mds.yandex.net/get-mpic/4362548/img_id8352221395672258214.jpeg/ori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4038">
            <a:off x="6777562" y="3279277"/>
            <a:ext cx="1597410" cy="2172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476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 rot="5400000">
            <a:off x="3949658" y="1250758"/>
            <a:ext cx="3816424" cy="52925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23528" y="2778487"/>
            <a:ext cx="3384376" cy="7920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23528" y="3718168"/>
            <a:ext cx="3384376" cy="7920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323528" y="4666081"/>
            <a:ext cx="3384376" cy="7920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23528" y="5606878"/>
            <a:ext cx="3384376" cy="7920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476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Picture 3" descr="C:\Users\KarMaN\Desktop\pngwing.com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34" t="12827" r="13649" b="11040"/>
          <a:stretch>
            <a:fillRect/>
          </a:stretch>
        </p:blipFill>
        <p:spPr bwMode="auto">
          <a:xfrm flipH="1">
            <a:off x="7184468" y="3289327"/>
            <a:ext cx="1960359" cy="321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 rot="5400000">
            <a:off x="2217602" y="-481298"/>
            <a:ext cx="4752528" cy="78205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029470" y="512676"/>
            <a:ext cx="7128792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равенства треугольников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3" descr="C:\Users\KarMaN\Desktop\pngwing.com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34" t="12827" r="13649" b="11040"/>
          <a:stretch>
            <a:fillRect/>
          </a:stretch>
        </p:blipFill>
        <p:spPr bwMode="auto">
          <a:xfrm flipH="1">
            <a:off x="6742823" y="2564904"/>
            <a:ext cx="2402004" cy="3939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../media/image4.jpe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3312189_16-p-sinie-treugolniki-fon-19.jpg"/>
          <p:cNvPicPr>
            <a:picLocks noChangeAspect="1" noChangeArrowheads="1"/>
          </p:cNvPicPr>
          <p:nvPr userDrawn="1"/>
        </p:nvPicPr>
        <p:blipFill>
          <a:blip r:embed="rId15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hyperlink" Target="https://catherineasquithgallery.com/uploads/posts/2021-02/1613312189_16-p-sinie-treugolniki-fon-19.jpg" TargetMode="External"/><Relationship Id="rId1" Type="http://schemas.openxmlformats.org/officeDocument/2006/relationships/hyperlink" Target="https://w7.pngwing.com/pngs/37/141/png-transparent-geek-cartoon-boy-miscellaneous-photography-hand.pn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8" Type="http://schemas.openxmlformats.org/officeDocument/2006/relationships/slide" Target="slide10.xml"/><Relationship Id="rId7" Type="http://schemas.openxmlformats.org/officeDocument/2006/relationships/slide" Target="slide9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7" Type="http://schemas.openxmlformats.org/officeDocument/2006/relationships/slideLayout" Target="../slideLayouts/slideLayout8.xml"/><Relationship Id="rId16" Type="http://schemas.openxmlformats.org/officeDocument/2006/relationships/slide" Target="slide18.xml"/><Relationship Id="rId15" Type="http://schemas.openxmlformats.org/officeDocument/2006/relationships/slide" Target="slide17.xml"/><Relationship Id="rId14" Type="http://schemas.openxmlformats.org/officeDocument/2006/relationships/slide" Target="slide16.xml"/><Relationship Id="rId13" Type="http://schemas.openxmlformats.org/officeDocument/2006/relationships/slide" Target="slide15.xml"/><Relationship Id="rId12" Type="http://schemas.openxmlformats.org/officeDocument/2006/relationships/slide" Target="slide14.xml"/><Relationship Id="rId11" Type="http://schemas.openxmlformats.org/officeDocument/2006/relationships/slide" Target="slide13.xml"/><Relationship Id="rId10" Type="http://schemas.openxmlformats.org/officeDocument/2006/relationships/slide" Target="slide12.xml"/><Relationship Id="rId1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7160" y="5805805"/>
            <a:ext cx="3885565" cy="8750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127269" y="3535884"/>
            <a:ext cx="124015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87246" y="5516867"/>
            <a:ext cx="125394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2484872"/>
            <a:ext cx="1221071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3678" y="332656"/>
            <a:ext cx="857068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Отрезки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пересекаются под прямым углом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точке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является серединой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отрезка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угол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BDO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САО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равен 33°.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3923928" y="2708920"/>
            <a:ext cx="3240360" cy="252028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4689343" y="2924944"/>
            <a:ext cx="1613311" cy="206930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292064" y="2944756"/>
            <a:ext cx="861634" cy="2304256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923928" y="2708920"/>
            <a:ext cx="765413" cy="2285324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6132362" y="4414234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4770278" y="3356992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656995" y="224725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69363" y="522219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94418" y="497214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122642" y="249077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10901" y="341476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оловина рамки 43"/>
          <p:cNvSpPr/>
          <p:nvPr/>
        </p:nvSpPr>
        <p:spPr>
          <a:xfrm rot="18591245">
            <a:off x="5184274" y="3814517"/>
            <a:ext cx="266933" cy="290154"/>
          </a:xfrm>
          <a:prstGeom prst="halfFrame">
            <a:avLst>
              <a:gd name="adj1" fmla="val 3333"/>
              <a:gd name="adj2" fmla="val 433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023802" y="306460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Равнобедренный треугольник 45"/>
          <p:cNvSpPr/>
          <p:nvPr/>
        </p:nvSpPr>
        <p:spPr>
          <a:xfrm rot="15533541">
            <a:off x="6435695" y="2088223"/>
            <a:ext cx="873350" cy="1353506"/>
          </a:xfrm>
          <a:prstGeom prst="triangle">
            <a:avLst>
              <a:gd name="adj" fmla="val 15527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 rot="19873055">
            <a:off x="6615514" y="2435314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103261" y="3093017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Дуга 48"/>
          <p:cNvSpPr/>
          <p:nvPr/>
        </p:nvSpPr>
        <p:spPr>
          <a:xfrm rot="6258437">
            <a:off x="3923241" y="2758014"/>
            <a:ext cx="360040" cy="373485"/>
          </a:xfrm>
          <a:prstGeom prst="arc">
            <a:avLst>
              <a:gd name="adj1" fmla="val 16397772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Управляющая кнопка: домой 49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Управляющая кнопка: далее 50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45" grpId="0"/>
      <p:bldP spid="46" grpId="0" animBg="1"/>
      <p:bldP spid="6" grpId="0" animBg="1"/>
      <p:bldP spid="6" grpId="1" animBg="1"/>
      <p:bldP spid="7" grpId="0" animBg="1"/>
      <p:bldP spid="7" grpId="1" animBg="1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Равнобедренный треугольник 17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3923928" y="2750056"/>
            <a:ext cx="3744416" cy="2520280"/>
          </a:xfrm>
          <a:prstGeom prst="parallelogram">
            <a:avLst>
              <a:gd name="adj" fmla="val 31894"/>
            </a:avLst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H="1">
            <a:off x="3923928" y="2750056"/>
            <a:ext cx="3744416" cy="252028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546662" y="513315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04248" y="514574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Дуга 23"/>
          <p:cNvSpPr/>
          <p:nvPr/>
        </p:nvSpPr>
        <p:spPr>
          <a:xfrm rot="266325">
            <a:off x="3869817" y="4782020"/>
            <a:ext cx="445931" cy="471137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уга 24"/>
          <p:cNvSpPr/>
          <p:nvPr/>
        </p:nvSpPr>
        <p:spPr>
          <a:xfrm rot="10611999">
            <a:off x="7231485" y="2784754"/>
            <a:ext cx="445931" cy="471137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Дуга 25"/>
          <p:cNvSpPr/>
          <p:nvPr/>
        </p:nvSpPr>
        <p:spPr>
          <a:xfrm rot="12733157">
            <a:off x="7231979" y="2684910"/>
            <a:ext cx="290517" cy="308053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уга 26"/>
          <p:cNvSpPr/>
          <p:nvPr/>
        </p:nvSpPr>
        <p:spPr>
          <a:xfrm rot="2767559">
            <a:off x="4045284" y="5045606"/>
            <a:ext cx="302599" cy="297493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/>
          <p:cNvSpPr/>
          <p:nvPr/>
        </p:nvSpPr>
        <p:spPr>
          <a:xfrm rot="1657054">
            <a:off x="4013654" y="4971355"/>
            <a:ext cx="460466" cy="445994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уга 28"/>
          <p:cNvSpPr/>
          <p:nvPr/>
        </p:nvSpPr>
        <p:spPr>
          <a:xfrm rot="13730982">
            <a:off x="7041303" y="2774652"/>
            <a:ext cx="507635" cy="319021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492143" y="548680"/>
            <a:ext cx="59181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градусную меру угла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АВС.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08672" y="236802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92491" y="236802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83568" y="4509120"/>
            <a:ext cx="1259911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189028" y="3501008"/>
            <a:ext cx="11383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189028" y="5517232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домой 43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Управляющая кнопка: далее 44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4161271" y="4428369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457987" y="4808671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674421" y="272793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Равнобедренный треугольник 42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 rot="6564495">
            <a:off x="3540046" y="2262180"/>
            <a:ext cx="1035751" cy="1250425"/>
          </a:xfrm>
          <a:prstGeom prst="triangle">
            <a:avLst>
              <a:gd name="adj" fmla="val 19984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 rot="20519114">
            <a:off x="3349976" y="2443637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48" grpId="0"/>
      <p:bldP spid="43" grpId="0" animBg="1"/>
      <p:bldP spid="43" grpId="1" animBg="1"/>
      <p:bldP spid="42" grpId="0" animBg="1"/>
      <p:bldP spid="42" grpId="1" animBg="1"/>
      <p:bldP spid="41" grpId="0" animBg="1"/>
      <p:bldP spid="41" grpId="1" animBg="1"/>
      <p:bldP spid="5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89028" y="3501008"/>
            <a:ext cx="11383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9399" y="2499760"/>
            <a:ext cx="114408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89028" y="5517232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2143" y="548680"/>
            <a:ext cx="64899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периметр треугольника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АВС.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араллелограмм 29"/>
          <p:cNvSpPr/>
          <p:nvPr/>
        </p:nvSpPr>
        <p:spPr>
          <a:xfrm>
            <a:off x="3923928" y="2750056"/>
            <a:ext cx="3744416" cy="2520280"/>
          </a:xfrm>
          <a:prstGeom prst="parallelogram">
            <a:avLst>
              <a:gd name="adj" fmla="val 31894"/>
            </a:avLst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3923928" y="2750056"/>
            <a:ext cx="3744416" cy="252028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546662" y="513315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804248" y="514574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Дуга 33"/>
          <p:cNvSpPr/>
          <p:nvPr/>
        </p:nvSpPr>
        <p:spPr>
          <a:xfrm rot="266325">
            <a:off x="3869817" y="4782020"/>
            <a:ext cx="445931" cy="471137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Дуга 34"/>
          <p:cNvSpPr/>
          <p:nvPr/>
        </p:nvSpPr>
        <p:spPr>
          <a:xfrm rot="10611999">
            <a:off x="7231485" y="2784754"/>
            <a:ext cx="445931" cy="471137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уга 35"/>
          <p:cNvSpPr/>
          <p:nvPr/>
        </p:nvSpPr>
        <p:spPr>
          <a:xfrm rot="12733157">
            <a:off x="7231979" y="2684910"/>
            <a:ext cx="290517" cy="308053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Дуга 36"/>
          <p:cNvSpPr/>
          <p:nvPr/>
        </p:nvSpPr>
        <p:spPr>
          <a:xfrm rot="2767559">
            <a:off x="4045284" y="5045606"/>
            <a:ext cx="302599" cy="297493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1657054">
            <a:off x="4013654" y="4971355"/>
            <a:ext cx="460466" cy="445994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Дуга 38"/>
          <p:cNvSpPr/>
          <p:nvPr/>
        </p:nvSpPr>
        <p:spPr>
          <a:xfrm rot="13730982">
            <a:off x="7041303" y="2774652"/>
            <a:ext cx="507635" cy="319021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4408672" y="236802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592491" y="236802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258302" y="528639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 rot="19540951">
            <a:off x="5457582" y="367924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027306" y="359077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 rot="19565177">
            <a:off x="3105821" y="2519141"/>
            <a:ext cx="4501330" cy="1610736"/>
          </a:xfrm>
          <a:prstGeom prst="triangle">
            <a:avLst>
              <a:gd name="adj" fmla="val 45761"/>
            </a:avLst>
          </a:prstGeom>
          <a:noFill/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Управляющая кнопка: домой 47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Управляющая кнопка: далее 4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7" grpId="1" animBg="1"/>
      <p:bldP spid="6" grpId="0" animBg="1"/>
      <p:bldP spid="6" grpId="1" animBg="1"/>
      <p:bldP spid="5" grpId="0" animBg="1"/>
      <p:bldP spid="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127269" y="3535884"/>
            <a:ext cx="124015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87246" y="5516867"/>
            <a:ext cx="125394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676403" y="2768344"/>
            <a:ext cx="2055837" cy="26513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755576" y="2484872"/>
            <a:ext cx="1221071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19337" y="525759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49926" y="2428094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29345" y="239141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14648" y="53118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860032" y="4520300"/>
            <a:ext cx="144016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уга 15"/>
          <p:cNvSpPr/>
          <p:nvPr/>
        </p:nvSpPr>
        <p:spPr>
          <a:xfrm rot="18757079">
            <a:off x="6252427" y="4860727"/>
            <a:ext cx="914400" cy="914400"/>
          </a:xfrm>
          <a:prstGeom prst="arc">
            <a:avLst>
              <a:gd name="adj1" fmla="val 16304430"/>
              <a:gd name="adj2" fmla="val 20288102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/>
          <p:cNvSpPr/>
          <p:nvPr/>
        </p:nvSpPr>
        <p:spPr>
          <a:xfrm rot="21220401">
            <a:off x="3474982" y="4800374"/>
            <a:ext cx="914400" cy="914400"/>
          </a:xfrm>
          <a:prstGeom prst="arc">
            <a:avLst>
              <a:gd name="adj1" fmla="val 17343662"/>
              <a:gd name="adj2" fmla="val 20288102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7116200" y="394625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Равнобедренный треугольник 30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араллелограмм 33"/>
          <p:cNvSpPr/>
          <p:nvPr/>
        </p:nvSpPr>
        <p:spPr>
          <a:xfrm>
            <a:off x="3827464" y="2750056"/>
            <a:ext cx="3744416" cy="2671936"/>
          </a:xfrm>
          <a:prstGeom prst="parallelogram">
            <a:avLst>
              <a:gd name="adj" fmla="val 31894"/>
            </a:avLst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3827465" y="2768344"/>
            <a:ext cx="3740394" cy="265139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6117778" y="4596180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3850293" y="2768344"/>
            <a:ext cx="826110" cy="2651392"/>
          </a:xfrm>
          <a:prstGeom prst="line">
            <a:avLst/>
          </a:prstGeom>
          <a:ln w="539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Равнобедренный треугольник 21"/>
          <p:cNvSpPr/>
          <p:nvPr/>
        </p:nvSpPr>
        <p:spPr>
          <a:xfrm rot="14523414">
            <a:off x="2746379" y="4742448"/>
            <a:ext cx="989283" cy="756970"/>
          </a:xfrm>
          <a:prstGeom prst="triangle">
            <a:avLst>
              <a:gd name="adj" fmla="val 68010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932182" y="2031446"/>
            <a:ext cx="481523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92143" y="548680"/>
            <a:ext cx="59181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длину отрезка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Управляющая кнопка: домой 47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Управляющая кнопка: далее 4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0.09045 -0.3724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-18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" grpId="0" animBg="1"/>
      <p:bldP spid="6" grpId="1" animBg="1"/>
      <p:bldP spid="5" grpId="0" animBg="1"/>
      <p:bldP spid="5" grpId="1" animBg="1"/>
      <p:bldP spid="22" grpId="0" animBg="1"/>
      <p:bldP spid="22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6847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78923" y="5510025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78923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7884368" y="1450520"/>
            <a:ext cx="110872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676403" y="2768344"/>
            <a:ext cx="2055837" cy="26513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549926" y="2428094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29345" y="239141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14648" y="53118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Дуга 30"/>
          <p:cNvSpPr/>
          <p:nvPr/>
        </p:nvSpPr>
        <p:spPr>
          <a:xfrm rot="9943658">
            <a:off x="6970676" y="2439629"/>
            <a:ext cx="849858" cy="883605"/>
          </a:xfrm>
          <a:prstGeom prst="arc">
            <a:avLst>
              <a:gd name="adj1" fmla="val 17024803"/>
              <a:gd name="adj2" fmla="val 20288102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6802173" y="3190650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араллелограмм 32"/>
          <p:cNvSpPr/>
          <p:nvPr/>
        </p:nvSpPr>
        <p:spPr>
          <a:xfrm>
            <a:off x="3827464" y="2750056"/>
            <a:ext cx="3744416" cy="2671936"/>
          </a:xfrm>
          <a:prstGeom prst="parallelogram">
            <a:avLst>
              <a:gd name="adj" fmla="val 31894"/>
            </a:avLst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3827465" y="2768344"/>
            <a:ext cx="3740394" cy="265139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519337" y="525759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Дуга 37"/>
          <p:cNvSpPr/>
          <p:nvPr/>
        </p:nvSpPr>
        <p:spPr>
          <a:xfrm rot="228552">
            <a:off x="3484258" y="4829887"/>
            <a:ext cx="849858" cy="883605"/>
          </a:xfrm>
          <a:prstGeom prst="arc">
            <a:avLst>
              <a:gd name="adj1" fmla="val 16836758"/>
              <a:gd name="adj2" fmla="val 199177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4548080" y="295424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 flipV="1">
            <a:off x="4786187" y="4602799"/>
            <a:ext cx="86365" cy="19222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 flipV="1">
            <a:off x="6444208" y="3442914"/>
            <a:ext cx="86365" cy="19222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309208" y="4206277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88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Равнобедренный треугольник 43"/>
          <p:cNvSpPr/>
          <p:nvPr/>
        </p:nvSpPr>
        <p:spPr>
          <a:xfrm rot="6564495">
            <a:off x="3611373" y="2362935"/>
            <a:ext cx="1035751" cy="1099175"/>
          </a:xfrm>
          <a:prstGeom prst="triangle">
            <a:avLst>
              <a:gd name="adj" fmla="val 33647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3409736" y="2443637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Управляющая кнопка: домой 45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Управляющая кнопка: далее 46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492143" y="548680"/>
            <a:ext cx="59181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градусную меру угла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39" grpId="0"/>
      <p:bldP spid="44" grpId="0" animBg="1"/>
      <p:bldP spid="11" grpId="0" animBg="1"/>
      <p:bldP spid="11" grpId="1" animBg="1"/>
      <p:bldP spid="14" grpId="0" animBg="1"/>
      <p:bldP spid="14" grpId="1" animBg="1"/>
      <p:bldP spid="13" grpId="0" animBg="1"/>
      <p:bldP spid="1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внобедренный треугольник 9"/>
          <p:cNvSpPr/>
          <p:nvPr/>
        </p:nvSpPr>
        <p:spPr>
          <a:xfrm>
            <a:off x="7824557" y="1451789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 rot="9195860" flipH="1">
            <a:off x="4067145" y="3215238"/>
            <a:ext cx="3576444" cy="1136094"/>
          </a:xfrm>
          <a:prstGeom prst="triangle">
            <a:avLst>
              <a:gd name="adj" fmla="val 65444"/>
            </a:avLst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2176698" flipH="1" flipV="1">
            <a:off x="4048455" y="3753175"/>
            <a:ext cx="3468628" cy="1040438"/>
          </a:xfrm>
          <a:prstGeom prst="triangle">
            <a:avLst>
              <a:gd name="adj" fmla="val 68949"/>
            </a:avLst>
          </a:prstGeom>
          <a:solidFill>
            <a:schemeClr val="accent3">
              <a:lumMod val="20000"/>
              <a:lumOff val="80000"/>
            </a:schemeClr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3721633" y="3645024"/>
            <a:ext cx="404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13951" y="381983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7726" y="216720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92280" y="530949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Дуга 19"/>
          <p:cNvSpPr/>
          <p:nvPr/>
        </p:nvSpPr>
        <p:spPr>
          <a:xfrm rot="10800000">
            <a:off x="6389826" y="3824922"/>
            <a:ext cx="448251" cy="423174"/>
          </a:xfrm>
          <a:prstGeom prst="arc">
            <a:avLst>
              <a:gd name="adj1" fmla="val 14951609"/>
              <a:gd name="adj2" fmla="val 12656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2895871">
            <a:off x="4293085" y="3723316"/>
            <a:ext cx="445931" cy="471137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4502764">
            <a:off x="4228821" y="3963371"/>
            <a:ext cx="436398" cy="332347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4366576">
            <a:off x="4281105" y="3938797"/>
            <a:ext cx="460466" cy="445994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rot="3571309">
            <a:off x="4227522" y="3751184"/>
            <a:ext cx="436398" cy="332347"/>
          </a:xfrm>
          <a:prstGeom prst="arc">
            <a:avLst>
              <a:gd name="adj1" fmla="val 15478386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492143" y="548680"/>
            <a:ext cx="63357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площадь треугольника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4244950"/>
            <a:ext cx="9925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17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08104" y="3332582"/>
            <a:ext cx="10615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123728" y="3501008"/>
            <a:ext cx="12036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82287" y="4509120"/>
            <a:ext cx="116119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123728" y="5516867"/>
            <a:ext cx="11819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82287" y="2498300"/>
            <a:ext cx="114980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Равнобедренный треугольник 32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Равнобедренный треугольник 31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5379161" y="3435664"/>
            <a:ext cx="112883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17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Дуга 18"/>
          <p:cNvSpPr/>
          <p:nvPr/>
        </p:nvSpPr>
        <p:spPr>
          <a:xfrm rot="16848313">
            <a:off x="6364098" y="3831516"/>
            <a:ext cx="448251" cy="423174"/>
          </a:xfrm>
          <a:prstGeom prst="arc">
            <a:avLst>
              <a:gd name="adj1" fmla="val 16082864"/>
              <a:gd name="adj2" fmla="val 464018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Управляющая кнопка: домой 35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Управляющая кнопка: далее 36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34" grpId="0" animBg="1"/>
      <p:bldP spid="34" grpId="1" animBg="1"/>
      <p:bldP spid="32" grpId="0" animBg="1"/>
      <p:bldP spid="32" grpId="1" animBg="1"/>
      <p:bldP spid="3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99399" y="4509120"/>
            <a:ext cx="114408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3728" y="5510025"/>
            <a:ext cx="1171827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496413"/>
            <a:ext cx="61915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пар равных треугольников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изображено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рисунке?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78923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рапеция 2"/>
          <p:cNvSpPr/>
          <p:nvPr/>
        </p:nvSpPr>
        <p:spPr>
          <a:xfrm>
            <a:off x="3795623" y="2636911"/>
            <a:ext cx="3440673" cy="2592289"/>
          </a:xfrm>
          <a:prstGeom prst="trapezoid">
            <a:avLst>
              <a:gd name="adj" fmla="val 30291"/>
            </a:avLst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4572000" y="2636911"/>
            <a:ext cx="2664296" cy="25922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3795623" y="2636911"/>
            <a:ext cx="2648585" cy="25922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491880" y="5208409"/>
            <a:ext cx="404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70832" y="2207613"/>
            <a:ext cx="404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241912" y="2222094"/>
            <a:ext cx="404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047664" y="5208407"/>
            <a:ext cx="404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313663" y="3574143"/>
            <a:ext cx="404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 flipV="1">
            <a:off x="4761430" y="4114659"/>
            <a:ext cx="86365" cy="19222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 flipV="1">
            <a:off x="5942439" y="2977593"/>
            <a:ext cx="86365" cy="19222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 flipV="1">
            <a:off x="5897243" y="3003896"/>
            <a:ext cx="86365" cy="19222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6241638" y="4200699"/>
            <a:ext cx="8636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4990211" y="2991123"/>
            <a:ext cx="8636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5033550" y="3044858"/>
            <a:ext cx="8636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>
            <a:off x="6657123" y="3443642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6657123" y="3530292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>
            <a:off x="6687894" y="3599235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4227807" y="3443641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4185364" y="3531997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4156294" y="3599235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Равнобедренный треугольник 1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Управляющая кнопка: домой 53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Управляющая кнопка: далее 54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1" grpId="0" animBg="1"/>
      <p:bldP spid="11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3728" y="5510025"/>
            <a:ext cx="1171827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78923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65633" y="600514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43426" y="182632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24794" y="597771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23989" y="600514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Дуга 30"/>
          <p:cNvSpPr/>
          <p:nvPr/>
        </p:nvSpPr>
        <p:spPr>
          <a:xfrm rot="8962933">
            <a:off x="5284576" y="2585186"/>
            <a:ext cx="603161" cy="610581"/>
          </a:xfrm>
          <a:prstGeom prst="arc">
            <a:avLst>
              <a:gd name="adj1" fmla="val 17963309"/>
              <a:gd name="adj2" fmla="val 19919677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5217882" y="3236837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19645" y="3140968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2143" y="548680"/>
            <a:ext cx="77259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рисунка. Найдите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градусную меру угла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угол 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АВС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77523" y="597368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4139953" y="2247404"/>
            <a:ext cx="3321078" cy="3798642"/>
            <a:chOff x="4211960" y="2247404"/>
            <a:chExt cx="2946266" cy="3798642"/>
          </a:xfrm>
        </p:grpSpPr>
        <p:sp>
          <p:nvSpPr>
            <p:cNvPr id="4" name="Равнобедренный треугольник 3"/>
            <p:cNvSpPr/>
            <p:nvPr/>
          </p:nvSpPr>
          <p:spPr>
            <a:xfrm>
              <a:off x="4211960" y="2247404"/>
              <a:ext cx="2946266" cy="3724285"/>
            </a:xfrm>
            <a:prstGeom prst="triangle">
              <a:avLst/>
            </a:prstGeom>
            <a:no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Равнобедренный треугольник 25"/>
            <p:cNvSpPr/>
            <p:nvPr/>
          </p:nvSpPr>
          <p:spPr>
            <a:xfrm>
              <a:off x="5000259" y="2247405"/>
              <a:ext cx="1369668" cy="3724285"/>
            </a:xfrm>
            <a:prstGeom prst="triangl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 flipH="1" flipV="1">
              <a:off x="4847795" y="4155889"/>
              <a:ext cx="86365" cy="19222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flipH="1">
              <a:off x="6444698" y="4174808"/>
              <a:ext cx="86365" cy="17330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5269649" y="4096405"/>
              <a:ext cx="143025" cy="17330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5227206" y="4184761"/>
              <a:ext cx="143025" cy="17330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5931629" y="4142083"/>
              <a:ext cx="172730" cy="17330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H="1">
              <a:off x="5962400" y="4211026"/>
              <a:ext cx="172730" cy="17330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H="1" flipV="1">
              <a:off x="4628147" y="5853826"/>
              <a:ext cx="1" cy="19222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flipH="1" flipV="1">
              <a:off x="4541782" y="5845162"/>
              <a:ext cx="1" cy="19222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 flipH="1" flipV="1">
              <a:off x="4717319" y="5853826"/>
              <a:ext cx="1" cy="19222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flipH="1" flipV="1">
              <a:off x="6787084" y="5853826"/>
              <a:ext cx="1" cy="19222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flipH="1" flipV="1">
              <a:off x="6700719" y="5845162"/>
              <a:ext cx="1" cy="19222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flipH="1" flipV="1">
              <a:off x="6876256" y="5853826"/>
              <a:ext cx="1" cy="19222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Равнобедренный треугольник 28"/>
          <p:cNvSpPr/>
          <p:nvPr/>
        </p:nvSpPr>
        <p:spPr>
          <a:xfrm rot="14529213" flipV="1">
            <a:off x="4654131" y="2309373"/>
            <a:ext cx="748808" cy="1162206"/>
          </a:xfrm>
          <a:prstGeom prst="triangle">
            <a:avLst>
              <a:gd name="adj" fmla="val 21767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 rot="20542636">
            <a:off x="4429538" y="2745530"/>
            <a:ext cx="854276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Управляющая кнопка: домой 46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Управляющая кнопка: далее 47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32" grpId="0"/>
      <p:bldP spid="29" grpId="0" animBg="1"/>
      <p:bldP spid="13" grpId="0" animBg="1"/>
      <p:bldP spid="13" grpId="1" animBg="1"/>
      <p:bldP spid="14" grpId="0" animBg="1"/>
      <p:bldP spid="14" grpId="1" animBg="1"/>
      <p:bldP spid="11" grpId="0" animBg="1"/>
      <p:bldP spid="11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Равнобедренный треугольник 17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3599844" y="2924944"/>
            <a:ext cx="2664296" cy="1922512"/>
          </a:xfrm>
          <a:prstGeom prst="triangl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>
            <a:off x="6804248" y="3799549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6850074" y="3886199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250824" y="3768863"/>
            <a:ext cx="144016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185680" y="3855513"/>
            <a:ext cx="144016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6919771" y="4751346"/>
            <a:ext cx="1" cy="19222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4324558" y="4751346"/>
            <a:ext cx="1" cy="19222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359400" y="4385791"/>
            <a:ext cx="730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115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35276" y="3140968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Дуга 27"/>
          <p:cNvSpPr/>
          <p:nvPr/>
        </p:nvSpPr>
        <p:spPr>
          <a:xfrm rot="500461">
            <a:off x="5880640" y="4586787"/>
            <a:ext cx="603161" cy="610581"/>
          </a:xfrm>
          <a:prstGeom prst="arc">
            <a:avLst>
              <a:gd name="adj1" fmla="val 14854392"/>
              <a:gd name="adj2" fmla="val 20717993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4931992" y="2924944"/>
            <a:ext cx="2664296" cy="1922512"/>
          </a:xfrm>
          <a:prstGeom prst="triangl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6264140" y="416423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04919" y="478761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37067" y="480815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74935" y="483236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51875" y="248386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074935" y="248611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41598" y="482258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92143" y="548680"/>
            <a:ext cx="74602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рисунка. 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endParaRPr lang="ru-RU" sz="2800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градусную меру угла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189028" y="3501008"/>
            <a:ext cx="11383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760584" y="2482944"/>
            <a:ext cx="118251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123728" y="5516867"/>
            <a:ext cx="11819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140º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89120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Равнобедренный треугольник 42"/>
          <p:cNvSpPr/>
          <p:nvPr/>
        </p:nvSpPr>
        <p:spPr>
          <a:xfrm rot="10800000">
            <a:off x="275396" y="2411350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Равнобедренный треугольник 40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домой 43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Управляющая кнопка: далее 44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/>
          <p:cNvSpPr/>
          <p:nvPr/>
        </p:nvSpPr>
        <p:spPr>
          <a:xfrm rot="5400000" flipV="1">
            <a:off x="5167220" y="4530650"/>
            <a:ext cx="854122" cy="1468499"/>
          </a:xfrm>
          <a:prstGeom prst="triangle">
            <a:avLst>
              <a:gd name="adj" fmla="val 67230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 rot="725661">
            <a:off x="5318615" y="5082705"/>
            <a:ext cx="1151893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29" grpId="0"/>
      <p:bldP spid="43" grpId="0" animBg="1"/>
      <p:bldP spid="43" grpId="1" animBg="1"/>
      <p:bldP spid="41" grpId="0" animBg="1"/>
      <p:bldP spid="41" grpId="1" animBg="1"/>
      <p:bldP spid="42" grpId="0" animBg="1"/>
      <p:bldP spid="42" grpId="1" animBg="1"/>
      <p:bldP spid="4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1920" y="4132068"/>
            <a:ext cx="1820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Мальчик в очках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851920" y="3762736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Управляющая кнопка: сведения 21">
            <a:hlinkClick r:id="" action="ppaction://hlinkshowjump?jump=lastslide" highlightClick="1"/>
          </p:cNvPr>
          <p:cNvSpPr/>
          <p:nvPr/>
        </p:nvSpPr>
        <p:spPr>
          <a:xfrm>
            <a:off x="7884368" y="6445661"/>
            <a:ext cx="734008" cy="317075"/>
          </a:xfrm>
          <a:prstGeom prst="actionButtonInformation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060344" y="1997420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195736" y="1997420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3324256" y="1997420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4459648" y="1997420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5613584" y="1997420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6748976" y="1997420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1060344" y="2653876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2195736" y="2653876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3324256" y="2653876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0" action="ppaction://hlinksldjump" highlightClick="1"/>
          </p:cNvPr>
          <p:cNvSpPr/>
          <p:nvPr/>
        </p:nvSpPr>
        <p:spPr>
          <a:xfrm>
            <a:off x="4459648" y="2653876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1" action="ppaction://hlinksldjump" highlightClick="1"/>
          </p:cNvPr>
          <p:cNvSpPr/>
          <p:nvPr/>
        </p:nvSpPr>
        <p:spPr>
          <a:xfrm>
            <a:off x="5613584" y="2653876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rId12" action="ppaction://hlinksldjump" highlightClick="1"/>
          </p:cNvPr>
          <p:cNvSpPr/>
          <p:nvPr/>
        </p:nvSpPr>
        <p:spPr>
          <a:xfrm>
            <a:off x="1060344" y="3308428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13" action="ppaction://hlinksldjump" highlightClick="1"/>
          </p:cNvPr>
          <p:cNvSpPr/>
          <p:nvPr/>
        </p:nvSpPr>
        <p:spPr>
          <a:xfrm>
            <a:off x="2195736" y="3302724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14" action="ppaction://hlinksldjump" highlightClick="1"/>
          </p:cNvPr>
          <p:cNvSpPr/>
          <p:nvPr/>
        </p:nvSpPr>
        <p:spPr>
          <a:xfrm>
            <a:off x="3329976" y="3308428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настраиваемая 15">
            <a:hlinkClick r:id="rId15" action="ppaction://hlinksldjump" highlightClick="1"/>
          </p:cNvPr>
          <p:cNvSpPr/>
          <p:nvPr/>
        </p:nvSpPr>
        <p:spPr>
          <a:xfrm>
            <a:off x="4459648" y="3302724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настраиваемая 16">
            <a:hlinkClick r:id="rId16" action="ppaction://hlinksldjump" highlightClick="1"/>
          </p:cNvPr>
          <p:cNvSpPr/>
          <p:nvPr/>
        </p:nvSpPr>
        <p:spPr>
          <a:xfrm>
            <a:off x="5613584" y="3308428"/>
            <a:ext cx="1008112" cy="504056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endshow" highlightClick="1"/>
          </p:cNvPr>
          <p:cNvSpPr/>
          <p:nvPr/>
        </p:nvSpPr>
        <p:spPr>
          <a:xfrm rot="5400000">
            <a:off x="8510452" y="6214580"/>
            <a:ext cx="734008" cy="31707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animClr clrSpc="rgb" dir="cw">
                                      <p:cBhvr>
                                        <p:cTn id="1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683568" y="4509120"/>
            <a:ext cx="1259911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89028" y="3501008"/>
            <a:ext cx="11383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2143" y="548680"/>
            <a:ext cx="59181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9  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? 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89028" y="5517232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16483" y="61696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41659" y="1803115"/>
            <a:ext cx="447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96445" y="3590778"/>
            <a:ext cx="4074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54391" y="61763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89720" y="3590779"/>
            <a:ext cx="45878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7943744" y="1518143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омой 13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 rot="6505032">
            <a:off x="3391027" y="3788721"/>
            <a:ext cx="4357082" cy="1178879"/>
          </a:xfrm>
          <a:prstGeom prst="triangle">
            <a:avLst>
              <a:gd name="adj" fmla="val 32282"/>
            </a:avLst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 rot="4098175" flipV="1">
            <a:off x="3745049" y="3818143"/>
            <a:ext cx="4440793" cy="1190425"/>
          </a:xfrm>
          <a:prstGeom prst="triangle">
            <a:avLst>
              <a:gd name="adj" fmla="val 31608"/>
            </a:avLst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" name="Группа 20"/>
          <p:cNvGrpSpPr/>
          <p:nvPr/>
        </p:nvGrpSpPr>
        <p:grpSpPr>
          <a:xfrm>
            <a:off x="5977997" y="3029431"/>
            <a:ext cx="225478" cy="259951"/>
            <a:chOff x="5977997" y="3029431"/>
            <a:chExt cx="225478" cy="259951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5977997" y="3029431"/>
              <a:ext cx="172730" cy="17330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6030745" y="3116081"/>
              <a:ext cx="172730" cy="17330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Прямая соединительная линия 27"/>
          <p:cNvCxnSpPr/>
          <p:nvPr/>
        </p:nvCxnSpPr>
        <p:spPr>
          <a:xfrm flipH="1">
            <a:off x="6715780" y="4829724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89720" y="4808823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292080" y="3058893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253207" y="3140968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Равнобедренный треугольник 21"/>
          <p:cNvSpPr/>
          <p:nvPr/>
        </p:nvSpPr>
        <p:spPr>
          <a:xfrm rot="4497003" flipH="1">
            <a:off x="4010751" y="3182187"/>
            <a:ext cx="893900" cy="991368"/>
          </a:xfrm>
          <a:prstGeom prst="triangle">
            <a:avLst>
              <a:gd name="adj" fmla="val 9680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965444" y="5899182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Прямая соединительная линия 36"/>
          <p:cNvCxnSpPr>
            <a:endCxn id="25" idx="4"/>
          </p:cNvCxnSpPr>
          <p:nvPr/>
        </p:nvCxnSpPr>
        <p:spPr>
          <a:xfrm>
            <a:off x="5148501" y="3908522"/>
            <a:ext cx="2190866" cy="2347868"/>
          </a:xfrm>
          <a:prstGeom prst="line">
            <a:avLst/>
          </a:prstGeom>
          <a:ln w="4762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Равнобедренный треугольник 6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23559 0.3416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7" grpId="0" animBg="1"/>
      <p:bldP spid="7" grpId="1" animBg="1"/>
      <p:bldP spid="6" grpId="0" animBg="1"/>
      <p:bldP spid="6" grpId="1" animBg="1"/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6847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78923" y="5510025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78923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16483" y="61696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741659" y="1803115"/>
            <a:ext cx="447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96445" y="3590778"/>
            <a:ext cx="4074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54391" y="61763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89720" y="3590779"/>
            <a:ext cx="45878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домой 30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Равнобедренный треугольник 31"/>
          <p:cNvSpPr/>
          <p:nvPr/>
        </p:nvSpPr>
        <p:spPr>
          <a:xfrm rot="6505032">
            <a:off x="3391027" y="3788721"/>
            <a:ext cx="4357082" cy="1178879"/>
          </a:xfrm>
          <a:prstGeom prst="triangle">
            <a:avLst>
              <a:gd name="adj" fmla="val 32282"/>
            </a:avLst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Равнобедренный треугольник 32"/>
          <p:cNvSpPr/>
          <p:nvPr/>
        </p:nvSpPr>
        <p:spPr>
          <a:xfrm rot="4098175" flipV="1">
            <a:off x="3745049" y="3818143"/>
            <a:ext cx="4440793" cy="1190425"/>
          </a:xfrm>
          <a:prstGeom prst="triangle">
            <a:avLst>
              <a:gd name="adj" fmla="val 31608"/>
            </a:avLst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5977997" y="3029431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6016500" y="3117541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6715780" y="4829724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89720" y="4808823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292080" y="3058893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5253207" y="3140968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Равнобедренный треугольник 40"/>
          <p:cNvSpPr/>
          <p:nvPr/>
        </p:nvSpPr>
        <p:spPr>
          <a:xfrm rot="4497003" flipH="1">
            <a:off x="4634565" y="1471096"/>
            <a:ext cx="893900" cy="991368"/>
          </a:xfrm>
          <a:prstGeom prst="triangle">
            <a:avLst>
              <a:gd name="adj" fmla="val 9680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5965444" y="5899182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3" name="Прямая соединительная линия 42"/>
          <p:cNvCxnSpPr>
            <a:stCxn id="33" idx="2"/>
            <a:endCxn id="33" idx="4"/>
          </p:cNvCxnSpPr>
          <p:nvPr/>
        </p:nvCxnSpPr>
        <p:spPr>
          <a:xfrm>
            <a:off x="5697609" y="2130221"/>
            <a:ext cx="1641758" cy="4126169"/>
          </a:xfrm>
          <a:prstGeom prst="line">
            <a:avLst/>
          </a:prstGeom>
          <a:ln w="4762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Управляющая кнопка: далее 43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492143" y="548680"/>
            <a:ext cx="59181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? 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5960210" y="4128694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5921337" y="4210769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5333726" y="2973549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>
            <a:off x="5351883" y="4128854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5390386" y="4216964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5957042" y="2940978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Равнобедренный треугольник 1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44444E-6 L 0.17274 0.5807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28" y="29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13" grpId="0" animBg="1"/>
      <p:bldP spid="13" grpId="1" animBg="1"/>
      <p:bldP spid="14" grpId="0" animBg="1"/>
      <p:bldP spid="14" grpId="1" animBg="1"/>
      <p:bldP spid="11" grpId="0" animBg="1"/>
      <p:bldP spid="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авнобедренный треугольник 15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788024" y="2708920"/>
            <a:ext cx="2664296" cy="280831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3851920" y="2708920"/>
            <a:ext cx="2592288" cy="280831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3851920" y="2708920"/>
            <a:ext cx="936104" cy="280831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444208" y="2708920"/>
            <a:ext cx="1008112" cy="280831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92143" y="548680"/>
            <a:ext cx="5918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5140650" y="3052858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5179153" y="3140968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5960210" y="3058893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921337" y="3140968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715025" y="4416519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6323937" y="4363777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105593" y="4427284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069467" y="2914710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Дуга 45"/>
          <p:cNvSpPr/>
          <p:nvPr/>
        </p:nvSpPr>
        <p:spPr>
          <a:xfrm rot="9484945">
            <a:off x="6072282" y="2093527"/>
            <a:ext cx="914400" cy="914400"/>
          </a:xfrm>
          <a:prstGeom prst="arc">
            <a:avLst>
              <a:gd name="adj1" fmla="val 17343662"/>
              <a:gd name="adj2" fmla="val 19916757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Дуга 46"/>
          <p:cNvSpPr/>
          <p:nvPr/>
        </p:nvSpPr>
        <p:spPr>
          <a:xfrm>
            <a:off x="3563888" y="4727820"/>
            <a:ext cx="865130" cy="789412"/>
          </a:xfrm>
          <a:prstGeom prst="arc">
            <a:avLst>
              <a:gd name="adj1" fmla="val 17343662"/>
              <a:gd name="adj2" fmla="val 20288102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Дуга 47"/>
          <p:cNvSpPr/>
          <p:nvPr/>
        </p:nvSpPr>
        <p:spPr>
          <a:xfrm>
            <a:off x="3602983" y="4829493"/>
            <a:ext cx="786940" cy="648072"/>
          </a:xfrm>
          <a:prstGeom prst="arc">
            <a:avLst>
              <a:gd name="adj1" fmla="val 17343662"/>
              <a:gd name="adj2" fmla="val 20288102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4663125" y="276047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851920" y="537321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467974" y="231989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398174" y="233279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044836" y="535946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87299" y="368948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2145510" y="3490148"/>
            <a:ext cx="12036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97200" y="2482944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123728" y="5516867"/>
            <a:ext cx="11819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789120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Равнобедренный треугольник 59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Равнобедренный треугольник 58"/>
          <p:cNvSpPr/>
          <p:nvPr/>
        </p:nvSpPr>
        <p:spPr>
          <a:xfrm rot="10800000">
            <a:off x="275396" y="2411350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Равнобедренный треугольник 60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Равнобедренный треугольник 61"/>
          <p:cNvSpPr/>
          <p:nvPr/>
        </p:nvSpPr>
        <p:spPr>
          <a:xfrm rot="6564495">
            <a:off x="3617583" y="2371705"/>
            <a:ext cx="1035751" cy="1086009"/>
          </a:xfrm>
          <a:prstGeom prst="triangle">
            <a:avLst>
              <a:gd name="adj" fmla="val 15527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 rot="20519114">
            <a:off x="3474712" y="2439866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Управляющая кнопка: домой 33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49" grpId="0"/>
      <p:bldP spid="60" grpId="0" animBg="1"/>
      <p:bldP spid="60" grpId="1" animBg="1"/>
      <p:bldP spid="59" grpId="0" animBg="1"/>
      <p:bldP spid="59" grpId="1" animBg="1"/>
      <p:bldP spid="61" grpId="0" animBg="1"/>
      <p:bldP spid="61" grpId="1" animBg="1"/>
      <p:bldP spid="6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123728" y="3501008"/>
            <a:ext cx="12036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82287" y="4509120"/>
            <a:ext cx="116119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23728" y="5516867"/>
            <a:ext cx="11819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2287" y="2498300"/>
            <a:ext cx="114980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788024" y="2708920"/>
            <a:ext cx="2664296" cy="280831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3851920" y="2708920"/>
            <a:ext cx="2592288" cy="280831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3851920" y="2708920"/>
            <a:ext cx="936104" cy="280831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444208" y="2708920"/>
            <a:ext cx="1008112" cy="280831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5140650" y="3052858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5179153" y="3140968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5960210" y="3058893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5921337" y="3140968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4715025" y="4416519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6323937" y="4363777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773075" y="4411769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873825" y="3366321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851920" y="537321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467974" y="231989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398174" y="233279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044836" y="535946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387299" y="368948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Равнобедренный треугольник 47"/>
          <p:cNvSpPr/>
          <p:nvPr/>
        </p:nvSpPr>
        <p:spPr>
          <a:xfrm rot="13271102">
            <a:off x="6643306" y="2546578"/>
            <a:ext cx="1035751" cy="1359160"/>
          </a:xfrm>
          <a:prstGeom prst="triangle">
            <a:avLst>
              <a:gd name="adj" fmla="val 15527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 rot="588934">
            <a:off x="6920308" y="2732254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654295" y="276449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905731" y="355094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Управляющая кнопка: домой 51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Управляющая кнопка: далее 52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492143" y="548680"/>
            <a:ext cx="5918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42" grpId="0"/>
      <p:bldP spid="48" grpId="0" animBg="1"/>
      <p:bldP spid="6" grpId="0" animBg="1"/>
      <p:bldP spid="6" grpId="1" animBg="1"/>
      <p:bldP spid="7" grpId="0" animBg="1"/>
      <p:bldP spid="7" grpId="1" animBg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5972" y="321470"/>
            <a:ext cx="853201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Отрезки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пересекаются в точке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серединой каждого из них. Найдите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отрезок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если отрезок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равен 30 мм.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3923928" y="2708920"/>
            <a:ext cx="3240360" cy="252028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4644008" y="2996952"/>
            <a:ext cx="1800200" cy="1944216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444208" y="2996952"/>
            <a:ext cx="720080" cy="223224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3923928" y="2708920"/>
            <a:ext cx="720080" cy="223224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6216289" y="4452080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4770278" y="3356992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5076056" y="4278779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037183" y="4360854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5927570" y="3361567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888697" y="3443642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656995" y="224725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969363" y="522219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409617" y="49080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379835" y="253528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340366" y="343556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Управляющая кнопка: домой 46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Управляющая кнопка: далее 47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755576" y="249976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15мм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10мм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123728" y="5510025"/>
            <a:ext cx="1224135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12мм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2178922" y="3501008"/>
            <a:ext cx="1168941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30мм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Равнобедренный треугольник 5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Равнобедренный треугольник 54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Равнобедренный треугольник 5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6444208" y="2996952"/>
            <a:ext cx="720080" cy="2232248"/>
          </a:xfrm>
          <a:prstGeom prst="line">
            <a:avLst/>
          </a:prstGeom>
          <a:ln w="4762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Равнобедренный треугольник 61"/>
          <p:cNvSpPr/>
          <p:nvPr/>
        </p:nvSpPr>
        <p:spPr>
          <a:xfrm rot="12711180">
            <a:off x="6705924" y="3834285"/>
            <a:ext cx="1035751" cy="1287395"/>
          </a:xfrm>
          <a:prstGeom prst="triangle">
            <a:avLst>
              <a:gd name="adj" fmla="val 15527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 rot="588934">
            <a:off x="6345673" y="1926650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037E-7 L -0.07152 -0.2953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76" y="-1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54" grpId="0" animBg="1"/>
      <p:bldP spid="54" grpId="1" animBg="1"/>
      <p:bldP spid="55" grpId="0" animBg="1"/>
      <p:bldP spid="55" grpId="1" animBg="1"/>
      <p:bldP spid="53" grpId="0" animBg="1"/>
      <p:bldP spid="53" grpId="1" animBg="1"/>
      <p:bldP spid="62" grpId="0" animBg="1"/>
      <p:bldP spid="6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3678" y="332656"/>
            <a:ext cx="872790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Отрезки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пересекаются под прямым углом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точке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является серединой каждого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них. Найдите угол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BDO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равен 42°.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923928" y="2708920"/>
            <a:ext cx="3240360" cy="252028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4689343" y="2924944"/>
            <a:ext cx="1613311" cy="206930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292064" y="2944756"/>
            <a:ext cx="861634" cy="2304256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923928" y="2708920"/>
            <a:ext cx="765413" cy="2285324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6132362" y="4414234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4770278" y="3356992"/>
            <a:ext cx="172730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076056" y="4278779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037183" y="4360854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823061" y="3348398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5784188" y="3430473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656995" y="224725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969363" y="522219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4418" y="497214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22642" y="249077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310901" y="341476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Половина рамки 52"/>
          <p:cNvSpPr/>
          <p:nvPr/>
        </p:nvSpPr>
        <p:spPr>
          <a:xfrm rot="18591245">
            <a:off x="5184274" y="3814517"/>
            <a:ext cx="266933" cy="290154"/>
          </a:xfrm>
          <a:prstGeom prst="halfFrame">
            <a:avLst>
              <a:gd name="adj1" fmla="val 3333"/>
              <a:gd name="adj2" fmla="val 433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023802" y="306460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Равнобедренный треугольник 55"/>
          <p:cNvSpPr/>
          <p:nvPr/>
        </p:nvSpPr>
        <p:spPr>
          <a:xfrm rot="15533541">
            <a:off x="6435695" y="2088223"/>
            <a:ext cx="873350" cy="1353506"/>
          </a:xfrm>
          <a:prstGeom prst="triangle">
            <a:avLst>
              <a:gd name="adj" fmla="val 15527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 rot="19873055">
            <a:off x="6615514" y="2435314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494418" y="4216670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Дуга 57"/>
          <p:cNvSpPr/>
          <p:nvPr/>
        </p:nvSpPr>
        <p:spPr>
          <a:xfrm rot="19251491">
            <a:off x="4561256" y="4750064"/>
            <a:ext cx="360040" cy="373485"/>
          </a:xfrm>
          <a:prstGeom prst="arc">
            <a:avLst>
              <a:gd name="adj1" fmla="val 16397772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683568" y="4509120"/>
            <a:ext cx="1259911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2189028" y="3501008"/>
            <a:ext cx="11383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189028" y="5517232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Равнобедренный треугольник 6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Равнобедренный треугольник 63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Управляющая кнопка: домой 65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Управляющая кнопка: далее 66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</p:childTnLst>
        </p:cTn>
      </p:par>
    </p:tnLst>
    <p:bldLst>
      <p:bldP spid="55" grpId="0"/>
      <p:bldP spid="56" grpId="0" animBg="1"/>
      <p:bldP spid="65" grpId="0" animBg="1"/>
      <p:bldP spid="65" grpId="1" animBg="1"/>
      <p:bldP spid="63" grpId="0" animBg="1"/>
      <p:bldP spid="63" grpId="1" animBg="1"/>
      <p:bldP spid="64" grpId="0" animBg="1"/>
      <p:bldP spid="6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210764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97200" y="2482944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89028" y="5516867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9120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92143" y="548680"/>
            <a:ext cx="59181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 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? 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3923928" y="2708920"/>
            <a:ext cx="3240360" cy="252028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4139952" y="2535287"/>
            <a:ext cx="2736304" cy="298158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4139952" y="5230328"/>
            <a:ext cx="3024336" cy="28653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3923928" y="2535287"/>
            <a:ext cx="2952328" cy="17363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4826410" y="4625381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6070595" y="3205410"/>
            <a:ext cx="143025" cy="17330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656995" y="224725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969363" y="522219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729003" y="52495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808078" y="216043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340366" y="343556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flipH="1">
            <a:off x="5544108" y="2535287"/>
            <a:ext cx="1332148" cy="1433773"/>
          </a:xfrm>
          <a:prstGeom prst="line">
            <a:avLst/>
          </a:prstGeom>
          <a:ln w="4762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Равнобедренный треугольник 53"/>
          <p:cNvSpPr/>
          <p:nvPr/>
        </p:nvSpPr>
        <p:spPr>
          <a:xfrm rot="15786803">
            <a:off x="7028974" y="1755043"/>
            <a:ext cx="715166" cy="984422"/>
          </a:xfrm>
          <a:prstGeom prst="triangle">
            <a:avLst>
              <a:gd name="adj" fmla="val 15527"/>
            </a:avLst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 rot="21340063">
            <a:off x="6118301" y="3371088"/>
            <a:ext cx="389121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Дуга 64"/>
          <p:cNvSpPr/>
          <p:nvPr/>
        </p:nvSpPr>
        <p:spPr>
          <a:xfrm rot="680774">
            <a:off x="4128351" y="5164296"/>
            <a:ext cx="505879" cy="587114"/>
          </a:xfrm>
          <a:prstGeom prst="arc">
            <a:avLst>
              <a:gd name="adj1" fmla="val 16397772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Дуга 65"/>
          <p:cNvSpPr/>
          <p:nvPr/>
        </p:nvSpPr>
        <p:spPr>
          <a:xfrm rot="11742292">
            <a:off x="6382835" y="2304762"/>
            <a:ext cx="505879" cy="587114"/>
          </a:xfrm>
          <a:prstGeom prst="arc">
            <a:avLst>
              <a:gd name="adj1" fmla="val 16397772"/>
              <a:gd name="adj2" fmla="val 2098650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75396" y="2411350"/>
            <a:ext cx="2160240" cy="178267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Управляющая кнопка: домой 66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Управляющая кнопка: далее 67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0.14236 0.203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18" y="1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4" grpId="0" animBg="1"/>
      <p:bldP spid="54" grpId="1" animBg="1"/>
      <p:bldP spid="6" grpId="0" animBg="1"/>
      <p:bldP spid="6" grpId="1" animBg="1"/>
      <p:bldP spid="7" grpId="0" animBg="1"/>
      <p:bldP spid="7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1579</Words>
  <Application>WPS Presentation</Application>
  <PresentationFormat>Экран (4:3)</PresentationFormat>
  <Paragraphs>483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113</cp:revision>
  <dcterms:created xsi:type="dcterms:W3CDTF">2021-11-25T01:49:00Z</dcterms:created>
  <dcterms:modified xsi:type="dcterms:W3CDTF">2024-11-02T15:07:09Z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C51B047C1EF641E09A7FFA7313F6DD16_12</vt:lpwstr>
  </property>
  <property fmtid="{D5CDD505-2E9C-101B-9397-08002B2CF9AE}" pid="3" name="KSOProductBuildVer">
    <vt:lpwstr>1049-12.2.0.18607</vt:lpwstr>
  </property>
</Properties>
</file>