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</p:sldMasterIdLst>
  <p:notesMasterIdLst>
    <p:notesMasterId r:id="rId19"/>
  </p:notesMasterIdLst>
  <p:sldIdLst>
    <p:sldId id="294" r:id="rId4"/>
    <p:sldId id="277" r:id="rId5"/>
    <p:sldId id="292" r:id="rId6"/>
    <p:sldId id="287" r:id="rId7"/>
    <p:sldId id="291" r:id="rId8"/>
    <p:sldId id="259" r:id="rId9"/>
    <p:sldId id="278" r:id="rId10"/>
    <p:sldId id="286" r:id="rId11"/>
    <p:sldId id="264" r:id="rId12"/>
    <p:sldId id="296" r:id="rId13"/>
    <p:sldId id="263" r:id="rId14"/>
    <p:sldId id="290" r:id="rId15"/>
    <p:sldId id="260" r:id="rId16"/>
    <p:sldId id="284" r:id="rId17"/>
    <p:sldId id="29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99FF"/>
    <a:srgbClr val="EF8DD8"/>
    <a:srgbClr val="669900"/>
    <a:srgbClr val="565868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5" autoAdjust="0"/>
    <p:restoredTop sz="94671" autoAdjust="0"/>
  </p:normalViewPr>
  <p:slideViewPr>
    <p:cSldViewPr>
      <p:cViewPr varScale="1">
        <p:scale>
          <a:sx n="25" d="100"/>
          <a:sy n="25" d="100"/>
        </p:scale>
        <p:origin x="-118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B7941-9822-4EA2-94FD-8888575C3DD2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4E617-981A-46CD-BB8C-8EFE8A8C7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3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4E617-981A-46CD-BB8C-8EFE8A8C741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5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Freeform 20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fld id="{E88059B0-5F82-4504-A847-4B3CF2A040A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3188" name="Group 116"/>
          <p:cNvGrpSpPr>
            <a:grpSpLocks/>
          </p:cNvGrpSpPr>
          <p:nvPr/>
        </p:nvGrpSpPr>
        <p:grpSpPr bwMode="auto">
          <a:xfrm>
            <a:off x="190500" y="2324100"/>
            <a:ext cx="3276600" cy="3314700"/>
            <a:chOff x="120" y="1464"/>
            <a:chExt cx="2064" cy="2088"/>
          </a:xfrm>
        </p:grpSpPr>
        <p:sp>
          <p:nvSpPr>
            <p:cNvPr id="3185" name="AutoShape 113" descr="gdd0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186" name="AutoShape 114" descr="gdd04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187" name="AutoShape 115" descr="gdd03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D49FD-3EFF-4B35-868E-105BCA488FD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9918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99AF7-7AEF-4A8C-B37C-24A2B66410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292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C2001478-DDBD-47D3-BE3B-329ABF55C0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1106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670E1950-6EC7-4454-ABDB-55DEB26F3A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5207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2" name="Freeform 20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altLang="ru-RU">
              <a:solidFill>
                <a:srgbClr val="5086C2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ru-RU" altLang="ru-RU">
              <a:solidFill>
                <a:srgbClr val="5086C2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fld id="{9ECA4ADA-0665-4E6F-AFC1-3F8CC245DC9C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 smtClean="0">
                <a:solidFill>
                  <a:srgbClr val="5086C2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3188" name="Group 116"/>
          <p:cNvGrpSpPr>
            <a:grpSpLocks/>
          </p:cNvGrpSpPr>
          <p:nvPr/>
        </p:nvGrpSpPr>
        <p:grpSpPr bwMode="auto">
          <a:xfrm>
            <a:off x="190500" y="2324100"/>
            <a:ext cx="3276600" cy="3314700"/>
            <a:chOff x="120" y="1464"/>
            <a:chExt cx="2064" cy="2088"/>
          </a:xfrm>
        </p:grpSpPr>
        <p:sp>
          <p:nvSpPr>
            <p:cNvPr id="3185" name="AutoShape 113" descr="gdd0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 smtClean="0">
                <a:solidFill>
                  <a:srgbClr val="003366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186" name="AutoShape 114" descr="gdd04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 smtClean="0">
                <a:solidFill>
                  <a:srgbClr val="003366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187" name="AutoShape 115" descr="gdd03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 smtClean="0">
                <a:solidFill>
                  <a:srgbClr val="003366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937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25669-5FB7-4F96-8DBD-49D5C92795A3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82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952CD-D7A1-4238-A717-4773EB5CDF91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6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6C3CE-4ACF-41E2-AC98-34CA6C273D25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89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6A3FC-1F83-4CA7-943A-A8777F6B4B49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68E38-5C08-49F7-BFEA-CB4C03416931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9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6B243-BC21-4ABC-802C-357777C59D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84193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62BAB-EBF2-4DDC-A07F-45754A2A0187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73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BE078-2F5E-445F-A181-F15262193587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39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2E9AA-490C-474D-BABB-B536F25CAE6B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4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DF0F5-A118-4A41-B34E-EF8FFF386DA7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57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96476-7AF2-430C-9118-A9BE2320161C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69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B08AB533-5B51-4013-91D2-0386D1E8B04A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13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32BBFF04-D00E-4E6A-91BD-5FD9EF537E2F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60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2" name="Freeform 20"/>
          <p:cNvSpPr>
            <a:spLocks/>
          </p:cNvSpPr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altLang="ru-RU">
              <a:solidFill>
                <a:srgbClr val="5086C2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ru-RU" altLang="ru-RU">
              <a:solidFill>
                <a:srgbClr val="5086C2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fld id="{9ECA4ADA-0665-4E6F-AFC1-3F8CC245DC9C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800" b="1" smtClean="0">
                <a:solidFill>
                  <a:srgbClr val="5086C2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3188" name="Group 116"/>
          <p:cNvGrpSpPr>
            <a:grpSpLocks/>
          </p:cNvGrpSpPr>
          <p:nvPr/>
        </p:nvGrpSpPr>
        <p:grpSpPr bwMode="auto">
          <a:xfrm>
            <a:off x="190500" y="2324100"/>
            <a:ext cx="3276600" cy="3314700"/>
            <a:chOff x="120" y="1464"/>
            <a:chExt cx="2064" cy="2088"/>
          </a:xfrm>
        </p:grpSpPr>
        <p:sp>
          <p:nvSpPr>
            <p:cNvPr id="3185" name="AutoShape 113" descr="gdd0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 smtClean="0">
                <a:solidFill>
                  <a:srgbClr val="003366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186" name="AutoShape 114" descr="gdd04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 smtClean="0">
                <a:solidFill>
                  <a:srgbClr val="003366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187" name="AutoShape 115" descr="gdd03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 smtClean="0">
                <a:solidFill>
                  <a:srgbClr val="003366"/>
                </a:solidFill>
                <a:latin typeface="Times New Roman" pitchFamily="18" charset="0"/>
                <a:ea typeface="Gulim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827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25669-5FB7-4F96-8DBD-49D5C92795A3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07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952CD-D7A1-4238-A717-4773EB5CDF91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8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B741-A86A-46FD-B020-501CBC9108C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28683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6C3CE-4ACF-41E2-AC98-34CA6C273D25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30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6A3FC-1F83-4CA7-943A-A8777F6B4B49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10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68E38-5C08-49F7-BFEA-CB4C03416931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9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62BAB-EBF2-4DDC-A07F-45754A2A0187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18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BE078-2F5E-445F-A181-F15262193587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93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2E9AA-490C-474D-BABB-B536F25CAE6B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DF0F5-A118-4A41-B34E-EF8FFF386DA7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19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96476-7AF2-430C-9118-A9BE2320161C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23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B08AB533-5B51-4013-91D2-0386D1E8B04A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19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05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198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81600" y="6477000"/>
            <a:ext cx="2895600" cy="2333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50" y="6386513"/>
            <a:ext cx="457200" cy="228600"/>
          </a:xfrm>
        </p:spPr>
        <p:txBody>
          <a:bodyPr/>
          <a:lstStyle>
            <a:lvl1pPr>
              <a:defRPr/>
            </a:lvl1pPr>
          </a:lstStyle>
          <a:p>
            <a:fld id="{32BBFF04-D00E-4E6A-91BD-5FD9EF537E2F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5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352BB-E34C-4CF0-8E1C-6DFA981E1C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496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1BC33-FC95-492A-87CC-E78F97C217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207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B71E6-E5D5-45C6-8629-F90F66C1A1A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368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72A6F-01AF-4D3D-BA3E-F5599AA59D0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5737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8D115-2C8E-4EA9-9A95-33A099D7408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55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36239-94B2-4499-9E6B-798469F720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1200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3" name="AutoShape 1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049F1A97-2472-4A44-8C74-CCD71EF914AC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47" name="AutoShape 23"/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AutoShape 24"/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AutoShape 25"/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</p:grpSp>
      <p:sp>
        <p:nvSpPr>
          <p:cNvPr id="1043" name="AutoShape 1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 smtClean="0">
              <a:solidFill>
                <a:srgbClr val="003366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 altLang="ru-RU" smtClean="0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3695E295-69C5-47EA-A369-A51A4C8AF197}" type="slidenum">
              <a:rPr lang="en-US" altLang="ru-RU" smtClean="0">
                <a:solidFill>
                  <a:srgbClr val="FFFFFF"/>
                </a:solidFill>
              </a:rPr>
              <a:pPr/>
              <a:t>‹#›</a:t>
            </a:fld>
            <a:endParaRPr lang="en-US" altLang="ru-RU" smtClean="0">
              <a:solidFill>
                <a:srgbClr val="FFFFFF"/>
              </a:solidFill>
            </a:endParaRP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47" name="AutoShape 23"/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88325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-9525" y="344488"/>
            <a:ext cx="8194675" cy="633412"/>
          </a:xfrm>
          <a:custGeom>
            <a:avLst/>
            <a:gdLst>
              <a:gd name="T0" fmla="*/ 0 w 5049"/>
              <a:gd name="T1" fmla="*/ 0 h 1471"/>
              <a:gd name="T2" fmla="*/ 5049 w 5049"/>
              <a:gd name="T3" fmla="*/ 2 h 1471"/>
              <a:gd name="T4" fmla="*/ 5048 w 5049"/>
              <a:gd name="T5" fmla="*/ 1458 h 1471"/>
              <a:gd name="T6" fmla="*/ 0 w 5049"/>
              <a:gd name="T7" fmla="*/ 1471 h 1471"/>
              <a:gd name="T8" fmla="*/ 0 w 5049"/>
              <a:gd name="T9" fmla="*/ 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</p:grpSp>
      <p:sp>
        <p:nvSpPr>
          <p:cNvPr id="1043" name="AutoShape 1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336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 smtClean="0">
              <a:solidFill>
                <a:srgbClr val="003366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 altLang="ru-RU" smtClean="0">
                <a:solidFill>
                  <a:srgbClr val="003366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3695E295-69C5-47EA-A369-A51A4C8AF197}" type="slidenum">
              <a:rPr lang="en-US" altLang="ru-RU" smtClean="0">
                <a:solidFill>
                  <a:srgbClr val="FFFFFF"/>
                </a:solidFill>
              </a:rPr>
              <a:pPr/>
              <a:t>‹#›</a:t>
            </a:fld>
            <a:endParaRPr lang="en-US" altLang="ru-RU" smtClean="0">
              <a:solidFill>
                <a:srgbClr val="FFFFFF"/>
              </a:solidFill>
            </a:endParaRP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47" name="AutoShape 23"/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mtClean="0">
                <a:solidFill>
                  <a:srgbClr val="003366"/>
                </a:solidFill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90058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747964"/>
            <a:ext cx="20177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69332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339752" y="3356992"/>
            <a:ext cx="8136904" cy="1012825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Классный час в 7 классе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9980" y="866720"/>
            <a:ext cx="6700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Как избежать конфликта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072" y="497388"/>
            <a:ext cx="29158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60648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13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Мини-тест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Тебя обозвали. Твоя реакция?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а) Отделаюсь шуткой (демонстративно раскланяюсь и поблагодарю за «хорошие» слова) </a:t>
            </a:r>
          </a:p>
          <a:p>
            <a:pPr marL="0" indent="0">
              <a:buNone/>
            </a:pPr>
            <a:r>
              <a:rPr lang="ru-RU" dirty="0"/>
              <a:t>б) Отблагодарю тем же (обзову) </a:t>
            </a:r>
          </a:p>
          <a:p>
            <a:pPr marL="0" indent="0">
              <a:buNone/>
            </a:pPr>
            <a:r>
              <a:rPr lang="ru-RU" dirty="0"/>
              <a:t>в) </a:t>
            </a:r>
            <a:r>
              <a:rPr lang="ru-RU"/>
              <a:t>Пожалуюсь </a:t>
            </a:r>
            <a:r>
              <a:rPr lang="ru-RU" smtClean="0"/>
              <a:t>старшим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87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разрешения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конфликта</a:t>
            </a:r>
            <a:endParaRPr lang="en-US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3"/>
          <p:cNvSpPr>
            <a:spLocks/>
          </p:cNvSpPr>
          <p:nvPr/>
        </p:nvSpPr>
        <p:spPr bwMode="gray">
          <a:xfrm>
            <a:off x="4970330" y="1196975"/>
            <a:ext cx="1899895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3239707" y="2568117"/>
            <a:ext cx="2617200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3353264" y="2514600"/>
            <a:ext cx="2413936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 flipH="1">
            <a:off x="5322075" y="2590800"/>
            <a:ext cx="94584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 flipH="1">
            <a:off x="3731659" y="2581275"/>
            <a:ext cx="92527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6108113" y="2167618"/>
            <a:ext cx="2617200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gray">
          <a:xfrm>
            <a:off x="6223986" y="2040160"/>
            <a:ext cx="2413936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 flipH="1">
            <a:off x="8244408" y="2111829"/>
            <a:ext cx="93600" cy="1440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 flipH="1">
            <a:off x="6348890" y="2163536"/>
            <a:ext cx="97200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Freeform 12"/>
          <p:cNvSpPr>
            <a:spLocks/>
          </p:cNvSpPr>
          <p:nvPr/>
        </p:nvSpPr>
        <p:spPr bwMode="gray">
          <a:xfrm>
            <a:off x="2223489" y="1644650"/>
            <a:ext cx="1899895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gray">
          <a:xfrm>
            <a:off x="3701168" y="2486025"/>
            <a:ext cx="1694279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chemeClr val="bg1"/>
                </a:solidFill>
              </a:rPr>
              <a:t>Жесткое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gray">
          <a:xfrm>
            <a:off x="6550129" y="1962257"/>
            <a:ext cx="1694279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chemeClr val="bg1"/>
                </a:solidFill>
              </a:rPr>
              <a:t>Нейтральное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402687" y="2921084"/>
            <a:ext cx="2617241" cy="3381375"/>
            <a:chOff x="576" y="1800"/>
            <a:chExt cx="1446" cy="2130"/>
          </a:xfrm>
        </p:grpSpPr>
        <p:sp>
          <p:nvSpPr>
            <p:cNvPr id="43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gray">
            <a:xfrm>
              <a:off x="1035" y="1800"/>
              <a:ext cx="5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chemeClr val="bg1"/>
                  </a:solidFill>
                </a:rPr>
                <a:t>Мягкое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9" tIns="45715" rIns="91429" bIns="45715">
              <a:spAutoFit/>
            </a:bodyPr>
            <a:lstStyle/>
            <a:p>
              <a:pPr eaLnBrk="0" hangingPunct="0"/>
              <a:r>
                <a:rPr lang="ru-RU" altLang="ru-RU" b="1" dirty="0" smtClean="0">
                  <a:solidFill>
                    <a:srgbClr val="000000"/>
                  </a:solidFill>
                </a:rPr>
                <a:t> </a:t>
              </a:r>
              <a:endParaRPr lang="en-US" alt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3239707" y="2839914"/>
            <a:ext cx="2580286" cy="261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lvl="0" algn="ctr" eaLnBrk="0" hangingPunct="0"/>
            <a:r>
              <a:rPr lang="ru-RU" altLang="ru-RU" sz="2200" b="1" dirty="0" smtClean="0">
                <a:solidFill>
                  <a:srgbClr val="00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Деструктивный </a:t>
            </a:r>
          </a:p>
          <a:p>
            <a:pPr lvl="0" eaLnBrk="0" hangingPunct="0"/>
            <a:endParaRPr lang="ru-RU" sz="2200" b="1" dirty="0">
              <a:solidFill>
                <a:srgbClr val="FF0000"/>
              </a:solidFill>
            </a:endParaRPr>
          </a:p>
          <a:p>
            <a:pPr lvl="0" algn="ctr" eaLnBrk="0" hangingPunct="0"/>
            <a:r>
              <a:rPr lang="ru-RU" sz="2000" b="1" dirty="0" smtClean="0"/>
              <a:t>угроза</a:t>
            </a:r>
            <a:r>
              <a:rPr lang="ru-RU" sz="2000" b="1" dirty="0"/>
              <a:t>, насилие, грубость, </a:t>
            </a:r>
            <a:r>
              <a:rPr lang="ru-RU" sz="2000" b="1" dirty="0" err="1" smtClean="0"/>
              <a:t>уни</a:t>
            </a:r>
            <a:r>
              <a:rPr lang="ru-RU" sz="2000" b="1" dirty="0" smtClean="0"/>
              <a:t> -</a:t>
            </a:r>
          </a:p>
          <a:p>
            <a:pPr lvl="0" algn="ctr" eaLnBrk="0" hangingPunct="0"/>
            <a:r>
              <a:rPr lang="ru-RU" sz="2000" b="1" dirty="0" err="1" smtClean="0"/>
              <a:t>жение</a:t>
            </a:r>
            <a:r>
              <a:rPr lang="ru-RU" sz="2000" b="1" dirty="0"/>
              <a:t>, </a:t>
            </a:r>
            <a:r>
              <a:rPr lang="ru-RU" sz="2000" b="1" dirty="0" smtClean="0"/>
              <a:t>переход</a:t>
            </a:r>
          </a:p>
          <a:p>
            <a:pPr lvl="0" algn="ctr" eaLnBrk="0" hangingPunct="0"/>
            <a:r>
              <a:rPr lang="ru-RU" sz="2000" b="1" dirty="0" smtClean="0"/>
              <a:t>на </a:t>
            </a:r>
            <a:r>
              <a:rPr lang="ru-RU" sz="2000" b="1" dirty="0"/>
              <a:t>личности, </a:t>
            </a:r>
            <a:endParaRPr lang="ru-RU" sz="2000" b="1" dirty="0" smtClean="0"/>
          </a:p>
          <a:p>
            <a:pPr lvl="0" algn="ctr" eaLnBrk="0" hangingPunct="0"/>
            <a:r>
              <a:rPr lang="ru-RU" sz="2000" b="1" dirty="0" smtClean="0"/>
              <a:t>разрыв отношений</a:t>
            </a:r>
            <a:endParaRPr lang="en-US" altLang="ru-RU" b="1" dirty="0">
              <a:solidFill>
                <a:srgbClr val="000000"/>
              </a:solidFill>
            </a:endParaRP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6108112" y="2552696"/>
            <a:ext cx="2588181" cy="16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lvl="0" algn="ctr" eaLnBrk="0" hangingPunct="0"/>
            <a:r>
              <a:rPr lang="ru-RU" altLang="ru-RU" b="1" dirty="0" smtClean="0">
                <a:solidFill>
                  <a:srgbClr val="00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Игнорирование</a:t>
            </a:r>
          </a:p>
          <a:p>
            <a:pPr lvl="0" algn="ctr" eaLnBrk="0" hangingPunct="0"/>
            <a:endParaRPr lang="ru-RU" sz="2200" b="1" dirty="0"/>
          </a:p>
          <a:p>
            <a:pPr lvl="0" algn="ctr" eaLnBrk="0" hangingPunct="0"/>
            <a:r>
              <a:rPr lang="ru-RU" sz="2200" b="1" dirty="0" smtClean="0"/>
              <a:t> </a:t>
            </a:r>
            <a:r>
              <a:rPr lang="ru-RU" sz="2000" b="1" dirty="0" smtClean="0"/>
              <a:t>уход </a:t>
            </a:r>
            <a:r>
              <a:rPr lang="ru-RU" sz="2000" b="1" dirty="0"/>
              <a:t>от решения </a:t>
            </a:r>
            <a:r>
              <a:rPr lang="ru-RU" sz="2000" b="1" dirty="0" smtClean="0"/>
              <a:t>проблемы</a:t>
            </a:r>
            <a:endParaRPr lang="ru-RU" sz="2000" b="1" dirty="0"/>
          </a:p>
          <a:p>
            <a:pPr eaLnBrk="0" hangingPunct="0"/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5935" y="3486234"/>
            <a:ext cx="261724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FF0000"/>
                </a:solidFill>
              </a:rPr>
              <a:t>Конструктивный</a:t>
            </a:r>
            <a:r>
              <a:rPr lang="ru-RU" sz="2000" b="1" dirty="0" smtClean="0"/>
              <a:t> </a:t>
            </a:r>
          </a:p>
          <a:p>
            <a:pPr lvl="0" algn="ctr"/>
            <a:endParaRPr lang="ru-RU" sz="2000" b="1" dirty="0"/>
          </a:p>
          <a:p>
            <a:pPr lvl="0" algn="ctr"/>
            <a:r>
              <a:rPr lang="ru-RU" sz="2000" b="1" dirty="0" smtClean="0"/>
              <a:t>юмор</a:t>
            </a:r>
            <a:r>
              <a:rPr lang="ru-RU" sz="2000" b="1" dirty="0"/>
              <a:t>, уступки, компромисс, сотрудничество, осознание позиции </a:t>
            </a:r>
            <a:r>
              <a:rPr lang="ru-RU" sz="2000" b="1" dirty="0" smtClean="0"/>
              <a:t>сторон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решения конфликта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2" name="Group 3"/>
          <p:cNvGrpSpPr>
            <a:grpSpLocks/>
          </p:cNvGrpSpPr>
          <p:nvPr/>
        </p:nvGrpSpPr>
        <p:grpSpPr bwMode="auto">
          <a:xfrm>
            <a:off x="-108521" y="2522997"/>
            <a:ext cx="9241593" cy="222617"/>
            <a:chOff x="0" y="1896"/>
            <a:chExt cx="5760" cy="120"/>
          </a:xfrm>
        </p:grpSpPr>
        <p:sp>
          <p:nvSpPr>
            <p:cNvPr id="183" name="Rectangle 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Rectangle 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5" name="Group 6"/>
          <p:cNvGrpSpPr>
            <a:grpSpLocks/>
          </p:cNvGrpSpPr>
          <p:nvPr/>
        </p:nvGrpSpPr>
        <p:grpSpPr bwMode="auto">
          <a:xfrm rot="3877067">
            <a:off x="4225879" y="3739772"/>
            <a:ext cx="2724944" cy="1067486"/>
            <a:chOff x="2290" y="2725"/>
            <a:chExt cx="1832" cy="713"/>
          </a:xfrm>
        </p:grpSpPr>
        <p:grpSp>
          <p:nvGrpSpPr>
            <p:cNvPr id="186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90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7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88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92" name="Group 13"/>
          <p:cNvGrpSpPr>
            <a:grpSpLocks/>
          </p:cNvGrpSpPr>
          <p:nvPr/>
        </p:nvGrpSpPr>
        <p:grpSpPr bwMode="auto">
          <a:xfrm>
            <a:off x="3993773" y="1970548"/>
            <a:ext cx="1578538" cy="1567984"/>
            <a:chOff x="2789" y="1625"/>
            <a:chExt cx="907" cy="907"/>
          </a:xfrm>
        </p:grpSpPr>
        <p:sp>
          <p:nvSpPr>
            <p:cNvPr id="193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grpSp>
          <p:nvGrpSpPr>
            <p:cNvPr id="198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99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03" name="Group 24"/>
          <p:cNvGrpSpPr>
            <a:grpSpLocks/>
          </p:cNvGrpSpPr>
          <p:nvPr/>
        </p:nvGrpSpPr>
        <p:grpSpPr bwMode="auto">
          <a:xfrm rot="3877067">
            <a:off x="6192790" y="3806445"/>
            <a:ext cx="2724943" cy="1067487"/>
            <a:chOff x="2290" y="2725"/>
            <a:chExt cx="1832" cy="713"/>
          </a:xfrm>
        </p:grpSpPr>
        <p:grpSp>
          <p:nvGrpSpPr>
            <p:cNvPr id="204" name="Group 25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208" name="Freeform 2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Freeform 2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05" name="Group 28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206" name="Freeform 29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30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10" name="Oval 31"/>
          <p:cNvSpPr>
            <a:spLocks noChangeArrowheads="1"/>
          </p:cNvSpPr>
          <p:nvPr/>
        </p:nvSpPr>
        <p:spPr bwMode="gray">
          <a:xfrm>
            <a:off x="5708477" y="1826086"/>
            <a:ext cx="1894246" cy="188005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11" name="Oval 32"/>
          <p:cNvSpPr>
            <a:spLocks noChangeArrowheads="1"/>
          </p:cNvSpPr>
          <p:nvPr/>
        </p:nvSpPr>
        <p:spPr bwMode="gray">
          <a:xfrm>
            <a:off x="5708477" y="1826086"/>
            <a:ext cx="1894246" cy="1880058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3399FF">
                  <a:gamma/>
                  <a:shade val="0"/>
                  <a:invGamma/>
                  <a:alpha val="89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12" name="Oval 33"/>
          <p:cNvSpPr>
            <a:spLocks noChangeArrowheads="1"/>
          </p:cNvSpPr>
          <p:nvPr/>
        </p:nvSpPr>
        <p:spPr bwMode="gray">
          <a:xfrm>
            <a:off x="5858673" y="1929273"/>
            <a:ext cx="1645626" cy="1632682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54118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54118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gray">
          <a:xfrm>
            <a:off x="5860261" y="1932448"/>
            <a:ext cx="1645626" cy="1632682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63529"/>
                  <a:invGamma/>
                </a:srgbClr>
              </a:gs>
              <a:gs pos="100000">
                <a:srgbClr val="3399FF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14" name="Oval 35"/>
          <p:cNvSpPr>
            <a:spLocks noChangeArrowheads="1"/>
          </p:cNvSpPr>
          <p:nvPr/>
        </p:nvSpPr>
        <p:spPr bwMode="gray">
          <a:xfrm>
            <a:off x="5955771" y="1997536"/>
            <a:ext cx="1481852" cy="1469034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grpSp>
        <p:nvGrpSpPr>
          <p:cNvPr id="215" name="Group 36"/>
          <p:cNvGrpSpPr>
            <a:grpSpLocks/>
          </p:cNvGrpSpPr>
          <p:nvPr/>
        </p:nvGrpSpPr>
        <p:grpSpPr bwMode="auto">
          <a:xfrm>
            <a:off x="5983691" y="2016586"/>
            <a:ext cx="1436470" cy="1425266"/>
            <a:chOff x="4166" y="1706"/>
            <a:chExt cx="1252" cy="1252"/>
          </a:xfrm>
        </p:grpSpPr>
        <p:sp>
          <p:nvSpPr>
            <p:cNvPr id="216" name="Oval 3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Oval 3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Oval 3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Oval 4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0" name="Group 41"/>
          <p:cNvGrpSpPr>
            <a:grpSpLocks/>
          </p:cNvGrpSpPr>
          <p:nvPr/>
        </p:nvGrpSpPr>
        <p:grpSpPr bwMode="auto">
          <a:xfrm rot="3877067">
            <a:off x="2420890" y="3739770"/>
            <a:ext cx="2724943" cy="1067487"/>
            <a:chOff x="2290" y="2725"/>
            <a:chExt cx="1832" cy="713"/>
          </a:xfrm>
        </p:grpSpPr>
        <p:grpSp>
          <p:nvGrpSpPr>
            <p:cNvPr id="221" name="Group 42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225" name="Freeform 4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Freeform 4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2" name="Group 45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223" name="Freeform 4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Freeform 4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27" name="Group 48"/>
          <p:cNvGrpSpPr>
            <a:grpSpLocks/>
          </p:cNvGrpSpPr>
          <p:nvPr/>
        </p:nvGrpSpPr>
        <p:grpSpPr bwMode="auto">
          <a:xfrm>
            <a:off x="2190759" y="1970548"/>
            <a:ext cx="1576564" cy="1567984"/>
            <a:chOff x="2789" y="1625"/>
            <a:chExt cx="907" cy="907"/>
          </a:xfrm>
        </p:grpSpPr>
        <p:sp>
          <p:nvSpPr>
            <p:cNvPr id="228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Oval 5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Oval 51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Oval 52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Oval 53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grpSp>
          <p:nvGrpSpPr>
            <p:cNvPr id="233" name="Group 54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34" name="Oval 5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Oval 5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Oval 5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Oval 5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38" name="Group 59"/>
          <p:cNvGrpSpPr>
            <a:grpSpLocks/>
          </p:cNvGrpSpPr>
          <p:nvPr/>
        </p:nvGrpSpPr>
        <p:grpSpPr bwMode="auto">
          <a:xfrm rot="3877067">
            <a:off x="674640" y="3806444"/>
            <a:ext cx="2724943" cy="1067487"/>
            <a:chOff x="2290" y="2725"/>
            <a:chExt cx="1832" cy="713"/>
          </a:xfrm>
        </p:grpSpPr>
        <p:grpSp>
          <p:nvGrpSpPr>
            <p:cNvPr id="239" name="Group 60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243" name="Freeform 6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40" name="Group 63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241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45" name="Group 66"/>
          <p:cNvGrpSpPr>
            <a:grpSpLocks/>
          </p:cNvGrpSpPr>
          <p:nvPr/>
        </p:nvGrpSpPr>
        <p:grpSpPr bwMode="auto">
          <a:xfrm>
            <a:off x="442921" y="1970548"/>
            <a:ext cx="1576566" cy="1567984"/>
            <a:chOff x="2789" y="1625"/>
            <a:chExt cx="907" cy="907"/>
          </a:xfrm>
        </p:grpSpPr>
        <p:sp>
          <p:nvSpPr>
            <p:cNvPr id="246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grpSp>
          <p:nvGrpSpPr>
            <p:cNvPr id="251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52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56" name="Text Box 77"/>
          <p:cNvSpPr txBox="1">
            <a:spLocks noChangeArrowheads="1"/>
          </p:cNvSpPr>
          <p:nvPr/>
        </p:nvSpPr>
        <p:spPr bwMode="gray">
          <a:xfrm rot="3925970">
            <a:off x="465825" y="4353193"/>
            <a:ext cx="2811016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 smtClean="0">
                <a:solidFill>
                  <a:schemeClr val="bg1"/>
                </a:solidFill>
              </a:rPr>
              <a:t>приспособления</a:t>
            </a:r>
            <a:endParaRPr kumimoji="0" lang="en-US" alt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57" name="Text Box 78"/>
          <p:cNvSpPr txBox="1">
            <a:spLocks noChangeArrowheads="1"/>
          </p:cNvSpPr>
          <p:nvPr/>
        </p:nvSpPr>
        <p:spPr bwMode="gray">
          <a:xfrm rot="3925970">
            <a:off x="1385042" y="3764118"/>
            <a:ext cx="1561117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Стратегия</a:t>
            </a:r>
            <a:endParaRPr kumimoji="0" lang="en-US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58" name="Text Box 79"/>
          <p:cNvSpPr txBox="1">
            <a:spLocks noChangeArrowheads="1"/>
          </p:cNvSpPr>
          <p:nvPr/>
        </p:nvSpPr>
        <p:spPr bwMode="gray">
          <a:xfrm rot="3925970">
            <a:off x="2735158" y="3927561"/>
            <a:ext cx="1625071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избегания</a:t>
            </a:r>
            <a:endParaRPr kumimoji="0" lang="en-US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9" name="Text Box 80"/>
          <p:cNvSpPr txBox="1">
            <a:spLocks noChangeArrowheads="1"/>
          </p:cNvSpPr>
          <p:nvPr/>
        </p:nvSpPr>
        <p:spPr bwMode="gray">
          <a:xfrm rot="3925970">
            <a:off x="3166656" y="3701653"/>
            <a:ext cx="1423752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b="1" kern="0" dirty="0" smtClean="0">
                <a:solidFill>
                  <a:srgbClr val="000066"/>
                </a:solidFill>
              </a:rPr>
              <a:t>Стратегия</a:t>
            </a:r>
            <a:endParaRPr kumimoji="0" lang="en-US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60" name="Text Box 81"/>
          <p:cNvSpPr txBox="1">
            <a:spLocks noChangeArrowheads="1"/>
          </p:cNvSpPr>
          <p:nvPr/>
        </p:nvSpPr>
        <p:spPr bwMode="gray">
          <a:xfrm rot="3925970">
            <a:off x="4353691" y="4230167"/>
            <a:ext cx="229052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dirty="0" smtClean="0">
                <a:solidFill>
                  <a:srgbClr val="FFFFFF"/>
                </a:solidFill>
              </a:rPr>
              <a:t>с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оперничества</a:t>
            </a:r>
            <a:endParaRPr kumimoji="0" lang="en-US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61" name="Text Box 82"/>
          <p:cNvSpPr txBox="1">
            <a:spLocks noChangeArrowheads="1"/>
          </p:cNvSpPr>
          <p:nvPr/>
        </p:nvSpPr>
        <p:spPr bwMode="gray">
          <a:xfrm rot="3925970">
            <a:off x="4967822" y="3775503"/>
            <a:ext cx="1464010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Стратегия</a:t>
            </a:r>
            <a:endParaRPr kumimoji="0" lang="en-US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62" name="Text Box 83"/>
          <p:cNvSpPr txBox="1">
            <a:spLocks noChangeArrowheads="1"/>
          </p:cNvSpPr>
          <p:nvPr/>
        </p:nvSpPr>
        <p:spPr bwMode="gray">
          <a:xfrm rot="3925970">
            <a:off x="6268758" y="4431509"/>
            <a:ext cx="2419096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dirty="0" smtClean="0">
                <a:solidFill>
                  <a:srgbClr val="FFFFFF"/>
                </a:solidFill>
              </a:rPr>
              <a:t>со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трудничества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63" name="Text Box 84"/>
          <p:cNvSpPr txBox="1">
            <a:spLocks noChangeArrowheads="1"/>
          </p:cNvSpPr>
          <p:nvPr/>
        </p:nvSpPr>
        <p:spPr bwMode="gray">
          <a:xfrm rot="3925970">
            <a:off x="6928883" y="3847231"/>
            <a:ext cx="1429695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Стратегия</a:t>
            </a:r>
            <a:endParaRPr kumimoji="0" lang="en-US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21" y="2096326"/>
            <a:ext cx="1559295" cy="1298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3" name="Picture 6" descr="http://www.rus-obr.ru/files/userfiles/44637425_1244021034_stra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1850" y="1989383"/>
            <a:ext cx="1498588" cy="14323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" name="Picture 8" descr="http://www.stihi.ru/pics/2012/10/16/64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879" y="2155327"/>
            <a:ext cx="1594450" cy="12336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" name="Picture 10" descr="http://blog.fotostrana.ru/images/2010_05/14/golub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035" y="1887825"/>
            <a:ext cx="1527175" cy="165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8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58" grpId="0"/>
      <p:bldP spid="260" grpId="0"/>
      <p:bldP spid="2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dirty="0" smtClean="0"/>
              <a:t>Результаты конфликта</a:t>
            </a:r>
            <a:endParaRPr lang="en-US" altLang="ru-RU" sz="2000" b="1" dirty="0"/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6452018" y="2780928"/>
            <a:ext cx="2315936" cy="158417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611560" y="2793371"/>
            <a:ext cx="2315936" cy="157173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37006" y="3105835"/>
            <a:ext cx="20650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Победа – поражение </a:t>
            </a:r>
            <a:endParaRPr lang="en-US" altLang="ru-RU" sz="1600" b="1" dirty="0">
              <a:solidFill>
                <a:srgbClr val="FF0000"/>
              </a:solidFill>
            </a:endParaRP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 rot="15977968">
            <a:off x="6490452" y="897698"/>
            <a:ext cx="915117" cy="228104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0" name="AutoShape 8"/>
          <p:cNvSpPr>
            <a:spLocks noChangeAspect="1" noChangeArrowheads="1" noTextEdit="1"/>
          </p:cNvSpPr>
          <p:nvPr/>
        </p:nvSpPr>
        <p:spPr bwMode="gray">
          <a:xfrm flipH="1">
            <a:off x="4583787" y="2495781"/>
            <a:ext cx="1671407" cy="228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rot="5400000" flipH="1">
            <a:off x="1656901" y="897699"/>
            <a:ext cx="915116" cy="228104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3113695" y="1017923"/>
            <a:ext cx="2998788" cy="1601788"/>
            <a:chOff x="1997" y="1314"/>
            <a:chExt cx="1889" cy="1009"/>
          </a:xfrm>
        </p:grpSpPr>
        <p:grpSp>
          <p:nvGrpSpPr>
            <p:cNvPr id="6964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44314"/>
                      <a:invGamma/>
                    </a:schemeClr>
                  </a:gs>
                  <a:gs pos="100000">
                    <a:schemeClr val="tx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4365749" y="1724025"/>
            <a:ext cx="2696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rgbClr val="000000"/>
                </a:solidFill>
              </a:rPr>
              <a:t> </a:t>
            </a:r>
            <a:endParaRPr lang="en-US" altLang="ru-RU" sz="1400" dirty="0">
              <a:solidFill>
                <a:srgbClr val="000000"/>
              </a:solidFill>
            </a:endParaRP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6607400" y="3105835"/>
            <a:ext cx="20650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</a:rPr>
              <a:t>Победа – победа 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3478277" y="2774355"/>
            <a:ext cx="2315936" cy="158417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611560" y="4721469"/>
            <a:ext cx="2315936" cy="139444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3509338" y="4697836"/>
            <a:ext cx="2315936" cy="139809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6481954" y="4721469"/>
            <a:ext cx="2286000" cy="139444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8460" y="4929057"/>
            <a:ext cx="2502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Одна </a:t>
            </a:r>
            <a:r>
              <a:rPr lang="ru-RU" sz="2000" b="1" dirty="0"/>
              <a:t>сторона удовлетворена, но другая </a:t>
            </a:r>
            <a:r>
              <a:rPr lang="ru-RU" sz="2000" b="1" dirty="0" smtClean="0"/>
              <a:t>нет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78278" y="3105835"/>
            <a:ext cx="2291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Поражение </a:t>
            </a:r>
            <a:r>
              <a:rPr lang="ru-RU" sz="2400" b="1" dirty="0">
                <a:solidFill>
                  <a:srgbClr val="FF0000"/>
                </a:solidFill>
              </a:rPr>
              <a:t>– поражение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1604" y="4896966"/>
            <a:ext cx="2308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Обе </a:t>
            </a:r>
            <a:r>
              <a:rPr lang="ru-RU" sz="2000" b="1" dirty="0"/>
              <a:t>стороны не удовлетворены </a:t>
            </a:r>
            <a:r>
              <a:rPr lang="ru-RU" sz="2000" b="1" dirty="0" smtClean="0"/>
              <a:t>результатом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65965" y="4896966"/>
            <a:ext cx="21319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О</a:t>
            </a:r>
            <a:r>
              <a:rPr lang="ru-RU" sz="2000" b="1" dirty="0" smtClean="0"/>
              <a:t>бе </a:t>
            </a:r>
            <a:r>
              <a:rPr lang="ru-RU" sz="2000" b="1" dirty="0"/>
              <a:t>стороны </a:t>
            </a:r>
            <a:endParaRPr lang="ru-RU" sz="2000" b="1" dirty="0" smtClean="0"/>
          </a:p>
          <a:p>
            <a:pPr lvl="0" algn="ctr"/>
            <a:r>
              <a:rPr lang="ru-RU" sz="2000" b="1" dirty="0" smtClean="0"/>
              <a:t>приходят </a:t>
            </a:r>
            <a:r>
              <a:rPr lang="ru-RU" sz="2000" b="1" dirty="0"/>
              <a:t>к </a:t>
            </a:r>
            <a:r>
              <a:rPr lang="ru-RU" sz="2000" b="1" dirty="0" smtClean="0"/>
              <a:t>согласию</a:t>
            </a:r>
            <a:endParaRPr lang="ru-RU" sz="2000" b="1" dirty="0"/>
          </a:p>
        </p:txBody>
      </p:sp>
      <p:pic>
        <p:nvPicPr>
          <p:cNvPr id="27" name="Рисунок 10" descr="http://www.mondo.rs/slike/vesti/002/266/v226690p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740" y="939989"/>
            <a:ext cx="2188843" cy="14195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51" grpId="0"/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21488" cy="563563"/>
          </a:xfrm>
        </p:spPr>
        <p:txBody>
          <a:bodyPr/>
          <a:lstStyle/>
          <a:p>
            <a:pPr algn="ctr"/>
            <a:r>
              <a:rPr lang="ru-RU" altLang="ru-RU" b="1" dirty="0" smtClean="0"/>
              <a:t>Управление  конфликтом</a:t>
            </a:r>
            <a:endParaRPr lang="en-US" altLang="ru-RU" b="1" dirty="0"/>
          </a:p>
        </p:txBody>
      </p:sp>
      <p:grpSp>
        <p:nvGrpSpPr>
          <p:cNvPr id="95284" name="Group 52"/>
          <p:cNvGrpSpPr>
            <a:grpSpLocks/>
          </p:cNvGrpSpPr>
          <p:nvPr/>
        </p:nvGrpSpPr>
        <p:grpSpPr bwMode="auto">
          <a:xfrm>
            <a:off x="407466" y="1491123"/>
            <a:ext cx="7543800" cy="4405313"/>
            <a:chOff x="336" y="912"/>
            <a:chExt cx="4752" cy="2775"/>
          </a:xfrm>
        </p:grpSpPr>
        <p:sp>
          <p:nvSpPr>
            <p:cNvPr id="95236" name="Oval 4"/>
            <p:cNvSpPr>
              <a:spLocks noChangeArrowheads="1"/>
            </p:cNvSpPr>
            <p:nvPr/>
          </p:nvSpPr>
          <p:spPr bwMode="auto">
            <a:xfrm>
              <a:off x="1546" y="1353"/>
              <a:ext cx="2289" cy="233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745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5237" name="Group 5"/>
            <p:cNvGrpSpPr>
              <a:grpSpLocks/>
            </p:cNvGrpSpPr>
            <p:nvPr/>
          </p:nvGrpSpPr>
          <p:grpSpPr bwMode="auto">
            <a:xfrm>
              <a:off x="2107" y="1936"/>
              <a:ext cx="1167" cy="1257"/>
              <a:chOff x="2016" y="1920"/>
              <a:chExt cx="1680" cy="1680"/>
            </a:xfrm>
          </p:grpSpPr>
          <p:sp>
            <p:nvSpPr>
              <p:cNvPr id="95238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altLang="ru-RU" sz="2400" b="1" dirty="0">
                    <a:solidFill>
                      <a:schemeClr val="bg1"/>
                    </a:solidFill>
                  </a:rPr>
                  <a:t>Правила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239" name="Freeform 7"/>
              <p:cNvSpPr>
                <a:spLocks/>
              </p:cNvSpPr>
              <p:nvPr/>
            </p:nvSpPr>
            <p:spPr bwMode="gray">
              <a:xfrm>
                <a:off x="2125" y="1965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 altLang="ru-RU" dirty="0" smtClean="0"/>
                  <a:t> </a:t>
                </a:r>
                <a:endParaRPr lang="ru-RU" dirty="0"/>
              </a:p>
            </p:txBody>
          </p:sp>
        </p:grpSp>
        <p:sp>
          <p:nvSpPr>
            <p:cNvPr id="95240" name="Text Box 8"/>
            <p:cNvSpPr txBox="1">
              <a:spLocks noChangeArrowheads="1"/>
            </p:cNvSpPr>
            <p:nvPr/>
          </p:nvSpPr>
          <p:spPr bwMode="gray">
            <a:xfrm>
              <a:off x="2629" y="2430"/>
              <a:ext cx="1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en-US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95241" name="Group 9"/>
            <p:cNvGrpSpPr>
              <a:grpSpLocks/>
            </p:cNvGrpSpPr>
            <p:nvPr/>
          </p:nvGrpSpPr>
          <p:grpSpPr bwMode="auto">
            <a:xfrm>
              <a:off x="2453" y="1128"/>
              <a:ext cx="389" cy="388"/>
              <a:chOff x="2640" y="1088"/>
              <a:chExt cx="432" cy="415"/>
            </a:xfrm>
          </p:grpSpPr>
          <p:grpSp>
            <p:nvGrpSpPr>
              <p:cNvPr id="95242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95243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244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5245" name="Text Box 13"/>
              <p:cNvSpPr txBox="1">
                <a:spLocks noChangeArrowheads="1"/>
              </p:cNvSpPr>
              <p:nvPr/>
            </p:nvSpPr>
            <p:spPr bwMode="gray">
              <a:xfrm>
                <a:off x="2720" y="1152"/>
                <a:ext cx="291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B</a:t>
                </a:r>
              </a:p>
            </p:txBody>
          </p:sp>
        </p:grpSp>
        <p:grpSp>
          <p:nvGrpSpPr>
            <p:cNvPr id="95246" name="Group 14"/>
            <p:cNvGrpSpPr>
              <a:grpSpLocks/>
            </p:cNvGrpSpPr>
            <p:nvPr/>
          </p:nvGrpSpPr>
          <p:grpSpPr bwMode="auto">
            <a:xfrm>
              <a:off x="2089" y="3080"/>
              <a:ext cx="181" cy="165"/>
              <a:chOff x="2236" y="3191"/>
              <a:chExt cx="201" cy="176"/>
            </a:xfrm>
          </p:grpSpPr>
          <p:sp>
            <p:nvSpPr>
              <p:cNvPr id="95247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248" name="Oval 16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5249" name="Group 17"/>
            <p:cNvGrpSpPr>
              <a:grpSpLocks/>
            </p:cNvGrpSpPr>
            <p:nvPr/>
          </p:nvGrpSpPr>
          <p:grpSpPr bwMode="auto">
            <a:xfrm>
              <a:off x="1718" y="3235"/>
              <a:ext cx="389" cy="405"/>
              <a:chOff x="1824" y="3357"/>
              <a:chExt cx="432" cy="432"/>
            </a:xfrm>
          </p:grpSpPr>
          <p:grpSp>
            <p:nvGrpSpPr>
              <p:cNvPr id="95250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95251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252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5253" name="Text Box 21"/>
              <p:cNvSpPr txBox="1">
                <a:spLocks noChangeArrowheads="1"/>
              </p:cNvSpPr>
              <p:nvPr/>
            </p:nvSpPr>
            <p:spPr bwMode="gray">
              <a:xfrm>
                <a:off x="1897" y="3438"/>
                <a:ext cx="275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E</a:t>
                </a:r>
              </a:p>
            </p:txBody>
          </p:sp>
        </p:grpSp>
        <p:grpSp>
          <p:nvGrpSpPr>
            <p:cNvPr id="95254" name="Group 22"/>
            <p:cNvGrpSpPr>
              <a:grpSpLocks/>
            </p:cNvGrpSpPr>
            <p:nvPr/>
          </p:nvGrpSpPr>
          <p:grpSpPr bwMode="auto">
            <a:xfrm>
              <a:off x="3621" y="1936"/>
              <a:ext cx="387" cy="409"/>
              <a:chOff x="3938" y="1968"/>
              <a:chExt cx="430" cy="437"/>
            </a:xfrm>
          </p:grpSpPr>
          <p:grpSp>
            <p:nvGrpSpPr>
              <p:cNvPr id="95255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95256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257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5258" name="Text Box 26"/>
              <p:cNvSpPr txBox="1">
                <a:spLocks noChangeArrowheads="1"/>
              </p:cNvSpPr>
              <p:nvPr/>
            </p:nvSpPr>
            <p:spPr bwMode="gray">
              <a:xfrm>
                <a:off x="4006" y="2028"/>
                <a:ext cx="283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C</a:t>
                </a:r>
              </a:p>
            </p:txBody>
          </p:sp>
        </p:grpSp>
        <p:grpSp>
          <p:nvGrpSpPr>
            <p:cNvPr id="95259" name="Group 27"/>
            <p:cNvGrpSpPr>
              <a:grpSpLocks/>
            </p:cNvGrpSpPr>
            <p:nvPr/>
          </p:nvGrpSpPr>
          <p:grpSpPr bwMode="auto">
            <a:xfrm>
              <a:off x="3274" y="3238"/>
              <a:ext cx="370" cy="367"/>
              <a:chOff x="3552" y="3339"/>
              <a:chExt cx="412" cy="392"/>
            </a:xfrm>
          </p:grpSpPr>
          <p:grpSp>
            <p:nvGrpSpPr>
              <p:cNvPr id="95260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95261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262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5263" name="Text Box 31"/>
              <p:cNvSpPr txBox="1">
                <a:spLocks noChangeArrowheads="1"/>
              </p:cNvSpPr>
              <p:nvPr/>
            </p:nvSpPr>
            <p:spPr bwMode="gray">
              <a:xfrm>
                <a:off x="3625" y="3360"/>
                <a:ext cx="307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D</a:t>
                </a:r>
              </a:p>
            </p:txBody>
          </p:sp>
        </p:grpSp>
        <p:grpSp>
          <p:nvGrpSpPr>
            <p:cNvPr id="95264" name="Group 32"/>
            <p:cNvGrpSpPr>
              <a:grpSpLocks/>
            </p:cNvGrpSpPr>
            <p:nvPr/>
          </p:nvGrpSpPr>
          <p:grpSpPr bwMode="auto">
            <a:xfrm>
              <a:off x="1416" y="1936"/>
              <a:ext cx="389" cy="404"/>
              <a:chOff x="1488" y="1968"/>
              <a:chExt cx="432" cy="432"/>
            </a:xfrm>
          </p:grpSpPr>
          <p:grpSp>
            <p:nvGrpSpPr>
              <p:cNvPr id="95265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95266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267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5268" name="Text Box 36"/>
              <p:cNvSpPr txBox="1">
                <a:spLocks noChangeArrowheads="1"/>
              </p:cNvSpPr>
              <p:nvPr/>
            </p:nvSpPr>
            <p:spPr bwMode="gray">
              <a:xfrm>
                <a:off x="1566" y="2016"/>
                <a:ext cx="294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A</a:t>
                </a:r>
              </a:p>
            </p:txBody>
          </p:sp>
        </p:grpSp>
        <p:sp>
          <p:nvSpPr>
            <p:cNvPr id="95269" name="Oval 37"/>
            <p:cNvSpPr>
              <a:spLocks noChangeArrowheads="1"/>
            </p:cNvSpPr>
            <p:nvPr/>
          </p:nvSpPr>
          <p:spPr bwMode="gray">
            <a:xfrm rot="18227093">
              <a:off x="3231" y="3147"/>
              <a:ext cx="77" cy="7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gray">
            <a:xfrm rot="18227093">
              <a:off x="3145" y="3058"/>
              <a:ext cx="76" cy="7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5271" name="Group 39"/>
            <p:cNvGrpSpPr>
              <a:grpSpLocks/>
            </p:cNvGrpSpPr>
            <p:nvPr/>
          </p:nvGrpSpPr>
          <p:grpSpPr bwMode="auto">
            <a:xfrm>
              <a:off x="1848" y="2206"/>
              <a:ext cx="208" cy="121"/>
              <a:chOff x="2016" y="2304"/>
              <a:chExt cx="231" cy="130"/>
            </a:xfrm>
          </p:grpSpPr>
          <p:sp>
            <p:nvSpPr>
              <p:cNvPr id="95272" name="Oval 40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273" name="Oval 41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5274" name="Group 42"/>
            <p:cNvGrpSpPr>
              <a:grpSpLocks/>
            </p:cNvGrpSpPr>
            <p:nvPr/>
          </p:nvGrpSpPr>
          <p:grpSpPr bwMode="auto">
            <a:xfrm>
              <a:off x="2626" y="1603"/>
              <a:ext cx="78" cy="243"/>
              <a:chOff x="2832" y="1612"/>
              <a:chExt cx="87" cy="260"/>
            </a:xfrm>
          </p:grpSpPr>
          <p:sp>
            <p:nvSpPr>
              <p:cNvPr id="95275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276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5277" name="Oval 45"/>
            <p:cNvSpPr>
              <a:spLocks noChangeArrowheads="1"/>
            </p:cNvSpPr>
            <p:nvPr/>
          </p:nvSpPr>
          <p:spPr bwMode="gray">
            <a:xfrm rot="18227093">
              <a:off x="3458" y="2221"/>
              <a:ext cx="77" cy="7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78" name="Oval 46"/>
            <p:cNvSpPr>
              <a:spLocks noChangeArrowheads="1"/>
            </p:cNvSpPr>
            <p:nvPr/>
          </p:nvSpPr>
          <p:spPr bwMode="gray">
            <a:xfrm rot="18227093">
              <a:off x="3317" y="2295"/>
              <a:ext cx="77" cy="7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79" name="Text Box 47"/>
            <p:cNvSpPr txBox="1">
              <a:spLocks noChangeArrowheads="1"/>
            </p:cNvSpPr>
            <p:nvPr/>
          </p:nvSpPr>
          <p:spPr bwMode="auto">
            <a:xfrm>
              <a:off x="336" y="2026"/>
              <a:ext cx="10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1600" dirty="0" smtClean="0"/>
                <a:t> </a:t>
              </a:r>
              <a:endParaRPr lang="en-US" altLang="ru-RU" sz="1600" dirty="0"/>
            </a:p>
          </p:txBody>
        </p:sp>
        <p:sp>
          <p:nvSpPr>
            <p:cNvPr id="95280" name="Text Box 48"/>
            <p:cNvSpPr txBox="1">
              <a:spLocks noChangeArrowheads="1"/>
            </p:cNvSpPr>
            <p:nvPr/>
          </p:nvSpPr>
          <p:spPr bwMode="auto">
            <a:xfrm>
              <a:off x="2107" y="912"/>
              <a:ext cx="10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1600" dirty="0" smtClean="0"/>
                <a:t> </a:t>
              </a:r>
              <a:endParaRPr lang="en-US" altLang="ru-RU" sz="1600" dirty="0"/>
            </a:p>
          </p:txBody>
        </p:sp>
        <p:sp>
          <p:nvSpPr>
            <p:cNvPr id="95281" name="Text Box 49"/>
            <p:cNvSpPr txBox="1">
              <a:spLocks noChangeArrowheads="1"/>
            </p:cNvSpPr>
            <p:nvPr/>
          </p:nvSpPr>
          <p:spPr bwMode="auto">
            <a:xfrm>
              <a:off x="4008" y="2034"/>
              <a:ext cx="10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1600" dirty="0" smtClean="0"/>
                <a:t> </a:t>
              </a:r>
              <a:endParaRPr lang="en-US" altLang="ru-RU" sz="1600" dirty="0"/>
            </a:p>
          </p:txBody>
        </p:sp>
        <p:sp>
          <p:nvSpPr>
            <p:cNvPr id="95282" name="Text Box 50"/>
            <p:cNvSpPr txBox="1">
              <a:spLocks noChangeArrowheads="1"/>
            </p:cNvSpPr>
            <p:nvPr/>
          </p:nvSpPr>
          <p:spPr bwMode="auto">
            <a:xfrm>
              <a:off x="552" y="3373"/>
              <a:ext cx="10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1600" dirty="0" smtClean="0"/>
                <a:t> </a:t>
              </a:r>
              <a:endParaRPr lang="en-US" altLang="ru-RU" sz="1600" dirty="0"/>
            </a:p>
          </p:txBody>
        </p:sp>
        <p:sp>
          <p:nvSpPr>
            <p:cNvPr id="95283" name="Text Box 51"/>
            <p:cNvSpPr txBox="1">
              <a:spLocks noChangeArrowheads="1"/>
            </p:cNvSpPr>
            <p:nvPr/>
          </p:nvSpPr>
          <p:spPr bwMode="auto">
            <a:xfrm>
              <a:off x="3662" y="3373"/>
              <a:ext cx="10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1600" dirty="0" smtClean="0"/>
                <a:t> </a:t>
              </a:r>
              <a:endParaRPr lang="en-US" altLang="ru-RU" sz="16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99068" y="2362629"/>
            <a:ext cx="2071593" cy="646331"/>
          </a:xfrm>
          <a:prstGeom prst="rect">
            <a:avLst/>
          </a:prstGeom>
          <a:ln w="28575">
            <a:solidFill>
              <a:srgbClr val="003366"/>
            </a:solidFill>
          </a:ln>
        </p:spPr>
        <p:txBody>
          <a:bodyPr wrap="none">
            <a:spAutoFit/>
          </a:bodyPr>
          <a:lstStyle/>
          <a:p>
            <a:r>
              <a:rPr lang="ru-RU" b="1" dirty="0"/>
              <a:t>Не прерывайте. </a:t>
            </a:r>
            <a:endParaRPr lang="ru-RU" b="1" dirty="0" smtClean="0"/>
          </a:p>
          <a:p>
            <a:pPr algn="ctr"/>
            <a:r>
              <a:rPr lang="ru-RU" b="1" dirty="0" smtClean="0"/>
              <a:t>Слушайте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0161" y="1178391"/>
            <a:ext cx="2008499" cy="646331"/>
          </a:xfrm>
          <a:prstGeom prst="rect">
            <a:avLst/>
          </a:prstGeom>
          <a:ln w="28575">
            <a:solidFill>
              <a:srgbClr val="003366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Не делайте </a:t>
            </a:r>
            <a:endParaRPr lang="ru-RU" b="1" dirty="0" smtClean="0"/>
          </a:p>
          <a:p>
            <a:pPr algn="ctr"/>
            <a:r>
              <a:rPr lang="ru-RU" b="1" dirty="0" smtClean="0"/>
              <a:t>предположений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91898" y="2223800"/>
            <a:ext cx="3643990" cy="646331"/>
          </a:xfrm>
          <a:prstGeom prst="rect">
            <a:avLst/>
          </a:prstGeom>
          <a:ln w="28575">
            <a:solidFill>
              <a:srgbClr val="0033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Не переходите на </a:t>
            </a:r>
            <a:endParaRPr lang="ru-RU" b="1" dirty="0" smtClean="0"/>
          </a:p>
          <a:p>
            <a:pPr algn="ctr"/>
            <a:r>
              <a:rPr lang="ru-RU" b="1" dirty="0" smtClean="0"/>
              <a:t>личности </a:t>
            </a:r>
            <a:r>
              <a:rPr lang="ru-RU" b="1" dirty="0"/>
              <a:t>и не оскорбляйте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9963" y="4432062"/>
            <a:ext cx="3258245" cy="646331"/>
          </a:xfrm>
          <a:prstGeom prst="rect">
            <a:avLst/>
          </a:prstGeom>
          <a:ln w="28575">
            <a:solidFill>
              <a:srgbClr val="0033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Предлагайте множество </a:t>
            </a:r>
            <a:endParaRPr lang="ru-RU" b="1" dirty="0" smtClean="0"/>
          </a:p>
          <a:p>
            <a:pPr algn="ctr"/>
            <a:r>
              <a:rPr lang="ru-RU" b="1" dirty="0" smtClean="0"/>
              <a:t>решений </a:t>
            </a:r>
            <a:r>
              <a:rPr lang="ru-RU" b="1" dirty="0"/>
              <a:t>конфликта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974" y="4438107"/>
            <a:ext cx="2123530" cy="646331"/>
          </a:xfrm>
          <a:prstGeom prst="rect">
            <a:avLst/>
          </a:prstGeom>
          <a:ln w="28575">
            <a:solidFill>
              <a:srgbClr val="003366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Закончите на </a:t>
            </a:r>
            <a:endParaRPr lang="ru-RU" b="1" dirty="0" smtClean="0"/>
          </a:p>
          <a:p>
            <a:pPr algn="ctr"/>
            <a:r>
              <a:rPr lang="ru-RU" b="1" dirty="0" smtClean="0"/>
              <a:t>позитивной </a:t>
            </a:r>
            <a:r>
              <a:rPr lang="ru-RU" b="1" dirty="0"/>
              <a:t>ноте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WordArt 6"/>
          <p:cNvSpPr>
            <a:spLocks noChangeArrowheads="1" noChangeShapeType="1" noTextEdit="1"/>
          </p:cNvSpPr>
          <p:nvPr/>
        </p:nvSpPr>
        <p:spPr bwMode="gray">
          <a:xfrm>
            <a:off x="3131840" y="3429000"/>
            <a:ext cx="601216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086C2"/>
                    </a:gs>
                    <a:gs pos="100000">
                      <a:srgbClr val="DE8848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003366">
                      <a:alpha val="50000"/>
                    </a:srgbClr>
                  </a:outerShdw>
                </a:effectLst>
                <a:latin typeface="Arial"/>
                <a:cs typeface="Arial"/>
              </a:rPr>
              <a:t>До </a:t>
            </a:r>
            <a:r>
              <a:rPr lang="ru-RU" sz="3600" b="1" kern="1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086C2"/>
                    </a:gs>
                    <a:gs pos="100000">
                      <a:srgbClr val="DE8848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003366">
                      <a:alpha val="50000"/>
                    </a:srgbClr>
                  </a:outerShdw>
                </a:effectLst>
                <a:latin typeface="Arial"/>
                <a:cs typeface="Arial"/>
              </a:rPr>
              <a:t>новых встреч! </a:t>
            </a:r>
            <a:endParaRPr lang="ru-RU" sz="3600" b="1" kern="10" dirty="0" smtClean="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086C2"/>
                  </a:gs>
                  <a:gs pos="100000">
                    <a:srgbClr val="DE8848"/>
                  </a:gs>
                </a:gsLst>
                <a:lin ang="0" scaled="1"/>
              </a:gradFill>
              <a:effectLst>
                <a:outerShdw dist="71842" dir="2700000" algn="ctr" rotWithShape="0">
                  <a:srgbClr val="00336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5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656" y="409766"/>
            <a:ext cx="6705600" cy="473550"/>
          </a:xfrm>
        </p:spPr>
        <p:txBody>
          <a:bodyPr/>
          <a:lstStyle/>
          <a:p>
            <a:pPr algn="ctr"/>
            <a:r>
              <a:rPr lang="ru-RU" altLang="ru-RU" b="1" dirty="0" smtClean="0"/>
              <a:t>Задачи классного часа</a:t>
            </a:r>
            <a:endParaRPr lang="en-US" altLang="ru-RU" b="1" dirty="0">
              <a:solidFill>
                <a:schemeClr val="accent1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002181" y="75107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pSp>
        <p:nvGrpSpPr>
          <p:cNvPr id="88110" name="Group 46"/>
          <p:cNvGrpSpPr>
            <a:grpSpLocks/>
          </p:cNvGrpSpPr>
          <p:nvPr/>
        </p:nvGrpSpPr>
        <p:grpSpPr bwMode="auto">
          <a:xfrm>
            <a:off x="384121" y="751078"/>
            <a:ext cx="8110767" cy="241702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rgbClr val="000000"/>
                  </a:solidFill>
                </a:rPr>
                <a:t> </a:t>
              </a:r>
              <a:endParaRPr lang="en-US" alt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434" y="1886"/>
              <a:ext cx="141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800" dirty="0"/>
                <a:t>1</a:t>
              </a:r>
            </a:p>
          </p:txBody>
        </p:sp>
      </p:grpSp>
      <p:grpSp>
        <p:nvGrpSpPr>
          <p:cNvPr id="88115" name="Group 51"/>
          <p:cNvGrpSpPr>
            <a:grpSpLocks/>
          </p:cNvGrpSpPr>
          <p:nvPr/>
        </p:nvGrpSpPr>
        <p:grpSpPr bwMode="auto">
          <a:xfrm>
            <a:off x="384121" y="2509939"/>
            <a:ext cx="8110767" cy="241702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rgbClr val="000000"/>
                  </a:solidFill>
                </a:rPr>
                <a:t> </a:t>
              </a:r>
              <a:endParaRPr lang="en-US" alt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434" y="1886"/>
              <a:ext cx="141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800" dirty="0"/>
                <a:t>2</a:t>
              </a:r>
            </a:p>
          </p:txBody>
        </p:sp>
      </p:grpSp>
      <p:grpSp>
        <p:nvGrpSpPr>
          <p:cNvPr id="88120" name="Group 56"/>
          <p:cNvGrpSpPr>
            <a:grpSpLocks/>
          </p:cNvGrpSpPr>
          <p:nvPr/>
        </p:nvGrpSpPr>
        <p:grpSpPr bwMode="auto">
          <a:xfrm>
            <a:off x="384121" y="4246082"/>
            <a:ext cx="8110767" cy="241702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rgbClr val="000000"/>
                  </a:solidFill>
                </a:rPr>
                <a:t> </a:t>
              </a:r>
              <a:endParaRPr lang="en-US" altLang="ru-RU" b="1" dirty="0">
                <a:solidFill>
                  <a:srgbClr val="000000"/>
                </a:solidFill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434" y="1886"/>
              <a:ext cx="141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800" dirty="0"/>
                <a:t>3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35696" y="1633078"/>
            <a:ext cx="665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Уточнить понятие о конфликте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26904" y="3042736"/>
            <a:ext cx="76814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Расширить представление об</a:t>
            </a:r>
          </a:p>
          <a:p>
            <a:r>
              <a:rPr lang="ru-RU" sz="2800" b="1" dirty="0" smtClean="0"/>
              <a:t>основных </a:t>
            </a:r>
            <a:r>
              <a:rPr lang="ru-RU" sz="2800" b="1" dirty="0"/>
              <a:t>типах и </a:t>
            </a:r>
            <a:r>
              <a:rPr lang="ru-RU" sz="2800" b="1" dirty="0" smtClean="0"/>
              <a:t>причинах </a:t>
            </a:r>
          </a:p>
          <a:p>
            <a:r>
              <a:rPr lang="ru-RU" sz="2800" b="1" dirty="0" smtClean="0"/>
              <a:t>конфликтов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40134" y="4820881"/>
            <a:ext cx="67547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Познакомиться </a:t>
            </a:r>
            <a:r>
              <a:rPr lang="ru-RU" sz="2800" b="1" dirty="0"/>
              <a:t>с различными способами выхода из конфликтных ситуации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628800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/>
              <a:t>Прежде чем сказать – посчитай до десяти,</a:t>
            </a:r>
          </a:p>
          <a:p>
            <a:pPr algn="r"/>
            <a:r>
              <a:rPr lang="ru-RU" sz="2800" b="1" dirty="0"/>
              <a:t>Прежде чем обидеть – посчитай до ста,</a:t>
            </a:r>
          </a:p>
          <a:p>
            <a:pPr algn="r"/>
            <a:r>
              <a:rPr lang="ru-RU" sz="2800" b="1" dirty="0"/>
              <a:t>Прежде чем ударить – посчитай до тысячи.</a:t>
            </a:r>
          </a:p>
          <a:p>
            <a:pPr algn="r"/>
            <a:endParaRPr lang="ru-RU" sz="2400" b="1" dirty="0" smtClean="0"/>
          </a:p>
          <a:p>
            <a:pPr algn="r"/>
            <a:r>
              <a:rPr lang="ru-RU" sz="2400" b="1" dirty="0" smtClean="0"/>
              <a:t>Старинная </a:t>
            </a:r>
            <a:r>
              <a:rPr lang="ru-RU" sz="2400" b="1" dirty="0"/>
              <a:t>народная </a:t>
            </a:r>
            <a:r>
              <a:rPr lang="ru-RU" sz="2400" b="1" dirty="0" smtClean="0"/>
              <a:t>мудрость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3501008"/>
            <a:ext cx="3216055" cy="2919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 smtClean="0"/>
              <a:t>Индивидуальная работа</a:t>
            </a:r>
            <a:endParaRPr lang="en-US" altLang="ru-RU" sz="2800" b="1" dirty="0"/>
          </a:p>
        </p:txBody>
      </p:sp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915793" y="1298167"/>
            <a:ext cx="3456384" cy="4189313"/>
            <a:chOff x="720" y="1296"/>
            <a:chExt cx="1367" cy="2542"/>
          </a:xfrm>
        </p:grpSpPr>
        <p:sp>
          <p:nvSpPr>
            <p:cNvPr id="9830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0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1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1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12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1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400" b="1" dirty="0" smtClean="0"/>
                <a:t> </a:t>
              </a:r>
              <a:endParaRPr lang="ru-RU" sz="2400" b="1" dirty="0"/>
            </a:p>
          </p:txBody>
        </p:sp>
        <p:grpSp>
          <p:nvGrpSpPr>
            <p:cNvPr id="98314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831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8316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8317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8318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8319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8320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>
                  <a:solidFill>
                    <a:srgbClr val="000000"/>
                  </a:solidFill>
                </a:rPr>
                <a:t>1</a:t>
              </a:r>
              <a:endParaRPr lang="en-US" altLang="ru-RU"/>
            </a:p>
          </p:txBody>
        </p:sp>
      </p:grpSp>
      <p:grpSp>
        <p:nvGrpSpPr>
          <p:cNvPr id="98322" name="Group 18"/>
          <p:cNvGrpSpPr>
            <a:grpSpLocks/>
          </p:cNvGrpSpPr>
          <p:nvPr/>
        </p:nvGrpSpPr>
        <p:grpSpPr bwMode="auto">
          <a:xfrm>
            <a:off x="4684986" y="1278235"/>
            <a:ext cx="3683128" cy="4189313"/>
            <a:chOff x="2208" y="1296"/>
            <a:chExt cx="1365" cy="2542"/>
          </a:xfrm>
        </p:grpSpPr>
        <p:sp>
          <p:nvSpPr>
            <p:cNvPr id="98323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24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25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26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27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8328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8329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8330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8331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8332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2400">
                  <a:solidFill>
                    <a:srgbClr val="000000"/>
                  </a:solidFill>
                </a:rPr>
                <a:t>2</a:t>
              </a:r>
              <a:endParaRPr lang="en-US" altLang="ru-RU"/>
            </a:p>
          </p:txBody>
        </p:sp>
        <p:sp>
          <p:nvSpPr>
            <p:cNvPr id="98333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4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endParaRPr lang="en-US" altLang="ru-RU" dirty="0"/>
            </a:p>
          </p:txBody>
        </p:sp>
        <p:sp>
          <p:nvSpPr>
            <p:cNvPr id="98334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35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400" b="1" dirty="0" smtClean="0"/>
                <a:t> </a:t>
              </a:r>
              <a:endParaRPr lang="ru-RU" sz="2400" b="1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19983" y="2334595"/>
            <a:ext cx="3352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Подберите слова-ассоциации к слову «конфликт</a:t>
            </a:r>
            <a:r>
              <a:rPr lang="ru-RU" sz="2400" b="1" dirty="0" smtClean="0"/>
              <a:t>»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34382" y="2223384"/>
            <a:ext cx="32305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 </a:t>
            </a:r>
            <a:r>
              <a:rPr lang="ru-RU" sz="2400" b="1" dirty="0" smtClean="0"/>
              <a:t>облаке-листке </a:t>
            </a:r>
            <a:r>
              <a:rPr lang="ru-RU" sz="2400" b="1" dirty="0"/>
              <a:t>напишите один конфликт, </a:t>
            </a:r>
            <a:r>
              <a:rPr lang="ru-RU" sz="2400" b="1" dirty="0" smtClean="0"/>
              <a:t>участником которого </a:t>
            </a:r>
            <a:r>
              <a:rPr lang="ru-RU" sz="2400" b="1" dirty="0"/>
              <a:t>вы </a:t>
            </a:r>
            <a:r>
              <a:rPr lang="ru-RU" sz="2400" b="1" dirty="0" smtClean="0"/>
              <a:t>были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7749" y="4890038"/>
            <a:ext cx="329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Ассоциативный ряд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4986" y="4851251"/>
            <a:ext cx="393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Ситуативный практикум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672" y="4570746"/>
            <a:ext cx="3033571" cy="196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Психологический тест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17217" y="1132080"/>
            <a:ext cx="8501495" cy="4252086"/>
            <a:chOff x="659" y="861"/>
            <a:chExt cx="4697" cy="2406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2519" y="18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2522" y="143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2395" y="1551"/>
              <a:ext cx="122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r>
                <a:rPr lang="ru-RU" altLang="ru-RU" b="1" dirty="0" smtClean="0"/>
                <a:t>Социологический</a:t>
              </a:r>
              <a:endParaRPr lang="en-US" altLang="ru-RU" b="1" dirty="0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gray">
            <a:xfrm>
              <a:off x="2753" y="2033"/>
              <a:ext cx="48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r>
                <a:rPr lang="ru-RU" altLang="ru-RU" b="1" dirty="0" smtClean="0"/>
                <a:t>опрос</a:t>
              </a:r>
              <a:endParaRPr lang="en-US" altLang="ru-RU" b="1" dirty="0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2268" y="1245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659" y="1313"/>
              <a:ext cx="1558" cy="195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 anchor="ctr"/>
            <a:lstStyle/>
            <a:p>
              <a:pPr algn="ctr" eaLnBrk="0" hangingPunct="0"/>
              <a:endParaRPr lang="ru-RU" altLang="ru-RU">
                <a:latin typeface="Verdana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3780" y="1299"/>
              <a:ext cx="1551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 anchor="ctr"/>
            <a:lstStyle/>
            <a:p>
              <a:pPr algn="ctr" eaLnBrk="0" hangingPunct="0"/>
              <a:endParaRPr lang="ru-RU" altLang="ru-RU">
                <a:latin typeface="Verdana" pitchFamily="34" charset="0"/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gray">
            <a:xfrm>
              <a:off x="3498" y="1222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gray">
            <a:xfrm>
              <a:off x="659" y="868"/>
              <a:ext cx="1568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Развить в себе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2604" y="1107"/>
              <a:ext cx="446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r>
                <a:rPr lang="en-US" altLang="ru-RU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3780" y="861"/>
              <a:ext cx="1576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Видеть в других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75446" y="2350954"/>
            <a:ext cx="2703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решительности </a:t>
            </a:r>
            <a:r>
              <a:rPr lang="ru-RU" sz="2000" b="1" dirty="0"/>
              <a:t>— 46 % , </a:t>
            </a:r>
            <a:r>
              <a:rPr lang="ru-RU" sz="2000" b="1" dirty="0" smtClean="0"/>
              <a:t>выдержки— </a:t>
            </a:r>
            <a:r>
              <a:rPr lang="ru-RU" sz="2000" b="1" dirty="0"/>
              <a:t>30 % </a:t>
            </a:r>
            <a:r>
              <a:rPr lang="ru-RU" sz="2000" b="1" dirty="0" smtClean="0"/>
              <a:t> </a:t>
            </a:r>
            <a:r>
              <a:rPr lang="ru-RU" sz="2000" b="1" dirty="0"/>
              <a:t>силы воли — 30 % </a:t>
            </a:r>
            <a:r>
              <a:rPr lang="ru-RU" sz="2000" b="1" dirty="0" smtClean="0"/>
              <a:t> </a:t>
            </a:r>
            <a:r>
              <a:rPr lang="ru-RU" sz="2000" b="1" dirty="0"/>
              <a:t>терпимости — 12 </a:t>
            </a:r>
            <a:r>
              <a:rPr lang="ru-RU" sz="2000" b="1" dirty="0" smtClean="0"/>
              <a:t>%,   </a:t>
            </a:r>
            <a:r>
              <a:rPr lang="ru-RU" sz="2000" b="1" dirty="0" err="1" smtClean="0"/>
              <a:t>доброжела</a:t>
            </a:r>
            <a:endParaRPr lang="ru-RU" sz="2000" b="1" dirty="0" smtClean="0"/>
          </a:p>
          <a:p>
            <a:pPr algn="ctr"/>
            <a:r>
              <a:rPr lang="ru-RU" sz="2000" b="1" dirty="0" err="1" smtClean="0"/>
              <a:t>тельности</a:t>
            </a:r>
            <a:r>
              <a:rPr lang="ru-RU" sz="2000" b="1" dirty="0" smtClean="0"/>
              <a:t> </a:t>
            </a:r>
            <a:r>
              <a:rPr lang="ru-RU" sz="2000" b="1" dirty="0"/>
              <a:t>— 10 %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66177" y="2484337"/>
            <a:ext cx="28068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доброты </a:t>
            </a:r>
            <a:r>
              <a:rPr lang="ru-RU" sz="2000" b="1" dirty="0"/>
              <a:t>— 50 % </a:t>
            </a:r>
            <a:r>
              <a:rPr lang="ru-RU" sz="2000" b="1" dirty="0" smtClean="0"/>
              <a:t> честности </a:t>
            </a:r>
            <a:r>
              <a:rPr lang="ru-RU" sz="2000" b="1" dirty="0"/>
              <a:t>— 30 % </a:t>
            </a:r>
            <a:r>
              <a:rPr lang="ru-RU" sz="2000" b="1" dirty="0" smtClean="0"/>
              <a:t>  </a:t>
            </a:r>
            <a:r>
              <a:rPr lang="ru-RU" sz="2000" b="1" dirty="0"/>
              <a:t>сочувствия — 22 % </a:t>
            </a:r>
            <a:r>
              <a:rPr lang="ru-RU" sz="2000" b="1" dirty="0" smtClean="0"/>
              <a:t> </a:t>
            </a:r>
            <a:r>
              <a:rPr lang="ru-RU" sz="2000" b="1" dirty="0"/>
              <a:t>терпимости — 16 % </a:t>
            </a:r>
            <a:r>
              <a:rPr lang="ru-RU" sz="2000" b="1" dirty="0" smtClean="0"/>
              <a:t> </a:t>
            </a:r>
            <a:r>
              <a:rPr lang="ru-RU" sz="2000" b="1" dirty="0"/>
              <a:t>щедрости — 12 </a:t>
            </a:r>
            <a:r>
              <a:rPr lang="ru-RU" sz="2000" b="1" dirty="0" smtClean="0"/>
              <a:t>%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51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533456" cy="563563"/>
          </a:xfrm>
        </p:spPr>
        <p:txBody>
          <a:bodyPr/>
          <a:lstStyle/>
          <a:p>
            <a:r>
              <a:rPr lang="ru-RU" sz="2800" b="1" dirty="0" smtClean="0"/>
              <a:t>О</a:t>
            </a:r>
            <a:r>
              <a:rPr lang="ru-RU" sz="2800" b="1" dirty="0" smtClean="0">
                <a:solidFill>
                  <a:schemeClr val="bg1"/>
                </a:solidFill>
              </a:rPr>
              <a:t>пределения слова </a:t>
            </a:r>
            <a:r>
              <a:rPr lang="ru-RU" sz="2800" b="1" dirty="0">
                <a:solidFill>
                  <a:schemeClr val="bg1"/>
                </a:solidFill>
              </a:rPr>
              <a:t>«конфликт</a:t>
            </a:r>
            <a:r>
              <a:rPr lang="ru-RU" sz="2800" b="1" dirty="0" smtClean="0">
                <a:solidFill>
                  <a:schemeClr val="bg1"/>
                </a:solidFill>
              </a:rPr>
              <a:t>»</a:t>
            </a:r>
            <a:endParaRPr lang="en-US" altLang="ru-RU" sz="2800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26757" y="1028112"/>
            <a:ext cx="8305681" cy="1040933"/>
            <a:chOff x="912" y="1008"/>
            <a:chExt cx="3984" cy="912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latin typeface="Arial" charset="0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999" y="1092"/>
              <a:ext cx="543" cy="746"/>
              <a:chOff x="999" y="1092"/>
              <a:chExt cx="543" cy="746"/>
            </a:xfrm>
          </p:grpSpPr>
          <p:sp>
            <p:nvSpPr>
              <p:cNvPr id="10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543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gray">
              <a:xfrm>
                <a:off x="1294" y="1295"/>
                <a:ext cx="162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 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9" name="Text Box 9"/>
            <p:cNvSpPr txBox="1">
              <a:spLocks noChangeArrowheads="1"/>
            </p:cNvSpPr>
            <p:nvPr/>
          </p:nvSpPr>
          <p:spPr bwMode="gray">
            <a:xfrm>
              <a:off x="1872" y="1237"/>
              <a:ext cx="2928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226757" y="2390932"/>
            <a:ext cx="8305680" cy="3250633"/>
            <a:chOff x="912" y="2016"/>
            <a:chExt cx="3984" cy="2848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latin typeface="Arial" charset="0"/>
              </a:endParaRPr>
            </a:p>
          </p:txBody>
        </p: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1026" y="2078"/>
              <a:ext cx="543" cy="2786"/>
              <a:chOff x="1026" y="2078"/>
              <a:chExt cx="543" cy="2786"/>
            </a:xfrm>
          </p:grpSpPr>
          <p:sp>
            <p:nvSpPr>
              <p:cNvPr id="17" name="AutoShape 13"/>
              <p:cNvSpPr>
                <a:spLocks noChangeArrowheads="1"/>
              </p:cNvSpPr>
              <p:nvPr/>
            </p:nvSpPr>
            <p:spPr bwMode="gray">
              <a:xfrm>
                <a:off x="1026" y="2078"/>
                <a:ext cx="543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gray">
              <a:xfrm>
                <a:off x="1294" y="2304"/>
                <a:ext cx="162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 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gray">
              <a:xfrm>
                <a:off x="1064" y="4491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latin typeface="Arial" charset="0"/>
                </a:endParaRPr>
              </a:p>
            </p:txBody>
          </p:sp>
        </p:grpSp>
        <p:sp>
          <p:nvSpPr>
            <p:cNvPr id="16" name="Text Box 16"/>
            <p:cNvSpPr txBox="1">
              <a:spLocks noChangeArrowheads="1"/>
            </p:cNvSpPr>
            <p:nvPr/>
          </p:nvSpPr>
          <p:spPr bwMode="gray">
            <a:xfrm>
              <a:off x="1872" y="2225"/>
              <a:ext cx="2928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226759" y="3716009"/>
            <a:ext cx="8305680" cy="1040933"/>
            <a:chOff x="912" y="3036"/>
            <a:chExt cx="3984" cy="912"/>
          </a:xfrm>
        </p:grpSpPr>
        <p:sp>
          <p:nvSpPr>
            <p:cNvPr id="21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3366"/>
                </a:solidFill>
                <a:latin typeface="Arial" charset="0"/>
              </a:endParaRPr>
            </a:p>
          </p:txBody>
        </p:sp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999" y="3120"/>
              <a:ext cx="570" cy="746"/>
              <a:chOff x="999" y="3120"/>
              <a:chExt cx="570" cy="746"/>
            </a:xfrm>
          </p:grpSpPr>
          <p:sp>
            <p:nvSpPr>
              <p:cNvPr id="24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570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/>
            </p:nvSpPr>
            <p:spPr bwMode="gray">
              <a:xfrm>
                <a:off x="1321" y="3324"/>
                <a:ext cx="105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23" name="Text Box 23"/>
            <p:cNvSpPr txBox="1">
              <a:spLocks noChangeArrowheads="1"/>
            </p:cNvSpPr>
            <p:nvPr/>
          </p:nvSpPr>
          <p:spPr bwMode="gray">
            <a:xfrm>
              <a:off x="1872" y="3213"/>
              <a:ext cx="2928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7" name="Picture 2" descr="E:\Презентации\темы для презентаций\Рисунки .png\77.pn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9" y="1281025"/>
            <a:ext cx="335690" cy="49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E:\Презентации\темы для презентаций\Рисунки .png\78.pn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7" y="2682395"/>
            <a:ext cx="348983" cy="4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:\Презентации\темы для презентаций\Рисунки .png\79.pn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8" y="3973045"/>
            <a:ext cx="413592" cy="4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18"/>
          <p:cNvSpPr>
            <a:spLocks noChangeArrowheads="1"/>
          </p:cNvSpPr>
          <p:nvPr/>
        </p:nvSpPr>
        <p:spPr bwMode="gray">
          <a:xfrm>
            <a:off x="226759" y="5053244"/>
            <a:ext cx="8305680" cy="104093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48627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gray">
          <a:xfrm>
            <a:off x="398398" y="5160037"/>
            <a:ext cx="1198048" cy="85146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381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34" name="Freeform 21"/>
          <p:cNvSpPr>
            <a:spLocks/>
          </p:cNvSpPr>
          <p:nvPr/>
        </p:nvSpPr>
        <p:spPr bwMode="gray">
          <a:xfrm>
            <a:off x="379713" y="5152758"/>
            <a:ext cx="673350" cy="679996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0" y="5308597"/>
            <a:ext cx="3841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1583" y="996025"/>
            <a:ext cx="7132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Конфликт (по толковому словарю) – трудно-</a:t>
            </a:r>
          </a:p>
          <a:p>
            <a:r>
              <a:rPr lang="ru-RU" sz="2000" b="1" dirty="0" smtClean="0"/>
              <a:t>разрешимое </a:t>
            </a:r>
            <a:r>
              <a:rPr lang="ru-RU" sz="2000" b="1" dirty="0"/>
              <a:t>противоречие, связанное с </a:t>
            </a:r>
            <a:r>
              <a:rPr lang="ru-RU" sz="2000" b="1" dirty="0" err="1" smtClean="0"/>
              <a:t>противо-борством</a:t>
            </a:r>
            <a:r>
              <a:rPr lang="ru-RU" sz="2000" b="1" dirty="0" smtClean="0"/>
              <a:t> и </a:t>
            </a:r>
            <a:r>
              <a:rPr lang="ru-RU" sz="2000" b="1" dirty="0"/>
              <a:t>эмоциональными </a:t>
            </a:r>
            <a:r>
              <a:rPr lang="ru-RU" sz="2000" b="1" dirty="0" smtClean="0"/>
              <a:t>переживаниями.</a:t>
            </a:r>
            <a:endParaRPr lang="ru-RU" sz="2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616521" y="2379597"/>
            <a:ext cx="7327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Конфликт </a:t>
            </a:r>
            <a:r>
              <a:rPr lang="ru-RU" sz="2000" b="1" dirty="0" smtClean="0"/>
              <a:t>(в литературе) —  </a:t>
            </a:r>
            <a:r>
              <a:rPr lang="ru-RU" sz="2000" b="1" dirty="0"/>
              <a:t>противоречие </a:t>
            </a:r>
            <a:r>
              <a:rPr lang="ru-RU" sz="2000" b="1" dirty="0" smtClean="0"/>
              <a:t>между  характерами</a:t>
            </a:r>
            <a:r>
              <a:rPr lang="ru-RU" sz="2000" b="1" dirty="0"/>
              <a:t>, характерами и обстоятельствами, </a:t>
            </a:r>
            <a:r>
              <a:rPr lang="ru-RU" sz="2000" b="1" dirty="0" smtClean="0"/>
              <a:t>разными </a:t>
            </a:r>
            <a:r>
              <a:rPr lang="ru-RU" sz="2000" b="1" dirty="0"/>
              <a:t>сторонами характера.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661548" y="3708418"/>
            <a:ext cx="68708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Конфликт (в психологии) – отсутствие </a:t>
            </a:r>
            <a:r>
              <a:rPr lang="ru-RU" sz="2000" b="1" dirty="0"/>
              <a:t>согласия между двумя или более сторонами </a:t>
            </a:r>
            <a:r>
              <a:rPr lang="ru-RU" sz="2000" b="1" dirty="0" smtClean="0"/>
              <a:t>- лицами </a:t>
            </a:r>
            <a:r>
              <a:rPr lang="ru-RU" sz="2000" b="1" dirty="0"/>
              <a:t>или </a:t>
            </a:r>
            <a:r>
              <a:rPr lang="ru-RU" sz="2000" b="1" dirty="0" smtClean="0"/>
              <a:t>группами.</a:t>
            </a:r>
            <a:endParaRPr lang="ru-RU" sz="20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680102" y="5152758"/>
            <a:ext cx="68708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Конфликт (в корпоративной этике) –  </a:t>
            </a:r>
            <a:r>
              <a:rPr lang="ru-RU" sz="2000" b="1" dirty="0"/>
              <a:t>это </a:t>
            </a:r>
            <a:r>
              <a:rPr lang="ru-RU" sz="2000" b="1" dirty="0" smtClean="0"/>
              <a:t>противоречие </a:t>
            </a:r>
            <a:r>
              <a:rPr lang="ru-RU" sz="2000" b="1" dirty="0"/>
              <a:t>из-за отсутствия согласия, которое ведёт к преобразованию отношений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ChangeArrowheads="1"/>
          </p:cNvSpPr>
          <p:nvPr/>
        </p:nvSpPr>
        <p:spPr bwMode="auto">
          <a:xfrm>
            <a:off x="3244142" y="2947654"/>
            <a:ext cx="2520000" cy="1887916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b="1" dirty="0"/>
              <a:t>С</a:t>
            </a:r>
            <a:r>
              <a:rPr lang="ru-RU" b="1" dirty="0" smtClean="0"/>
              <a:t>толкновение </a:t>
            </a:r>
            <a:r>
              <a:rPr lang="ru-RU" b="1" dirty="0"/>
              <a:t>личностей с различными, взглядами, ценностями, чертами характера </a:t>
            </a:r>
            <a:endParaRPr lang="en-US" altLang="ru-RU" b="1" dirty="0">
              <a:latin typeface="Verdana" pitchFamily="34" charset="0"/>
            </a:endParaRP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620702" y="2962968"/>
            <a:ext cx="2518334" cy="1872601"/>
          </a:xfrm>
          <a:prstGeom prst="roundRect">
            <a:avLst>
              <a:gd name="adj" fmla="val 13745"/>
            </a:avLst>
          </a:prstGeom>
          <a:noFill/>
          <a:ln w="2857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lvl="1" algn="ctr"/>
            <a:r>
              <a:rPr lang="ru-RU" b="1" dirty="0"/>
              <a:t>Л</a:t>
            </a:r>
            <a:r>
              <a:rPr lang="ru-RU" b="1" dirty="0" smtClean="0"/>
              <a:t>ичные сомнения человека</a:t>
            </a:r>
            <a:r>
              <a:rPr lang="ru-RU" b="1" dirty="0"/>
              <a:t>, </a:t>
            </a:r>
            <a:r>
              <a:rPr lang="ru-RU" b="1" dirty="0" smtClean="0"/>
              <a:t>неудовлетворенность </a:t>
            </a:r>
            <a:r>
              <a:rPr lang="ru-RU" b="1" dirty="0"/>
              <a:t>собой и своей </a:t>
            </a:r>
            <a:r>
              <a:rPr lang="ru-RU" b="1" dirty="0" smtClean="0"/>
              <a:t>жизнью</a:t>
            </a:r>
            <a:endParaRPr lang="ru-RU" sz="1600" b="1" dirty="0"/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5853933" y="2962885"/>
            <a:ext cx="2520000" cy="187268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0963" lvl="1" algn="ctr"/>
            <a:r>
              <a:rPr lang="ru-RU" b="1" dirty="0"/>
              <a:t>М</a:t>
            </a:r>
            <a:r>
              <a:rPr lang="ru-RU" b="1" dirty="0" smtClean="0"/>
              <a:t>ножество </a:t>
            </a:r>
            <a:r>
              <a:rPr lang="ru-RU" b="1" dirty="0"/>
              <a:t>групп, между которыми могут возникать </a:t>
            </a:r>
            <a:r>
              <a:rPr lang="ru-RU" b="1" dirty="0" smtClean="0"/>
              <a:t>конфликты</a:t>
            </a:r>
            <a:endParaRPr lang="ru-RU" sz="1600" b="1" dirty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/>
              <a:t>Типы конфликтов</a:t>
            </a:r>
            <a:endParaRPr lang="en-US" altLang="ru-RU" sz="1800" b="1" dirty="0"/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gray">
          <a:xfrm>
            <a:off x="2849912" y="1757973"/>
            <a:ext cx="568717" cy="535944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gray">
          <a:xfrm>
            <a:off x="5312384" y="1757973"/>
            <a:ext cx="566462" cy="535944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gray">
          <a:xfrm>
            <a:off x="5706355" y="1138848"/>
            <a:ext cx="2421561" cy="1808806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gray">
          <a:xfrm>
            <a:off x="5706355" y="1138848"/>
            <a:ext cx="2421561" cy="1808806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gray">
          <a:xfrm>
            <a:off x="5853933" y="1249972"/>
            <a:ext cx="2105608" cy="157228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gray">
          <a:xfrm>
            <a:off x="5879333" y="1257909"/>
            <a:ext cx="2105608" cy="157228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gray">
          <a:xfrm>
            <a:off x="5957264" y="1321410"/>
            <a:ext cx="1897982" cy="141573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gray">
          <a:xfrm>
            <a:off x="780342" y="1134085"/>
            <a:ext cx="2421561" cy="1808807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02" name="Oval 14"/>
          <p:cNvSpPr>
            <a:spLocks noChangeArrowheads="1"/>
          </p:cNvSpPr>
          <p:nvPr/>
        </p:nvSpPr>
        <p:spPr bwMode="gray">
          <a:xfrm>
            <a:off x="780342" y="1134085"/>
            <a:ext cx="2421561" cy="1808807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03" name="Oval 15"/>
          <p:cNvSpPr>
            <a:spLocks noChangeArrowheads="1"/>
          </p:cNvSpPr>
          <p:nvPr/>
        </p:nvSpPr>
        <p:spPr bwMode="gray">
          <a:xfrm>
            <a:off x="927919" y="1243622"/>
            <a:ext cx="2105609" cy="157228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04" name="Oval 16"/>
          <p:cNvSpPr>
            <a:spLocks noChangeArrowheads="1"/>
          </p:cNvSpPr>
          <p:nvPr/>
        </p:nvSpPr>
        <p:spPr bwMode="gray">
          <a:xfrm>
            <a:off x="929508" y="1246797"/>
            <a:ext cx="2105608" cy="157228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05" name="Oval 17"/>
          <p:cNvSpPr>
            <a:spLocks noChangeArrowheads="1"/>
          </p:cNvSpPr>
          <p:nvPr/>
        </p:nvSpPr>
        <p:spPr bwMode="gray">
          <a:xfrm>
            <a:off x="1026750" y="1318235"/>
            <a:ext cx="1895723" cy="141573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grpSp>
        <p:nvGrpSpPr>
          <p:cNvPr id="89106" name="Group 18"/>
          <p:cNvGrpSpPr>
            <a:grpSpLocks/>
          </p:cNvGrpSpPr>
          <p:nvPr/>
        </p:nvGrpSpPr>
        <p:grpSpPr bwMode="auto">
          <a:xfrm>
            <a:off x="1054418" y="1337285"/>
            <a:ext cx="1834790" cy="1524504"/>
            <a:chOff x="4166" y="1706"/>
            <a:chExt cx="1252" cy="1252"/>
          </a:xfrm>
        </p:grpSpPr>
        <p:sp>
          <p:nvSpPr>
            <p:cNvPr id="89107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08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09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10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89111" name="Oval 23"/>
          <p:cNvSpPr>
            <a:spLocks noChangeArrowheads="1"/>
          </p:cNvSpPr>
          <p:nvPr/>
        </p:nvSpPr>
        <p:spPr bwMode="gray">
          <a:xfrm>
            <a:off x="3244142" y="1138848"/>
            <a:ext cx="2421561" cy="180880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12" name="Oval 24"/>
          <p:cNvSpPr>
            <a:spLocks noChangeArrowheads="1"/>
          </p:cNvSpPr>
          <p:nvPr/>
        </p:nvSpPr>
        <p:spPr bwMode="gray">
          <a:xfrm>
            <a:off x="3244142" y="1138848"/>
            <a:ext cx="2421561" cy="1808806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13" name="Oval 25"/>
          <p:cNvSpPr>
            <a:spLocks noChangeArrowheads="1"/>
          </p:cNvSpPr>
          <p:nvPr/>
        </p:nvSpPr>
        <p:spPr bwMode="gray">
          <a:xfrm>
            <a:off x="3391719" y="1249972"/>
            <a:ext cx="2105609" cy="157228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14" name="Oval 26"/>
          <p:cNvSpPr>
            <a:spLocks noChangeArrowheads="1"/>
          </p:cNvSpPr>
          <p:nvPr/>
        </p:nvSpPr>
        <p:spPr bwMode="gray">
          <a:xfrm>
            <a:off x="3393308" y="1251559"/>
            <a:ext cx="2105608" cy="157228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15" name="Oval 27"/>
          <p:cNvSpPr>
            <a:spLocks noChangeArrowheads="1"/>
          </p:cNvSpPr>
          <p:nvPr/>
        </p:nvSpPr>
        <p:spPr bwMode="gray">
          <a:xfrm>
            <a:off x="3488962" y="1321410"/>
            <a:ext cx="1895723" cy="141573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grpSp>
        <p:nvGrpSpPr>
          <p:cNvPr id="89116" name="Group 28"/>
          <p:cNvGrpSpPr>
            <a:grpSpLocks/>
          </p:cNvGrpSpPr>
          <p:nvPr/>
        </p:nvGrpSpPr>
        <p:grpSpPr bwMode="auto">
          <a:xfrm>
            <a:off x="3518218" y="1337285"/>
            <a:ext cx="1834790" cy="1524504"/>
            <a:chOff x="4166" y="1706"/>
            <a:chExt cx="1252" cy="1252"/>
          </a:xfrm>
        </p:grpSpPr>
        <p:sp>
          <p:nvSpPr>
            <p:cNvPr id="89117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18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19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20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89121" name="Group 33"/>
          <p:cNvGrpSpPr>
            <a:grpSpLocks/>
          </p:cNvGrpSpPr>
          <p:nvPr/>
        </p:nvGrpSpPr>
        <p:grpSpPr bwMode="auto">
          <a:xfrm>
            <a:off x="5988107" y="1337285"/>
            <a:ext cx="1837047" cy="1524504"/>
            <a:chOff x="4166" y="1706"/>
            <a:chExt cx="1252" cy="1252"/>
          </a:xfrm>
        </p:grpSpPr>
        <p:sp>
          <p:nvSpPr>
            <p:cNvPr id="89122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23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24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25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89126" name="Text Box 38"/>
          <p:cNvSpPr txBox="1">
            <a:spLocks noChangeArrowheads="1"/>
          </p:cNvSpPr>
          <p:nvPr/>
        </p:nvSpPr>
        <p:spPr bwMode="gray">
          <a:xfrm>
            <a:off x="1141295" y="1454927"/>
            <a:ext cx="168366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/>
              <a:t>Внутри</a:t>
            </a:r>
          </a:p>
          <a:p>
            <a:pPr algn="ctr" eaLnBrk="0" hangingPunct="0"/>
            <a:r>
              <a:rPr lang="ru-RU" sz="2200" b="1" dirty="0" err="1"/>
              <a:t>л</a:t>
            </a:r>
            <a:r>
              <a:rPr lang="ru-RU" sz="2200" b="1" dirty="0" err="1" smtClean="0"/>
              <a:t>ичност</a:t>
            </a:r>
            <a:endParaRPr lang="ru-RU" sz="2200" b="1" dirty="0" smtClean="0"/>
          </a:p>
          <a:p>
            <a:pPr algn="ctr" eaLnBrk="0" hangingPunct="0"/>
            <a:r>
              <a:rPr lang="ru-RU" sz="2200" b="1" dirty="0" err="1" smtClean="0"/>
              <a:t>ный</a:t>
            </a:r>
            <a:endParaRPr lang="en-US" altLang="ru-RU" sz="2200" dirty="0">
              <a:solidFill>
                <a:srgbClr val="000000"/>
              </a:solidFill>
            </a:endParaRPr>
          </a:p>
        </p:txBody>
      </p:sp>
      <p:sp>
        <p:nvSpPr>
          <p:cNvPr id="89127" name="Text Box 39"/>
          <p:cNvSpPr txBox="1">
            <a:spLocks noChangeArrowheads="1"/>
          </p:cNvSpPr>
          <p:nvPr/>
        </p:nvSpPr>
        <p:spPr bwMode="gray">
          <a:xfrm>
            <a:off x="3730794" y="1454927"/>
            <a:ext cx="150391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/>
              <a:t>Меж</a:t>
            </a:r>
          </a:p>
          <a:p>
            <a:pPr algn="ctr" eaLnBrk="0" hangingPunct="0"/>
            <a:r>
              <a:rPr lang="ru-RU" sz="2200" b="1" dirty="0" err="1" smtClean="0"/>
              <a:t>личност</a:t>
            </a:r>
            <a:endParaRPr lang="ru-RU" sz="2200" b="1" dirty="0" smtClean="0"/>
          </a:p>
          <a:p>
            <a:pPr algn="ctr" eaLnBrk="0" hangingPunct="0"/>
            <a:r>
              <a:rPr lang="ru-RU" sz="2200" b="1" dirty="0" err="1" smtClean="0"/>
              <a:t>ный</a:t>
            </a:r>
            <a:endParaRPr lang="en-US" altLang="ru-RU" sz="2200" dirty="0">
              <a:solidFill>
                <a:srgbClr val="000000"/>
              </a:solidFill>
            </a:endParaRPr>
          </a:p>
        </p:txBody>
      </p:sp>
      <p:sp>
        <p:nvSpPr>
          <p:cNvPr id="89128" name="Text Box 40"/>
          <p:cNvSpPr txBox="1">
            <a:spLocks noChangeArrowheads="1"/>
          </p:cNvSpPr>
          <p:nvPr/>
        </p:nvSpPr>
        <p:spPr bwMode="gray">
          <a:xfrm>
            <a:off x="6271294" y="1501094"/>
            <a:ext cx="129168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/>
              <a:t>Меж</a:t>
            </a:r>
          </a:p>
          <a:p>
            <a:pPr algn="ctr" eaLnBrk="0" hangingPunct="0"/>
            <a:r>
              <a:rPr lang="ru-RU" sz="2200" b="1" dirty="0" smtClean="0"/>
              <a:t>групповой</a:t>
            </a:r>
            <a:endParaRPr lang="en-US" altLang="ru-RU" sz="220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804" y="5000798"/>
            <a:ext cx="2465389" cy="166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77" b="-8359"/>
          <a:stretch/>
        </p:blipFill>
        <p:spPr bwMode="auto">
          <a:xfrm>
            <a:off x="766825" y="5000798"/>
            <a:ext cx="2226087" cy="170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Рисунок 16" descr="http://imwoman.ru/uploads/posts/2010-10/1288281687_fight_scho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6733" y="4777426"/>
            <a:ext cx="1891183" cy="18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1" grpId="0" animBg="1"/>
      <p:bldP spid="89092" grpId="0" animBg="1"/>
      <p:bldP spid="89126" grpId="0"/>
      <p:bldP spid="89127" grpId="0"/>
      <p:bldP spid="89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9102">
            <a:off x="1830965" y="1468118"/>
            <a:ext cx="4253883" cy="262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19" y="428800"/>
            <a:ext cx="6705600" cy="563563"/>
          </a:xfrm>
        </p:spPr>
        <p:txBody>
          <a:bodyPr/>
          <a:lstStyle/>
          <a:p>
            <a:pPr algn="ctr"/>
            <a:r>
              <a:rPr lang="ru-RU" altLang="ru-RU" b="1" dirty="0" smtClean="0"/>
              <a:t>Нарастание конфликта</a:t>
            </a:r>
            <a:endParaRPr lang="en-US" altLang="ru-RU" sz="1800" b="1" dirty="0"/>
          </a:p>
        </p:txBody>
      </p:sp>
      <p:sp>
        <p:nvSpPr>
          <p:cNvPr id="97283" name="Freeform 3"/>
          <p:cNvSpPr>
            <a:spLocks noEditPoints="1"/>
          </p:cNvSpPr>
          <p:nvPr/>
        </p:nvSpPr>
        <p:spPr bwMode="gray">
          <a:xfrm rot="20502773">
            <a:off x="598306" y="1297860"/>
            <a:ext cx="7325816" cy="4896544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2" name="Text Box 32"/>
          <p:cNvSpPr txBox="1">
            <a:spLocks noChangeArrowheads="1"/>
          </p:cNvSpPr>
          <p:nvPr/>
        </p:nvSpPr>
        <p:spPr bwMode="auto">
          <a:xfrm>
            <a:off x="2967268" y="5780761"/>
            <a:ext cx="55663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Снижается уважение друг к другу, возрастает мера </a:t>
            </a:r>
            <a:r>
              <a:rPr lang="ru-RU" sz="2400" b="1" dirty="0" smtClean="0">
                <a:solidFill>
                  <a:srgbClr val="FF0000"/>
                </a:solidFill>
              </a:rPr>
              <a:t>напряженности</a:t>
            </a:r>
            <a:endParaRPr lang="en-US" altLang="ru-RU" sz="2400" b="1" dirty="0"/>
          </a:p>
        </p:txBody>
      </p:sp>
      <p:sp>
        <p:nvSpPr>
          <p:cNvPr id="97315" name="Oval 35"/>
          <p:cNvSpPr>
            <a:spLocks noChangeArrowheads="1"/>
          </p:cNvSpPr>
          <p:nvPr/>
        </p:nvSpPr>
        <p:spPr bwMode="gray">
          <a:xfrm rot="20876594">
            <a:off x="4825164" y="4563120"/>
            <a:ext cx="1671521" cy="718992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7316" name="Oval 36"/>
          <p:cNvSpPr>
            <a:spLocks noChangeArrowheads="1"/>
          </p:cNvSpPr>
          <p:nvPr/>
        </p:nvSpPr>
        <p:spPr bwMode="gray">
          <a:xfrm>
            <a:off x="4762138" y="3307362"/>
            <a:ext cx="1981472" cy="184027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17" name="Oval 37"/>
          <p:cNvSpPr>
            <a:spLocks noChangeArrowheads="1"/>
          </p:cNvSpPr>
          <p:nvPr/>
        </p:nvSpPr>
        <p:spPr bwMode="gray">
          <a:xfrm>
            <a:off x="4782776" y="3319387"/>
            <a:ext cx="1935348" cy="179405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18" name="Oval 38"/>
          <p:cNvSpPr>
            <a:spLocks noChangeArrowheads="1"/>
          </p:cNvSpPr>
          <p:nvPr/>
        </p:nvSpPr>
        <p:spPr bwMode="gray">
          <a:xfrm>
            <a:off x="4800238" y="3341556"/>
            <a:ext cx="1841256" cy="167764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19" name="Oval 39"/>
          <p:cNvSpPr>
            <a:spLocks noChangeArrowheads="1"/>
          </p:cNvSpPr>
          <p:nvPr/>
        </p:nvSpPr>
        <p:spPr bwMode="gray">
          <a:xfrm>
            <a:off x="4892313" y="3403133"/>
            <a:ext cx="1638312" cy="136094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20" name="Text Box 40"/>
          <p:cNvSpPr txBox="1">
            <a:spLocks noChangeArrowheads="1"/>
          </p:cNvSpPr>
          <p:nvPr/>
        </p:nvSpPr>
        <p:spPr bwMode="gray">
          <a:xfrm>
            <a:off x="4822604" y="3934157"/>
            <a:ext cx="191474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</a:rPr>
              <a:t>Агрессия</a:t>
            </a:r>
            <a:endParaRPr lang="en-US" altLang="ru-RU" sz="2600" dirty="0">
              <a:solidFill>
                <a:srgbClr val="C00000"/>
              </a:solidFill>
            </a:endParaRPr>
          </a:p>
        </p:txBody>
      </p:sp>
      <p:sp>
        <p:nvSpPr>
          <p:cNvPr id="97321" name="Oval 41"/>
          <p:cNvSpPr>
            <a:spLocks noChangeArrowheads="1"/>
          </p:cNvSpPr>
          <p:nvPr/>
        </p:nvSpPr>
        <p:spPr bwMode="gray">
          <a:xfrm rot="20827004">
            <a:off x="2530551" y="5128325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7322" name="Group 42"/>
          <p:cNvGrpSpPr>
            <a:grpSpLocks/>
          </p:cNvGrpSpPr>
          <p:nvPr/>
        </p:nvGrpSpPr>
        <p:grpSpPr bwMode="auto">
          <a:xfrm>
            <a:off x="2454351" y="4137725"/>
            <a:ext cx="1371600" cy="1441450"/>
            <a:chOff x="732" y="2112"/>
            <a:chExt cx="842" cy="860"/>
          </a:xfrm>
        </p:grpSpPr>
        <p:sp>
          <p:nvSpPr>
            <p:cNvPr id="97323" name="Oval 43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7324" name="Oval 44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7325" name="Oval 45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7326" name="Oval 46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7327" name="Text Box 47"/>
            <p:cNvSpPr txBox="1">
              <a:spLocks noChangeArrowheads="1"/>
            </p:cNvSpPr>
            <p:nvPr/>
          </p:nvSpPr>
          <p:spPr bwMode="gray">
            <a:xfrm>
              <a:off x="1084" y="2414"/>
              <a:ext cx="113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altLang="ru-RU" dirty="0"/>
            </a:p>
          </p:txBody>
        </p:sp>
      </p:grpSp>
      <p:sp>
        <p:nvSpPr>
          <p:cNvPr id="97328" name="Oval 48"/>
          <p:cNvSpPr>
            <a:spLocks noChangeArrowheads="1"/>
          </p:cNvSpPr>
          <p:nvPr/>
        </p:nvSpPr>
        <p:spPr bwMode="gray">
          <a:xfrm>
            <a:off x="801978" y="3928175"/>
            <a:ext cx="1027150" cy="654598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7329" name="Oval 49"/>
          <p:cNvSpPr>
            <a:spLocks noChangeArrowheads="1"/>
          </p:cNvSpPr>
          <p:nvPr/>
        </p:nvSpPr>
        <p:spPr bwMode="gray">
          <a:xfrm>
            <a:off x="735982" y="3655125"/>
            <a:ext cx="1150194" cy="125659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30" name="Oval 50"/>
          <p:cNvSpPr>
            <a:spLocks noChangeArrowheads="1"/>
          </p:cNvSpPr>
          <p:nvPr/>
        </p:nvSpPr>
        <p:spPr bwMode="gray">
          <a:xfrm>
            <a:off x="748682" y="3659888"/>
            <a:ext cx="1123445" cy="1227372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31" name="Oval 51"/>
          <p:cNvSpPr>
            <a:spLocks noChangeArrowheads="1"/>
          </p:cNvSpPr>
          <p:nvPr/>
        </p:nvSpPr>
        <p:spPr bwMode="gray">
          <a:xfrm>
            <a:off x="759796" y="3670999"/>
            <a:ext cx="1068164" cy="114554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32" name="Oval 52"/>
          <p:cNvSpPr>
            <a:spLocks noChangeArrowheads="1"/>
          </p:cNvSpPr>
          <p:nvPr/>
        </p:nvSpPr>
        <p:spPr bwMode="gray">
          <a:xfrm>
            <a:off x="813771" y="3696400"/>
            <a:ext cx="952254" cy="92929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33" name="Text Box 53"/>
          <p:cNvSpPr txBox="1">
            <a:spLocks noChangeArrowheads="1"/>
          </p:cNvSpPr>
          <p:nvPr/>
        </p:nvSpPr>
        <p:spPr bwMode="gray">
          <a:xfrm>
            <a:off x="748682" y="3859424"/>
            <a:ext cx="11123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Проти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err="1">
                <a:solidFill>
                  <a:srgbClr val="C00000"/>
                </a:solidFill>
              </a:rPr>
              <a:t>в</a:t>
            </a:r>
            <a:r>
              <a:rPr lang="ru-RU" sz="2000" b="1" dirty="0" err="1" smtClean="0">
                <a:solidFill>
                  <a:srgbClr val="C00000"/>
                </a:solidFill>
              </a:rPr>
              <a:t>одей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</a:rPr>
              <a:t>ствие</a:t>
            </a:r>
            <a:endParaRPr lang="en-US" altLang="ru-RU" sz="2000" dirty="0">
              <a:solidFill>
                <a:srgbClr val="C00000"/>
              </a:solidFill>
            </a:endParaRPr>
          </a:p>
        </p:txBody>
      </p:sp>
      <p:sp>
        <p:nvSpPr>
          <p:cNvPr id="97334" name="Oval 54"/>
          <p:cNvSpPr>
            <a:spLocks noChangeArrowheads="1"/>
          </p:cNvSpPr>
          <p:nvPr/>
        </p:nvSpPr>
        <p:spPr bwMode="gray">
          <a:xfrm>
            <a:off x="2944263" y="1473924"/>
            <a:ext cx="1021001" cy="333963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7335" name="Oval 55"/>
          <p:cNvSpPr>
            <a:spLocks noChangeArrowheads="1"/>
          </p:cNvSpPr>
          <p:nvPr/>
        </p:nvSpPr>
        <p:spPr bwMode="gray">
          <a:xfrm>
            <a:off x="3066502" y="940525"/>
            <a:ext cx="1016274" cy="997251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36" name="Oval 56"/>
          <p:cNvSpPr>
            <a:spLocks noChangeArrowheads="1"/>
          </p:cNvSpPr>
          <p:nvPr/>
        </p:nvSpPr>
        <p:spPr bwMode="gray">
          <a:xfrm>
            <a:off x="3076027" y="943699"/>
            <a:ext cx="990276" cy="974059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37" name="Oval 57"/>
          <p:cNvSpPr>
            <a:spLocks noChangeArrowheads="1"/>
          </p:cNvSpPr>
          <p:nvPr/>
        </p:nvSpPr>
        <p:spPr bwMode="gray">
          <a:xfrm>
            <a:off x="3082376" y="950049"/>
            <a:ext cx="943007" cy="909121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38" name="Oval 58"/>
          <p:cNvSpPr>
            <a:spLocks noChangeArrowheads="1"/>
          </p:cNvSpPr>
          <p:nvPr/>
        </p:nvSpPr>
        <p:spPr bwMode="gray">
          <a:xfrm>
            <a:off x="3118889" y="969099"/>
            <a:ext cx="839018" cy="73518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7339" name="Text Box 59"/>
          <p:cNvSpPr txBox="1">
            <a:spLocks noChangeArrowheads="1"/>
          </p:cNvSpPr>
          <p:nvPr/>
        </p:nvSpPr>
        <p:spPr bwMode="gray">
          <a:xfrm>
            <a:off x="3082376" y="1080506"/>
            <a:ext cx="9164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C00000"/>
                </a:solidFill>
              </a:rPr>
              <a:t>Несо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err="1" smtClean="0">
                <a:solidFill>
                  <a:srgbClr val="C00000"/>
                </a:solidFill>
              </a:rPr>
              <a:t>гласие</a:t>
            </a:r>
            <a:endParaRPr lang="en-US" altLang="ru-RU" sz="2000" dirty="0">
              <a:solidFill>
                <a:srgbClr val="C00000"/>
              </a:solidFill>
            </a:endParaRPr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gray">
          <a:xfrm rot="20876594">
            <a:off x="7018019" y="3041733"/>
            <a:ext cx="1775413" cy="797804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gray">
          <a:xfrm>
            <a:off x="6939788" y="1859189"/>
            <a:ext cx="2104629" cy="204199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gray">
          <a:xfrm>
            <a:off x="6960426" y="1868713"/>
            <a:ext cx="2055638" cy="1990711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5" name="Oval 38"/>
          <p:cNvSpPr>
            <a:spLocks noChangeArrowheads="1"/>
          </p:cNvSpPr>
          <p:nvPr/>
        </p:nvSpPr>
        <p:spPr bwMode="gray">
          <a:xfrm>
            <a:off x="6977888" y="1884588"/>
            <a:ext cx="1955698" cy="186154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6" name="Oval 39"/>
          <p:cNvSpPr>
            <a:spLocks noChangeArrowheads="1"/>
          </p:cNvSpPr>
          <p:nvPr/>
        </p:nvSpPr>
        <p:spPr bwMode="gray">
          <a:xfrm>
            <a:off x="7069962" y="1929039"/>
            <a:ext cx="1740139" cy="151013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gray">
          <a:xfrm>
            <a:off x="7069963" y="2486251"/>
            <a:ext cx="1740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Разрыв</a:t>
            </a:r>
            <a:endParaRPr lang="en-US" altLang="ru-RU" dirty="0">
              <a:solidFill>
                <a:srgbClr val="C00000"/>
              </a:solidFill>
            </a:endParaRPr>
          </a:p>
        </p:txBody>
      </p:sp>
      <p:sp>
        <p:nvSpPr>
          <p:cNvPr id="38" name="Oval 48"/>
          <p:cNvSpPr>
            <a:spLocks noChangeArrowheads="1"/>
          </p:cNvSpPr>
          <p:nvPr/>
        </p:nvSpPr>
        <p:spPr bwMode="gray">
          <a:xfrm>
            <a:off x="1257598" y="2137000"/>
            <a:ext cx="1027150" cy="654598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Oval 49"/>
          <p:cNvSpPr>
            <a:spLocks noChangeArrowheads="1"/>
          </p:cNvSpPr>
          <p:nvPr/>
        </p:nvSpPr>
        <p:spPr bwMode="gray">
          <a:xfrm>
            <a:off x="1191602" y="1863950"/>
            <a:ext cx="1150194" cy="125659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40" name="Oval 50"/>
          <p:cNvSpPr>
            <a:spLocks noChangeArrowheads="1"/>
          </p:cNvSpPr>
          <p:nvPr/>
        </p:nvSpPr>
        <p:spPr bwMode="gray">
          <a:xfrm>
            <a:off x="1204302" y="1868713"/>
            <a:ext cx="1123445" cy="1227372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41" name="Oval 51"/>
          <p:cNvSpPr>
            <a:spLocks noChangeArrowheads="1"/>
          </p:cNvSpPr>
          <p:nvPr/>
        </p:nvSpPr>
        <p:spPr bwMode="gray">
          <a:xfrm>
            <a:off x="1215416" y="1879824"/>
            <a:ext cx="1068164" cy="114554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42" name="Oval 52"/>
          <p:cNvSpPr>
            <a:spLocks noChangeArrowheads="1"/>
          </p:cNvSpPr>
          <p:nvPr/>
        </p:nvSpPr>
        <p:spPr bwMode="gray">
          <a:xfrm>
            <a:off x="1269391" y="1905225"/>
            <a:ext cx="952254" cy="92929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gray">
          <a:xfrm>
            <a:off x="1131926" y="2213200"/>
            <a:ext cx="12627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Недово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льство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0939" y="4459588"/>
            <a:ext cx="11167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Уни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жение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2" grpId="0"/>
      <p:bldP spid="97320" grpId="0"/>
      <p:bldP spid="97333" grpId="0"/>
      <p:bldP spid="97339" grpId="0"/>
      <p:bldP spid="37" grpId="0"/>
      <p:bldP spid="4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980" y="404664"/>
            <a:ext cx="6705600" cy="563563"/>
          </a:xfrm>
        </p:spPr>
        <p:txBody>
          <a:bodyPr/>
          <a:lstStyle/>
          <a:p>
            <a:pPr algn="ctr"/>
            <a:r>
              <a:rPr lang="ru-RU" altLang="ru-RU" sz="3600" b="1" dirty="0" smtClean="0"/>
              <a:t>Вред конфликтов</a:t>
            </a:r>
            <a:endParaRPr lang="en-US" altLang="ru-RU" sz="2000" b="1" dirty="0"/>
          </a:p>
        </p:txBody>
      </p:sp>
      <p:grpSp>
        <p:nvGrpSpPr>
          <p:cNvPr id="73744" name="Group 16"/>
          <p:cNvGrpSpPr>
            <a:grpSpLocks/>
          </p:cNvGrpSpPr>
          <p:nvPr/>
        </p:nvGrpSpPr>
        <p:grpSpPr bwMode="auto">
          <a:xfrm>
            <a:off x="759837" y="1622793"/>
            <a:ext cx="6974841" cy="4470503"/>
            <a:chOff x="1514" y="1446"/>
            <a:chExt cx="3670" cy="2106"/>
          </a:xfrm>
        </p:grpSpPr>
        <p:sp>
          <p:nvSpPr>
            <p:cNvPr id="73745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46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47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48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49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50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51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3753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ru-RU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3754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ru-RU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3755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73756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ru-RU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3757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72549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b="1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ru-RU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3752" name="Freeform 24"/>
            <p:cNvSpPr>
              <a:spLocks/>
            </p:cNvSpPr>
            <p:nvPr/>
          </p:nvSpPr>
          <p:spPr bwMode="gray">
            <a:xfrm>
              <a:off x="1888" y="1543"/>
              <a:ext cx="1158" cy="1715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ACD6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62699" y="4958390"/>
            <a:ext cx="2776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Страдает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достоинство </a:t>
            </a:r>
            <a:r>
              <a:rPr lang="ru-RU" b="1" dirty="0">
                <a:solidFill>
                  <a:schemeClr val="bg1"/>
                </a:solidFill>
              </a:rPr>
              <a:t>человека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19790" y="2754217"/>
            <a:ext cx="3463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1 мин конфликта 20 мин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последующих переживаний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75517" y="1622793"/>
            <a:ext cx="2783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Страдает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физическое здоровье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5606" y="3927079"/>
            <a:ext cx="2998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Портится настроение,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все валится из рук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Презентация к классному часу">
  <a:themeElements>
    <a:clrScheme name="sample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db2004146l">
  <a:themeElements>
    <a:clrScheme name="sample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db2004146l">
  <a:themeElements>
    <a:clrScheme name="sample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классному часу</Template>
  <TotalTime>860</TotalTime>
  <Words>477</Words>
  <Application>Microsoft Office PowerPoint</Application>
  <PresentationFormat>Экран (4:3)</PresentationFormat>
  <Paragraphs>152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Презентация к классному часу</vt:lpstr>
      <vt:lpstr>cdb2004146l</vt:lpstr>
      <vt:lpstr>1_cdb2004146l</vt:lpstr>
      <vt:lpstr>Классный час в 7 классе</vt:lpstr>
      <vt:lpstr>Задачи классного часа</vt:lpstr>
      <vt:lpstr>Презентация PowerPoint</vt:lpstr>
      <vt:lpstr>Индивидуальная работа</vt:lpstr>
      <vt:lpstr>Психологический тест</vt:lpstr>
      <vt:lpstr>Определения слова «конфликт»</vt:lpstr>
      <vt:lpstr>Типы конфликтов</vt:lpstr>
      <vt:lpstr>Нарастание конфликта</vt:lpstr>
      <vt:lpstr>Вред конфликтов</vt:lpstr>
      <vt:lpstr>Мини-тест</vt:lpstr>
      <vt:lpstr>Пути разрешения конфликта</vt:lpstr>
      <vt:lpstr>Способы решения конфликта</vt:lpstr>
      <vt:lpstr>Результаты конфликта</vt:lpstr>
      <vt:lpstr>Управление  конфликтом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Ираида</dc:creator>
  <cp:lastModifiedBy>Ираида</cp:lastModifiedBy>
  <cp:revision>51</cp:revision>
  <dcterms:created xsi:type="dcterms:W3CDTF">2014-02-02T11:13:21Z</dcterms:created>
  <dcterms:modified xsi:type="dcterms:W3CDTF">2014-02-09T09:16:15Z</dcterms:modified>
</cp:coreProperties>
</file>