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70" r:id="rId14"/>
    <p:sldId id="269" r:id="rId15"/>
    <p:sldId id="273" r:id="rId16"/>
    <p:sldId id="272" r:id="rId17"/>
    <p:sldId id="271" r:id="rId18"/>
    <p:sldId id="275" r:id="rId19"/>
    <p:sldId id="280" r:id="rId20"/>
    <p:sldId id="274" r:id="rId21"/>
    <p:sldId id="311" r:id="rId22"/>
    <p:sldId id="278" r:id="rId23"/>
    <p:sldId id="277" r:id="rId24"/>
    <p:sldId id="276" r:id="rId25"/>
    <p:sldId id="281" r:id="rId26"/>
    <p:sldId id="282" r:id="rId27"/>
    <p:sldId id="283" r:id="rId28"/>
    <p:sldId id="286" r:id="rId29"/>
    <p:sldId id="302" r:id="rId30"/>
    <p:sldId id="284" r:id="rId31"/>
    <p:sldId id="267" r:id="rId32"/>
    <p:sldId id="288" r:id="rId33"/>
    <p:sldId id="293" r:id="rId34"/>
    <p:sldId id="289" r:id="rId35"/>
    <p:sldId id="292" r:id="rId36"/>
    <p:sldId id="291" r:id="rId37"/>
    <p:sldId id="298" r:id="rId38"/>
    <p:sldId id="28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90D"/>
    <a:srgbClr val="275EA1"/>
    <a:srgbClr val="A42518"/>
    <a:srgbClr val="7A5E9C"/>
    <a:srgbClr val="995013"/>
    <a:srgbClr val="A33A1D"/>
    <a:srgbClr val="B22C2C"/>
    <a:srgbClr val="73509A"/>
    <a:srgbClr val="8368A4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83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88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59.wmf"/><Relationship Id="rId3" Type="http://schemas.openxmlformats.org/officeDocument/2006/relationships/image" Target="../media/image23.wmf"/><Relationship Id="rId2" Type="http://schemas.openxmlformats.org/officeDocument/2006/relationships/image" Target="../media/image58.wmf"/><Relationship Id="rId11" Type="http://schemas.openxmlformats.org/officeDocument/2006/relationships/image" Target="../media/image90.wmf"/><Relationship Id="rId10" Type="http://schemas.openxmlformats.org/officeDocument/2006/relationships/image" Target="../media/image89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3.wmf"/><Relationship Id="rId5" Type="http://schemas.openxmlformats.org/officeDocument/2006/relationships/image" Target="../media/image23.wmf"/><Relationship Id="rId4" Type="http://schemas.openxmlformats.org/officeDocument/2006/relationships/image" Target="../media/image102.wmf"/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59.wmf"/><Relationship Id="rId3" Type="http://schemas.openxmlformats.org/officeDocument/2006/relationships/image" Target="../media/image23.wmf"/><Relationship Id="rId2" Type="http://schemas.openxmlformats.org/officeDocument/2006/relationships/image" Target="../media/image58.wmf"/><Relationship Id="rId11" Type="http://schemas.openxmlformats.org/officeDocument/2006/relationships/image" Target="../media/image90.wmf"/><Relationship Id="rId10" Type="http://schemas.openxmlformats.org/officeDocument/2006/relationships/image" Target="../media/image107.wmf"/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9.wmf"/><Relationship Id="rId4" Type="http://schemas.openxmlformats.org/officeDocument/2006/relationships/image" Target="../media/image77.wmf"/><Relationship Id="rId3" Type="http://schemas.openxmlformats.org/officeDocument/2006/relationships/image" Target="../media/image118.wmf"/><Relationship Id="rId2" Type="http://schemas.openxmlformats.org/officeDocument/2006/relationships/image" Target="../media/image79.wmf"/><Relationship Id="rId1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9.wmf"/><Relationship Id="rId8" Type="http://schemas.openxmlformats.org/officeDocument/2006/relationships/image" Target="../media/image128.wmf"/><Relationship Id="rId7" Type="http://schemas.openxmlformats.org/officeDocument/2006/relationships/image" Target="../media/image127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1" Type="http://schemas.openxmlformats.org/officeDocument/2006/relationships/image" Target="../media/image131.wmf"/><Relationship Id="rId10" Type="http://schemas.openxmlformats.org/officeDocument/2006/relationships/image" Target="../media/image130.wmf"/><Relationship Id="rId1" Type="http://schemas.openxmlformats.org/officeDocument/2006/relationships/image" Target="../media/image1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image" Target="../media/image50.wmf"/><Relationship Id="rId7" Type="http://schemas.openxmlformats.org/officeDocument/2006/relationships/image" Target="../media/image17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47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5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23.wmf"/><Relationship Id="rId2" Type="http://schemas.openxmlformats.org/officeDocument/2006/relationships/image" Target="../media/image58.wmf"/><Relationship Id="rId11" Type="http://schemas.openxmlformats.org/officeDocument/2006/relationships/image" Target="../media/image66.wmf"/><Relationship Id="rId10" Type="http://schemas.openxmlformats.org/officeDocument/2006/relationships/image" Target="../media/image65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23.bin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46.png"/><Relationship Id="rId15" Type="http://schemas.openxmlformats.org/officeDocument/2006/relationships/image" Target="../media/image45.wmf"/><Relationship Id="rId14" Type="http://schemas.openxmlformats.org/officeDocument/2006/relationships/oleObject" Target="../embeddings/oleObject29.bin"/><Relationship Id="rId13" Type="http://schemas.openxmlformats.org/officeDocument/2006/relationships/image" Target="../media/image44.wmf"/><Relationship Id="rId12" Type="http://schemas.openxmlformats.org/officeDocument/2006/relationships/oleObject" Target="../embeddings/oleObject28.bin"/><Relationship Id="rId11" Type="http://schemas.openxmlformats.org/officeDocument/2006/relationships/image" Target="../media/image43.wmf"/><Relationship Id="rId10" Type="http://schemas.openxmlformats.org/officeDocument/2006/relationships/oleObject" Target="../embeddings/oleObject27.bin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11.wmf"/><Relationship Id="rId22" Type="http://schemas.openxmlformats.org/officeDocument/2006/relationships/vmlDrawing" Target="../drawings/vmlDrawing6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46.png"/><Relationship Id="rId2" Type="http://schemas.openxmlformats.org/officeDocument/2006/relationships/oleObject" Target="../embeddings/oleObject30.bin"/><Relationship Id="rId19" Type="http://schemas.openxmlformats.org/officeDocument/2006/relationships/image" Target="../media/image51.wmf"/><Relationship Id="rId18" Type="http://schemas.openxmlformats.org/officeDocument/2006/relationships/oleObject" Target="../embeddings/oleObject38.bin"/><Relationship Id="rId17" Type="http://schemas.openxmlformats.org/officeDocument/2006/relationships/image" Target="../media/image50.wmf"/><Relationship Id="rId16" Type="http://schemas.openxmlformats.org/officeDocument/2006/relationships/oleObject" Target="../embeddings/oleObject37.bin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36.bin"/><Relationship Id="rId13" Type="http://schemas.openxmlformats.org/officeDocument/2006/relationships/image" Target="../media/image49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48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53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0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39.bin"/><Relationship Id="rId16" Type="http://schemas.openxmlformats.org/officeDocument/2006/relationships/vmlDrawing" Target="../drawings/vmlDrawing7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46.png"/><Relationship Id="rId13" Type="http://schemas.openxmlformats.org/officeDocument/2006/relationships/image" Target="../media/image54.wmf"/><Relationship Id="rId12" Type="http://schemas.openxmlformats.org/officeDocument/2006/relationships/oleObject" Target="../embeddings/oleObject44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43.bin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57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37.png"/><Relationship Id="rId10" Type="http://schemas.openxmlformats.org/officeDocument/2006/relationships/vmlDrawing" Target="../drawings/vmlDrawing8.v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oleObject" Target="../embeddings/oleObject51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Relationship Id="rId3" Type="http://schemas.openxmlformats.org/officeDocument/2006/relationships/image" Target="../media/image26.wmf"/><Relationship Id="rId27" Type="http://schemas.openxmlformats.org/officeDocument/2006/relationships/vmlDrawing" Target="../drawings/vmlDrawing9.vml"/><Relationship Id="rId26" Type="http://schemas.openxmlformats.org/officeDocument/2006/relationships/slideLayout" Target="../slideLayouts/slideLayout6.xml"/><Relationship Id="rId25" Type="http://schemas.openxmlformats.org/officeDocument/2006/relationships/slide" Target="slide2.xml"/><Relationship Id="rId24" Type="http://schemas.openxmlformats.org/officeDocument/2006/relationships/image" Target="../media/image46.png"/><Relationship Id="rId23" Type="http://schemas.openxmlformats.org/officeDocument/2006/relationships/image" Target="../media/image66.wmf"/><Relationship Id="rId22" Type="http://schemas.openxmlformats.org/officeDocument/2006/relationships/oleObject" Target="../embeddings/oleObject58.bin"/><Relationship Id="rId21" Type="http://schemas.openxmlformats.org/officeDocument/2006/relationships/image" Target="../media/image65.wmf"/><Relationship Id="rId20" Type="http://schemas.openxmlformats.org/officeDocument/2006/relationships/oleObject" Target="../embeddings/oleObject57.bin"/><Relationship Id="rId2" Type="http://schemas.openxmlformats.org/officeDocument/2006/relationships/oleObject" Target="../embeddings/oleObject48.bin"/><Relationship Id="rId19" Type="http://schemas.openxmlformats.org/officeDocument/2006/relationships/image" Target="../media/image64.wmf"/><Relationship Id="rId18" Type="http://schemas.openxmlformats.org/officeDocument/2006/relationships/oleObject" Target="../embeddings/oleObject56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55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54.bin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53.bin"/><Relationship Id="rId11" Type="http://schemas.openxmlformats.org/officeDocument/2006/relationships/image" Target="../media/image60.wmf"/><Relationship Id="rId10" Type="http://schemas.openxmlformats.org/officeDocument/2006/relationships/oleObject" Target="../embeddings/oleObject52.bin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72.wmf"/><Relationship Id="rId2" Type="http://schemas.openxmlformats.org/officeDocument/2006/relationships/oleObject" Target="../embeddings/oleObject59.bin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67.png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80.wmf"/><Relationship Id="rId13" Type="http://schemas.openxmlformats.org/officeDocument/2006/relationships/oleObject" Target="../embeddings/oleObject66.bin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78.wmf"/><Relationship Id="rId1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0.bin"/><Relationship Id="rId8" Type="http://schemas.openxmlformats.org/officeDocument/2006/relationships/image" Target="../media/image82.wmf"/><Relationship Id="rId7" Type="http://schemas.openxmlformats.org/officeDocument/2006/relationships/oleObject" Target="../embeddings/oleObject69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67.bin"/><Relationship Id="rId2" Type="http://schemas.openxmlformats.org/officeDocument/2006/relationships/image" Target="../media/image68.png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83.wmf"/><Relationship Id="rId13" Type="http://schemas.openxmlformats.org/officeDocument/2006/relationships/oleObject" Target="../embeddings/oleObject72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71.bin"/><Relationship Id="rId10" Type="http://schemas.openxmlformats.org/officeDocument/2006/relationships/image" Target="../media/image22.wmf"/><Relationship Id="rId1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4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69.png"/><Relationship Id="rId1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5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70.png"/><Relationship Id="rId1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75.bin"/><Relationship Id="rId27" Type="http://schemas.openxmlformats.org/officeDocument/2006/relationships/vmlDrawing" Target="../drawings/vmlDrawing15.vml"/><Relationship Id="rId26" Type="http://schemas.openxmlformats.org/officeDocument/2006/relationships/slideLayout" Target="../slideLayouts/slideLayout6.xml"/><Relationship Id="rId25" Type="http://schemas.openxmlformats.org/officeDocument/2006/relationships/slide" Target="slide2.xml"/><Relationship Id="rId24" Type="http://schemas.openxmlformats.org/officeDocument/2006/relationships/image" Target="../media/image90.wmf"/><Relationship Id="rId23" Type="http://schemas.openxmlformats.org/officeDocument/2006/relationships/oleObject" Target="../embeddings/oleObject85.bin"/><Relationship Id="rId22" Type="http://schemas.openxmlformats.org/officeDocument/2006/relationships/image" Target="../media/image89.wmf"/><Relationship Id="rId21" Type="http://schemas.openxmlformats.org/officeDocument/2006/relationships/oleObject" Target="../embeddings/oleObject84.bin"/><Relationship Id="rId20" Type="http://schemas.openxmlformats.org/officeDocument/2006/relationships/image" Target="../media/image88.wmf"/><Relationship Id="rId2" Type="http://schemas.openxmlformats.org/officeDocument/2006/relationships/image" Target="../media/image71.png"/><Relationship Id="rId19" Type="http://schemas.openxmlformats.org/officeDocument/2006/relationships/oleObject" Target="../embeddings/oleObject83.bin"/><Relationship Id="rId18" Type="http://schemas.openxmlformats.org/officeDocument/2006/relationships/image" Target="../media/image63.wmf"/><Relationship Id="rId17" Type="http://schemas.openxmlformats.org/officeDocument/2006/relationships/oleObject" Target="../embeddings/oleObject82.bin"/><Relationship Id="rId16" Type="http://schemas.openxmlformats.org/officeDocument/2006/relationships/image" Target="../media/image62.wmf"/><Relationship Id="rId15" Type="http://schemas.openxmlformats.org/officeDocument/2006/relationships/oleObject" Target="../embeddings/oleObject81.bin"/><Relationship Id="rId14" Type="http://schemas.openxmlformats.org/officeDocument/2006/relationships/image" Target="../media/image87.wmf"/><Relationship Id="rId13" Type="http://schemas.openxmlformats.org/officeDocument/2006/relationships/oleObject" Target="../embeddings/oleObject80.bin"/><Relationship Id="rId12" Type="http://schemas.openxmlformats.org/officeDocument/2006/relationships/image" Target="../media/image86.wmf"/><Relationship Id="rId11" Type="http://schemas.openxmlformats.org/officeDocument/2006/relationships/oleObject" Target="../embeddings/oleObject79.bin"/><Relationship Id="rId10" Type="http://schemas.openxmlformats.org/officeDocument/2006/relationships/image" Target="../media/image59.wmf"/><Relationship Id="rId1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6.png"/><Relationship Id="rId7" Type="http://schemas.openxmlformats.org/officeDocument/2006/relationships/image" Target="../media/image95.png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7.bin"/><Relationship Id="rId3" Type="http://schemas.openxmlformats.org/officeDocument/2006/relationships/image" Target="../media/image97.wmf"/><Relationship Id="rId2" Type="http://schemas.openxmlformats.org/officeDocument/2006/relationships/oleObject" Target="../embeddings/oleObject86.bin"/><Relationship Id="rId1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oleObject" Target="../embeddings/oleObject91.bin"/><Relationship Id="rId7" Type="http://schemas.openxmlformats.org/officeDocument/2006/relationships/image" Target="../media/image101.wmf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89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88.bin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99.png"/><Relationship Id="rId13" Type="http://schemas.openxmlformats.org/officeDocument/2006/relationships/image" Target="../media/image103.wmf"/><Relationship Id="rId12" Type="http://schemas.openxmlformats.org/officeDocument/2006/relationships/oleObject" Target="../embeddings/oleObject93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92.bin"/><Relationship Id="rId1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oleObject" Target="../embeddings/oleObject97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9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95.bin"/><Relationship Id="rId3" Type="http://schemas.openxmlformats.org/officeDocument/2006/relationships/image" Target="../media/image26.wmf"/><Relationship Id="rId26" Type="http://schemas.openxmlformats.org/officeDocument/2006/relationships/vmlDrawing" Target="../drawings/vmlDrawing18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99.png"/><Relationship Id="rId23" Type="http://schemas.openxmlformats.org/officeDocument/2006/relationships/image" Target="../media/image90.wmf"/><Relationship Id="rId22" Type="http://schemas.openxmlformats.org/officeDocument/2006/relationships/oleObject" Target="../embeddings/oleObject104.bin"/><Relationship Id="rId21" Type="http://schemas.openxmlformats.org/officeDocument/2006/relationships/image" Target="../media/image107.wmf"/><Relationship Id="rId20" Type="http://schemas.openxmlformats.org/officeDocument/2006/relationships/oleObject" Target="../embeddings/oleObject103.bin"/><Relationship Id="rId2" Type="http://schemas.openxmlformats.org/officeDocument/2006/relationships/oleObject" Target="../embeddings/oleObject94.bin"/><Relationship Id="rId19" Type="http://schemas.openxmlformats.org/officeDocument/2006/relationships/image" Target="../media/image106.wmf"/><Relationship Id="rId18" Type="http://schemas.openxmlformats.org/officeDocument/2006/relationships/oleObject" Target="../embeddings/oleObject102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101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100.bin"/><Relationship Id="rId13" Type="http://schemas.openxmlformats.org/officeDocument/2006/relationships/image" Target="../media/image105.wmf"/><Relationship Id="rId12" Type="http://schemas.openxmlformats.org/officeDocument/2006/relationships/oleObject" Target="../embeddings/oleObject99.bin"/><Relationship Id="rId11" Type="http://schemas.openxmlformats.org/officeDocument/2006/relationships/image" Target="../media/image104.wmf"/><Relationship Id="rId10" Type="http://schemas.openxmlformats.org/officeDocument/2006/relationships/oleObject" Target="../embeddings/oleObject98.bin"/><Relationship Id="rId1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9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2.xml"/><Relationship Id="rId2" Type="http://schemas.openxmlformats.org/officeDocument/2006/relationships/image" Target="../media/image99.png"/><Relationship Id="rId1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15.png"/><Relationship Id="rId7" Type="http://schemas.openxmlformats.org/officeDocument/2006/relationships/image" Target="../media/image114.png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0" Type="http://schemas.openxmlformats.org/officeDocument/2006/relationships/slideLayout" Target="../slideLayouts/slideLayout6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18.wmf"/><Relationship Id="rId7" Type="http://schemas.openxmlformats.org/officeDocument/2006/relationships/oleObject" Target="../embeddings/oleObject108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7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109.png"/><Relationship Id="rId14" Type="http://schemas.openxmlformats.org/officeDocument/2006/relationships/vmlDrawing" Target="../drawings/vmlDrawing20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19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77.wmf"/><Relationship Id="rId1" Type="http://schemas.openxmlformats.org/officeDocument/2006/relationships/image" Target="../media/image116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16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6.jpeg"/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4.png"/><Relationship Id="rId1" Type="http://schemas.openxmlformats.org/officeDocument/2006/relationships/image" Target="../media/image116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wmf"/><Relationship Id="rId8" Type="http://schemas.openxmlformats.org/officeDocument/2006/relationships/oleObject" Target="../embeddings/oleObject113.bin"/><Relationship Id="rId7" Type="http://schemas.openxmlformats.org/officeDocument/2006/relationships/image" Target="../media/image122.wmf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11.bin"/><Relationship Id="rId3" Type="http://schemas.openxmlformats.org/officeDocument/2006/relationships/image" Target="../media/image120.png"/><Relationship Id="rId29" Type="http://schemas.openxmlformats.org/officeDocument/2006/relationships/vmlDrawing" Target="../drawings/vmlDrawing21.vml"/><Relationship Id="rId28" Type="http://schemas.openxmlformats.org/officeDocument/2006/relationships/slideLayout" Target="../slideLayouts/slideLayout6.xml"/><Relationship Id="rId27" Type="http://schemas.openxmlformats.org/officeDocument/2006/relationships/slide" Target="slide2.xml"/><Relationship Id="rId26" Type="http://schemas.openxmlformats.org/officeDocument/2006/relationships/image" Target="../media/image131.wmf"/><Relationship Id="rId25" Type="http://schemas.openxmlformats.org/officeDocument/2006/relationships/oleObject" Target="../embeddings/oleObject122.bin"/><Relationship Id="rId24" Type="http://schemas.openxmlformats.org/officeDocument/2006/relationships/oleObject" Target="../embeddings/oleObject121.bin"/><Relationship Id="rId23" Type="http://schemas.openxmlformats.org/officeDocument/2006/relationships/image" Target="../media/image130.wmf"/><Relationship Id="rId22" Type="http://schemas.openxmlformats.org/officeDocument/2006/relationships/oleObject" Target="../embeddings/oleObject120.bin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19.bin"/><Relationship Id="rId2" Type="http://schemas.openxmlformats.org/officeDocument/2006/relationships/image" Target="../media/image115.png"/><Relationship Id="rId19" Type="http://schemas.openxmlformats.org/officeDocument/2006/relationships/image" Target="../media/image128.wmf"/><Relationship Id="rId18" Type="http://schemas.openxmlformats.org/officeDocument/2006/relationships/oleObject" Target="../embeddings/oleObject118.bin"/><Relationship Id="rId17" Type="http://schemas.openxmlformats.org/officeDocument/2006/relationships/image" Target="../media/image127.wmf"/><Relationship Id="rId16" Type="http://schemas.openxmlformats.org/officeDocument/2006/relationships/oleObject" Target="../embeddings/oleObject117.bin"/><Relationship Id="rId15" Type="http://schemas.openxmlformats.org/officeDocument/2006/relationships/image" Target="../media/image126.wmf"/><Relationship Id="rId14" Type="http://schemas.openxmlformats.org/officeDocument/2006/relationships/oleObject" Target="../embeddings/oleObject116.bin"/><Relationship Id="rId13" Type="http://schemas.openxmlformats.org/officeDocument/2006/relationships/image" Target="../media/image125.wmf"/><Relationship Id="rId12" Type="http://schemas.openxmlformats.org/officeDocument/2006/relationships/oleObject" Target="../embeddings/oleObject115.bin"/><Relationship Id="rId11" Type="http://schemas.openxmlformats.org/officeDocument/2006/relationships/image" Target="../media/image124.wmf"/><Relationship Id="rId10" Type="http://schemas.openxmlformats.org/officeDocument/2006/relationships/oleObject" Target="../embeddings/oleObject114.bin"/><Relationship Id="rId1" Type="http://schemas.openxmlformats.org/officeDocument/2006/relationships/image" Target="../media/image116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32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0" Type="http://schemas.openxmlformats.org/officeDocument/2006/relationships/slideLayout" Target="../slideLayouts/slideLayout6.xm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9.wmf"/><Relationship Id="rId2" Type="http://schemas.openxmlformats.org/officeDocument/2006/relationships/image" Target="../media/image5.png"/><Relationship Id="rId19" Type="http://schemas.openxmlformats.org/officeDocument/2006/relationships/oleObject" Target="../embeddings/oleObject9.bin"/><Relationship Id="rId18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7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6.png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8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6.bin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33.png"/><Relationship Id="rId16" Type="http://schemas.openxmlformats.org/officeDocument/2006/relationships/slide" Target="slide2.xml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22.bin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21.bin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20.bin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2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8712968" cy="80119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060848"/>
            <a:ext cx="8723512" cy="1043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284984"/>
            <a:ext cx="8712968" cy="77250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221088"/>
            <a:ext cx="8730308" cy="108011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5445224"/>
            <a:ext cx="8712968" cy="80551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4697760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4" y="15567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67544" y="25649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67544" y="35730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144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5445224"/>
            <a:ext cx="296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могут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908720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75656" y="3717032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2564904"/>
            <a:ext cx="7677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равенства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катету и гипотенузе =&gt;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углов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4053" y="4293096"/>
            <a:ext cx="4489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Соответственные углы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равны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119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90" name="Группа 16"/>
          <p:cNvGrpSpPr/>
          <p:nvPr/>
        </p:nvGrpSpPr>
        <p:grpSpPr>
          <a:xfrm>
            <a:off x="1979712" y="2492896"/>
            <a:ext cx="7253204" cy="4248472"/>
            <a:chOff x="1979712" y="2420888"/>
            <a:chExt cx="7253204" cy="424847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3" name="Object 5"/>
            <p:cNvGraphicFramePr>
              <a:graphicFrameLocks noChangeAspect="1"/>
            </p:cNvGraphicFramePr>
            <p:nvPr/>
          </p:nvGraphicFramePr>
          <p:xfrm>
            <a:off x="3563888" y="5517232"/>
            <a:ext cx="5294611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53340000" imgH="11582400" progId="Equation.3">
                    <p:embed/>
                  </p:oleObj>
                </mc:Choice>
                <mc:Fallback>
                  <p:oleObj name="Формула" r:id="rId2" imgW="53340000" imgH="115824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63888" y="5517232"/>
                          <a:ext cx="5294611" cy="10801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6156176" y="3861048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3708251" y="515741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5940276" y="5157415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97" name="Freeform 10"/>
            <p:cNvSpPr/>
            <p:nvPr/>
          </p:nvSpPr>
          <p:spPr bwMode="auto">
            <a:xfrm>
              <a:off x="4011463" y="5211390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1"/>
            <p:cNvSpPr/>
            <p:nvPr/>
          </p:nvSpPr>
          <p:spPr bwMode="auto">
            <a:xfrm>
              <a:off x="6084168" y="4077072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8100863" y="5157415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79712" y="2420888"/>
              <a:ext cx="72532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Сме́жные</a:t>
              </a: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углы́</a:t>
              </a: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</a:t>
              </a: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два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угла</a:t>
              </a: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которых одна </a:t>
              </a:r>
              <a:endPara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общая, а две другие являются </a:t>
              </a:r>
              <a:endPara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дополнительными полупрямыми. Таким образом, </a:t>
              </a:r>
              <a:endPara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смежные</a:t>
              </a: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составляют развёрнутый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32"/>
          <p:cNvGrpSpPr/>
          <p:nvPr/>
        </p:nvGrpSpPr>
        <p:grpSpPr>
          <a:xfrm>
            <a:off x="1979712" y="2564904"/>
            <a:ext cx="7056784" cy="4176464"/>
            <a:chOff x="2376264" y="2204864"/>
            <a:chExt cx="7056784" cy="417646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376264" y="220486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5832648" y="2276872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3168352" y="2924944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5184576" y="3429000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О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88" name="Freeform 10"/>
            <p:cNvSpPr/>
            <p:nvPr/>
          </p:nvSpPr>
          <p:spPr bwMode="auto">
            <a:xfrm>
              <a:off x="3240360" y="3429000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1"/>
            <p:cNvSpPr/>
            <p:nvPr/>
          </p:nvSpPr>
          <p:spPr bwMode="auto">
            <a:xfrm rot="4386422" flipH="1">
              <a:off x="5644567" y="2273839"/>
              <a:ext cx="566857" cy="1404888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Text Box 12"/>
            <p:cNvSpPr txBox="1">
              <a:spLocks noChangeArrowheads="1"/>
            </p:cNvSpPr>
            <p:nvPr/>
          </p:nvSpPr>
          <p:spPr bwMode="auto">
            <a:xfrm>
              <a:off x="7272808" y="2996952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Times New Roman" panose="02020603050405020304" pitchFamily="18" charset="0"/>
                </a:rPr>
                <a:t>C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1" name="Object 3"/>
            <p:cNvGraphicFramePr>
              <a:graphicFrameLocks noChangeAspect="1"/>
            </p:cNvGraphicFramePr>
            <p:nvPr/>
          </p:nvGraphicFramePr>
          <p:xfrm>
            <a:off x="2430140" y="3789685"/>
            <a:ext cx="2662237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26822400" imgH="15240000" progId="Equation.3">
                    <p:embed/>
                  </p:oleObj>
                </mc:Choice>
                <mc:Fallback>
                  <p:oleObj name="Формула" r:id="rId4" imgW="26822400" imgH="152400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0140" y="3789685"/>
                          <a:ext cx="2662237" cy="1422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2" name="Object 4"/>
            <p:cNvGraphicFramePr>
              <a:graphicFrameLocks noChangeAspect="1"/>
            </p:cNvGraphicFramePr>
            <p:nvPr/>
          </p:nvGraphicFramePr>
          <p:xfrm>
            <a:off x="5760640" y="3789040"/>
            <a:ext cx="16033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16154400" imgH="4267200" progId="Equation.3">
                    <p:embed/>
                  </p:oleObj>
                </mc:Choice>
                <mc:Fallback>
                  <p:oleObj name="Формула" r:id="rId6" imgW="161544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60640" y="3789040"/>
                          <a:ext cx="1603375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3" name="TextBox 192"/>
            <p:cNvSpPr txBox="1"/>
            <p:nvPr/>
          </p:nvSpPr>
          <p:spPr>
            <a:xfrm>
              <a:off x="5904656" y="278092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" name="Line 4"/>
          <p:cNvSpPr>
            <a:spLocks noChangeShapeType="1"/>
          </p:cNvSpPr>
          <p:nvPr/>
        </p:nvSpPr>
        <p:spPr bwMode="auto">
          <a:xfrm>
            <a:off x="5652517" y="652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95" name="Object 5"/>
          <p:cNvGraphicFramePr>
            <a:graphicFrameLocks noChangeAspect="1"/>
          </p:cNvGraphicFramePr>
          <p:nvPr/>
        </p:nvGraphicFramePr>
        <p:xfrm>
          <a:off x="4932040" y="4509120"/>
          <a:ext cx="34178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8" imgW="34442400" imgH="4876800" progId="Equation.3">
                  <p:embed/>
                </p:oleObj>
              </mc:Choice>
              <mc:Fallback>
                <p:oleObj name="Формула" r:id="rId8" imgW="34442400" imgH="48768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2040" y="4509120"/>
                        <a:ext cx="3417888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5"/>
          <p:cNvGraphicFramePr>
            <a:graphicFrameLocks noChangeAspect="1"/>
          </p:cNvGraphicFramePr>
          <p:nvPr/>
        </p:nvGraphicFramePr>
        <p:xfrm>
          <a:off x="4932040" y="4941168"/>
          <a:ext cx="22685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0" imgW="22860000" imgH="4876800" progId="Equation.3">
                  <p:embed/>
                </p:oleObj>
              </mc:Choice>
              <mc:Fallback>
                <p:oleObj name="Формула" r:id="rId10" imgW="22860000" imgH="4876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32040" y="4941168"/>
                        <a:ext cx="2268537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6"/>
          <p:cNvGraphicFramePr>
            <a:graphicFrameLocks noChangeAspect="1"/>
          </p:cNvGraphicFramePr>
          <p:nvPr/>
        </p:nvGraphicFramePr>
        <p:xfrm>
          <a:off x="5004048" y="5373216"/>
          <a:ext cx="3327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2" imgW="33528000" imgH="4876800" progId="Equation.3">
                  <p:embed/>
                </p:oleObj>
              </mc:Choice>
              <mc:Fallback>
                <p:oleObj name="Формула" r:id="rId12" imgW="33528000" imgH="4876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04048" y="5373216"/>
                        <a:ext cx="3327400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Прямоугольник 197"/>
          <p:cNvSpPr/>
          <p:nvPr/>
        </p:nvSpPr>
        <p:spPr>
          <a:xfrm>
            <a:off x="7596336" y="5373216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TextBox 198"/>
          <p:cNvSpPr txBox="1"/>
          <p:nvPr/>
        </p:nvSpPr>
        <p:spPr>
          <a:xfrm>
            <a:off x="4572000" y="306896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 err="1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0" name="Object 8"/>
          <p:cNvGraphicFramePr>
            <a:graphicFrameLocks noChangeAspect="1"/>
          </p:cNvGraphicFramePr>
          <p:nvPr/>
        </p:nvGraphicFramePr>
        <p:xfrm>
          <a:off x="5148064" y="5949280"/>
          <a:ext cx="32972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4" imgW="33223200" imgH="4876800" progId="Equation.3">
                  <p:embed/>
                </p:oleObj>
              </mc:Choice>
              <mc:Fallback>
                <p:oleObj name="Формула" r:id="rId14" imgW="33223200" imgH="48768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48064" y="5949280"/>
                        <a:ext cx="3297238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Прямоугольник 200"/>
          <p:cNvSpPr/>
          <p:nvPr/>
        </p:nvSpPr>
        <p:spPr>
          <a:xfrm>
            <a:off x="7596336" y="5949280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/>
      <p:bldP spid="2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124744"/>
            <a:ext cx="8723512" cy="1043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74" name="Группа 51"/>
          <p:cNvGrpSpPr/>
          <p:nvPr/>
        </p:nvGrpSpPr>
        <p:grpSpPr>
          <a:xfrm>
            <a:off x="1979712" y="2492896"/>
            <a:ext cx="7056784" cy="4248472"/>
            <a:chOff x="1979712" y="2492896"/>
            <a:chExt cx="7056784" cy="424847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979712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7" name="Группа 13"/>
            <p:cNvGrpSpPr/>
            <p:nvPr/>
          </p:nvGrpSpPr>
          <p:grpSpPr>
            <a:xfrm>
              <a:off x="2123728" y="2564904"/>
              <a:ext cx="3044797" cy="2004593"/>
              <a:chOff x="728281" y="806695"/>
              <a:chExt cx="7733220" cy="5437166"/>
            </a:xfrm>
          </p:grpSpPr>
          <p:sp>
            <p:nvSpPr>
              <p:cNvPr id="138" name="Line 3"/>
              <p:cNvSpPr>
                <a:spLocks noChangeShapeType="1"/>
              </p:cNvSpPr>
              <p:nvPr/>
            </p:nvSpPr>
            <p:spPr bwMode="auto">
              <a:xfrm>
                <a:off x="5724525" y="57340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Text Box 5"/>
              <p:cNvSpPr txBox="1">
                <a:spLocks noChangeArrowheads="1"/>
              </p:cNvSpPr>
              <p:nvPr/>
            </p:nvSpPr>
            <p:spPr bwMode="auto">
              <a:xfrm>
                <a:off x="920312" y="806695"/>
                <a:ext cx="807898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Text Box 6"/>
              <p:cNvSpPr txBox="1">
                <a:spLocks noChangeArrowheads="1"/>
              </p:cNvSpPr>
              <p:nvPr/>
            </p:nvSpPr>
            <p:spPr bwMode="auto">
              <a:xfrm>
                <a:off x="3821291" y="5242102"/>
                <a:ext cx="859169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Text Box 7"/>
              <p:cNvSpPr txBox="1">
                <a:spLocks noChangeArrowheads="1"/>
              </p:cNvSpPr>
              <p:nvPr/>
            </p:nvSpPr>
            <p:spPr bwMode="auto">
              <a:xfrm>
                <a:off x="728281" y="5242102"/>
                <a:ext cx="807897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Rectangle 8"/>
              <p:cNvSpPr>
                <a:spLocks noChangeArrowheads="1"/>
              </p:cNvSpPr>
              <p:nvPr/>
            </p:nvSpPr>
            <p:spPr bwMode="auto">
              <a:xfrm>
                <a:off x="133191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AutoShape 9"/>
              <p:cNvSpPr>
                <a:spLocks noChangeArrowheads="1"/>
              </p:cNvSpPr>
              <p:nvPr/>
            </p:nvSpPr>
            <p:spPr bwMode="auto">
              <a:xfrm>
                <a:off x="133191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rgbClr val="CC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" name="Text Box 17"/>
              <p:cNvSpPr txBox="1">
                <a:spLocks noChangeArrowheads="1"/>
              </p:cNvSpPr>
              <p:nvPr/>
            </p:nvSpPr>
            <p:spPr bwMode="auto">
              <a:xfrm>
                <a:off x="4568908" y="806695"/>
                <a:ext cx="1202836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Text Box 18"/>
              <p:cNvSpPr txBox="1">
                <a:spLocks noChangeArrowheads="1"/>
              </p:cNvSpPr>
              <p:nvPr/>
            </p:nvSpPr>
            <p:spPr bwMode="auto">
              <a:xfrm>
                <a:off x="7601637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Text Box 19"/>
              <p:cNvSpPr txBox="1">
                <a:spLocks noChangeArrowheads="1"/>
              </p:cNvSpPr>
              <p:nvPr/>
            </p:nvSpPr>
            <p:spPr bwMode="auto">
              <a:xfrm>
                <a:off x="4508627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Rectangle 20"/>
              <p:cNvSpPr>
                <a:spLocks noChangeArrowheads="1"/>
              </p:cNvSpPr>
              <p:nvPr/>
            </p:nvSpPr>
            <p:spPr bwMode="auto">
              <a:xfrm>
                <a:off x="493236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" name="AutoShape 21"/>
              <p:cNvSpPr>
                <a:spLocks noChangeArrowheads="1"/>
              </p:cNvSpPr>
              <p:nvPr/>
            </p:nvSpPr>
            <p:spPr bwMode="auto">
              <a:xfrm>
                <a:off x="493236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rgbClr val="CC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195736" y="4365104"/>
              <a:ext cx="1514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катетам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267744" y="37170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3707904" y="37170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843808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2771800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4283968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4211960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Группа 34"/>
            <p:cNvGrpSpPr/>
            <p:nvPr/>
          </p:nvGrpSpPr>
          <p:grpSpPr>
            <a:xfrm>
              <a:off x="5868144" y="2492896"/>
              <a:ext cx="3120363" cy="1993205"/>
              <a:chOff x="732293" y="588802"/>
              <a:chExt cx="7779383" cy="5422181"/>
            </a:xfrm>
          </p:grpSpPr>
          <p:sp>
            <p:nvSpPr>
              <p:cNvPr id="125" name="Line 3"/>
              <p:cNvSpPr>
                <a:spLocks noChangeShapeType="1"/>
              </p:cNvSpPr>
              <p:nvPr/>
            </p:nvSpPr>
            <p:spPr bwMode="auto">
              <a:xfrm>
                <a:off x="5724525" y="55181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Text Box 5"/>
              <p:cNvSpPr txBox="1">
                <a:spLocks noChangeArrowheads="1"/>
              </p:cNvSpPr>
              <p:nvPr/>
            </p:nvSpPr>
            <p:spPr bwMode="auto">
              <a:xfrm>
                <a:off x="900115" y="588802"/>
                <a:ext cx="789035" cy="871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3585269" y="5006276"/>
                <a:ext cx="789035" cy="871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732293" y="5006276"/>
                <a:ext cx="789035" cy="871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Rectangle 8"/>
              <p:cNvSpPr>
                <a:spLocks noChangeArrowheads="1"/>
              </p:cNvSpPr>
              <p:nvPr/>
            </p:nvSpPr>
            <p:spPr bwMode="auto">
              <a:xfrm>
                <a:off x="133191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AutoShape 9"/>
              <p:cNvSpPr>
                <a:spLocks noChangeArrowheads="1"/>
              </p:cNvSpPr>
              <p:nvPr/>
            </p:nvSpPr>
            <p:spPr bwMode="auto">
              <a:xfrm>
                <a:off x="133191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Text Box 15"/>
              <p:cNvSpPr txBox="1">
                <a:spLocks noChangeArrowheads="1"/>
              </p:cNvSpPr>
              <p:nvPr/>
            </p:nvSpPr>
            <p:spPr bwMode="auto">
              <a:xfrm>
                <a:off x="4424380" y="758706"/>
                <a:ext cx="876021" cy="1004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Text Box 16"/>
              <p:cNvSpPr txBox="1">
                <a:spLocks noChangeArrowheads="1"/>
              </p:cNvSpPr>
              <p:nvPr/>
            </p:nvSpPr>
            <p:spPr bwMode="auto">
              <a:xfrm>
                <a:off x="7667626" y="4868864"/>
                <a:ext cx="844050" cy="1004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Text Box 17"/>
              <p:cNvSpPr txBox="1">
                <a:spLocks noChangeArrowheads="1"/>
              </p:cNvSpPr>
              <p:nvPr/>
            </p:nvSpPr>
            <p:spPr bwMode="auto">
              <a:xfrm>
                <a:off x="4424380" y="5006277"/>
                <a:ext cx="844050" cy="1004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Rectangle 18"/>
              <p:cNvSpPr>
                <a:spLocks noChangeArrowheads="1"/>
              </p:cNvSpPr>
              <p:nvPr/>
            </p:nvSpPr>
            <p:spPr bwMode="auto">
              <a:xfrm>
                <a:off x="493236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AutoShape 19"/>
              <p:cNvSpPr>
                <a:spLocks noChangeArrowheads="1"/>
              </p:cNvSpPr>
              <p:nvPr/>
            </p:nvSpPr>
            <p:spPr bwMode="auto">
              <a:xfrm>
                <a:off x="493236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AutoShape 24"/>
              <p:cNvSpPr>
                <a:spLocks noChangeArrowheads="1"/>
              </p:cNvSpPr>
              <p:nvPr/>
            </p:nvSpPr>
            <p:spPr bwMode="auto">
              <a:xfrm rot="14989937">
                <a:off x="145176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AutoShape 25"/>
              <p:cNvSpPr>
                <a:spLocks noChangeArrowheads="1"/>
              </p:cNvSpPr>
              <p:nvPr/>
            </p:nvSpPr>
            <p:spPr bwMode="auto">
              <a:xfrm rot="14989937">
                <a:off x="505221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cxnSp>
          <p:nvCxnSpPr>
            <p:cNvPr id="86" name="Прямая соединительная линия 85"/>
            <p:cNvCxnSpPr/>
            <p:nvPr/>
          </p:nvCxnSpPr>
          <p:spPr>
            <a:xfrm>
              <a:off x="6012160" y="37170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7452320" y="37890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652120" y="4365104"/>
              <a:ext cx="311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катету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острому углу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Группа 51"/>
            <p:cNvGrpSpPr/>
            <p:nvPr/>
          </p:nvGrpSpPr>
          <p:grpSpPr>
            <a:xfrm>
              <a:off x="2123728" y="4581128"/>
              <a:ext cx="3044797" cy="1930533"/>
              <a:chOff x="728279" y="737478"/>
              <a:chExt cx="7733220" cy="5471148"/>
            </a:xfrm>
          </p:grpSpPr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5724525" y="55181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Text Box 5"/>
              <p:cNvSpPr txBox="1">
                <a:spLocks noChangeArrowheads="1"/>
              </p:cNvSpPr>
              <p:nvPr/>
            </p:nvSpPr>
            <p:spPr bwMode="auto">
              <a:xfrm>
                <a:off x="900115" y="737478"/>
                <a:ext cx="807897" cy="9077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Text Box 6"/>
              <p:cNvSpPr txBox="1">
                <a:spLocks noChangeArrowheads="1"/>
              </p:cNvSpPr>
              <p:nvPr/>
            </p:nvSpPr>
            <p:spPr bwMode="auto">
              <a:xfrm>
                <a:off x="3649456" y="5161936"/>
                <a:ext cx="807897" cy="9077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28279" y="5161937"/>
                <a:ext cx="807897" cy="9077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Rectangle 8"/>
              <p:cNvSpPr>
                <a:spLocks noChangeArrowheads="1"/>
              </p:cNvSpPr>
              <p:nvPr/>
            </p:nvSpPr>
            <p:spPr bwMode="auto">
              <a:xfrm>
                <a:off x="133191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AutoShape 9"/>
              <p:cNvSpPr>
                <a:spLocks noChangeArrowheads="1"/>
              </p:cNvSpPr>
              <p:nvPr/>
            </p:nvSpPr>
            <p:spPr bwMode="auto">
              <a:xfrm>
                <a:off x="133191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Text Box 14"/>
              <p:cNvSpPr txBox="1">
                <a:spLocks noChangeArrowheads="1"/>
              </p:cNvSpPr>
              <p:nvPr/>
            </p:nvSpPr>
            <p:spPr bwMode="auto">
              <a:xfrm>
                <a:off x="4751792" y="737478"/>
                <a:ext cx="892435" cy="1046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Text Box 15"/>
              <p:cNvSpPr txBox="1">
                <a:spLocks noChangeArrowheads="1"/>
              </p:cNvSpPr>
              <p:nvPr/>
            </p:nvSpPr>
            <p:spPr bwMode="auto">
              <a:xfrm>
                <a:off x="7601635" y="4984958"/>
                <a:ext cx="859864" cy="1046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Text Box 16"/>
              <p:cNvSpPr txBox="1">
                <a:spLocks noChangeArrowheads="1"/>
              </p:cNvSpPr>
              <p:nvPr/>
            </p:nvSpPr>
            <p:spPr bwMode="auto">
              <a:xfrm>
                <a:off x="4508625" y="5161936"/>
                <a:ext cx="859864" cy="1046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17"/>
              <p:cNvSpPr>
                <a:spLocks noChangeArrowheads="1"/>
              </p:cNvSpPr>
              <p:nvPr/>
            </p:nvSpPr>
            <p:spPr bwMode="auto">
              <a:xfrm>
                <a:off x="493236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AutoShape 18"/>
              <p:cNvSpPr>
                <a:spLocks noChangeArrowheads="1"/>
              </p:cNvSpPr>
              <p:nvPr/>
            </p:nvSpPr>
            <p:spPr bwMode="auto">
              <a:xfrm>
                <a:off x="493236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AutoShape 21"/>
              <p:cNvSpPr>
                <a:spLocks noChangeArrowheads="1"/>
              </p:cNvSpPr>
              <p:nvPr/>
            </p:nvSpPr>
            <p:spPr bwMode="auto">
              <a:xfrm rot="14989937">
                <a:off x="145176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AutoShape 22"/>
              <p:cNvSpPr>
                <a:spLocks noChangeArrowheads="1"/>
              </p:cNvSpPr>
              <p:nvPr/>
            </p:nvSpPr>
            <p:spPr bwMode="auto">
              <a:xfrm rot="14989937">
                <a:off x="505221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123728" y="6309320"/>
              <a:ext cx="3630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гипотенузе и острому углу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2843808" y="55172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4283968" y="55172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Группа 68"/>
            <p:cNvGrpSpPr/>
            <p:nvPr/>
          </p:nvGrpSpPr>
          <p:grpSpPr>
            <a:xfrm>
              <a:off x="5868144" y="4581128"/>
              <a:ext cx="3060150" cy="1872888"/>
              <a:chOff x="736122" y="739673"/>
              <a:chExt cx="7793751" cy="5557360"/>
            </a:xfrm>
          </p:grpSpPr>
          <p:sp>
            <p:nvSpPr>
              <p:cNvPr id="101" name="Line 3"/>
              <p:cNvSpPr>
                <a:spLocks noChangeShapeType="1"/>
              </p:cNvSpPr>
              <p:nvPr/>
            </p:nvSpPr>
            <p:spPr bwMode="auto">
              <a:xfrm>
                <a:off x="5724525" y="57340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919516" y="739673"/>
                <a:ext cx="771034" cy="907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3851996" y="5201125"/>
                <a:ext cx="771034" cy="907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7"/>
              <p:cNvSpPr txBox="1">
                <a:spLocks noChangeArrowheads="1"/>
              </p:cNvSpPr>
              <p:nvPr/>
            </p:nvSpPr>
            <p:spPr bwMode="auto">
              <a:xfrm>
                <a:off x="736122" y="5201125"/>
                <a:ext cx="771034" cy="907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Rectangle 8"/>
              <p:cNvSpPr>
                <a:spLocks noChangeArrowheads="1"/>
              </p:cNvSpPr>
              <p:nvPr/>
            </p:nvSpPr>
            <p:spPr bwMode="auto">
              <a:xfrm>
                <a:off x="133191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" name="AutoShape 9"/>
              <p:cNvSpPr>
                <a:spLocks noChangeArrowheads="1"/>
              </p:cNvSpPr>
              <p:nvPr/>
            </p:nvSpPr>
            <p:spPr bwMode="auto">
              <a:xfrm>
                <a:off x="133191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Text Box 15"/>
              <p:cNvSpPr txBox="1">
                <a:spLocks noChangeArrowheads="1"/>
              </p:cNvSpPr>
              <p:nvPr/>
            </p:nvSpPr>
            <p:spPr bwMode="auto">
              <a:xfrm>
                <a:off x="4770785" y="953340"/>
                <a:ext cx="894908" cy="1095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Text Box 16"/>
              <p:cNvSpPr txBox="1">
                <a:spLocks noChangeArrowheads="1"/>
              </p:cNvSpPr>
              <p:nvPr/>
            </p:nvSpPr>
            <p:spPr bwMode="auto">
              <a:xfrm>
                <a:off x="7667626" y="5084764"/>
                <a:ext cx="862247" cy="1095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Text Box 17"/>
              <p:cNvSpPr txBox="1">
                <a:spLocks noChangeArrowheads="1"/>
              </p:cNvSpPr>
              <p:nvPr/>
            </p:nvSpPr>
            <p:spPr bwMode="auto">
              <a:xfrm>
                <a:off x="4507970" y="5201126"/>
                <a:ext cx="862247" cy="1095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18"/>
              <p:cNvSpPr>
                <a:spLocks noChangeArrowheads="1"/>
              </p:cNvSpPr>
              <p:nvPr/>
            </p:nvSpPr>
            <p:spPr bwMode="auto">
              <a:xfrm>
                <a:off x="493236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AutoShape 19"/>
              <p:cNvSpPr>
                <a:spLocks noChangeArrowheads="1"/>
              </p:cNvSpPr>
              <p:nvPr/>
            </p:nvSpPr>
            <p:spPr bwMode="auto">
              <a:xfrm>
                <a:off x="493236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5868144" y="6309320"/>
              <a:ext cx="2877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катету и гипотенузе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7452320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6012160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588224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6516216" y="55172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8100392" y="5661248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8028384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Управляющая кнопка: настраиваемая 14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1979712" y="2061642"/>
            <a:ext cx="7056784" cy="4679726"/>
            <a:chOff x="1979712" y="2061642"/>
            <a:chExt cx="7056784" cy="4679726"/>
          </a:xfrm>
        </p:grpSpPr>
        <p:sp>
          <p:nvSpPr>
            <p:cNvPr id="152" name="Line 4"/>
            <p:cNvSpPr>
              <a:spLocks noChangeShapeType="1"/>
            </p:cNvSpPr>
            <p:nvPr/>
          </p:nvSpPr>
          <p:spPr bwMode="auto">
            <a:xfrm>
              <a:off x="7668741" y="206164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" name="Группа 6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181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" name="Line 9"/>
            <p:cNvSpPr>
              <a:spLocks noChangeShapeType="1"/>
            </p:cNvSpPr>
            <p:nvPr/>
          </p:nvSpPr>
          <p:spPr bwMode="auto">
            <a:xfrm>
              <a:off x="8099251" y="66707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55" name="Object 3"/>
            <p:cNvGraphicFramePr>
              <a:graphicFrameLocks noChangeAspect="1"/>
            </p:cNvGraphicFramePr>
            <p:nvPr/>
          </p:nvGraphicFramePr>
          <p:xfrm>
            <a:off x="2192338" y="2636838"/>
            <a:ext cx="2751137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27736800" imgH="4876800" progId="Equation.3">
                    <p:embed/>
                  </p:oleObj>
                </mc:Choice>
                <mc:Fallback>
                  <p:oleObj name="Формула" r:id="rId2" imgW="277368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92338" y="2636838"/>
                          <a:ext cx="2751137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15"/>
            <p:cNvGraphicFramePr>
              <a:graphicFrameLocks noChangeAspect="1"/>
            </p:cNvGraphicFramePr>
            <p:nvPr/>
          </p:nvGraphicFramePr>
          <p:xfrm>
            <a:off x="2686050" y="4437063"/>
            <a:ext cx="154463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15544800" imgH="4267200" progId="Equation.3">
                    <p:embed/>
                  </p:oleObj>
                </mc:Choice>
                <mc:Fallback>
                  <p:oleObj name="Формула" r:id="rId4" imgW="15544800" imgH="42672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86050" y="4437063"/>
                          <a:ext cx="1544638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7" name="Прямая соединительная линия 156"/>
            <p:cNvCxnSpPr/>
            <p:nvPr/>
          </p:nvCxnSpPr>
          <p:spPr>
            <a:xfrm>
              <a:off x="2267744" y="4077072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8" name="Object 16"/>
            <p:cNvGraphicFramePr>
              <a:graphicFrameLocks noChangeAspect="1"/>
            </p:cNvGraphicFramePr>
            <p:nvPr/>
          </p:nvGraphicFramePr>
          <p:xfrm>
            <a:off x="2627784" y="4077072"/>
            <a:ext cx="18145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18288000" imgH="4876800" progId="Equation.3">
                    <p:embed/>
                  </p:oleObj>
                </mc:Choice>
                <mc:Fallback>
                  <p:oleObj name="Формула" r:id="rId6" imgW="18288000" imgH="48768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4077072"/>
                          <a:ext cx="1814512" cy="454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8"/>
            <p:cNvGraphicFramePr>
              <a:graphicFrameLocks noChangeAspect="1"/>
            </p:cNvGraphicFramePr>
            <p:nvPr/>
          </p:nvGraphicFramePr>
          <p:xfrm>
            <a:off x="2181225" y="3068638"/>
            <a:ext cx="28114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8" imgW="28346400" imgH="4876800" progId="Equation.3">
                    <p:embed/>
                  </p:oleObj>
                </mc:Choice>
                <mc:Fallback>
                  <p:oleObj name="Формула" r:id="rId8" imgW="28346400" imgH="48768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81225" y="3068638"/>
                          <a:ext cx="2811463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9"/>
            <p:cNvGraphicFramePr>
              <a:graphicFrameLocks noChangeAspect="1"/>
            </p:cNvGraphicFramePr>
            <p:nvPr/>
          </p:nvGraphicFramePr>
          <p:xfrm>
            <a:off x="2044700" y="3573463"/>
            <a:ext cx="3113088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0" imgW="31394400" imgH="4876800" progId="Equation.3">
                    <p:embed/>
                  </p:oleObj>
                </mc:Choice>
                <mc:Fallback>
                  <p:oleObj name="Формула" r:id="rId10" imgW="313944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44700" y="3573463"/>
                          <a:ext cx="3113088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1" name="Группа 132"/>
            <p:cNvGrpSpPr/>
            <p:nvPr/>
          </p:nvGrpSpPr>
          <p:grpSpPr>
            <a:xfrm>
              <a:off x="5652120" y="2780928"/>
              <a:ext cx="3275777" cy="1873002"/>
              <a:chOff x="5652517" y="4581128"/>
              <a:chExt cx="3275777" cy="1873002"/>
            </a:xfrm>
          </p:grpSpPr>
          <p:sp>
            <p:nvSpPr>
              <p:cNvPr id="16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Группа 68"/>
              <p:cNvGrpSpPr/>
              <p:nvPr/>
            </p:nvGrpSpPr>
            <p:grpSpPr>
              <a:xfrm>
                <a:off x="5868144" y="4581128"/>
                <a:ext cx="3060150" cy="1872888"/>
                <a:chOff x="736122" y="739673"/>
                <a:chExt cx="7793751" cy="5557360"/>
              </a:xfrm>
            </p:grpSpPr>
            <p:sp>
              <p:nvSpPr>
                <p:cNvPr id="170" name="Line 3"/>
                <p:cNvSpPr>
                  <a:spLocks noChangeShapeType="1"/>
                </p:cNvSpPr>
                <p:nvPr/>
              </p:nvSpPr>
              <p:spPr bwMode="auto">
                <a:xfrm>
                  <a:off x="5724525" y="573405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19516" y="739673"/>
                  <a:ext cx="771034" cy="907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b="1" i="1" dirty="0">
                      <a:latin typeface="Times New Roman" panose="02020603050405020304" pitchFamily="18" charset="0"/>
                    </a:rPr>
                    <a:t>А</a:t>
                  </a:r>
                  <a:endParaRPr lang="ru-RU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51996" y="5201125"/>
                  <a:ext cx="771034" cy="907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b="1" i="1" dirty="0">
                      <a:latin typeface="Times New Roman" panose="02020603050405020304" pitchFamily="18" charset="0"/>
                    </a:rPr>
                    <a:t>В</a:t>
                  </a:r>
                  <a:endParaRPr lang="ru-RU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36122" y="5201125"/>
                  <a:ext cx="771034" cy="907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b="1" i="1" dirty="0">
                      <a:latin typeface="Times New Roman" panose="02020603050405020304" pitchFamily="18" charset="0"/>
                    </a:rPr>
                    <a:t>С</a:t>
                  </a:r>
                  <a:endParaRPr lang="ru-RU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" name="Rectangle 8"/>
                <p:cNvSpPr>
                  <a:spLocks noChangeArrowheads="1"/>
                </p:cNvSpPr>
                <p:nvPr/>
              </p:nvSpPr>
              <p:spPr bwMode="auto">
                <a:xfrm>
                  <a:off x="1331913" y="5013325"/>
                  <a:ext cx="360362" cy="358775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1331913" y="1844675"/>
                  <a:ext cx="2735262" cy="352901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770785" y="953340"/>
                  <a:ext cx="894908" cy="1095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b="1" i="1" dirty="0" smtClean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667626" y="5084764"/>
                  <a:ext cx="862247" cy="1095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latin typeface="Times New Roman" panose="02020603050405020304" pitchFamily="18" charset="0"/>
                    </a:rPr>
                    <a:t>F</a:t>
                  </a:r>
                  <a:endParaRPr lang="ru-RU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507970" y="5201126"/>
                  <a:ext cx="862247" cy="1095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latin typeface="Times New Roman" panose="02020603050405020304" pitchFamily="18" charset="0"/>
                    </a:rPr>
                    <a:t>E</a:t>
                  </a:r>
                  <a:endParaRPr lang="ru-RU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2363" y="5013325"/>
                  <a:ext cx="360362" cy="358775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0" name="AutoShape 19"/>
                <p:cNvSpPr>
                  <a:spLocks noChangeArrowheads="1"/>
                </p:cNvSpPr>
                <p:nvPr/>
              </p:nvSpPr>
              <p:spPr bwMode="auto">
                <a:xfrm>
                  <a:off x="4932363" y="1844675"/>
                  <a:ext cx="2735262" cy="352901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cxnSp>
            <p:nvCxnSpPr>
              <p:cNvPr id="164" name="Прямая соединительная линия 163"/>
              <p:cNvCxnSpPr/>
              <p:nvPr/>
            </p:nvCxnSpPr>
            <p:spPr>
              <a:xfrm>
                <a:off x="7452320" y="5589240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>
                <a:off x="6012160" y="5589240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>
                <a:off x="6588224" y="5589240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>
                <a:off x="6516216" y="5517232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8100392" y="5661248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>
                <a:off x="8028384" y="5589240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83" name="Object 9"/>
          <p:cNvGraphicFramePr>
            <a:graphicFrameLocks noChangeAspect="1"/>
          </p:cNvGraphicFramePr>
          <p:nvPr/>
        </p:nvGraphicFramePr>
        <p:xfrm>
          <a:off x="2109788" y="4941888"/>
          <a:ext cx="3113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2" imgW="31394400" imgH="4876800" progId="Equation.3">
                  <p:embed/>
                </p:oleObj>
              </mc:Choice>
              <mc:Fallback>
                <p:oleObj name="Формула" r:id="rId12" imgW="31394400" imgH="48768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09788" y="4941888"/>
                        <a:ext cx="3113087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Стрелка вправо с вырезом 183"/>
          <p:cNvSpPr/>
          <p:nvPr/>
        </p:nvSpPr>
        <p:spPr>
          <a:xfrm>
            <a:off x="5220072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5" name="Object 9"/>
          <p:cNvGraphicFramePr>
            <a:graphicFrameLocks noChangeAspect="1"/>
          </p:cNvGraphicFramePr>
          <p:nvPr/>
        </p:nvGraphicFramePr>
        <p:xfrm>
          <a:off x="3347864" y="5373216"/>
          <a:ext cx="2357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14" imgW="23774400" imgH="4267200" progId="Equation.3">
                  <p:embed/>
                </p:oleObj>
              </mc:Choice>
              <mc:Fallback>
                <p:oleObj name="Формула" r:id="rId14" imgW="23774400" imgH="4267200" progId="Equation.3">
                  <p:embed/>
                  <p:pic>
                    <p:nvPicPr>
                      <p:cNvPr id="0" name="Изображение 615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47864" y="5373216"/>
                        <a:ext cx="2357438" cy="398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Стрелка вправо с вырезом 185"/>
          <p:cNvSpPr/>
          <p:nvPr/>
        </p:nvSpPr>
        <p:spPr>
          <a:xfrm>
            <a:off x="2339752" y="544522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7" name="Object 12"/>
          <p:cNvGraphicFramePr>
            <a:graphicFrameLocks noChangeAspect="1"/>
          </p:cNvGraphicFramePr>
          <p:nvPr/>
        </p:nvGraphicFramePr>
        <p:xfrm>
          <a:off x="4868863" y="5419725"/>
          <a:ext cx="3816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16" imgW="41452800" imgH="3962400" progId="Equation.3">
                  <p:embed/>
                </p:oleObj>
              </mc:Choice>
              <mc:Fallback>
                <p:oleObj name="Формула" r:id="rId16" imgW="41452800" imgH="3962400" progId="Equation.3">
                  <p:embed/>
                  <p:pic>
                    <p:nvPicPr>
                      <p:cNvPr id="0" name="Изображение 615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68863" y="5419725"/>
                        <a:ext cx="3816350" cy="342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15"/>
          <p:cNvGraphicFramePr>
            <a:graphicFrameLocks noChangeAspect="1"/>
          </p:cNvGraphicFramePr>
          <p:nvPr/>
        </p:nvGraphicFramePr>
        <p:xfrm>
          <a:off x="5133975" y="6021388"/>
          <a:ext cx="154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18" imgW="15544800" imgH="4267200" progId="Equation.3">
                  <p:embed/>
                </p:oleObj>
              </mc:Choice>
              <mc:Fallback>
                <p:oleObj name="Формула" r:id="rId18" imgW="15544800" imgH="4267200" progId="Equation.3">
                  <p:embed/>
                  <p:pic>
                    <p:nvPicPr>
                      <p:cNvPr id="0" name="Изображение 615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33975" y="6021388"/>
                        <a:ext cx="1544638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Стрелка вправо с вырезом 188"/>
          <p:cNvSpPr/>
          <p:nvPr/>
        </p:nvSpPr>
        <p:spPr>
          <a:xfrm>
            <a:off x="4067944" y="609329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5148064" y="6021288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91" name="Управляющая кнопка: далее 19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84" grpId="0" animBg="1"/>
      <p:bldP spid="186" grpId="0" animBg="1"/>
      <p:bldP spid="189" grpId="0" animBg="1"/>
      <p:bldP spid="1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412776"/>
            <a:ext cx="8712968" cy="77250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35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4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38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7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" name="Группа 14"/>
            <p:cNvGrpSpPr/>
            <p:nvPr/>
          </p:nvGrpSpPr>
          <p:grpSpPr>
            <a:xfrm>
              <a:off x="2339752" y="2636912"/>
              <a:ext cx="2112684" cy="3346348"/>
              <a:chOff x="0" y="1484313"/>
              <a:chExt cx="2515170" cy="3926214"/>
            </a:xfrm>
          </p:grpSpPr>
          <p:sp>
            <p:nvSpPr>
              <p:cNvPr id="70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755650" y="148431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Freeform 17"/>
              <p:cNvSpPr/>
              <p:nvPr/>
            </p:nvSpPr>
            <p:spPr bwMode="auto">
              <a:xfrm>
                <a:off x="952500" y="1993900"/>
                <a:ext cx="355600" cy="2933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1848"/>
                  </a:cxn>
                </a:cxnLst>
                <a:rect l="0" t="0" r="r" b="b"/>
                <a:pathLst>
                  <a:path w="224" h="1848">
                    <a:moveTo>
                      <a:pt x="0" y="0"/>
                    </a:moveTo>
                    <a:lnTo>
                      <a:pt x="224" y="1848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8"/>
              <p:cNvSpPr/>
              <p:nvPr/>
            </p:nvSpPr>
            <p:spPr bwMode="auto">
              <a:xfrm>
                <a:off x="812800" y="4787900"/>
                <a:ext cx="381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60"/>
                  </a:cxn>
                </a:cxnLst>
                <a:rect l="0" t="0" r="r" b="b"/>
                <a:pathLst>
                  <a:path w="24" h="160">
                    <a:moveTo>
                      <a:pt x="0" y="0"/>
                    </a:moveTo>
                    <a:lnTo>
                      <a:pt x="24" y="1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9"/>
              <p:cNvSpPr/>
              <p:nvPr/>
            </p:nvSpPr>
            <p:spPr bwMode="auto">
              <a:xfrm>
                <a:off x="1763713" y="4797425"/>
                <a:ext cx="381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60"/>
                  </a:cxn>
                </a:cxnLst>
                <a:rect l="0" t="0" r="r" b="b"/>
                <a:pathLst>
                  <a:path w="24" h="160">
                    <a:moveTo>
                      <a:pt x="0" y="0"/>
                    </a:moveTo>
                    <a:lnTo>
                      <a:pt x="24" y="1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39752" y="5949280"/>
              <a:ext cx="2088232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anose="02020603050405020304" pitchFamily="18" charset="0"/>
                </a:rPr>
                <a:t>Медиана</a:t>
              </a:r>
              <a:endParaRPr lang="ru-RU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50" name="Группа 23"/>
            <p:cNvGrpSpPr/>
            <p:nvPr/>
          </p:nvGrpSpPr>
          <p:grpSpPr>
            <a:xfrm>
              <a:off x="4283968" y="2636912"/>
              <a:ext cx="2599127" cy="2504650"/>
              <a:chOff x="3061097" y="620365"/>
              <a:chExt cx="3109071" cy="3090623"/>
            </a:xfrm>
          </p:grpSpPr>
          <p:sp>
            <p:nvSpPr>
              <p:cNvPr id="62" name="AutoShape 5"/>
              <p:cNvSpPr>
                <a:spLocks noChangeArrowheads="1"/>
              </p:cNvSpPr>
              <p:nvPr/>
            </p:nvSpPr>
            <p:spPr bwMode="auto">
              <a:xfrm>
                <a:off x="3419872" y="980728"/>
                <a:ext cx="2592387" cy="2160587"/>
              </a:xfrm>
              <a:prstGeom prst="triangle">
                <a:avLst>
                  <a:gd name="adj" fmla="val 81079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5509022" y="620365"/>
                <a:ext cx="470173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К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9"/>
              <p:cNvSpPr txBox="1">
                <a:spLocks noChangeArrowheads="1"/>
              </p:cNvSpPr>
              <p:nvPr/>
            </p:nvSpPr>
            <p:spPr bwMode="auto">
              <a:xfrm>
                <a:off x="3061097" y="3141315"/>
                <a:ext cx="548792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М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5724922" y="3141315"/>
                <a:ext cx="445246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Р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AutoShape 14"/>
              <p:cNvSpPr>
                <a:spLocks noChangeArrowheads="1"/>
              </p:cNvSpPr>
              <p:nvPr/>
            </p:nvSpPr>
            <p:spPr bwMode="auto">
              <a:xfrm rot="17911029">
                <a:off x="4997053" y="1484759"/>
                <a:ext cx="238125" cy="350837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AutoShape 15"/>
              <p:cNvSpPr>
                <a:spLocks noChangeArrowheads="1"/>
              </p:cNvSpPr>
              <p:nvPr/>
            </p:nvSpPr>
            <p:spPr bwMode="auto">
              <a:xfrm rot="15708354">
                <a:off x="5439965" y="1624459"/>
                <a:ext cx="214313" cy="3651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Freeform 20"/>
              <p:cNvSpPr/>
              <p:nvPr/>
            </p:nvSpPr>
            <p:spPr bwMode="auto">
              <a:xfrm>
                <a:off x="4881959" y="1023590"/>
                <a:ext cx="622300" cy="2120900"/>
              </a:xfrm>
              <a:custGeom>
                <a:avLst/>
                <a:gdLst/>
                <a:ahLst/>
                <a:cxnLst>
                  <a:cxn ang="0">
                    <a:pos x="392" y="0"/>
                  </a:cxn>
                  <a:cxn ang="0">
                    <a:pos x="0" y="1336"/>
                  </a:cxn>
                </a:cxnLst>
                <a:rect l="0" t="0" r="r" b="b"/>
                <a:pathLst>
                  <a:path w="392" h="1336">
                    <a:moveTo>
                      <a:pt x="392" y="0"/>
                    </a:moveTo>
                    <a:lnTo>
                      <a:pt x="0" y="1336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Text Box 21"/>
              <p:cNvSpPr txBox="1">
                <a:spLocks noChangeArrowheads="1"/>
              </p:cNvSpPr>
              <p:nvPr/>
            </p:nvSpPr>
            <p:spPr bwMode="auto">
              <a:xfrm>
                <a:off x="4643835" y="3141315"/>
                <a:ext cx="487432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О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499992" y="5085184"/>
              <a:ext cx="2376388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</a:rPr>
                <a:t>Биссектриса</a:t>
              </a:r>
              <a:endParaRPr lang="ru-RU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2" name="Группа 33"/>
            <p:cNvGrpSpPr/>
            <p:nvPr/>
          </p:nvGrpSpPr>
          <p:grpSpPr>
            <a:xfrm>
              <a:off x="6300192" y="3933056"/>
              <a:ext cx="2664297" cy="2712373"/>
              <a:chOff x="1885935" y="3789040"/>
              <a:chExt cx="3466043" cy="3072872"/>
            </a:xfrm>
          </p:grpSpPr>
          <p:sp>
            <p:nvSpPr>
              <p:cNvPr id="54" name="Freeform 12"/>
              <p:cNvSpPr/>
              <p:nvPr/>
            </p:nvSpPr>
            <p:spPr bwMode="auto">
              <a:xfrm>
                <a:off x="3309938" y="6286500"/>
                <a:ext cx="254000" cy="215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" y="0"/>
                  </a:cxn>
                  <a:cxn ang="0">
                    <a:pos x="160" y="136"/>
                  </a:cxn>
                </a:cxnLst>
                <a:rect l="0" t="0" r="r" b="b"/>
                <a:pathLst>
                  <a:path w="160" h="136">
                    <a:moveTo>
                      <a:pt x="0" y="0"/>
                    </a:moveTo>
                    <a:lnTo>
                      <a:pt x="160" y="0"/>
                    </a:lnTo>
                    <a:lnTo>
                      <a:pt x="160" y="136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5219700" y="5662613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AutoShape 22"/>
              <p:cNvSpPr>
                <a:spLocks noChangeArrowheads="1"/>
              </p:cNvSpPr>
              <p:nvPr/>
            </p:nvSpPr>
            <p:spPr bwMode="auto">
              <a:xfrm>
                <a:off x="2411413" y="4365625"/>
                <a:ext cx="2592387" cy="2160588"/>
              </a:xfrm>
              <a:prstGeom prst="triangle">
                <a:avLst>
                  <a:gd name="adj" fmla="val 35028"/>
                </a:avLst>
              </a:prstGeom>
              <a:noFill/>
              <a:ln w="50800">
                <a:solidFill>
                  <a:srgbClr val="9933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Freeform 23"/>
              <p:cNvSpPr/>
              <p:nvPr/>
            </p:nvSpPr>
            <p:spPr bwMode="auto">
              <a:xfrm>
                <a:off x="3322638" y="4368800"/>
                <a:ext cx="1587" cy="2146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52"/>
                  </a:cxn>
                </a:cxnLst>
                <a:rect l="0" t="0" r="r" b="b"/>
                <a:pathLst>
                  <a:path w="1" h="1352">
                    <a:moveTo>
                      <a:pt x="0" y="0"/>
                    </a:moveTo>
                    <a:lnTo>
                      <a:pt x="0" y="1352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Text Box 24"/>
              <p:cNvSpPr txBox="1">
                <a:spLocks noChangeArrowheads="1"/>
              </p:cNvSpPr>
              <p:nvPr/>
            </p:nvSpPr>
            <p:spPr bwMode="auto">
              <a:xfrm>
                <a:off x="1885935" y="6334976"/>
                <a:ext cx="480045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N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3131840" y="3789040"/>
                <a:ext cx="438500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L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4932363" y="6338888"/>
                <a:ext cx="419615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S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Text Box 27"/>
              <p:cNvSpPr txBox="1">
                <a:spLocks noChangeArrowheads="1"/>
              </p:cNvSpPr>
              <p:nvPr/>
            </p:nvSpPr>
            <p:spPr bwMode="auto">
              <a:xfrm>
                <a:off x="2843213" y="6021387"/>
                <a:ext cx="498930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H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3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804248" y="3501008"/>
              <a:ext cx="2088356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anose="02020603050405020304" pitchFamily="18" charset="0"/>
                </a:rPr>
                <a:t>Высота</a:t>
              </a:r>
              <a:endParaRPr lang="ru-RU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" name="Группа 18"/>
          <p:cNvGrpSpPr/>
          <p:nvPr/>
        </p:nvGrpSpPr>
        <p:grpSpPr>
          <a:xfrm>
            <a:off x="1979712" y="2564904"/>
            <a:ext cx="7056784" cy="4200649"/>
            <a:chOff x="-44896" y="2412504"/>
            <a:chExt cx="7056784" cy="4200649"/>
          </a:xfrm>
        </p:grpSpPr>
        <p:grpSp>
          <p:nvGrpSpPr>
            <p:cNvPr id="80" name="Группа 56"/>
            <p:cNvGrpSpPr/>
            <p:nvPr/>
          </p:nvGrpSpPr>
          <p:grpSpPr>
            <a:xfrm>
              <a:off x="-44896" y="2412504"/>
              <a:ext cx="7056784" cy="4176464"/>
              <a:chOff x="1827312" y="2340496"/>
              <a:chExt cx="7056784" cy="4176464"/>
            </a:xfrm>
          </p:grpSpPr>
          <p:sp>
            <p:nvSpPr>
              <p:cNvPr id="97" name="Прямоугольник 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" name="Группа 20"/>
            <p:cNvGrpSpPr/>
            <p:nvPr/>
          </p:nvGrpSpPr>
          <p:grpSpPr>
            <a:xfrm>
              <a:off x="467544" y="2780928"/>
              <a:ext cx="2528887" cy="3832225"/>
              <a:chOff x="6085433" y="980976"/>
              <a:chExt cx="2528887" cy="3832225"/>
            </a:xfrm>
          </p:grpSpPr>
          <p:sp>
            <p:nvSpPr>
              <p:cNvPr id="83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М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843808" y="3429000"/>
              <a:ext cx="402469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треугольнике медиана,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проведённая к основанию,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является высотой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и биссектрисой.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99" name="Управляющая кнопка: настраиваемая 9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1979712" y="2564904"/>
            <a:ext cx="7328396" cy="4176464"/>
            <a:chOff x="1979712" y="2564904"/>
            <a:chExt cx="7328396" cy="4176464"/>
          </a:xfrm>
        </p:grpSpPr>
        <p:grpSp>
          <p:nvGrpSpPr>
            <p:cNvPr id="101" name="Группа 40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06" name="Группа 36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27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7" name="Группа 20"/>
              <p:cNvGrpSpPr/>
              <p:nvPr/>
            </p:nvGrpSpPr>
            <p:grpSpPr>
              <a:xfrm>
                <a:off x="4499992" y="2780928"/>
                <a:ext cx="2528887" cy="3832225"/>
                <a:chOff x="6085433" y="980976"/>
                <a:chExt cx="2528887" cy="3832225"/>
              </a:xfrm>
            </p:grpSpPr>
            <p:sp>
              <p:nvSpPr>
                <p:cNvPr id="115" name="AutoShape 5"/>
                <p:cNvSpPr>
                  <a:spLocks noChangeArrowheads="1"/>
                </p:cNvSpPr>
                <p:nvPr/>
              </p:nvSpPr>
              <p:spPr bwMode="auto">
                <a:xfrm>
                  <a:off x="6444208" y="1412776"/>
                  <a:ext cx="2016125" cy="2952750"/>
                </a:xfrm>
                <a:prstGeom prst="triangle">
                  <a:avLst>
                    <a:gd name="adj" fmla="val 50000"/>
                  </a:avLst>
                </a:prstGeom>
                <a:noFill/>
                <a:ln w="50800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0470" y="980976"/>
                  <a:ext cx="500063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М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085433" y="4294088"/>
                  <a:ext cx="42545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К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72995" y="4294088"/>
                  <a:ext cx="441325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>
                      <a:latin typeface="Times New Roman" panose="02020603050405020304" pitchFamily="18" charset="0"/>
                    </a:rPr>
                    <a:t>N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" name="AutoShape 15"/>
                <p:cNvSpPr>
                  <a:spLocks noChangeArrowheads="1"/>
                </p:cNvSpPr>
                <p:nvPr/>
              </p:nvSpPr>
              <p:spPr bwMode="auto">
                <a:xfrm rot="15003311">
                  <a:off x="7503070" y="2011263"/>
                  <a:ext cx="100013" cy="201613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" name="Freeform 25"/>
                <p:cNvSpPr/>
                <p:nvPr/>
              </p:nvSpPr>
              <p:spPr bwMode="auto">
                <a:xfrm>
                  <a:off x="7449095" y="1490563"/>
                  <a:ext cx="1588" cy="285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800"/>
                    </a:cxn>
                  </a:cxnLst>
                  <a:rect l="0" t="0" r="r" b="b"/>
                  <a:pathLst>
                    <a:path w="1" h="1800">
                      <a:moveTo>
                        <a:pt x="0" y="0"/>
                      </a:moveTo>
                      <a:lnTo>
                        <a:pt x="0" y="1800"/>
                      </a:lnTo>
                    </a:path>
                  </a:pathLst>
                </a:custGeom>
                <a:noFill/>
                <a:ln w="57150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AutoShape 26"/>
                <p:cNvSpPr>
                  <a:spLocks noChangeArrowheads="1"/>
                </p:cNvSpPr>
                <p:nvPr/>
              </p:nvSpPr>
              <p:spPr bwMode="auto">
                <a:xfrm rot="17236846">
                  <a:off x="7291932" y="2006501"/>
                  <a:ext cx="85725" cy="19685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" name="Freeform 27"/>
                <p:cNvSpPr/>
                <p:nvPr/>
              </p:nvSpPr>
              <p:spPr bwMode="auto">
                <a:xfrm>
                  <a:off x="6876008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28"/>
                <p:cNvSpPr/>
                <p:nvPr/>
              </p:nvSpPr>
              <p:spPr bwMode="auto">
                <a:xfrm>
                  <a:off x="6949033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29"/>
                <p:cNvSpPr/>
                <p:nvPr/>
              </p:nvSpPr>
              <p:spPr bwMode="auto">
                <a:xfrm>
                  <a:off x="7812633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30"/>
                <p:cNvSpPr/>
                <p:nvPr/>
              </p:nvSpPr>
              <p:spPr bwMode="auto">
                <a:xfrm>
                  <a:off x="7885658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31"/>
                <p:cNvSpPr/>
                <p:nvPr/>
              </p:nvSpPr>
              <p:spPr bwMode="auto">
                <a:xfrm rot="20511718">
                  <a:off x="7164933" y="4078188"/>
                  <a:ext cx="274637" cy="207963"/>
                </a:xfrm>
                <a:custGeom>
                  <a:avLst/>
                  <a:gdLst/>
                  <a:ahLst/>
                  <a:cxnLst>
                    <a:cxn ang="0">
                      <a:pos x="173" y="41"/>
                    </a:cxn>
                    <a:cxn ang="0">
                      <a:pos x="41" y="0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173" h="131">
                      <a:moveTo>
                        <a:pt x="173" y="41"/>
                      </a:moveTo>
                      <a:lnTo>
                        <a:pt x="41" y="0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8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6093296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09" name="Object 1"/>
              <p:cNvGraphicFramePr>
                <a:graphicFrameLocks noChangeAspect="1"/>
              </p:cNvGraphicFramePr>
              <p:nvPr/>
            </p:nvGraphicFramePr>
            <p:xfrm>
              <a:off x="251520" y="2708920"/>
              <a:ext cx="2351086" cy="504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" name="Формула" r:id="rId2" imgW="21336000" imgH="4876800" progId="Equation.3">
                      <p:embed/>
                    </p:oleObj>
                  </mc:Choice>
                  <mc:Fallback>
                    <p:oleObj name="Формула" r:id="rId2" imgW="21336000" imgH="4876800" progId="Equation.3">
                      <p:embed/>
                      <p:pic>
                        <p:nvPicPr>
                          <p:cNvPr id="0" name="Изображение 716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51520" y="2708920"/>
                            <a:ext cx="2351086" cy="50405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2"/>
              <p:cNvGraphicFramePr>
                <a:graphicFrameLocks noChangeAspect="1"/>
              </p:cNvGraphicFramePr>
              <p:nvPr/>
            </p:nvGraphicFramePr>
            <p:xfrm>
              <a:off x="251520" y="3140968"/>
              <a:ext cx="3660775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0" name="Формула" r:id="rId4" imgW="33223200" imgH="4267200" progId="Equation.3">
                      <p:embed/>
                    </p:oleObj>
                  </mc:Choice>
                  <mc:Fallback>
                    <p:oleObj name="Формула" r:id="rId4" imgW="33223200" imgH="4267200" progId="Equation.3">
                      <p:embed/>
                      <p:pic>
                        <p:nvPicPr>
                          <p:cNvPr id="0" name="Изображение 71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51520" y="3140968"/>
                            <a:ext cx="3660775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3"/>
              <p:cNvGraphicFramePr>
                <a:graphicFrameLocks noChangeAspect="1"/>
              </p:cNvGraphicFramePr>
              <p:nvPr/>
            </p:nvGraphicFramePr>
            <p:xfrm>
              <a:off x="323528" y="3573016"/>
              <a:ext cx="2652712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Формула" r:id="rId6" imgW="24079200" imgH="4267200" progId="Equation.3">
                      <p:embed/>
                    </p:oleObj>
                  </mc:Choice>
                  <mc:Fallback>
                    <p:oleObj name="Формула" r:id="rId6" imgW="24079200" imgH="4267200" progId="Equation.3">
                      <p:embed/>
                      <p:pic>
                        <p:nvPicPr>
                          <p:cNvPr id="0" name="Изображение 717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23528" y="3573016"/>
                            <a:ext cx="2652712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251520" y="4005064"/>
                <a:ext cx="28083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3" name="Object 4"/>
              <p:cNvGraphicFramePr>
                <a:graphicFrameLocks noChangeAspect="1"/>
              </p:cNvGraphicFramePr>
              <p:nvPr/>
            </p:nvGraphicFramePr>
            <p:xfrm>
              <a:off x="625475" y="4108450"/>
              <a:ext cx="1746250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2" name="Формула" r:id="rId8" imgW="15849600" imgH="4267200" progId="Equation.3">
                      <p:embed/>
                    </p:oleObj>
                  </mc:Choice>
                  <mc:Fallback>
                    <p:oleObj name="Формула" r:id="rId8" imgW="15849600" imgH="4267200" progId="Equation.3">
                      <p:embed/>
                      <p:pic>
                        <p:nvPicPr>
                          <p:cNvPr id="0" name="Изображение 717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25475" y="4108450"/>
                            <a:ext cx="1746250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5"/>
              <p:cNvGraphicFramePr>
                <a:graphicFrameLocks noChangeAspect="1"/>
              </p:cNvGraphicFramePr>
              <p:nvPr/>
            </p:nvGraphicFramePr>
            <p:xfrm>
              <a:off x="307975" y="4581525"/>
              <a:ext cx="1779588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3" name="Формула" r:id="rId10" imgW="16154400" imgH="4267200" progId="Equation.3">
                      <p:embed/>
                    </p:oleObj>
                  </mc:Choice>
                  <mc:Fallback>
                    <p:oleObj name="Формула" r:id="rId10" imgW="16154400" imgH="4267200" progId="Equation.3">
                      <p:embed/>
                      <p:pic>
                        <p:nvPicPr>
                          <p:cNvPr id="0" name="Изображение 717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07975" y="4581525"/>
                            <a:ext cx="1779588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" name="Text Box 9"/>
            <p:cNvSpPr txBox="1">
              <a:spLocks noChangeArrowheads="1"/>
            </p:cNvSpPr>
            <p:nvPr/>
          </p:nvSpPr>
          <p:spPr bwMode="auto">
            <a:xfrm>
              <a:off x="8244408" y="4365104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Р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6804248" y="4365104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L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4" name="Freeform 25"/>
            <p:cNvSpPr/>
            <p:nvPr/>
          </p:nvSpPr>
          <p:spPr bwMode="auto">
            <a:xfrm rot="18667724">
              <a:off x="7877753" y="4144069"/>
              <a:ext cx="795877" cy="2064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5"/>
            <p:cNvSpPr/>
            <p:nvPr/>
          </p:nvSpPr>
          <p:spPr bwMode="auto">
            <a:xfrm rot="2892553">
              <a:off x="7388472" y="4721417"/>
              <a:ext cx="795877" cy="2064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29" name="Object 7"/>
          <p:cNvGraphicFramePr>
            <a:graphicFrameLocks noChangeAspect="1"/>
          </p:cNvGraphicFramePr>
          <p:nvPr/>
        </p:nvGraphicFramePr>
        <p:xfrm>
          <a:off x="2462213" y="4986338"/>
          <a:ext cx="2274887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2" imgW="24688800" imgH="15849600" progId="Equation.3">
                  <p:embed/>
                </p:oleObj>
              </mc:Choice>
              <mc:Fallback>
                <p:oleObj name="Формула" r:id="rId12" imgW="24688800" imgH="158496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62213" y="4986338"/>
                        <a:ext cx="2274887" cy="1373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авая фигурная скобка 129"/>
          <p:cNvSpPr/>
          <p:nvPr/>
        </p:nvSpPr>
        <p:spPr>
          <a:xfrm>
            <a:off x="5076056" y="4941168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5364088" y="5229200"/>
            <a:ext cx="114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32" name="Управляющая кнопка: далее 13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8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7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9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2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" name="Группа 49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28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Группа 67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31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724128" y="3861048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571826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300192" y="4437112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Freeform 20"/>
          <p:cNvSpPr/>
          <p:nvPr/>
        </p:nvSpPr>
        <p:spPr bwMode="auto">
          <a:xfrm rot="20972300">
            <a:off x="3347864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274839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203401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41" name="Freeform 23"/>
          <p:cNvSpPr/>
          <p:nvPr/>
        </p:nvSpPr>
        <p:spPr bwMode="auto">
          <a:xfrm rot="392916">
            <a:off x="3347864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Freeform 24"/>
          <p:cNvSpPr/>
          <p:nvPr/>
        </p:nvSpPr>
        <p:spPr bwMode="auto">
          <a:xfrm>
            <a:off x="4505151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8730308" cy="108011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732240" y="5013176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292080" y="342900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7380312" y="5661248"/>
          <a:ext cx="13001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3" imgW="13106400" imgH="4267200" progId="Equation.3">
                  <p:embed/>
                </p:oleObj>
              </mc:Choice>
              <mc:Fallback>
                <p:oleObj name="Формула" r:id="rId3" imgW="13106400" imgH="42672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0312" y="5661248"/>
                        <a:ext cx="1300162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405688" y="6180138"/>
          <a:ext cx="13922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5" imgW="14020800" imgH="3962400" progId="Equation.3">
                  <p:embed/>
                </p:oleObj>
              </mc:Choice>
              <mc:Fallback>
                <p:oleObj name="Формула" r:id="rId5" imgW="14020800" imgH="39624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5688" y="6180138"/>
                        <a:ext cx="1392237" cy="369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271976" y="3717031"/>
          <a:ext cx="2548496" cy="50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7" imgW="23164800" imgH="4876800" progId="Equation.3">
                  <p:embed/>
                </p:oleObj>
              </mc:Choice>
              <mc:Fallback>
                <p:oleObj name="Формула" r:id="rId7" imgW="23164800" imgH="48768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1976" y="3717031"/>
                        <a:ext cx="2548496" cy="5054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2" grpId="2"/>
      <p:bldP spid="12" grpId="3"/>
      <p:bldP spid="12" grpId="4"/>
      <p:bldP spid="12" grpId="5"/>
      <p:bldP spid="14" grpId="0"/>
      <p:bldP spid="14" grpId="1"/>
      <p:bldP spid="15" grpId="0"/>
      <p:bldP spid="15" grpId="1"/>
      <p:bldP spid="15" grpId="2"/>
      <p:bldP spid="15" grpId="3"/>
      <p:bldP spid="15" grpId="4"/>
      <p:bldP spid="15" grpId="5"/>
      <p:bldP spid="16" grpId="0"/>
      <p:bldP spid="16" grpId="1"/>
      <p:bldP spid="17" grpId="0"/>
      <p:bldP spid="17" grpId="1"/>
      <p:bldP spid="17" grpId="2"/>
      <p:bldP spid="17" grpId="3"/>
      <p:bldP spid="17" grpId="4"/>
      <p:bldP spid="17" grpId="5"/>
      <p:bldP spid="18" grpId="0"/>
      <p:bldP spid="18" grpId="1"/>
      <p:bldP spid="18" grpId="2"/>
      <p:bldP spid="18" grpId="3"/>
      <p:bldP spid="18" grpId="4"/>
      <p:bldP spid="18" grpId="5"/>
      <p:bldP spid="34" grpId="0"/>
      <p:bldP spid="35" grpId="0"/>
      <p:bldP spid="37" grpId="0"/>
      <p:bldP spid="38" grpId="0" animBg="1"/>
      <p:bldP spid="39" grpId="0"/>
      <p:bldP spid="40" grpId="0"/>
      <p:bldP spid="41" grpId="0" animBg="1"/>
      <p:bldP spid="42" grpId="0" animBg="1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551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43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5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46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5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66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58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9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7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74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2" name="Прямоугольник 71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3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Группа 5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81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9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20116800" imgH="4876800" progId="Equation.3">
                    <p:embed/>
                  </p:oleObj>
                </mc:Choice>
                <mc:Fallback>
                  <p:oleObj name="Формула" r:id="rId4" imgW="201168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Прямая соединительная линия 82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6154400" imgH="4267200" progId="Equation.3">
                    <p:embed/>
                  </p:oleObj>
                </mc:Choice>
                <mc:Fallback>
                  <p:oleObj name="Формула" r:id="rId6" imgW="161544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5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86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3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96" name="Object 7"/>
          <p:cNvGraphicFramePr>
            <a:graphicFrameLocks noChangeAspect="1"/>
          </p:cNvGraphicFramePr>
          <p:nvPr/>
        </p:nvGraphicFramePr>
        <p:xfrm>
          <a:off x="2123728" y="386104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8" imgW="11582400" imgH="4267200" progId="Equation.3">
                  <p:embed/>
                </p:oleObj>
              </mc:Choice>
              <mc:Fallback>
                <p:oleObj name="Формула" r:id="rId8" imgW="11582400" imgH="42672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386104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1"/>
          <p:cNvGraphicFramePr>
            <a:graphicFrameLocks noChangeAspect="1"/>
          </p:cNvGraphicFramePr>
          <p:nvPr/>
        </p:nvGraphicFramePr>
        <p:xfrm>
          <a:off x="3332163" y="3789363"/>
          <a:ext cx="33242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0" imgW="30175200" imgH="5486400" progId="Equation.3">
                  <p:embed/>
                </p:oleObj>
              </mc:Choice>
              <mc:Fallback>
                <p:oleObj name="Формула" r:id="rId10" imgW="30175200" imgH="54864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32163" y="3789363"/>
                        <a:ext cx="3324225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Управляющая кнопка: настраиваемая 9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Object 9"/>
          <p:cNvGraphicFramePr>
            <a:graphicFrameLocks noChangeAspect="1"/>
          </p:cNvGraphicFramePr>
          <p:nvPr/>
        </p:nvGraphicFramePr>
        <p:xfrm>
          <a:off x="2286000" y="4221163"/>
          <a:ext cx="28860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2" imgW="26212800" imgH="5486400" progId="Equation.3">
                  <p:embed/>
                </p:oleObj>
              </mc:Choice>
              <mc:Fallback>
                <p:oleObj name="Формула" r:id="rId12" imgW="26212800" imgH="54864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0" y="4221163"/>
                        <a:ext cx="2886075" cy="566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Стрелка вправо с вырезом 99"/>
          <p:cNvSpPr/>
          <p:nvPr/>
        </p:nvSpPr>
        <p:spPr>
          <a:xfrm>
            <a:off x="5220072" y="43651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с вырезом 100"/>
          <p:cNvSpPr/>
          <p:nvPr/>
        </p:nvSpPr>
        <p:spPr>
          <a:xfrm>
            <a:off x="2123728" y="4869160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" name="Object 10"/>
          <p:cNvGraphicFramePr>
            <a:graphicFrameLocks noChangeAspect="1"/>
          </p:cNvGraphicFramePr>
          <p:nvPr/>
        </p:nvGraphicFramePr>
        <p:xfrm>
          <a:off x="3107283" y="4754563"/>
          <a:ext cx="3627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4" imgW="32918400" imgH="4876800" progId="Equation.3">
                  <p:embed/>
                </p:oleObj>
              </mc:Choice>
              <mc:Fallback>
                <p:oleObj name="Формула" r:id="rId14" imgW="32918400" imgH="48768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07283" y="4754563"/>
                        <a:ext cx="3627438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1"/>
          <p:cNvGraphicFramePr>
            <a:graphicFrameLocks noChangeAspect="1"/>
          </p:cNvGraphicFramePr>
          <p:nvPr/>
        </p:nvGraphicFramePr>
        <p:xfrm>
          <a:off x="2107158" y="5300663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6" imgW="11887200" imgH="4267200" progId="Equation.3">
                  <p:embed/>
                </p:oleObj>
              </mc:Choice>
              <mc:Fallback>
                <p:oleObj name="Формула" r:id="rId16" imgW="11887200" imgH="42672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7158" y="5300663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2"/>
          <p:cNvGraphicFramePr>
            <a:graphicFrameLocks noChangeAspect="1"/>
          </p:cNvGraphicFramePr>
          <p:nvPr/>
        </p:nvGraphicFramePr>
        <p:xfrm>
          <a:off x="3419475" y="5229225"/>
          <a:ext cx="32908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8" imgW="29870400" imgH="5486400" progId="Equation.3">
                  <p:embed/>
                </p:oleObj>
              </mc:Choice>
              <mc:Fallback>
                <p:oleObj name="Формула" r:id="rId18" imgW="29870400" imgH="54864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19475" y="5229225"/>
                        <a:ext cx="3290888" cy="566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3"/>
          <p:cNvGraphicFramePr>
            <a:graphicFrameLocks noChangeAspect="1"/>
          </p:cNvGraphicFramePr>
          <p:nvPr/>
        </p:nvGraphicFramePr>
        <p:xfrm>
          <a:off x="2267744" y="5661248"/>
          <a:ext cx="2921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20" imgW="26517600" imgH="5486400" progId="Equation.3">
                  <p:embed/>
                </p:oleObj>
              </mc:Choice>
              <mc:Fallback>
                <p:oleObj name="Формула" r:id="rId20" imgW="26517600" imgH="54864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67744" y="5661248"/>
                        <a:ext cx="2921000" cy="566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Стрелка вправо с вырезом 105"/>
          <p:cNvSpPr/>
          <p:nvPr/>
        </p:nvSpPr>
        <p:spPr>
          <a:xfrm>
            <a:off x="5292080" y="580526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право с вырезом 106"/>
          <p:cNvSpPr/>
          <p:nvPr/>
        </p:nvSpPr>
        <p:spPr>
          <a:xfrm>
            <a:off x="2051720" y="623731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8" name="Object 14"/>
          <p:cNvGraphicFramePr>
            <a:graphicFrameLocks noChangeAspect="1"/>
          </p:cNvGraphicFramePr>
          <p:nvPr/>
        </p:nvGraphicFramePr>
        <p:xfrm>
          <a:off x="3059832" y="6093296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22" imgW="32918400" imgH="4876800" progId="Equation.3">
                  <p:embed/>
                </p:oleObj>
              </mc:Choice>
              <mc:Fallback>
                <p:oleObj name="Формула" r:id="rId22" imgW="32918400" imgH="4876800" progId="Equation.3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059832" y="6093296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10" name="Управляющая кнопка: домой 109">
            <a:hlinkClick r:id="rId25" action="ppaction://hlinksldjump" highlightClick="1"/>
          </p:cNvPr>
          <p:cNvSpPr/>
          <p:nvPr/>
        </p:nvSpPr>
        <p:spPr>
          <a:xfrm>
            <a:off x="1259632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6" grpId="0" animBg="1"/>
      <p:bldP spid="1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8712968" cy="104358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8712968" cy="90379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1" y="3435286"/>
            <a:ext cx="8712967" cy="8140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1" y="4437112"/>
            <a:ext cx="8712968" cy="8056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5445224"/>
            <a:ext cx="8712968" cy="7645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1412776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2636912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932040" y="4437112"/>
            <a:ext cx="2736304" cy="4320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Месяц 27"/>
          <p:cNvSpPr/>
          <p:nvPr/>
        </p:nvSpPr>
        <p:spPr>
          <a:xfrm rot="15908684">
            <a:off x="6587987" y="4670490"/>
            <a:ext cx="72481" cy="355181"/>
          </a:xfrm>
          <a:prstGeom prst="moon">
            <a:avLst>
              <a:gd name="adj" fmla="val 163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есяц 29"/>
          <p:cNvSpPr/>
          <p:nvPr/>
        </p:nvSpPr>
        <p:spPr>
          <a:xfrm rot="4292253">
            <a:off x="5625586" y="4811201"/>
            <a:ext cx="116921" cy="331941"/>
          </a:xfrm>
          <a:prstGeom prst="moon">
            <a:avLst>
              <a:gd name="adj" fmla="val 163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8184" y="4869160"/>
            <a:ext cx="2880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есяц 30"/>
          <p:cNvSpPr/>
          <p:nvPr/>
        </p:nvSpPr>
        <p:spPr>
          <a:xfrm rot="4292253">
            <a:off x="5662481" y="4951659"/>
            <a:ext cx="102720" cy="238196"/>
          </a:xfrm>
          <a:prstGeom prst="moon">
            <a:avLst>
              <a:gd name="adj" fmla="val 163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436096" y="5229200"/>
            <a:ext cx="576064" cy="0"/>
          </a:xfrm>
          <a:prstGeom prst="line">
            <a:avLst/>
          </a:prstGeom>
          <a:ln w="1301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580112" y="4293096"/>
            <a:ext cx="1584176" cy="10081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5157192"/>
            <a:ext cx="27363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88024" y="558924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ДА;  20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4644008" y="1340768"/>
          <a:ext cx="3456384" cy="46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2" imgW="32613600" imgH="4267200" progId="Equation.3">
                  <p:embed/>
                </p:oleObj>
              </mc:Choice>
              <mc:Fallback>
                <p:oleObj name="Формула" r:id="rId2" imgW="32613600" imgH="4267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4008" y="1340768"/>
                        <a:ext cx="3456384" cy="4688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675188" y="1844675"/>
          <a:ext cx="33940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32004000" imgH="4267200" progId="Equation.3">
                  <p:embed/>
                </p:oleObj>
              </mc:Choice>
              <mc:Fallback>
                <p:oleObj name="Формула" r:id="rId4" imgW="32004000" imgH="42672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188" y="1844675"/>
                        <a:ext cx="3394075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60032" y="357301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he-IL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׀׀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8712968" cy="104358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44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5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76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64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8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50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107504" y="2564904"/>
            <a:ext cx="7056784" cy="4176464"/>
            <a:chOff x="107504" y="2492896"/>
            <a:chExt cx="7056784" cy="4176464"/>
          </a:xfrm>
        </p:grpSpPr>
        <p:grpSp>
          <p:nvGrpSpPr>
            <p:cNvPr id="92" name="Группа 82"/>
            <p:cNvGrpSpPr/>
            <p:nvPr/>
          </p:nvGrpSpPr>
          <p:grpSpPr>
            <a:xfrm>
              <a:off x="107504" y="2492896"/>
              <a:ext cx="7056784" cy="4176464"/>
              <a:chOff x="4644008" y="1080120"/>
              <a:chExt cx="7056784" cy="4176464"/>
            </a:xfrm>
          </p:grpSpPr>
          <p:sp>
            <p:nvSpPr>
              <p:cNvPr id="104" name="Прямоугольник 103"/>
              <p:cNvSpPr/>
              <p:nvPr/>
            </p:nvSpPr>
            <p:spPr>
              <a:xfrm>
                <a:off x="4644008" y="108012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05" name="Object 3"/>
              <p:cNvGraphicFramePr>
                <a:graphicFrameLocks noChangeAspect="1"/>
              </p:cNvGraphicFramePr>
              <p:nvPr/>
            </p:nvGraphicFramePr>
            <p:xfrm>
              <a:off x="5148064" y="1224136"/>
              <a:ext cx="1482725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5" name="Формула" r:id="rId3" imgW="14935200" imgH="3962400" progId="Equation.3">
                      <p:embed/>
                    </p:oleObj>
                  </mc:Choice>
                  <mc:Fallback>
                    <p:oleObj name="Формула" r:id="rId3" imgW="14935200" imgH="3962400" progId="Equation.3">
                      <p:embed/>
                      <p:pic>
                        <p:nvPicPr>
                          <p:cNvPr id="0" name="Изображение 1126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148064" y="1224136"/>
                            <a:ext cx="1482725" cy="36988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Object 9"/>
              <p:cNvGraphicFramePr>
                <a:graphicFrameLocks noChangeAspect="1"/>
              </p:cNvGraphicFramePr>
              <p:nvPr/>
            </p:nvGraphicFramePr>
            <p:xfrm>
              <a:off x="4788024" y="2016224"/>
              <a:ext cx="2360613" cy="398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6" name="Формула" r:id="rId5" imgW="23774400" imgH="4267200" progId="Equation.3">
                      <p:embed/>
                    </p:oleObj>
                  </mc:Choice>
                  <mc:Fallback>
                    <p:oleObj name="Формула" r:id="rId5" imgW="23774400" imgH="4267200" progId="Equation.3">
                      <p:embed/>
                      <p:pic>
                        <p:nvPicPr>
                          <p:cNvPr id="0" name="Изображение 1126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016224"/>
                            <a:ext cx="2360613" cy="39846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3" name="Группа 86"/>
            <p:cNvGrpSpPr/>
            <p:nvPr/>
          </p:nvGrpSpPr>
          <p:grpSpPr>
            <a:xfrm>
              <a:off x="2843808" y="2492896"/>
              <a:ext cx="4248472" cy="2232248"/>
              <a:chOff x="0" y="1219087"/>
              <a:chExt cx="4973411" cy="4344731"/>
            </a:xfrm>
          </p:grpSpPr>
          <p:sp>
            <p:nvSpPr>
              <p:cNvPr id="94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AutoShape 5"/>
              <p:cNvSpPr>
                <a:spLocks noChangeArrowheads="1"/>
              </p:cNvSpPr>
              <p:nvPr/>
            </p:nvSpPr>
            <p:spPr bwMode="auto">
              <a:xfrm>
                <a:off x="2843213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Text Box 6"/>
              <p:cNvSpPr txBox="1">
                <a:spLocks noChangeArrowheads="1"/>
              </p:cNvSpPr>
              <p:nvPr/>
            </p:nvSpPr>
            <p:spPr bwMode="auto">
              <a:xfrm>
                <a:off x="758656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3287509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9"/>
              <p:cNvSpPr txBox="1">
                <a:spLocks noChangeArrowheads="1"/>
              </p:cNvSpPr>
              <p:nvPr/>
            </p:nvSpPr>
            <p:spPr bwMode="auto">
              <a:xfrm>
                <a:off x="2555874" y="4868864"/>
                <a:ext cx="417668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Text Box 11"/>
              <p:cNvSpPr txBox="1">
                <a:spLocks noChangeArrowheads="1"/>
              </p:cNvSpPr>
              <p:nvPr/>
            </p:nvSpPr>
            <p:spPr bwMode="auto">
              <a:xfrm>
                <a:off x="457200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Line 12"/>
              <p:cNvSpPr>
                <a:spLocks noChangeShapeType="1"/>
              </p:cNvSpPr>
              <p:nvPr/>
            </p:nvSpPr>
            <p:spPr bwMode="auto">
              <a:xfrm>
                <a:off x="468313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13"/>
              <p:cNvSpPr>
                <a:spLocks noChangeShapeType="1"/>
              </p:cNvSpPr>
              <p:nvPr/>
            </p:nvSpPr>
            <p:spPr bwMode="auto">
              <a:xfrm>
                <a:off x="2987675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7" name="Object 24"/>
          <p:cNvGraphicFramePr>
            <a:graphicFrameLocks noChangeAspect="1"/>
          </p:cNvGraphicFramePr>
          <p:nvPr/>
        </p:nvGraphicFramePr>
        <p:xfrm>
          <a:off x="1763688" y="5805264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7" imgW="23774400" imgH="4267200" progId="Equation.3">
                  <p:embed/>
                </p:oleObj>
              </mc:Choice>
              <mc:Fallback>
                <p:oleObj name="Формула" r:id="rId7" imgW="23774400" imgH="42672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5805264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23"/>
          <p:cNvGraphicFramePr>
            <a:graphicFrameLocks noChangeAspect="1"/>
          </p:cNvGraphicFramePr>
          <p:nvPr/>
        </p:nvGraphicFramePr>
        <p:xfrm>
          <a:off x="323528" y="5229200"/>
          <a:ext cx="36623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9" imgW="36880800" imgH="4876800" progId="Equation.3">
                  <p:embed/>
                </p:oleObj>
              </mc:Choice>
              <mc:Fallback>
                <p:oleObj name="Формула" r:id="rId9" imgW="36880800" imgH="48768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5229200"/>
                        <a:ext cx="3662363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Стрелка вправо с вырезом 108"/>
          <p:cNvSpPr/>
          <p:nvPr/>
        </p:nvSpPr>
        <p:spPr>
          <a:xfrm>
            <a:off x="5004048" y="508518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право с вырезом 109"/>
          <p:cNvSpPr/>
          <p:nvPr/>
        </p:nvSpPr>
        <p:spPr>
          <a:xfrm>
            <a:off x="323528" y="5877272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63688" y="5733256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4139952" y="5733256"/>
            <a:ext cx="308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 между 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467544" y="3140968"/>
            <a:ext cx="194421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Object 4"/>
          <p:cNvGraphicFramePr>
            <a:graphicFrameLocks noChangeAspect="1"/>
          </p:cNvGraphicFramePr>
          <p:nvPr/>
        </p:nvGraphicFramePr>
        <p:xfrm>
          <a:off x="323528" y="4005064"/>
          <a:ext cx="787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1" imgW="7924800" imgH="3352800" progId="Equation.3">
                  <p:embed/>
                </p:oleObj>
              </mc:Choice>
              <mc:Fallback>
                <p:oleObj name="Формула" r:id="rId11" imgW="7924800" imgH="33528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4005064"/>
                        <a:ext cx="787400" cy="312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8"/>
          <p:cNvGraphicFramePr>
            <a:graphicFrameLocks noChangeAspect="1"/>
          </p:cNvGraphicFramePr>
          <p:nvPr/>
        </p:nvGraphicFramePr>
        <p:xfrm>
          <a:off x="827584" y="4797152"/>
          <a:ext cx="31797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3" imgW="32004000" imgH="4267200" progId="Equation.3">
                  <p:embed/>
                </p:oleObj>
              </mc:Choice>
              <mc:Fallback>
                <p:oleObj name="Формула" r:id="rId13" imgW="32004000" imgH="42672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584" y="4797152"/>
                        <a:ext cx="3179763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Управляющая кнопка: далее 11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№7. Повторение-7.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8712968" cy="90379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58" name="Группа 57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59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" name="Группа 14"/>
            <p:cNvGrpSpPr/>
            <p:nvPr/>
          </p:nvGrpSpPr>
          <p:grpSpPr>
            <a:xfrm>
              <a:off x="2339752" y="2636912"/>
              <a:ext cx="2112684" cy="3346348"/>
              <a:chOff x="0" y="1484313"/>
              <a:chExt cx="2515170" cy="3926214"/>
            </a:xfrm>
          </p:grpSpPr>
          <p:sp>
            <p:nvSpPr>
              <p:cNvPr id="82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755650" y="148431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Freeform 17"/>
              <p:cNvSpPr/>
              <p:nvPr/>
            </p:nvSpPr>
            <p:spPr bwMode="auto">
              <a:xfrm>
                <a:off x="952500" y="1993900"/>
                <a:ext cx="355600" cy="2933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1848"/>
                  </a:cxn>
                </a:cxnLst>
                <a:rect l="0" t="0" r="r" b="b"/>
                <a:pathLst>
                  <a:path w="224" h="1848">
                    <a:moveTo>
                      <a:pt x="0" y="0"/>
                    </a:moveTo>
                    <a:lnTo>
                      <a:pt x="224" y="1848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8"/>
              <p:cNvSpPr/>
              <p:nvPr/>
            </p:nvSpPr>
            <p:spPr bwMode="auto">
              <a:xfrm>
                <a:off x="812800" y="4787900"/>
                <a:ext cx="381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60"/>
                  </a:cxn>
                </a:cxnLst>
                <a:rect l="0" t="0" r="r" b="b"/>
                <a:pathLst>
                  <a:path w="24" h="160">
                    <a:moveTo>
                      <a:pt x="0" y="0"/>
                    </a:moveTo>
                    <a:lnTo>
                      <a:pt x="24" y="1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9"/>
              <p:cNvSpPr/>
              <p:nvPr/>
            </p:nvSpPr>
            <p:spPr bwMode="auto">
              <a:xfrm>
                <a:off x="1763713" y="4797425"/>
                <a:ext cx="381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60"/>
                  </a:cxn>
                </a:cxnLst>
                <a:rect l="0" t="0" r="r" b="b"/>
                <a:pathLst>
                  <a:path w="24" h="160">
                    <a:moveTo>
                      <a:pt x="0" y="0"/>
                    </a:moveTo>
                    <a:lnTo>
                      <a:pt x="24" y="1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39752" y="5949280"/>
              <a:ext cx="2088232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anose="02020603050405020304" pitchFamily="18" charset="0"/>
                </a:rPr>
                <a:t>Медиана</a:t>
              </a:r>
              <a:endParaRPr lang="ru-RU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62" name="Группа 23"/>
            <p:cNvGrpSpPr/>
            <p:nvPr/>
          </p:nvGrpSpPr>
          <p:grpSpPr>
            <a:xfrm>
              <a:off x="4283968" y="2636912"/>
              <a:ext cx="2599127" cy="2504650"/>
              <a:chOff x="3061097" y="620365"/>
              <a:chExt cx="3109071" cy="3090623"/>
            </a:xfrm>
          </p:grpSpPr>
          <p:sp>
            <p:nvSpPr>
              <p:cNvPr id="74" name="AutoShape 5"/>
              <p:cNvSpPr>
                <a:spLocks noChangeArrowheads="1"/>
              </p:cNvSpPr>
              <p:nvPr/>
            </p:nvSpPr>
            <p:spPr bwMode="auto">
              <a:xfrm>
                <a:off x="3419872" y="980728"/>
                <a:ext cx="2592387" cy="2160587"/>
              </a:xfrm>
              <a:prstGeom prst="triangle">
                <a:avLst>
                  <a:gd name="adj" fmla="val 81079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5509022" y="620365"/>
                <a:ext cx="470173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К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9"/>
              <p:cNvSpPr txBox="1">
                <a:spLocks noChangeArrowheads="1"/>
              </p:cNvSpPr>
              <p:nvPr/>
            </p:nvSpPr>
            <p:spPr bwMode="auto">
              <a:xfrm>
                <a:off x="3061097" y="3141315"/>
                <a:ext cx="548792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М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5724922" y="3141315"/>
                <a:ext cx="445246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Р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AutoShape 14"/>
              <p:cNvSpPr>
                <a:spLocks noChangeArrowheads="1"/>
              </p:cNvSpPr>
              <p:nvPr/>
            </p:nvSpPr>
            <p:spPr bwMode="auto">
              <a:xfrm rot="17911029">
                <a:off x="4997053" y="1484759"/>
                <a:ext cx="238125" cy="350837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AutoShape 15"/>
              <p:cNvSpPr>
                <a:spLocks noChangeArrowheads="1"/>
              </p:cNvSpPr>
              <p:nvPr/>
            </p:nvSpPr>
            <p:spPr bwMode="auto">
              <a:xfrm rot="15708354">
                <a:off x="5439965" y="1624459"/>
                <a:ext cx="214313" cy="3651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4881959" y="1023590"/>
                <a:ext cx="622300" cy="2120900"/>
              </a:xfrm>
              <a:custGeom>
                <a:avLst/>
                <a:gdLst/>
                <a:ahLst/>
                <a:cxnLst>
                  <a:cxn ang="0">
                    <a:pos x="392" y="0"/>
                  </a:cxn>
                  <a:cxn ang="0">
                    <a:pos x="0" y="1336"/>
                  </a:cxn>
                </a:cxnLst>
                <a:rect l="0" t="0" r="r" b="b"/>
                <a:pathLst>
                  <a:path w="392" h="1336">
                    <a:moveTo>
                      <a:pt x="392" y="0"/>
                    </a:moveTo>
                    <a:lnTo>
                      <a:pt x="0" y="1336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Text Box 21"/>
              <p:cNvSpPr txBox="1">
                <a:spLocks noChangeArrowheads="1"/>
              </p:cNvSpPr>
              <p:nvPr/>
            </p:nvSpPr>
            <p:spPr bwMode="auto">
              <a:xfrm>
                <a:off x="4643835" y="3141315"/>
                <a:ext cx="487432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О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499992" y="5085184"/>
              <a:ext cx="2376388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</a:rPr>
                <a:t>Биссектриса</a:t>
              </a:r>
              <a:endParaRPr lang="ru-RU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4" name="Группа 33"/>
            <p:cNvGrpSpPr/>
            <p:nvPr/>
          </p:nvGrpSpPr>
          <p:grpSpPr>
            <a:xfrm>
              <a:off x="6300192" y="3933056"/>
              <a:ext cx="2664297" cy="2712373"/>
              <a:chOff x="1885935" y="3789040"/>
              <a:chExt cx="3466043" cy="3072872"/>
            </a:xfrm>
          </p:grpSpPr>
          <p:sp>
            <p:nvSpPr>
              <p:cNvPr id="66" name="Freeform 12"/>
              <p:cNvSpPr/>
              <p:nvPr/>
            </p:nvSpPr>
            <p:spPr bwMode="auto">
              <a:xfrm>
                <a:off x="3309938" y="6286500"/>
                <a:ext cx="254000" cy="215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" y="0"/>
                  </a:cxn>
                  <a:cxn ang="0">
                    <a:pos x="160" y="136"/>
                  </a:cxn>
                </a:cxnLst>
                <a:rect l="0" t="0" r="r" b="b"/>
                <a:pathLst>
                  <a:path w="160" h="136">
                    <a:moveTo>
                      <a:pt x="0" y="0"/>
                    </a:moveTo>
                    <a:lnTo>
                      <a:pt x="160" y="0"/>
                    </a:lnTo>
                    <a:lnTo>
                      <a:pt x="160" y="136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13"/>
              <p:cNvSpPr>
                <a:spLocks noChangeShapeType="1"/>
              </p:cNvSpPr>
              <p:nvPr/>
            </p:nvSpPr>
            <p:spPr bwMode="auto">
              <a:xfrm>
                <a:off x="5219700" y="5662613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AutoShape 22"/>
              <p:cNvSpPr>
                <a:spLocks noChangeArrowheads="1"/>
              </p:cNvSpPr>
              <p:nvPr/>
            </p:nvSpPr>
            <p:spPr bwMode="auto">
              <a:xfrm>
                <a:off x="2411413" y="4365625"/>
                <a:ext cx="2592387" cy="2160588"/>
              </a:xfrm>
              <a:prstGeom prst="triangle">
                <a:avLst>
                  <a:gd name="adj" fmla="val 35028"/>
                </a:avLst>
              </a:prstGeom>
              <a:noFill/>
              <a:ln w="50800">
                <a:solidFill>
                  <a:srgbClr val="9933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Freeform 23"/>
              <p:cNvSpPr/>
              <p:nvPr/>
            </p:nvSpPr>
            <p:spPr bwMode="auto">
              <a:xfrm>
                <a:off x="3322638" y="4368800"/>
                <a:ext cx="1587" cy="2146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52"/>
                  </a:cxn>
                </a:cxnLst>
                <a:rect l="0" t="0" r="r" b="b"/>
                <a:pathLst>
                  <a:path w="1" h="1352">
                    <a:moveTo>
                      <a:pt x="0" y="0"/>
                    </a:moveTo>
                    <a:lnTo>
                      <a:pt x="0" y="1352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Text Box 24"/>
              <p:cNvSpPr txBox="1">
                <a:spLocks noChangeArrowheads="1"/>
              </p:cNvSpPr>
              <p:nvPr/>
            </p:nvSpPr>
            <p:spPr bwMode="auto">
              <a:xfrm>
                <a:off x="1885935" y="6334976"/>
                <a:ext cx="480045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N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Text Box 25"/>
              <p:cNvSpPr txBox="1">
                <a:spLocks noChangeArrowheads="1"/>
              </p:cNvSpPr>
              <p:nvPr/>
            </p:nvSpPr>
            <p:spPr bwMode="auto">
              <a:xfrm>
                <a:off x="3131840" y="3789040"/>
                <a:ext cx="438500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L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Text Box 26"/>
              <p:cNvSpPr txBox="1">
                <a:spLocks noChangeArrowheads="1"/>
              </p:cNvSpPr>
              <p:nvPr/>
            </p:nvSpPr>
            <p:spPr bwMode="auto">
              <a:xfrm>
                <a:off x="4932363" y="6338888"/>
                <a:ext cx="419615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S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auto">
              <a:xfrm>
                <a:off x="2843213" y="6021387"/>
                <a:ext cx="498930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H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5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804248" y="3501008"/>
              <a:ext cx="2088356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anose="02020603050405020304" pitchFamily="18" charset="0"/>
                </a:rPr>
                <a:t>Высота</a:t>
              </a:r>
              <a:endParaRPr lang="ru-RU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1" name="Группа 18"/>
          <p:cNvGrpSpPr/>
          <p:nvPr/>
        </p:nvGrpSpPr>
        <p:grpSpPr>
          <a:xfrm>
            <a:off x="107504" y="2564904"/>
            <a:ext cx="7056784" cy="4200649"/>
            <a:chOff x="-44896" y="2412504"/>
            <a:chExt cx="7056784" cy="4200649"/>
          </a:xfrm>
        </p:grpSpPr>
        <p:grpSp>
          <p:nvGrpSpPr>
            <p:cNvPr id="92" name="Группа 56"/>
            <p:cNvGrpSpPr/>
            <p:nvPr/>
          </p:nvGrpSpPr>
          <p:grpSpPr>
            <a:xfrm>
              <a:off x="-44896" y="2412504"/>
              <a:ext cx="7056784" cy="4176464"/>
              <a:chOff x="1827312" y="2340496"/>
              <a:chExt cx="7056784" cy="4176464"/>
            </a:xfrm>
          </p:grpSpPr>
          <p:sp>
            <p:nvSpPr>
              <p:cNvPr id="109" name="Прямоугольник 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" name="Группа 20"/>
            <p:cNvGrpSpPr/>
            <p:nvPr/>
          </p:nvGrpSpPr>
          <p:grpSpPr>
            <a:xfrm>
              <a:off x="467544" y="2780928"/>
              <a:ext cx="2528887" cy="3832225"/>
              <a:chOff x="6085433" y="980976"/>
              <a:chExt cx="2528887" cy="3832225"/>
            </a:xfrm>
          </p:grpSpPr>
          <p:sp>
            <p:nvSpPr>
              <p:cNvPr id="95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М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843808" y="3429000"/>
              <a:ext cx="402469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треугольнике высота,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проведённая к основанию,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является медианой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и биссектрисой.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111" name="Управляющая кнопка: настраиваемая 11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13" name="Группа 76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16" name="Группа 40"/>
              <p:cNvGrpSpPr/>
              <p:nvPr/>
            </p:nvGrpSpPr>
            <p:grpSpPr>
              <a:xfrm>
                <a:off x="1979712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121" name="Группа 36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42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2" name="Группа 20"/>
                <p:cNvGrpSpPr/>
                <p:nvPr/>
              </p:nvGrpSpPr>
              <p:grpSpPr>
                <a:xfrm>
                  <a:off x="4499992" y="2780928"/>
                  <a:ext cx="2528887" cy="3832225"/>
                  <a:chOff x="6085433" y="980976"/>
                  <a:chExt cx="2528887" cy="3832225"/>
                </a:xfrm>
              </p:grpSpPr>
              <p:sp>
                <p:nvSpPr>
                  <p:cNvPr id="130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6444208" y="1412776"/>
                    <a:ext cx="2016125" cy="295275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50800">
                    <a:solidFill>
                      <a:schemeClr val="accent2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0470" y="980976"/>
                    <a:ext cx="500063" cy="519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М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2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5433" y="4294088"/>
                    <a:ext cx="425450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К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72995" y="4294088"/>
                    <a:ext cx="441325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i="1">
                        <a:latin typeface="Times New Roman" panose="02020603050405020304" pitchFamily="18" charset="0"/>
                      </a:rPr>
                      <a:t>N</a:t>
                    </a:r>
                    <a:endParaRPr lang="ru-RU" sz="2800" b="1" i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" name="AutoShape 15"/>
                  <p:cNvSpPr>
                    <a:spLocks noChangeArrowheads="1"/>
                  </p:cNvSpPr>
                  <p:nvPr/>
                </p:nvSpPr>
                <p:spPr bwMode="auto">
                  <a:xfrm rot="15003311">
                    <a:off x="7503070" y="2011263"/>
                    <a:ext cx="100013" cy="201613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Freeform 25"/>
                  <p:cNvSpPr/>
                  <p:nvPr/>
                </p:nvSpPr>
                <p:spPr bwMode="auto">
                  <a:xfrm>
                    <a:off x="7449095" y="1490563"/>
                    <a:ext cx="1588" cy="28575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00"/>
                      </a:cxn>
                    </a:cxnLst>
                    <a:rect l="0" t="0" r="r" b="b"/>
                    <a:pathLst>
                      <a:path w="1" h="1800">
                        <a:moveTo>
                          <a:pt x="0" y="0"/>
                        </a:moveTo>
                        <a:lnTo>
                          <a:pt x="0" y="1800"/>
                        </a:lnTo>
                      </a:path>
                    </a:pathLst>
                  </a:custGeom>
                  <a:noFill/>
                  <a:ln w="57150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26"/>
                  <p:cNvSpPr>
                    <a:spLocks noChangeArrowheads="1"/>
                  </p:cNvSpPr>
                  <p:nvPr/>
                </p:nvSpPr>
                <p:spPr bwMode="auto">
                  <a:xfrm rot="17236846">
                    <a:off x="7291932" y="2006501"/>
                    <a:ext cx="85725" cy="196850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Freeform 27"/>
                  <p:cNvSpPr/>
                  <p:nvPr/>
                </p:nvSpPr>
                <p:spPr bwMode="auto">
                  <a:xfrm>
                    <a:off x="6876008" y="4221063"/>
                    <a:ext cx="114300" cy="2508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158"/>
                      </a:cxn>
                    </a:cxnLst>
                    <a:rect l="0" t="0" r="r" b="b"/>
                    <a:pathLst>
                      <a:path w="72" h="158">
                        <a:moveTo>
                          <a:pt x="0" y="0"/>
                        </a:moveTo>
                        <a:lnTo>
                          <a:pt x="72" y="158"/>
                        </a:lnTo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28"/>
                  <p:cNvSpPr/>
                  <p:nvPr/>
                </p:nvSpPr>
                <p:spPr bwMode="auto">
                  <a:xfrm>
                    <a:off x="6949033" y="4221063"/>
                    <a:ext cx="114300" cy="2508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158"/>
                      </a:cxn>
                    </a:cxnLst>
                    <a:rect l="0" t="0" r="r" b="b"/>
                    <a:pathLst>
                      <a:path w="72" h="158">
                        <a:moveTo>
                          <a:pt x="0" y="0"/>
                        </a:moveTo>
                        <a:lnTo>
                          <a:pt x="72" y="158"/>
                        </a:lnTo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29"/>
                  <p:cNvSpPr/>
                  <p:nvPr/>
                </p:nvSpPr>
                <p:spPr bwMode="auto">
                  <a:xfrm>
                    <a:off x="7812633" y="4221063"/>
                    <a:ext cx="114300" cy="2508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158"/>
                      </a:cxn>
                    </a:cxnLst>
                    <a:rect l="0" t="0" r="r" b="b"/>
                    <a:pathLst>
                      <a:path w="72" h="158">
                        <a:moveTo>
                          <a:pt x="0" y="0"/>
                        </a:moveTo>
                        <a:lnTo>
                          <a:pt x="72" y="158"/>
                        </a:lnTo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0" name="Freeform 30"/>
                  <p:cNvSpPr/>
                  <p:nvPr/>
                </p:nvSpPr>
                <p:spPr bwMode="auto">
                  <a:xfrm>
                    <a:off x="7885658" y="4221063"/>
                    <a:ext cx="114300" cy="2508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158"/>
                      </a:cxn>
                    </a:cxnLst>
                    <a:rect l="0" t="0" r="r" b="b"/>
                    <a:pathLst>
                      <a:path w="72" h="158">
                        <a:moveTo>
                          <a:pt x="0" y="0"/>
                        </a:moveTo>
                        <a:lnTo>
                          <a:pt x="72" y="158"/>
                        </a:lnTo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Freeform 31"/>
                  <p:cNvSpPr/>
                  <p:nvPr/>
                </p:nvSpPr>
                <p:spPr bwMode="auto">
                  <a:xfrm rot="20511718">
                    <a:off x="7164933" y="4078188"/>
                    <a:ext cx="274637" cy="207963"/>
                  </a:xfrm>
                  <a:custGeom>
                    <a:avLst/>
                    <a:gdLst/>
                    <a:ahLst/>
                    <a:cxnLst>
                      <a:cxn ang="0">
                        <a:pos x="173" y="41"/>
                      </a:cxn>
                      <a:cxn ang="0">
                        <a:pos x="41" y="0"/>
                      </a:cxn>
                      <a:cxn ang="0">
                        <a:pos x="0" y="131"/>
                      </a:cxn>
                    </a:cxnLst>
                    <a:rect l="0" t="0" r="r" b="b"/>
                    <a:pathLst>
                      <a:path w="173" h="131">
                        <a:moveTo>
                          <a:pt x="173" y="41"/>
                        </a:moveTo>
                        <a:lnTo>
                          <a:pt x="41" y="0"/>
                        </a:lnTo>
                        <a:lnTo>
                          <a:pt x="0" y="131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652120" y="6093296"/>
                  <a:ext cx="46358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 smtClean="0">
                      <a:latin typeface="Times New Roman" panose="02020603050405020304" pitchFamily="18" charset="0"/>
                    </a:rPr>
                    <a:t>Н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24" name="Object 1"/>
                <p:cNvGraphicFramePr>
                  <a:graphicFrameLocks noChangeAspect="1"/>
                </p:cNvGraphicFramePr>
                <p:nvPr/>
              </p:nvGraphicFramePr>
              <p:xfrm>
                <a:off x="251520" y="2708920"/>
                <a:ext cx="2351086" cy="5040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9" name="Формула" r:id="rId3" imgW="21336000" imgH="4876800" progId="Equation.3">
                        <p:embed/>
                      </p:oleObj>
                    </mc:Choice>
                    <mc:Fallback>
                      <p:oleObj name="Формула" r:id="rId3" imgW="21336000" imgH="4876800" progId="Equation.3">
                        <p:embed/>
                        <p:pic>
                          <p:nvPicPr>
                            <p:cNvPr id="0" name="Изображение 1228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1520" y="2708920"/>
                              <a:ext cx="2351086" cy="50405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5" name="Object 2"/>
                <p:cNvGraphicFramePr>
                  <a:graphicFrameLocks noChangeAspect="1"/>
                </p:cNvGraphicFramePr>
                <p:nvPr/>
              </p:nvGraphicFramePr>
              <p:xfrm>
                <a:off x="318542" y="3141663"/>
                <a:ext cx="3525838" cy="441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0" name="Формула" r:id="rId5" imgW="32004000" imgH="4267200" progId="Equation.3">
                        <p:embed/>
                      </p:oleObj>
                    </mc:Choice>
                    <mc:Fallback>
                      <p:oleObj name="Формула" r:id="rId5" imgW="32004000" imgH="4267200" progId="Equation.3">
                        <p:embed/>
                        <p:pic>
                          <p:nvPicPr>
                            <p:cNvPr id="0" name="Изображение 1228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542" y="3141663"/>
                              <a:ext cx="3525838" cy="44132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6" name="Object 3"/>
                <p:cNvGraphicFramePr>
                  <a:graphicFrameLocks noChangeAspect="1"/>
                </p:cNvGraphicFramePr>
                <p:nvPr/>
              </p:nvGraphicFramePr>
              <p:xfrm>
                <a:off x="323528" y="3573016"/>
                <a:ext cx="2652712" cy="441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1" name="Формула" r:id="rId7" imgW="24079200" imgH="4267200" progId="Equation.3">
                        <p:embed/>
                      </p:oleObj>
                    </mc:Choice>
                    <mc:Fallback>
                      <p:oleObj name="Формула" r:id="rId7" imgW="24079200" imgH="4267200" progId="Equation.3">
                        <p:embed/>
                        <p:pic>
                          <p:nvPicPr>
                            <p:cNvPr id="0" name="Изображение 1229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3528" y="3573016"/>
                              <a:ext cx="2652712" cy="44132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251520" y="4005064"/>
                  <a:ext cx="280831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28" name="Object 4"/>
                <p:cNvGraphicFramePr>
                  <a:graphicFrameLocks noChangeAspect="1"/>
                </p:cNvGraphicFramePr>
                <p:nvPr/>
              </p:nvGraphicFramePr>
              <p:xfrm>
                <a:off x="625475" y="4108450"/>
                <a:ext cx="1746250" cy="441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2" name="Формула" r:id="rId9" imgW="15849600" imgH="4267200" progId="Equation.3">
                        <p:embed/>
                      </p:oleObj>
                    </mc:Choice>
                    <mc:Fallback>
                      <p:oleObj name="Формула" r:id="rId9" imgW="15849600" imgH="4267200" progId="Equation.3">
                        <p:embed/>
                        <p:pic>
                          <p:nvPicPr>
                            <p:cNvPr id="0" name="Изображение 1229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25475" y="4108450"/>
                              <a:ext cx="1746250" cy="44132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9" name="Object 5"/>
                <p:cNvGraphicFramePr>
                  <a:graphicFrameLocks noChangeAspect="1"/>
                </p:cNvGraphicFramePr>
                <p:nvPr/>
              </p:nvGraphicFramePr>
              <p:xfrm>
                <a:off x="307975" y="4581525"/>
                <a:ext cx="1779588" cy="441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3" name="Формула" r:id="rId11" imgW="16154400" imgH="4267200" progId="Equation.3">
                        <p:embed/>
                      </p:oleObj>
                    </mc:Choice>
                    <mc:Fallback>
                      <p:oleObj name="Формула" r:id="rId11" imgW="16154400" imgH="4267200" progId="Equation.3">
                        <p:embed/>
                        <p:pic>
                          <p:nvPicPr>
                            <p:cNvPr id="0" name="Изображение 1229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7975" y="4581525"/>
                              <a:ext cx="1779588" cy="44132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7" name="Text Box 9"/>
              <p:cNvSpPr txBox="1">
                <a:spLocks noChangeArrowheads="1"/>
              </p:cNvSpPr>
              <p:nvPr/>
            </p:nvSpPr>
            <p:spPr bwMode="auto">
              <a:xfrm>
                <a:off x="8244408" y="4365104"/>
                <a:ext cx="40427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Р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Text Box 9"/>
              <p:cNvSpPr txBox="1">
                <a:spLocks noChangeArrowheads="1"/>
              </p:cNvSpPr>
              <p:nvPr/>
            </p:nvSpPr>
            <p:spPr bwMode="auto">
              <a:xfrm>
                <a:off x="6804248" y="4365104"/>
                <a:ext cx="40427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L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Freeform 25"/>
              <p:cNvSpPr/>
              <p:nvPr/>
            </p:nvSpPr>
            <p:spPr bwMode="auto">
              <a:xfrm rot="17577527">
                <a:off x="7635030" y="4458481"/>
                <a:ext cx="766175" cy="18428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25"/>
              <p:cNvSpPr/>
              <p:nvPr/>
            </p:nvSpPr>
            <p:spPr bwMode="auto">
              <a:xfrm rot="3935492">
                <a:off x="7392935" y="5114207"/>
                <a:ext cx="690483" cy="18924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" name="Freeform 31"/>
            <p:cNvSpPr/>
            <p:nvPr/>
          </p:nvSpPr>
          <p:spPr bwMode="auto">
            <a:xfrm rot="5758730">
              <a:off x="7000673" y="5200612"/>
              <a:ext cx="274637" cy="207963"/>
            </a:xfrm>
            <a:custGeom>
              <a:avLst/>
              <a:gdLst/>
              <a:ahLst/>
              <a:cxnLst>
                <a:cxn ang="0">
                  <a:pos x="173" y="41"/>
                </a:cxn>
                <a:cxn ang="0">
                  <a:pos x="41" y="0"/>
                </a:cxn>
                <a:cxn ang="0">
                  <a:pos x="0" y="131"/>
                </a:cxn>
              </a:cxnLst>
              <a:rect l="0" t="0" r="r" b="b"/>
              <a:pathLst>
                <a:path w="173" h="131">
                  <a:moveTo>
                    <a:pt x="173" y="41"/>
                  </a:moveTo>
                  <a:lnTo>
                    <a:pt x="41" y="0"/>
                  </a:lnTo>
                  <a:lnTo>
                    <a:pt x="0" y="131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31"/>
            <p:cNvSpPr/>
            <p:nvPr/>
          </p:nvSpPr>
          <p:spPr bwMode="auto">
            <a:xfrm rot="15716566" flipH="1">
              <a:off x="8184694" y="5205768"/>
              <a:ext cx="315468" cy="193706"/>
            </a:xfrm>
            <a:custGeom>
              <a:avLst/>
              <a:gdLst/>
              <a:ahLst/>
              <a:cxnLst>
                <a:cxn ang="0">
                  <a:pos x="173" y="41"/>
                </a:cxn>
                <a:cxn ang="0">
                  <a:pos x="41" y="0"/>
                </a:cxn>
                <a:cxn ang="0">
                  <a:pos x="0" y="131"/>
                </a:cxn>
              </a:cxnLst>
              <a:rect l="0" t="0" r="r" b="b"/>
              <a:pathLst>
                <a:path w="173" h="131">
                  <a:moveTo>
                    <a:pt x="173" y="41"/>
                  </a:moveTo>
                  <a:lnTo>
                    <a:pt x="41" y="0"/>
                  </a:lnTo>
                  <a:lnTo>
                    <a:pt x="0" y="131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44" name="Object 7"/>
          <p:cNvGraphicFramePr>
            <a:graphicFrameLocks noChangeAspect="1"/>
          </p:cNvGraphicFramePr>
          <p:nvPr/>
        </p:nvGraphicFramePr>
        <p:xfrm>
          <a:off x="590005" y="4986338"/>
          <a:ext cx="2274887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24688800" imgH="15849600" progId="Equation.3">
                  <p:embed/>
                </p:oleObj>
              </mc:Choice>
              <mc:Fallback>
                <p:oleObj name="Формула" r:id="rId13" imgW="24688800" imgH="158496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0005" y="4986338"/>
                        <a:ext cx="2274887" cy="1373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Правая фигурная скобка 144"/>
          <p:cNvSpPr/>
          <p:nvPr/>
        </p:nvSpPr>
        <p:spPr>
          <a:xfrm>
            <a:off x="3203848" y="4941168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3491880" y="5229200"/>
            <a:ext cx="114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Управляющая кнопка: далее 146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712967" cy="8140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58" name="Группа 20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59" name="Группа 21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07504" y="2132856"/>
            <a:ext cx="7056784" cy="4608512"/>
            <a:chOff x="107504" y="2132856"/>
            <a:chExt cx="7056784" cy="4608512"/>
          </a:xfrm>
        </p:grpSpPr>
        <p:grpSp>
          <p:nvGrpSpPr>
            <p:cNvPr id="70" name="Группа 29"/>
            <p:cNvGrpSpPr/>
            <p:nvPr/>
          </p:nvGrpSpPr>
          <p:grpSpPr>
            <a:xfrm>
              <a:off x="107504" y="2132856"/>
              <a:ext cx="7056784" cy="4608512"/>
              <a:chOff x="-396552" y="2636912"/>
              <a:chExt cx="7056784" cy="4608512"/>
            </a:xfrm>
          </p:grpSpPr>
          <p:grpSp>
            <p:nvGrpSpPr>
              <p:cNvPr id="77" name="Группа 5"/>
              <p:cNvGrpSpPr/>
              <p:nvPr/>
            </p:nvGrpSpPr>
            <p:grpSpPr>
              <a:xfrm>
                <a:off x="-396552" y="3068960"/>
                <a:ext cx="7056784" cy="4176464"/>
                <a:chOff x="1475656" y="2996952"/>
                <a:chExt cx="7056784" cy="4176464"/>
              </a:xfrm>
            </p:grpSpPr>
            <p:sp>
              <p:nvSpPr>
                <p:cNvPr id="82" name="Прямоугольник 3"/>
                <p:cNvSpPr/>
                <p:nvPr/>
              </p:nvSpPr>
              <p:spPr>
                <a:xfrm>
                  <a:off x="1475656" y="2996952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8" name="Freeform 25"/>
              <p:cNvSpPr/>
              <p:nvPr/>
            </p:nvSpPr>
            <p:spPr bwMode="auto">
              <a:xfrm rot="3128436" flipH="1">
                <a:off x="2807903" y="2352701"/>
                <a:ext cx="1709005" cy="38461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5"/>
              <p:cNvSpPr/>
              <p:nvPr/>
            </p:nvSpPr>
            <p:spPr bwMode="auto">
              <a:xfrm rot="3151255" flipH="1">
                <a:off x="2328088" y="2272845"/>
                <a:ext cx="1742550" cy="3552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rgbClr val="80008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3932709" y="667853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5580112" y="2636912"/>
                <a:ext cx="184731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1" name="Freeform 25"/>
            <p:cNvSpPr/>
            <p:nvPr/>
          </p:nvSpPr>
          <p:spPr bwMode="auto">
            <a:xfrm rot="3128436" flipH="1">
              <a:off x="3527982" y="2640733"/>
              <a:ext cx="1709005" cy="3846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2627784" y="4725144"/>
              <a:ext cx="3433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c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6012160" y="364502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4" name="Text Box 9"/>
            <p:cNvSpPr txBox="1">
              <a:spLocks noChangeArrowheads="1"/>
            </p:cNvSpPr>
            <p:nvPr/>
          </p:nvSpPr>
          <p:spPr bwMode="auto">
            <a:xfrm>
              <a:off x="5580112" y="2996952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3528" y="3140968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e-IL" sz="2800" dirty="0" smtClean="0">
                  <a:latin typeface="Times New Roman" panose="02020603050405020304"/>
                  <a:cs typeface="Times New Roman" panose="02020603050405020304"/>
                </a:rPr>
                <a:t>׀׀</a:t>
              </a:r>
              <a:r>
                <a:rPr lang="ru-RU" sz="2800" dirty="0" smtClean="0"/>
                <a:t> </a:t>
              </a:r>
              <a:r>
                <a:rPr lang="en-US" sz="2800" b="1" i="1" dirty="0" smtClean="0"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ru-RU" sz="2800" b="1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3528" y="3789040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e-IL" sz="2800" dirty="0" smtClean="0">
                  <a:latin typeface="Times New Roman" panose="02020603050405020304"/>
                  <a:cs typeface="Times New Roman" panose="02020603050405020304"/>
                </a:rPr>
                <a:t>׀׀</a:t>
              </a:r>
              <a:r>
                <a:rPr lang="ru-RU" sz="2800" dirty="0" smtClean="0"/>
                <a:t> </a:t>
              </a:r>
              <a:r>
                <a:rPr lang="en-US" sz="2800" b="1" i="1" dirty="0" smtClean="0"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ru-RU" sz="2800" b="1" i="1" dirty="0"/>
            </a:p>
          </p:txBody>
        </p:sp>
      </p:grpSp>
      <p:sp>
        <p:nvSpPr>
          <p:cNvPr id="84" name="Правая фигурная скобка 83"/>
          <p:cNvSpPr/>
          <p:nvPr/>
        </p:nvSpPr>
        <p:spPr>
          <a:xfrm>
            <a:off x="1331640" y="2996952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5" name="Object 4"/>
          <p:cNvGraphicFramePr>
            <a:graphicFrameLocks noChangeAspect="1"/>
          </p:cNvGraphicFramePr>
          <p:nvPr/>
        </p:nvGraphicFramePr>
        <p:xfrm>
          <a:off x="1870274" y="3233738"/>
          <a:ext cx="12763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3" imgW="8839200" imgH="6096000" progId="Equation.3">
                  <p:embed/>
                </p:oleObj>
              </mc:Choice>
              <mc:Fallback>
                <p:oleObj name="Формула" r:id="rId3" imgW="8839200" imgH="60960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274" y="3233738"/>
                        <a:ext cx="1276350" cy="8239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Прямоугольник 85"/>
          <p:cNvSpPr/>
          <p:nvPr/>
        </p:nvSpPr>
        <p:spPr>
          <a:xfrm>
            <a:off x="1835696" y="3284984"/>
            <a:ext cx="136815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далее 86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28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sp>
          <p:nvSpPr>
            <p:cNvPr id="8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58517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26717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15642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482479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618879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050679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195142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763342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3" name="Freeform 33"/>
          <p:cNvSpPr/>
          <p:nvPr/>
        </p:nvSpPr>
        <p:spPr bwMode="auto">
          <a:xfrm>
            <a:off x="323528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79513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755577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6" name="Freeform 36"/>
          <p:cNvSpPr/>
          <p:nvPr/>
        </p:nvSpPr>
        <p:spPr bwMode="auto">
          <a:xfrm>
            <a:off x="971601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Freeform 37"/>
          <p:cNvSpPr/>
          <p:nvPr/>
        </p:nvSpPr>
        <p:spPr bwMode="auto">
          <a:xfrm>
            <a:off x="827584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" name="Группа 49"/>
          <p:cNvGrpSpPr/>
          <p:nvPr/>
        </p:nvGrpSpPr>
        <p:grpSpPr>
          <a:xfrm>
            <a:off x="107504" y="2564904"/>
            <a:ext cx="7056784" cy="4176464"/>
            <a:chOff x="899592" y="4149080"/>
            <a:chExt cx="7056784" cy="4176464"/>
          </a:xfrm>
        </p:grpSpPr>
        <p:sp>
          <p:nvSpPr>
            <p:cNvPr id="29" name="Прямоугольник 3"/>
            <p:cNvSpPr/>
            <p:nvPr/>
          </p:nvSpPr>
          <p:spPr>
            <a:xfrm>
              <a:off x="899592" y="4149080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Группа 67"/>
          <p:cNvGrpSpPr/>
          <p:nvPr/>
        </p:nvGrpSpPr>
        <p:grpSpPr>
          <a:xfrm>
            <a:off x="107504" y="2564904"/>
            <a:ext cx="7056784" cy="4176464"/>
            <a:chOff x="611560" y="4797152"/>
            <a:chExt cx="7056784" cy="4176464"/>
          </a:xfrm>
        </p:grpSpPr>
        <p:sp>
          <p:nvSpPr>
            <p:cNvPr id="32" name="Прямоугольник 3"/>
            <p:cNvSpPr/>
            <p:nvPr/>
          </p:nvSpPr>
          <p:spPr>
            <a:xfrm>
              <a:off x="611560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779912" y="3861048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699618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6227043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3923928" y="472514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Freeform 20"/>
          <p:cNvSpPr/>
          <p:nvPr/>
        </p:nvSpPr>
        <p:spPr bwMode="auto">
          <a:xfrm rot="21033458">
            <a:off x="1475656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1402631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331193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42" name="Freeform 23"/>
          <p:cNvSpPr/>
          <p:nvPr/>
        </p:nvSpPr>
        <p:spPr bwMode="auto">
          <a:xfrm rot="621785">
            <a:off x="1475656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Freeform 24"/>
          <p:cNvSpPr/>
          <p:nvPr/>
        </p:nvSpPr>
        <p:spPr bwMode="auto">
          <a:xfrm>
            <a:off x="2632943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712968" cy="8056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4677181" y="6093296"/>
          <a:ext cx="1642658" cy="4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3" imgW="13411200" imgH="3962400" progId="Equation.3">
                  <p:embed/>
                </p:oleObj>
              </mc:Choice>
              <mc:Fallback>
                <p:oleObj name="Формула" r:id="rId3" imgW="13411200" imgH="39624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7181" y="6093296"/>
                        <a:ext cx="1642658" cy="4567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3" grpId="2"/>
      <p:bldP spid="13" grpId="3"/>
      <p:bldP spid="13" grpId="4"/>
      <p:bldP spid="13" grpId="5"/>
      <p:bldP spid="15" grpId="0"/>
      <p:bldP spid="15" grpId="1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8" grpId="0"/>
      <p:bldP spid="18" grpId="1"/>
      <p:bldP spid="18" grpId="2"/>
      <p:bldP spid="18" grpId="3"/>
      <p:bldP spid="18" grpId="4"/>
      <p:bldP spid="18" grpId="5"/>
      <p:bldP spid="19" grpId="0"/>
      <p:bldP spid="19" grpId="1"/>
      <p:bldP spid="19" grpId="2"/>
      <p:bldP spid="19" grpId="3"/>
      <p:bldP spid="19" grpId="4"/>
      <p:bldP spid="19" grpId="5"/>
      <p:bldP spid="35" grpId="0"/>
      <p:bldP spid="36" grpId="0"/>
      <p:bldP spid="38" grpId="0"/>
      <p:bldP spid="39" grpId="0" animBg="1"/>
      <p:bldP spid="40" grpId="0"/>
      <p:bldP spid="41" grpId="0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№8. Повторение-8.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8712968" cy="7645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46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5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49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7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8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69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61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72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1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77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" name="Прямоугольник 74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6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Группа 11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4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9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20116800" imgH="4876800" progId="Equation.3">
                    <p:embed/>
                  </p:oleObj>
                </mc:Choice>
                <mc:Fallback>
                  <p:oleObj name="Формула" r:id="rId5" imgW="201168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Прямая соединительная линия 85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8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89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99" name="Object 7"/>
          <p:cNvGraphicFramePr>
            <a:graphicFrameLocks noChangeAspect="1"/>
          </p:cNvGraphicFramePr>
          <p:nvPr/>
        </p:nvGraphicFramePr>
        <p:xfrm>
          <a:off x="251520" y="386104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9" imgW="11582400" imgH="4267200" progId="Equation.3">
                  <p:embed/>
                </p:oleObj>
              </mc:Choice>
              <mc:Fallback>
                <p:oleObj name="Формула" r:id="rId9" imgW="11582400" imgH="42672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386104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1"/>
          <p:cNvGraphicFramePr>
            <a:graphicFrameLocks noChangeAspect="1"/>
          </p:cNvGraphicFramePr>
          <p:nvPr/>
        </p:nvGraphicFramePr>
        <p:xfrm>
          <a:off x="1458913" y="3789363"/>
          <a:ext cx="33258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1" imgW="30175200" imgH="5486400" progId="Equation.3">
                  <p:embed/>
                </p:oleObj>
              </mc:Choice>
              <mc:Fallback>
                <p:oleObj name="Формула" r:id="rId11" imgW="30175200" imgH="54864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8913" y="3789363"/>
                        <a:ext cx="3325812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" name="Object 9"/>
          <p:cNvGraphicFramePr>
            <a:graphicFrameLocks noChangeAspect="1"/>
          </p:cNvGraphicFramePr>
          <p:nvPr/>
        </p:nvGraphicFramePr>
        <p:xfrm>
          <a:off x="395536" y="4221088"/>
          <a:ext cx="29210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13" imgW="26517600" imgH="5486400" progId="Equation.3">
                  <p:embed/>
                </p:oleObj>
              </mc:Choice>
              <mc:Fallback>
                <p:oleObj name="Формула" r:id="rId13" imgW="26517600" imgH="5486400" progId="Equation.3">
                  <p:embed/>
                  <p:pic>
                    <p:nvPicPr>
                      <p:cNvPr id="0" name="Изображение 1536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5536" y="4221088"/>
                        <a:ext cx="2921000" cy="566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Стрелка вправо с вырезом 102"/>
          <p:cNvSpPr/>
          <p:nvPr/>
        </p:nvSpPr>
        <p:spPr>
          <a:xfrm>
            <a:off x="3347864" y="43651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трелка вправо с вырезом 103"/>
          <p:cNvSpPr/>
          <p:nvPr/>
        </p:nvSpPr>
        <p:spPr>
          <a:xfrm>
            <a:off x="251520" y="4869160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5" name="Object 10"/>
          <p:cNvGraphicFramePr>
            <a:graphicFrameLocks noChangeAspect="1"/>
          </p:cNvGraphicFramePr>
          <p:nvPr/>
        </p:nvGraphicFramePr>
        <p:xfrm>
          <a:off x="1235075" y="4754563"/>
          <a:ext cx="3627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5" imgW="32918400" imgH="4876800" progId="Equation.3">
                  <p:embed/>
                </p:oleObj>
              </mc:Choice>
              <mc:Fallback>
                <p:oleObj name="Формула" r:id="rId15" imgW="32918400" imgH="4876800" progId="Equation.3">
                  <p:embed/>
                  <p:pic>
                    <p:nvPicPr>
                      <p:cNvPr id="0" name="Изображение 1536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5075" y="4754563"/>
                        <a:ext cx="3627438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1"/>
          <p:cNvGraphicFramePr>
            <a:graphicFrameLocks noChangeAspect="1"/>
          </p:cNvGraphicFramePr>
          <p:nvPr/>
        </p:nvGraphicFramePr>
        <p:xfrm>
          <a:off x="234950" y="5300663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7" imgW="11887200" imgH="4267200" progId="Equation.3">
                  <p:embed/>
                </p:oleObj>
              </mc:Choice>
              <mc:Fallback>
                <p:oleObj name="Формула" r:id="rId17" imgW="11887200" imgH="4267200" progId="Equation.3">
                  <p:embed/>
                  <p:pic>
                    <p:nvPicPr>
                      <p:cNvPr id="0" name="Изображение 1536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950" y="5300663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2"/>
          <p:cNvGraphicFramePr>
            <a:graphicFrameLocks noChangeAspect="1"/>
          </p:cNvGraphicFramePr>
          <p:nvPr/>
        </p:nvGraphicFramePr>
        <p:xfrm>
          <a:off x="1547813" y="5229225"/>
          <a:ext cx="32908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19" imgW="29870400" imgH="5486400" progId="Equation.3">
                  <p:embed/>
                </p:oleObj>
              </mc:Choice>
              <mc:Fallback>
                <p:oleObj name="Формула" r:id="rId19" imgW="29870400" imgH="5486400" progId="Equation.3">
                  <p:embed/>
                  <p:pic>
                    <p:nvPicPr>
                      <p:cNvPr id="0" name="Изображение 1536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47813" y="5229225"/>
                        <a:ext cx="3290887" cy="566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3"/>
          <p:cNvGraphicFramePr>
            <a:graphicFrameLocks noChangeAspect="1"/>
          </p:cNvGraphicFramePr>
          <p:nvPr/>
        </p:nvGraphicFramePr>
        <p:xfrm>
          <a:off x="395536" y="5661248"/>
          <a:ext cx="2921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1" imgW="26517600" imgH="5486400" progId="Equation.3">
                  <p:embed/>
                </p:oleObj>
              </mc:Choice>
              <mc:Fallback>
                <p:oleObj name="Формула" r:id="rId21" imgW="26517600" imgH="54864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5536" y="5661248"/>
                        <a:ext cx="2921000" cy="566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Стрелка вправо с вырезом 108"/>
          <p:cNvSpPr/>
          <p:nvPr/>
        </p:nvSpPr>
        <p:spPr>
          <a:xfrm>
            <a:off x="3419872" y="580526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право с вырезом 109"/>
          <p:cNvSpPr/>
          <p:nvPr/>
        </p:nvSpPr>
        <p:spPr>
          <a:xfrm>
            <a:off x="179512" y="623731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1" name="Object 14"/>
          <p:cNvGraphicFramePr>
            <a:graphicFrameLocks noChangeAspect="1"/>
          </p:cNvGraphicFramePr>
          <p:nvPr/>
        </p:nvGraphicFramePr>
        <p:xfrm>
          <a:off x="1187624" y="6093296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23" imgW="32918400" imgH="4876800" progId="Equation.3">
                  <p:embed/>
                </p:oleObj>
              </mc:Choice>
              <mc:Fallback>
                <p:oleObj name="Формула" r:id="rId23" imgW="32918400" imgH="4876800" progId="Equation.3">
                  <p:embed/>
                  <p:pic>
                    <p:nvPicPr>
                      <p:cNvPr id="0" name="Изображение 1537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87624" y="6093296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323528" y="5661248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домой 112">
            <a:hlinkClick r:id="rId25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9" grpId="0" animBg="1"/>
      <p:bldP spid="110" grpId="0" animBg="1"/>
      <p:bldP spid="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8712968" cy="811646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8712968" cy="830311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356992"/>
            <a:ext cx="8712968" cy="802651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251520" y="4365104"/>
            <a:ext cx="8712968" cy="775400"/>
            <a:chOff x="251520" y="4221088"/>
            <a:chExt cx="8712968" cy="775400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520" y="4221088"/>
              <a:ext cx="8712968" cy="7754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4293096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58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51520" y="4437112"/>
              <a:ext cx="8208913" cy="39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5373216"/>
            <a:ext cx="8712968" cy="82810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56490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3645024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ДА;  80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3644" y="5661248"/>
            <a:ext cx="458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-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8024" y="4653136"/>
            <a:ext cx="3696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АВ;  ВМ;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правляющая кнопка: настраиваемая 1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11646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grpSp>
        <p:nvGrpSpPr>
          <p:cNvPr id="117" name="Группа 18"/>
          <p:cNvGrpSpPr/>
          <p:nvPr/>
        </p:nvGrpSpPr>
        <p:grpSpPr>
          <a:xfrm>
            <a:off x="194590" y="2582321"/>
            <a:ext cx="7056784" cy="4176464"/>
            <a:chOff x="1979712" y="2492896"/>
            <a:chExt cx="7056784" cy="4176464"/>
          </a:xfrm>
        </p:grpSpPr>
        <p:sp>
          <p:nvSpPr>
            <p:cNvPr id="118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899592" y="3284984"/>
            <a:ext cx="2160240" cy="576064"/>
            <a:chOff x="971600" y="2924944"/>
            <a:chExt cx="2160240" cy="576064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971600" y="3501008"/>
              <a:ext cx="2160240" cy="0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1835696" y="2924944"/>
              <a:ext cx="1152128" cy="57606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Группа 123"/>
          <p:cNvGrpSpPr/>
          <p:nvPr/>
        </p:nvGrpSpPr>
        <p:grpSpPr>
          <a:xfrm>
            <a:off x="1043608" y="4941168"/>
            <a:ext cx="2160240" cy="1080120"/>
            <a:chOff x="971600" y="2924944"/>
            <a:chExt cx="2160240" cy="1080120"/>
          </a:xfrm>
        </p:grpSpPr>
        <p:cxnSp>
          <p:nvCxnSpPr>
            <p:cNvPr id="125" name="Прямая соединительная линия 124"/>
            <p:cNvCxnSpPr/>
            <p:nvPr/>
          </p:nvCxnSpPr>
          <p:spPr>
            <a:xfrm>
              <a:off x="971600" y="3501008"/>
              <a:ext cx="2160240" cy="0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flipV="1">
              <a:off x="1331640" y="2924944"/>
              <a:ext cx="1008112" cy="1080120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4139952" y="3068960"/>
            <a:ext cx="1368152" cy="1296144"/>
            <a:chOff x="971600" y="2852936"/>
            <a:chExt cx="1368152" cy="1296144"/>
          </a:xfrm>
        </p:grpSpPr>
        <p:cxnSp>
          <p:nvCxnSpPr>
            <p:cNvPr id="128" name="Прямая соединительная линия 127"/>
            <p:cNvCxnSpPr/>
            <p:nvPr/>
          </p:nvCxnSpPr>
          <p:spPr>
            <a:xfrm>
              <a:off x="971600" y="3501008"/>
              <a:ext cx="1368152" cy="0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971600" y="2852936"/>
              <a:ext cx="1152128" cy="648072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1043608" y="3501008"/>
              <a:ext cx="1008112" cy="648072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>
            <a:off x="3995936" y="4725144"/>
            <a:ext cx="2880320" cy="1080120"/>
            <a:chOff x="2627784" y="3068960"/>
            <a:chExt cx="2880320" cy="1080120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>
              <a:off x="2627784" y="3501008"/>
              <a:ext cx="2880320" cy="0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2771800" y="3068960"/>
              <a:ext cx="1728192" cy="1008112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 flipV="1">
              <a:off x="3707904" y="3501008"/>
              <a:ext cx="1008112" cy="648072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Управляющая кнопка: настраиваемая 134">
            <a:hlinkClick r:id="" action="ppaction://noaction" highlightClick="1"/>
          </p:cNvPr>
          <p:cNvSpPr/>
          <p:nvPr/>
        </p:nvSpPr>
        <p:spPr>
          <a:xfrm>
            <a:off x="899592" y="4149080"/>
            <a:ext cx="1152128" cy="43204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Управляющая кнопка: настраиваемая 141">
            <a:hlinkClick r:id="" action="ppaction://noaction" highlightClick="1"/>
          </p:cNvPr>
          <p:cNvSpPr/>
          <p:nvPr/>
        </p:nvSpPr>
        <p:spPr>
          <a:xfrm>
            <a:off x="7343800" y="3140968"/>
            <a:ext cx="1692696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Управляющая кнопка: настраиваемая 190">
            <a:hlinkClick r:id="" action="ppaction://noaction" highlightClick="1"/>
          </p:cNvPr>
          <p:cNvSpPr/>
          <p:nvPr/>
        </p:nvSpPr>
        <p:spPr>
          <a:xfrm>
            <a:off x="7343800" y="2492896"/>
            <a:ext cx="1692696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Управляющая кнопка: настраиваемая 205">
            <a:hlinkClick r:id="" action="ppaction://noaction" highlightClick="1"/>
          </p:cNvPr>
          <p:cNvSpPr/>
          <p:nvPr/>
        </p:nvSpPr>
        <p:spPr>
          <a:xfrm>
            <a:off x="5724128" y="4149080"/>
            <a:ext cx="1152128" cy="43204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Управляющая кнопка: настраиваемая 206">
            <a:hlinkClick r:id="" action="ppaction://noaction" highlightClick="1"/>
          </p:cNvPr>
          <p:cNvSpPr/>
          <p:nvPr/>
        </p:nvSpPr>
        <p:spPr>
          <a:xfrm>
            <a:off x="5724128" y="6021288"/>
            <a:ext cx="1152128" cy="43204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Управляющая кнопка: настраиваемая 207">
            <a:hlinkClick r:id="" action="ppaction://noaction" highlightClick="1"/>
          </p:cNvPr>
          <p:cNvSpPr/>
          <p:nvPr/>
        </p:nvSpPr>
        <p:spPr>
          <a:xfrm>
            <a:off x="1835696" y="6021288"/>
            <a:ext cx="1152128" cy="43204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179512" y="2564904"/>
            <a:ext cx="70567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2" name="Группа 191"/>
          <p:cNvGrpSpPr/>
          <p:nvPr/>
        </p:nvGrpSpPr>
        <p:grpSpPr>
          <a:xfrm>
            <a:off x="179512" y="2564904"/>
            <a:ext cx="7056784" cy="4176464"/>
            <a:chOff x="107504" y="2564904"/>
            <a:chExt cx="7056784" cy="4176464"/>
          </a:xfrm>
        </p:grpSpPr>
        <p:grpSp>
          <p:nvGrpSpPr>
            <p:cNvPr id="193" name="Группа 10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sp>
            <p:nvSpPr>
              <p:cNvPr id="204" name="Прямоугольник 203"/>
              <p:cNvSpPr/>
              <p:nvPr/>
            </p:nvSpPr>
            <p:spPr>
              <a:xfrm>
                <a:off x="107504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Line 4"/>
              <p:cNvSpPr>
                <a:spLocks noChangeShapeType="1"/>
              </p:cNvSpPr>
              <p:nvPr/>
            </p:nvSpPr>
            <p:spPr bwMode="auto">
              <a:xfrm>
                <a:off x="3780309" y="652613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467544" y="3140968"/>
              <a:ext cx="650370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Два угла называются вертикальными,</a:t>
              </a:r>
              <a:endPara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стороны одного угла являются</a:t>
              </a:r>
              <a:endPara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продолжением сторон другого</a:t>
              </a:r>
              <a:endPara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5" name="Прямая соединительная линия 194"/>
            <p:cNvCxnSpPr/>
            <p:nvPr/>
          </p:nvCxnSpPr>
          <p:spPr>
            <a:xfrm>
              <a:off x="1043608" y="4725144"/>
              <a:ext cx="5256584" cy="93610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flipV="1">
              <a:off x="1115616" y="4653136"/>
              <a:ext cx="5112568" cy="108012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 Box 6"/>
            <p:cNvSpPr txBox="1">
              <a:spLocks noChangeArrowheads="1"/>
            </p:cNvSpPr>
            <p:nvPr/>
          </p:nvSpPr>
          <p:spPr bwMode="auto">
            <a:xfrm>
              <a:off x="611560" y="4365104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8" name="Text Box 6"/>
            <p:cNvSpPr txBox="1">
              <a:spLocks noChangeArrowheads="1"/>
            </p:cNvSpPr>
            <p:nvPr/>
          </p:nvSpPr>
          <p:spPr bwMode="auto">
            <a:xfrm>
              <a:off x="3419872" y="5229200"/>
              <a:ext cx="468039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О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9" name="Text Box 6"/>
            <p:cNvSpPr txBox="1">
              <a:spLocks noChangeArrowheads="1"/>
            </p:cNvSpPr>
            <p:nvPr/>
          </p:nvSpPr>
          <p:spPr bwMode="auto">
            <a:xfrm>
              <a:off x="683568" y="5661248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6228184" y="4293096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1" name="Text Box 6"/>
            <p:cNvSpPr txBox="1">
              <a:spLocks noChangeArrowheads="1"/>
            </p:cNvSpPr>
            <p:nvPr/>
          </p:nvSpPr>
          <p:spPr bwMode="auto">
            <a:xfrm>
              <a:off x="6228184" y="551723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2" name="Object 3"/>
            <p:cNvGraphicFramePr>
              <a:graphicFrameLocks noChangeAspect="1"/>
            </p:cNvGraphicFramePr>
            <p:nvPr/>
          </p:nvGraphicFramePr>
          <p:xfrm>
            <a:off x="2267744" y="5733256"/>
            <a:ext cx="27828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25298400" imgH="4267200" progId="Equation.3">
                    <p:embed/>
                  </p:oleObj>
                </mc:Choice>
                <mc:Fallback>
                  <p:oleObj name="Формула" r:id="rId2" imgW="25298400" imgH="4267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67744" y="5733256"/>
                          <a:ext cx="27828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" name="Object 3"/>
            <p:cNvGraphicFramePr>
              <a:graphicFrameLocks noChangeAspect="1"/>
            </p:cNvGraphicFramePr>
            <p:nvPr/>
          </p:nvGraphicFramePr>
          <p:xfrm>
            <a:off x="2267744" y="6237312"/>
            <a:ext cx="27828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25298400" imgH="4267200" progId="Equation.3">
                    <p:embed/>
                  </p:oleObj>
                </mc:Choice>
                <mc:Fallback>
                  <p:oleObj name="Формула" r:id="rId4" imgW="25298400" imgH="42672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6237312"/>
                          <a:ext cx="2782887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209" name="Управляющая кнопка: далее 208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</p:childTnLst>
        </p:cTn>
      </p:par>
    </p:tnLst>
    <p:bldLst>
      <p:bldP spid="135" grpId="2" animBg="1"/>
      <p:bldP spid="206" grpId="0" animBg="1"/>
      <p:bldP spid="207" grpId="0" animBg="1"/>
      <p:bldP spid="208" grpId="0" animBg="1"/>
      <p:bldP spid="1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8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30311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grpSp>
        <p:nvGrpSpPr>
          <p:cNvPr id="73" name="Группа 7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74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0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" name="Группа 14"/>
            <p:cNvGrpSpPr/>
            <p:nvPr/>
          </p:nvGrpSpPr>
          <p:grpSpPr>
            <a:xfrm>
              <a:off x="2339752" y="2636912"/>
              <a:ext cx="2112684" cy="3346348"/>
              <a:chOff x="0" y="1484313"/>
              <a:chExt cx="2515170" cy="3926214"/>
            </a:xfrm>
          </p:grpSpPr>
          <p:sp>
            <p:nvSpPr>
              <p:cNvPr id="97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755650" y="148431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3"/>
                <a:ext cx="464120" cy="541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Freeform 17"/>
              <p:cNvSpPr/>
              <p:nvPr/>
            </p:nvSpPr>
            <p:spPr bwMode="auto">
              <a:xfrm>
                <a:off x="952500" y="1993900"/>
                <a:ext cx="355600" cy="2933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1848"/>
                  </a:cxn>
                </a:cxnLst>
                <a:rect l="0" t="0" r="r" b="b"/>
                <a:pathLst>
                  <a:path w="224" h="1848">
                    <a:moveTo>
                      <a:pt x="0" y="0"/>
                    </a:moveTo>
                    <a:lnTo>
                      <a:pt x="224" y="1848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8"/>
              <p:cNvSpPr/>
              <p:nvPr/>
            </p:nvSpPr>
            <p:spPr bwMode="auto">
              <a:xfrm>
                <a:off x="812800" y="4787900"/>
                <a:ext cx="381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60"/>
                  </a:cxn>
                </a:cxnLst>
                <a:rect l="0" t="0" r="r" b="b"/>
                <a:pathLst>
                  <a:path w="24" h="160">
                    <a:moveTo>
                      <a:pt x="0" y="0"/>
                    </a:moveTo>
                    <a:lnTo>
                      <a:pt x="24" y="1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9"/>
              <p:cNvSpPr/>
              <p:nvPr/>
            </p:nvSpPr>
            <p:spPr bwMode="auto">
              <a:xfrm>
                <a:off x="1763713" y="4797425"/>
                <a:ext cx="38100" cy="254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60"/>
                  </a:cxn>
                </a:cxnLst>
                <a:rect l="0" t="0" r="r" b="b"/>
                <a:pathLst>
                  <a:path w="24" h="160">
                    <a:moveTo>
                      <a:pt x="0" y="0"/>
                    </a:moveTo>
                    <a:lnTo>
                      <a:pt x="24" y="1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39752" y="5949280"/>
              <a:ext cx="2088232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anose="02020603050405020304" pitchFamily="18" charset="0"/>
                </a:rPr>
                <a:t>Медиана</a:t>
              </a:r>
              <a:endParaRPr lang="ru-RU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77" name="Группа 23"/>
            <p:cNvGrpSpPr/>
            <p:nvPr/>
          </p:nvGrpSpPr>
          <p:grpSpPr>
            <a:xfrm>
              <a:off x="4283968" y="2636912"/>
              <a:ext cx="2599127" cy="2504650"/>
              <a:chOff x="3061097" y="620365"/>
              <a:chExt cx="3109071" cy="3090623"/>
            </a:xfrm>
          </p:grpSpPr>
          <p:sp>
            <p:nvSpPr>
              <p:cNvPr id="89" name="AutoShape 5"/>
              <p:cNvSpPr>
                <a:spLocks noChangeArrowheads="1"/>
              </p:cNvSpPr>
              <p:nvPr/>
            </p:nvSpPr>
            <p:spPr bwMode="auto">
              <a:xfrm>
                <a:off x="3419872" y="980728"/>
                <a:ext cx="2592387" cy="2160587"/>
              </a:xfrm>
              <a:prstGeom prst="triangle">
                <a:avLst>
                  <a:gd name="adj" fmla="val 81079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Text Box 7"/>
              <p:cNvSpPr txBox="1">
                <a:spLocks noChangeArrowheads="1"/>
              </p:cNvSpPr>
              <p:nvPr/>
            </p:nvSpPr>
            <p:spPr bwMode="auto">
              <a:xfrm>
                <a:off x="5509022" y="620365"/>
                <a:ext cx="470173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К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9"/>
              <p:cNvSpPr txBox="1">
                <a:spLocks noChangeArrowheads="1"/>
              </p:cNvSpPr>
              <p:nvPr/>
            </p:nvSpPr>
            <p:spPr bwMode="auto">
              <a:xfrm>
                <a:off x="3061097" y="3141315"/>
                <a:ext cx="548792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М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Text Box 11"/>
              <p:cNvSpPr txBox="1">
                <a:spLocks noChangeArrowheads="1"/>
              </p:cNvSpPr>
              <p:nvPr/>
            </p:nvSpPr>
            <p:spPr bwMode="auto">
              <a:xfrm>
                <a:off x="5724922" y="3141315"/>
                <a:ext cx="445246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Р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AutoShape 14"/>
              <p:cNvSpPr>
                <a:spLocks noChangeArrowheads="1"/>
              </p:cNvSpPr>
              <p:nvPr/>
            </p:nvSpPr>
            <p:spPr bwMode="auto">
              <a:xfrm rot="17911029">
                <a:off x="4997053" y="1484759"/>
                <a:ext cx="238125" cy="350837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 rot="15708354">
                <a:off x="5439965" y="1624459"/>
                <a:ext cx="214313" cy="3651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Freeform 20"/>
              <p:cNvSpPr/>
              <p:nvPr/>
            </p:nvSpPr>
            <p:spPr bwMode="auto">
              <a:xfrm>
                <a:off x="4881959" y="1023590"/>
                <a:ext cx="622300" cy="2120900"/>
              </a:xfrm>
              <a:custGeom>
                <a:avLst/>
                <a:gdLst/>
                <a:ahLst/>
                <a:cxnLst>
                  <a:cxn ang="0">
                    <a:pos x="392" y="0"/>
                  </a:cxn>
                  <a:cxn ang="0">
                    <a:pos x="0" y="1336"/>
                  </a:cxn>
                </a:cxnLst>
                <a:rect l="0" t="0" r="r" b="b"/>
                <a:pathLst>
                  <a:path w="392" h="1336">
                    <a:moveTo>
                      <a:pt x="392" y="0"/>
                    </a:moveTo>
                    <a:lnTo>
                      <a:pt x="0" y="1336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Text Box 21"/>
              <p:cNvSpPr txBox="1">
                <a:spLocks noChangeArrowheads="1"/>
              </p:cNvSpPr>
              <p:nvPr/>
            </p:nvSpPr>
            <p:spPr bwMode="auto">
              <a:xfrm>
                <a:off x="4643835" y="3141315"/>
                <a:ext cx="487432" cy="5696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О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499992" y="5085184"/>
              <a:ext cx="2376388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</a:rPr>
                <a:t>Биссектриса</a:t>
              </a:r>
              <a:endParaRPr lang="ru-RU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9" name="Группа 33"/>
            <p:cNvGrpSpPr/>
            <p:nvPr/>
          </p:nvGrpSpPr>
          <p:grpSpPr>
            <a:xfrm>
              <a:off x="6300192" y="3933056"/>
              <a:ext cx="2664297" cy="2712373"/>
              <a:chOff x="1885935" y="3789040"/>
              <a:chExt cx="3466043" cy="3072872"/>
            </a:xfrm>
          </p:grpSpPr>
          <p:sp>
            <p:nvSpPr>
              <p:cNvPr id="81" name="Freeform 12"/>
              <p:cNvSpPr/>
              <p:nvPr/>
            </p:nvSpPr>
            <p:spPr bwMode="auto">
              <a:xfrm>
                <a:off x="3309938" y="6286500"/>
                <a:ext cx="254000" cy="215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" y="0"/>
                  </a:cxn>
                  <a:cxn ang="0">
                    <a:pos x="160" y="136"/>
                  </a:cxn>
                </a:cxnLst>
                <a:rect l="0" t="0" r="r" b="b"/>
                <a:pathLst>
                  <a:path w="160" h="136">
                    <a:moveTo>
                      <a:pt x="0" y="0"/>
                    </a:moveTo>
                    <a:lnTo>
                      <a:pt x="160" y="0"/>
                    </a:lnTo>
                    <a:lnTo>
                      <a:pt x="160" y="136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Line 13"/>
              <p:cNvSpPr>
                <a:spLocks noChangeShapeType="1"/>
              </p:cNvSpPr>
              <p:nvPr/>
            </p:nvSpPr>
            <p:spPr bwMode="auto">
              <a:xfrm>
                <a:off x="5219700" y="5662613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AutoShape 22"/>
              <p:cNvSpPr>
                <a:spLocks noChangeArrowheads="1"/>
              </p:cNvSpPr>
              <p:nvPr/>
            </p:nvSpPr>
            <p:spPr bwMode="auto">
              <a:xfrm>
                <a:off x="2411413" y="4365625"/>
                <a:ext cx="2592387" cy="2160588"/>
              </a:xfrm>
              <a:prstGeom prst="triangle">
                <a:avLst>
                  <a:gd name="adj" fmla="val 35028"/>
                </a:avLst>
              </a:prstGeom>
              <a:noFill/>
              <a:ln w="50800">
                <a:solidFill>
                  <a:srgbClr val="9933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Freeform 23"/>
              <p:cNvSpPr/>
              <p:nvPr/>
            </p:nvSpPr>
            <p:spPr bwMode="auto">
              <a:xfrm>
                <a:off x="3322638" y="4368800"/>
                <a:ext cx="1587" cy="2146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52"/>
                  </a:cxn>
                </a:cxnLst>
                <a:rect l="0" t="0" r="r" b="b"/>
                <a:pathLst>
                  <a:path w="1" h="1352">
                    <a:moveTo>
                      <a:pt x="0" y="0"/>
                    </a:moveTo>
                    <a:lnTo>
                      <a:pt x="0" y="1352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Text Box 24"/>
              <p:cNvSpPr txBox="1">
                <a:spLocks noChangeArrowheads="1"/>
              </p:cNvSpPr>
              <p:nvPr/>
            </p:nvSpPr>
            <p:spPr bwMode="auto">
              <a:xfrm>
                <a:off x="1885935" y="6334976"/>
                <a:ext cx="480045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N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Text Box 25"/>
              <p:cNvSpPr txBox="1">
                <a:spLocks noChangeArrowheads="1"/>
              </p:cNvSpPr>
              <p:nvPr/>
            </p:nvSpPr>
            <p:spPr bwMode="auto">
              <a:xfrm>
                <a:off x="3131840" y="3789040"/>
                <a:ext cx="438500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L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Text Box 26"/>
              <p:cNvSpPr txBox="1">
                <a:spLocks noChangeArrowheads="1"/>
              </p:cNvSpPr>
              <p:nvPr/>
            </p:nvSpPr>
            <p:spPr bwMode="auto">
              <a:xfrm>
                <a:off x="4932363" y="6338888"/>
                <a:ext cx="419615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S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Text Box 27"/>
              <p:cNvSpPr txBox="1">
                <a:spLocks noChangeArrowheads="1"/>
              </p:cNvSpPr>
              <p:nvPr/>
            </p:nvSpPr>
            <p:spPr bwMode="auto">
              <a:xfrm>
                <a:off x="2843213" y="6021387"/>
                <a:ext cx="498930" cy="523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latin typeface="Times New Roman" panose="02020603050405020304" pitchFamily="18" charset="0"/>
                  </a:rPr>
                  <a:t>H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0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804248" y="3501008"/>
              <a:ext cx="2088356" cy="431800"/>
            </a:xfrm>
            <a:prstGeom prst="actionButtonBlank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anose="02020603050405020304" pitchFamily="18" charset="0"/>
                </a:rPr>
                <a:t>Высота</a:t>
              </a:r>
              <a:endParaRPr lang="ru-RU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7504" y="2564904"/>
            <a:ext cx="7056784" cy="4176464"/>
            <a:chOff x="215008" y="2564904"/>
            <a:chExt cx="7056784" cy="4176464"/>
          </a:xfrm>
        </p:grpSpPr>
        <p:grpSp>
          <p:nvGrpSpPr>
            <p:cNvPr id="20" name="Группа 56"/>
            <p:cNvGrpSpPr/>
            <p:nvPr/>
          </p:nvGrpSpPr>
          <p:grpSpPr>
            <a:xfrm>
              <a:off x="215008" y="2564904"/>
              <a:ext cx="7056784" cy="4176464"/>
              <a:chOff x="2087216" y="2492896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67544" y="2780928"/>
              <a:ext cx="2528887" cy="3832225"/>
              <a:chOff x="6085433" y="980976"/>
              <a:chExt cx="2528887" cy="3832225"/>
            </a:xfrm>
          </p:grpSpPr>
          <p:sp>
            <p:nvSpPr>
              <p:cNvPr id="23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М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rgbClr val="80008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43808" y="3429000"/>
              <a:ext cx="402469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треугольнике биссектриса,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проведённая к основанию,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является медианой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и высотой.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07504" y="2564904"/>
            <a:ext cx="7056784" cy="4176464"/>
            <a:chOff x="467544" y="2276872"/>
            <a:chExt cx="7056784" cy="417646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467544" y="2276872"/>
              <a:ext cx="7056784" cy="4176464"/>
              <a:chOff x="107504" y="2564904"/>
              <a:chExt cx="7056784" cy="4176464"/>
            </a:xfrm>
          </p:grpSpPr>
          <p:grpSp>
            <p:nvGrpSpPr>
              <p:cNvPr id="112" name="Группа 36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33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" name="Группа 20"/>
              <p:cNvGrpSpPr/>
              <p:nvPr/>
            </p:nvGrpSpPr>
            <p:grpSpPr>
              <a:xfrm>
                <a:off x="4499992" y="2780928"/>
                <a:ext cx="2528887" cy="3832225"/>
                <a:chOff x="6085433" y="980976"/>
                <a:chExt cx="2528887" cy="3832225"/>
              </a:xfrm>
            </p:grpSpPr>
            <p:sp>
              <p:nvSpPr>
                <p:cNvPr id="121" name="AutoShape 5"/>
                <p:cNvSpPr>
                  <a:spLocks noChangeArrowheads="1"/>
                </p:cNvSpPr>
                <p:nvPr/>
              </p:nvSpPr>
              <p:spPr bwMode="auto">
                <a:xfrm>
                  <a:off x="6444208" y="1412776"/>
                  <a:ext cx="2016125" cy="2952750"/>
                </a:xfrm>
                <a:prstGeom prst="triangle">
                  <a:avLst>
                    <a:gd name="adj" fmla="val 50000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0470" y="980976"/>
                  <a:ext cx="500063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М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085433" y="4294088"/>
                  <a:ext cx="42545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К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72995" y="4294088"/>
                  <a:ext cx="441325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>
                      <a:latin typeface="Times New Roman" panose="02020603050405020304" pitchFamily="18" charset="0"/>
                    </a:rPr>
                    <a:t>N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5" name="AutoShape 15"/>
                <p:cNvSpPr>
                  <a:spLocks noChangeArrowheads="1"/>
                </p:cNvSpPr>
                <p:nvPr/>
              </p:nvSpPr>
              <p:spPr bwMode="auto">
                <a:xfrm rot="15003311">
                  <a:off x="7503070" y="2011263"/>
                  <a:ext cx="100013" cy="201613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" name="Freeform 25"/>
                <p:cNvSpPr/>
                <p:nvPr/>
              </p:nvSpPr>
              <p:spPr bwMode="auto">
                <a:xfrm>
                  <a:off x="7449095" y="1490563"/>
                  <a:ext cx="1588" cy="285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800"/>
                    </a:cxn>
                  </a:cxnLst>
                  <a:rect l="0" t="0" r="r" b="b"/>
                  <a:pathLst>
                    <a:path w="1" h="1800">
                      <a:moveTo>
                        <a:pt x="0" y="0"/>
                      </a:moveTo>
                      <a:lnTo>
                        <a:pt x="0" y="1800"/>
                      </a:lnTo>
                    </a:path>
                  </a:pathLst>
                </a:custGeom>
                <a:noFill/>
                <a:ln w="57150">
                  <a:solidFill>
                    <a:srgbClr val="800080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AutoShape 26"/>
                <p:cNvSpPr>
                  <a:spLocks noChangeArrowheads="1"/>
                </p:cNvSpPr>
                <p:nvPr/>
              </p:nvSpPr>
              <p:spPr bwMode="auto">
                <a:xfrm rot="17236846">
                  <a:off x="7291932" y="2006501"/>
                  <a:ext cx="85725" cy="19685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" name="Freeform 27"/>
                <p:cNvSpPr/>
                <p:nvPr/>
              </p:nvSpPr>
              <p:spPr bwMode="auto">
                <a:xfrm>
                  <a:off x="6876008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28"/>
                <p:cNvSpPr/>
                <p:nvPr/>
              </p:nvSpPr>
              <p:spPr bwMode="auto">
                <a:xfrm>
                  <a:off x="6949033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29"/>
                <p:cNvSpPr/>
                <p:nvPr/>
              </p:nvSpPr>
              <p:spPr bwMode="auto">
                <a:xfrm>
                  <a:off x="7812633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30"/>
                <p:cNvSpPr/>
                <p:nvPr/>
              </p:nvSpPr>
              <p:spPr bwMode="auto">
                <a:xfrm>
                  <a:off x="7885658" y="4221063"/>
                  <a:ext cx="114300" cy="2508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58"/>
                    </a:cxn>
                  </a:cxnLst>
                  <a:rect l="0" t="0" r="r" b="b"/>
                  <a:pathLst>
                    <a:path w="72" h="158">
                      <a:moveTo>
                        <a:pt x="0" y="0"/>
                      </a:moveTo>
                      <a:lnTo>
                        <a:pt x="72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31"/>
                <p:cNvSpPr/>
                <p:nvPr/>
              </p:nvSpPr>
              <p:spPr bwMode="auto">
                <a:xfrm rot="20511718">
                  <a:off x="7164933" y="4078188"/>
                  <a:ext cx="274637" cy="207963"/>
                </a:xfrm>
                <a:custGeom>
                  <a:avLst/>
                  <a:gdLst/>
                  <a:ahLst/>
                  <a:cxnLst>
                    <a:cxn ang="0">
                      <a:pos x="173" y="41"/>
                    </a:cxn>
                    <a:cxn ang="0">
                      <a:pos x="41" y="0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173" h="131">
                      <a:moveTo>
                        <a:pt x="173" y="41"/>
                      </a:moveTo>
                      <a:lnTo>
                        <a:pt x="41" y="0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6093296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15" name="Object 1"/>
              <p:cNvGraphicFramePr>
                <a:graphicFrameLocks noChangeAspect="1"/>
              </p:cNvGraphicFramePr>
              <p:nvPr/>
            </p:nvGraphicFramePr>
            <p:xfrm>
              <a:off x="251520" y="2708920"/>
              <a:ext cx="2351086" cy="504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09" name="Формула" r:id="rId2" imgW="21336000" imgH="4876800" progId="Equation.3">
                      <p:embed/>
                    </p:oleObj>
                  </mc:Choice>
                  <mc:Fallback>
                    <p:oleObj name="Формула" r:id="rId2" imgW="21336000" imgH="4876800" progId="Equation.3">
                      <p:embed/>
                      <p:pic>
                        <p:nvPicPr>
                          <p:cNvPr id="0" name="Изображение 1740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51520" y="2708920"/>
                            <a:ext cx="2351086" cy="50405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2"/>
              <p:cNvGraphicFramePr>
                <a:graphicFrameLocks noChangeAspect="1"/>
              </p:cNvGraphicFramePr>
              <p:nvPr/>
            </p:nvGraphicFramePr>
            <p:xfrm>
              <a:off x="251520" y="3140968"/>
              <a:ext cx="4398963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0" name="Формула" r:id="rId4" imgW="39928800" imgH="4876800" progId="Equation.3">
                      <p:embed/>
                    </p:oleObj>
                  </mc:Choice>
                  <mc:Fallback>
                    <p:oleObj name="Формула" r:id="rId4" imgW="39928800" imgH="4876800" progId="Equation.3">
                      <p:embed/>
                      <p:pic>
                        <p:nvPicPr>
                          <p:cNvPr id="0" name="Изображение 1740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51520" y="3140968"/>
                            <a:ext cx="4398963" cy="5048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3"/>
              <p:cNvGraphicFramePr>
                <a:graphicFrameLocks noChangeAspect="1"/>
              </p:cNvGraphicFramePr>
              <p:nvPr/>
            </p:nvGraphicFramePr>
            <p:xfrm>
              <a:off x="323528" y="3573016"/>
              <a:ext cx="2682875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1" name="Формула" r:id="rId6" imgW="24384000" imgH="4267200" progId="Equation.3">
                      <p:embed/>
                    </p:oleObj>
                  </mc:Choice>
                  <mc:Fallback>
                    <p:oleObj name="Формула" r:id="rId6" imgW="24384000" imgH="4267200" progId="Equation.3">
                      <p:embed/>
                      <p:pic>
                        <p:nvPicPr>
                          <p:cNvPr id="0" name="Изображение 174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23528" y="3573016"/>
                            <a:ext cx="2682875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251520" y="4005064"/>
                <a:ext cx="28083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9" name="Object 4"/>
              <p:cNvGraphicFramePr>
                <a:graphicFrameLocks noChangeAspect="1"/>
              </p:cNvGraphicFramePr>
              <p:nvPr/>
            </p:nvGraphicFramePr>
            <p:xfrm>
              <a:off x="559123" y="4109145"/>
              <a:ext cx="1879600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2" name="Формула" r:id="rId8" imgW="17068800" imgH="4267200" progId="Equation.3">
                      <p:embed/>
                    </p:oleObj>
                  </mc:Choice>
                  <mc:Fallback>
                    <p:oleObj name="Формула" r:id="rId8" imgW="17068800" imgH="4267200" progId="Equation.3">
                      <p:embed/>
                      <p:pic>
                        <p:nvPicPr>
                          <p:cNvPr id="0" name="Изображение 174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59123" y="4109145"/>
                            <a:ext cx="1879600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5"/>
              <p:cNvGraphicFramePr>
                <a:graphicFrameLocks noChangeAspect="1"/>
              </p:cNvGraphicFramePr>
              <p:nvPr/>
            </p:nvGraphicFramePr>
            <p:xfrm>
              <a:off x="307975" y="4581525"/>
              <a:ext cx="1779588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" name="Формула" r:id="rId10" imgW="16154400" imgH="4267200" progId="Equation.3">
                      <p:embed/>
                    </p:oleObj>
                  </mc:Choice>
                  <mc:Fallback>
                    <p:oleObj name="Формула" r:id="rId10" imgW="16154400" imgH="4267200" progId="Equation.3">
                      <p:embed/>
                      <p:pic>
                        <p:nvPicPr>
                          <p:cNvPr id="0" name="Изображение 1741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07975" y="4581525"/>
                            <a:ext cx="1779588" cy="4413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8" name="Freeform 25"/>
            <p:cNvSpPr/>
            <p:nvPr/>
          </p:nvSpPr>
          <p:spPr bwMode="auto">
            <a:xfrm rot="2950827" flipH="1">
              <a:off x="5473795" y="3900267"/>
              <a:ext cx="644681" cy="2107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rgbClr val="800080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5"/>
            <p:cNvSpPr/>
            <p:nvPr/>
          </p:nvSpPr>
          <p:spPr bwMode="auto">
            <a:xfrm rot="18586744" flipH="1">
              <a:off x="5913755" y="4377336"/>
              <a:ext cx="644681" cy="2107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rgbClr val="800080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6732240" y="4149080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Р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5220072" y="4221088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L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5" name="Управляющая кнопка: настраиваемая 13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6" name="Object 7"/>
          <p:cNvGraphicFramePr>
            <a:graphicFrameLocks noChangeAspect="1"/>
          </p:cNvGraphicFramePr>
          <p:nvPr/>
        </p:nvGraphicFramePr>
        <p:xfrm>
          <a:off x="395536" y="5157192"/>
          <a:ext cx="2807990" cy="13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2" imgW="30480000" imgH="15240000" progId="Equation.3">
                  <p:embed/>
                </p:oleObj>
              </mc:Choice>
              <mc:Fallback>
                <p:oleObj name="Формула" r:id="rId12" imgW="30480000" imgH="152400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536" y="5157192"/>
                        <a:ext cx="2807990" cy="1319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Правая фигурная скобка 136"/>
          <p:cNvSpPr/>
          <p:nvPr/>
        </p:nvSpPr>
        <p:spPr>
          <a:xfrm>
            <a:off x="3275856" y="5085184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3563888" y="5373216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39" name="Управляющая кнопка: далее 138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2651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75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8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78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7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98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8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90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9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1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02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11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07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5" name="Прямоугольник 104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6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Группа 11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4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15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4" imgW="20116800" imgH="4876800" progId="Equation.3">
                    <p:embed/>
                  </p:oleObj>
                </mc:Choice>
                <mc:Fallback>
                  <p:oleObj name="Формула" r:id="rId4" imgW="20116800" imgH="4876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7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6" imgW="16154400" imgH="4267200" progId="Equation.3">
                    <p:embed/>
                  </p:oleObj>
                </mc:Choice>
                <mc:Fallback>
                  <p:oleObj name="Формула" r:id="rId6" imgW="16154400" imgH="42672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8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119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29" name="Object 7"/>
          <p:cNvGraphicFramePr>
            <a:graphicFrameLocks noChangeAspect="1"/>
          </p:cNvGraphicFramePr>
          <p:nvPr/>
        </p:nvGraphicFramePr>
        <p:xfrm>
          <a:off x="251520" y="386104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8" imgW="11582400" imgH="4267200" progId="Equation.3">
                  <p:embed/>
                </p:oleObj>
              </mc:Choice>
              <mc:Fallback>
                <p:oleObj name="Формула" r:id="rId8" imgW="11582400" imgH="4267200" progId="Equation.3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386104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"/>
          <p:cNvGraphicFramePr>
            <a:graphicFrameLocks noChangeAspect="1"/>
          </p:cNvGraphicFramePr>
          <p:nvPr/>
        </p:nvGraphicFramePr>
        <p:xfrm>
          <a:off x="1475656" y="3789040"/>
          <a:ext cx="32908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0" imgW="29870400" imgH="5486400" progId="Equation.3">
                  <p:embed/>
                </p:oleObj>
              </mc:Choice>
              <mc:Fallback>
                <p:oleObj name="Формула" r:id="rId10" imgW="29870400" imgH="54864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5656" y="3789040"/>
                        <a:ext cx="3290887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Управляющая кнопка: настраиваемая 13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2" name="Object 9"/>
          <p:cNvGraphicFramePr>
            <a:graphicFrameLocks noChangeAspect="1"/>
          </p:cNvGraphicFramePr>
          <p:nvPr/>
        </p:nvGraphicFramePr>
        <p:xfrm>
          <a:off x="395536" y="4221088"/>
          <a:ext cx="29210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12" imgW="26517600" imgH="5486400" progId="Equation.3">
                  <p:embed/>
                </p:oleObj>
              </mc:Choice>
              <mc:Fallback>
                <p:oleObj name="Формула" r:id="rId12" imgW="26517600" imgH="5486400" progId="Equation.3">
                  <p:embed/>
                  <p:pic>
                    <p:nvPicPr>
                      <p:cNvPr id="0" name="Изображение 1843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536" y="4221088"/>
                        <a:ext cx="2921000" cy="566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Стрелка вправо с вырезом 132"/>
          <p:cNvSpPr/>
          <p:nvPr/>
        </p:nvSpPr>
        <p:spPr>
          <a:xfrm>
            <a:off x="3347864" y="43651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право с вырезом 133"/>
          <p:cNvSpPr/>
          <p:nvPr/>
        </p:nvSpPr>
        <p:spPr>
          <a:xfrm>
            <a:off x="251520" y="4869160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5" name="Object 10"/>
          <p:cNvGraphicFramePr>
            <a:graphicFrameLocks noChangeAspect="1"/>
          </p:cNvGraphicFramePr>
          <p:nvPr/>
        </p:nvGraphicFramePr>
        <p:xfrm>
          <a:off x="1235075" y="4754563"/>
          <a:ext cx="3627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4" imgW="32918400" imgH="4876800" progId="Equation.3">
                  <p:embed/>
                </p:oleObj>
              </mc:Choice>
              <mc:Fallback>
                <p:oleObj name="Формула" r:id="rId14" imgW="32918400" imgH="4876800" progId="Equation.3">
                  <p:embed/>
                  <p:pic>
                    <p:nvPicPr>
                      <p:cNvPr id="0" name="Изображение 1843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35075" y="4754563"/>
                        <a:ext cx="3627438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1"/>
          <p:cNvGraphicFramePr>
            <a:graphicFrameLocks noChangeAspect="1"/>
          </p:cNvGraphicFramePr>
          <p:nvPr/>
        </p:nvGraphicFramePr>
        <p:xfrm>
          <a:off x="234950" y="5300663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6" imgW="11887200" imgH="4267200" progId="Equation.3">
                  <p:embed/>
                </p:oleObj>
              </mc:Choice>
              <mc:Fallback>
                <p:oleObj name="Формула" r:id="rId16" imgW="11887200" imgH="42672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4950" y="5300663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2"/>
          <p:cNvGraphicFramePr>
            <a:graphicFrameLocks noChangeAspect="1"/>
          </p:cNvGraphicFramePr>
          <p:nvPr/>
        </p:nvGraphicFramePr>
        <p:xfrm>
          <a:off x="1531938" y="5229225"/>
          <a:ext cx="33242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18" imgW="30175200" imgH="5486400" progId="Equation.3">
                  <p:embed/>
                </p:oleObj>
              </mc:Choice>
              <mc:Fallback>
                <p:oleObj name="Формула" r:id="rId18" imgW="30175200" imgH="5486400" progId="Equation.3">
                  <p:embed/>
                  <p:pic>
                    <p:nvPicPr>
                      <p:cNvPr id="0" name="Изображение 1844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31938" y="5229225"/>
                        <a:ext cx="3324225" cy="566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13"/>
          <p:cNvGraphicFramePr>
            <a:graphicFrameLocks noChangeAspect="1"/>
          </p:cNvGraphicFramePr>
          <p:nvPr/>
        </p:nvGraphicFramePr>
        <p:xfrm>
          <a:off x="395536" y="5661248"/>
          <a:ext cx="2921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20" imgW="26517600" imgH="5486400" progId="Equation.3">
                  <p:embed/>
                </p:oleObj>
              </mc:Choice>
              <mc:Fallback>
                <p:oleObj name="Формула" r:id="rId20" imgW="26517600" imgH="5486400" progId="Equation.3">
                  <p:embed/>
                  <p:pic>
                    <p:nvPicPr>
                      <p:cNvPr id="0" name="Изображение 1844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5536" y="5661248"/>
                        <a:ext cx="2921000" cy="566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Стрелка вправо с вырезом 138"/>
          <p:cNvSpPr/>
          <p:nvPr/>
        </p:nvSpPr>
        <p:spPr>
          <a:xfrm>
            <a:off x="3419872" y="580526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трелка вправо с вырезом 139"/>
          <p:cNvSpPr/>
          <p:nvPr/>
        </p:nvSpPr>
        <p:spPr>
          <a:xfrm>
            <a:off x="179512" y="623731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1" name="Object 14"/>
          <p:cNvGraphicFramePr>
            <a:graphicFrameLocks noChangeAspect="1"/>
          </p:cNvGraphicFramePr>
          <p:nvPr/>
        </p:nvGraphicFramePr>
        <p:xfrm>
          <a:off x="1187624" y="6093296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Формула" r:id="rId22" imgW="32918400" imgH="4876800" progId="Equation.3">
                  <p:embed/>
                </p:oleObj>
              </mc:Choice>
              <mc:Fallback>
                <p:oleObj name="Формула" r:id="rId22" imgW="32918400" imgH="4876800" progId="Equation.3">
                  <p:embed/>
                  <p:pic>
                    <p:nvPicPr>
                      <p:cNvPr id="0" name="Изображение 18442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87624" y="6093296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Прямоугольник 141"/>
          <p:cNvSpPr/>
          <p:nvPr/>
        </p:nvSpPr>
        <p:spPr>
          <a:xfrm>
            <a:off x="395536" y="5733256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43" name="Управляющая кнопка: далее 142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9" grpId="0" animBg="1"/>
      <p:bldP spid="140" grpId="0" animBg="1"/>
      <p:bldP spid="1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51520" y="1412776"/>
            <a:ext cx="8712968" cy="775400"/>
            <a:chOff x="251520" y="4221088"/>
            <a:chExt cx="8712968" cy="775400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51520" y="4221088"/>
              <a:ext cx="8712968" cy="7754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</p:spPr>
        </p:pic>
        <p:sp>
          <p:nvSpPr>
            <p:cNvPr id="60" name="Прямоугольник 59"/>
            <p:cNvSpPr/>
            <p:nvPr/>
          </p:nvSpPr>
          <p:spPr>
            <a:xfrm>
              <a:off x="323528" y="4293096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4437112"/>
              <a:ext cx="8208913" cy="39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4" name="Группа 121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66" name="Группа 21"/>
              <p:cNvGrpSpPr/>
              <p:nvPr/>
            </p:nvGrpSpPr>
            <p:grpSpPr>
              <a:xfrm>
                <a:off x="1979712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77" name="Прямоугольник 76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52613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95736" y="458112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Группа 117"/>
              <p:cNvGrpSpPr/>
              <p:nvPr/>
            </p:nvGrpSpPr>
            <p:grpSpPr>
              <a:xfrm>
                <a:off x="2555776" y="2924944"/>
                <a:ext cx="2664296" cy="1944216"/>
                <a:chOff x="2555776" y="2780928"/>
                <a:chExt cx="2664296" cy="1944216"/>
              </a:xfrm>
            </p:grpSpPr>
            <p:cxnSp>
              <p:nvCxnSpPr>
                <p:cNvPr id="73" name="Прямая соединительная линия 90"/>
                <p:cNvCxnSpPr/>
                <p:nvPr/>
              </p:nvCxnSpPr>
              <p:spPr>
                <a:xfrm>
                  <a:off x="3635896" y="2780928"/>
                  <a:ext cx="1584176" cy="1512168"/>
                </a:xfrm>
                <a:prstGeom prst="straightConnector1">
                  <a:avLst/>
                </a:prstGeom>
                <a:ln w="412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90"/>
                <p:cNvCxnSpPr/>
                <p:nvPr/>
              </p:nvCxnSpPr>
              <p:spPr>
                <a:xfrm flipH="1">
                  <a:off x="2915816" y="2780928"/>
                  <a:ext cx="720080" cy="360040"/>
                </a:xfrm>
                <a:prstGeom prst="straightConnector1">
                  <a:avLst/>
                </a:prstGeom>
                <a:ln w="412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90"/>
                <p:cNvCxnSpPr/>
                <p:nvPr/>
              </p:nvCxnSpPr>
              <p:spPr>
                <a:xfrm flipH="1">
                  <a:off x="2555776" y="3140968"/>
                  <a:ext cx="360040" cy="1584176"/>
                </a:xfrm>
                <a:prstGeom prst="straightConnector1">
                  <a:avLst/>
                </a:prstGeom>
                <a:ln w="412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90"/>
                <p:cNvCxnSpPr/>
                <p:nvPr/>
              </p:nvCxnSpPr>
              <p:spPr>
                <a:xfrm flipV="1">
                  <a:off x="2555776" y="4293096"/>
                  <a:ext cx="2664296" cy="432048"/>
                </a:xfrm>
                <a:prstGeom prst="straightConnector1">
                  <a:avLst/>
                </a:prstGeom>
                <a:ln w="412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2555776" y="285293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63888" y="2564904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148064" y="422108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979712" y="4797152"/>
              <a:ext cx="4904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четырёхугольника:</a:t>
              </a:r>
              <a:endPara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9" name="Object 9"/>
          <p:cNvGraphicFramePr>
            <a:graphicFrameLocks noChangeAspect="1"/>
          </p:cNvGraphicFramePr>
          <p:nvPr/>
        </p:nvGraphicFramePr>
        <p:xfrm>
          <a:off x="2411760" y="5517232"/>
          <a:ext cx="4057181" cy="60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Формула" r:id="rId3" imgW="30784800" imgH="4876800" progId="Equation.3">
                  <p:embed/>
                </p:oleObj>
              </mc:Choice>
              <mc:Fallback>
                <p:oleObj name="Формула" r:id="rId3" imgW="30784800" imgH="4876800" progId="Equation.3">
                  <p:embed/>
                  <p:pic>
                    <p:nvPicPr>
                      <p:cNvPr id="0" name="Изображение 1945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5517232"/>
                        <a:ext cx="4057181" cy="6084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445224"/>
            <a:ext cx="8712968" cy="792088"/>
          </a:xfrm>
          <a:prstGeom prst="rect">
            <a:avLst/>
          </a:prstGeom>
          <a:noFill/>
          <a:ln w="38100">
            <a:solidFill>
              <a:srgbClr val="995013"/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8712968" cy="1002084"/>
          </a:xfrm>
          <a:prstGeom prst="rect">
            <a:avLst/>
          </a:prstGeom>
          <a:noFill/>
          <a:ln w="38100">
            <a:solidFill>
              <a:srgbClr val="995013"/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276872"/>
            <a:ext cx="8712968" cy="829716"/>
          </a:xfrm>
          <a:prstGeom prst="rect">
            <a:avLst/>
          </a:prstGeom>
          <a:noFill/>
          <a:ln w="38100">
            <a:solidFill>
              <a:srgbClr val="995013"/>
            </a:solidFill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1520" y="3212976"/>
            <a:ext cx="8712968" cy="864096"/>
            <a:chOff x="251520" y="3356992"/>
            <a:chExt cx="8712968" cy="8640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51520" y="3356992"/>
              <a:ext cx="8712968" cy="8640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5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3528" y="3573016"/>
              <a:ext cx="7344816" cy="32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221088"/>
            <a:ext cx="8712968" cy="108091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№9. Многоугольники. Параллелограмм. Прямоугольник.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2810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50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2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Параллелограмм 4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7504" y="2564904"/>
            <a:ext cx="7056784" cy="4176464"/>
            <a:chOff x="107504" y="2636912"/>
            <a:chExt cx="7056784" cy="4176464"/>
          </a:xfrm>
        </p:grpSpPr>
        <p:grpSp>
          <p:nvGrpSpPr>
            <p:cNvPr id="52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60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58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62" name="Управляющая кнопка: домой 61">
            <a:hlinkClick r:id="rId3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8712968" cy="1080120"/>
          </a:xfrm>
          <a:prstGeom prst="rect">
            <a:avLst/>
          </a:prstGeom>
          <a:noFill/>
          <a:ln w="38100">
            <a:solidFill>
              <a:srgbClr val="B3190D"/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251520" y="2348880"/>
            <a:ext cx="8712968" cy="808782"/>
            <a:chOff x="251520" y="2420888"/>
            <a:chExt cx="8712968" cy="808782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2420888"/>
              <a:ext cx="8712968" cy="808782"/>
            </a:xfrm>
            <a:prstGeom prst="rect">
              <a:avLst/>
            </a:prstGeom>
            <a:noFill/>
            <a:ln w="38100">
              <a:solidFill>
                <a:srgbClr val="A33A1D"/>
              </a:solidFill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323528" y="2492896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2733918"/>
              <a:ext cx="7704856" cy="29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251520" y="3284984"/>
            <a:ext cx="8712968" cy="802513"/>
            <a:chOff x="251520" y="3429000"/>
            <a:chExt cx="8712968" cy="802513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520" y="3429000"/>
              <a:ext cx="8712968" cy="802513"/>
            </a:xfrm>
            <a:prstGeom prst="rect">
              <a:avLst/>
            </a:prstGeom>
            <a:noFill/>
            <a:ln w="38100">
              <a:solidFill>
                <a:srgbClr val="A33A1D"/>
              </a:solidFill>
              <a:miter lim="800000"/>
              <a:headEnd/>
              <a:tailEnd/>
            </a:ln>
          </p:spPr>
        </p:pic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520" y="3429000"/>
              <a:ext cx="8712968" cy="79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221088"/>
            <a:ext cx="8712968" cy="493128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4869161"/>
            <a:ext cx="8712969" cy="136815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9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3568" y="4509120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5536" y="1484784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55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55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645024"/>
            <a:ext cx="530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и  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соседние вершины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80112" y="98072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87624" y="1556792"/>
            <a:ext cx="3909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 = 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АС = 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5661248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8024" y="4653136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5616" y="2276872"/>
            <a:ext cx="811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любую точку плоскости, расположенную  вне </a:t>
            </a:r>
            <a:endParaRPr lang="ru-RU" sz="24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прямой, можно провести единственную прямую, </a:t>
            </a:r>
            <a:endParaRPr lang="ru-RU" sz="24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параллельную данной</a:t>
            </a:r>
            <a:endParaRPr lang="ru-RU" sz="24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7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46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7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78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66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grpSp>
          <p:nvGrpSpPr>
            <p:cNvPr id="50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52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pic>
        <p:nvPicPr>
          <p:cNvPr id="9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8712968" cy="1080120"/>
          </a:xfrm>
          <a:prstGeom prst="rect">
            <a:avLst/>
          </a:prstGeom>
          <a:noFill/>
          <a:ln w="38100">
            <a:solidFill>
              <a:srgbClr val="B3190D"/>
            </a:solidFill>
            <a:miter lim="800000"/>
            <a:headEnd/>
            <a:tailEnd/>
          </a:ln>
        </p:spPr>
      </p:pic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Группа 154"/>
          <p:cNvGrpSpPr/>
          <p:nvPr/>
        </p:nvGrpSpPr>
        <p:grpSpPr>
          <a:xfrm>
            <a:off x="1979712" y="2492896"/>
            <a:ext cx="7056784" cy="4248472"/>
            <a:chOff x="107504" y="2492896"/>
            <a:chExt cx="7056784" cy="4248472"/>
          </a:xfrm>
        </p:grpSpPr>
        <p:grpSp>
          <p:nvGrpSpPr>
            <p:cNvPr id="95" name="Группа 82"/>
            <p:cNvGrpSpPr/>
            <p:nvPr/>
          </p:nvGrpSpPr>
          <p:grpSpPr>
            <a:xfrm>
              <a:off x="107504" y="2564904"/>
              <a:ext cx="7056784" cy="4176464"/>
              <a:chOff x="4644008" y="1152128"/>
              <a:chExt cx="7056784" cy="4176464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4644008" y="1152128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08" name="Object 3"/>
              <p:cNvGraphicFramePr>
                <a:graphicFrameLocks noChangeAspect="1"/>
              </p:cNvGraphicFramePr>
              <p:nvPr/>
            </p:nvGraphicFramePr>
            <p:xfrm>
              <a:off x="4788024" y="1296144"/>
              <a:ext cx="1900474" cy="4479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1" name="Формула" r:id="rId3" imgW="14935200" imgH="3962400" progId="Equation.3">
                      <p:embed/>
                    </p:oleObj>
                  </mc:Choice>
                  <mc:Fallback>
                    <p:oleObj name="Формула" r:id="rId3" imgW="14935200" imgH="3962400" progId="Equation.3">
                      <p:embed/>
                      <p:pic>
                        <p:nvPicPr>
                          <p:cNvPr id="0" name="Изображение 2048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788024" y="1296144"/>
                            <a:ext cx="1900474" cy="44792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4"/>
              <p:cNvGraphicFramePr>
                <a:graphicFrameLocks noChangeAspect="1"/>
              </p:cNvGraphicFramePr>
              <p:nvPr/>
            </p:nvGraphicFramePr>
            <p:xfrm>
              <a:off x="4860032" y="2808312"/>
              <a:ext cx="787400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2" name="Формула" r:id="rId5" imgW="7924800" imgH="3352800" progId="Equation.3">
                      <p:embed/>
                    </p:oleObj>
                  </mc:Choice>
                  <mc:Fallback>
                    <p:oleObj name="Формула" r:id="rId5" imgW="7924800" imgH="3352800" progId="Equation.3">
                      <p:embed/>
                      <p:pic>
                        <p:nvPicPr>
                          <p:cNvPr id="0" name="Изображение 2048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860032" y="2808312"/>
                            <a:ext cx="787400" cy="31273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9"/>
              <p:cNvGraphicFramePr>
                <a:graphicFrameLocks noChangeAspect="1"/>
              </p:cNvGraphicFramePr>
              <p:nvPr/>
            </p:nvGraphicFramePr>
            <p:xfrm>
              <a:off x="4788024" y="2304256"/>
              <a:ext cx="2657417" cy="4498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3" name="Формула" r:id="rId7" imgW="23774400" imgH="4267200" progId="Equation.3">
                      <p:embed/>
                    </p:oleObj>
                  </mc:Choice>
                  <mc:Fallback>
                    <p:oleObj name="Формула" r:id="rId7" imgW="23774400" imgH="4267200" progId="Equation.3">
                      <p:embed/>
                      <p:pic>
                        <p:nvPicPr>
                          <p:cNvPr id="0" name="Изображение 2048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304256"/>
                            <a:ext cx="2657417" cy="44983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6" name="Группа 86"/>
            <p:cNvGrpSpPr/>
            <p:nvPr/>
          </p:nvGrpSpPr>
          <p:grpSpPr>
            <a:xfrm>
              <a:off x="2843808" y="2492896"/>
              <a:ext cx="4248472" cy="2232248"/>
              <a:chOff x="0" y="1219087"/>
              <a:chExt cx="4973411" cy="4344731"/>
            </a:xfrm>
          </p:grpSpPr>
          <p:sp>
            <p:nvSpPr>
              <p:cNvPr id="97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AutoShape 5"/>
              <p:cNvSpPr>
                <a:spLocks noChangeArrowheads="1"/>
              </p:cNvSpPr>
              <p:nvPr/>
            </p:nvSpPr>
            <p:spPr bwMode="auto">
              <a:xfrm>
                <a:off x="2843213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758656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7"/>
              <p:cNvSpPr txBox="1">
                <a:spLocks noChangeArrowheads="1"/>
              </p:cNvSpPr>
              <p:nvPr/>
            </p:nvSpPr>
            <p:spPr bwMode="auto">
              <a:xfrm>
                <a:off x="3287509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Text Box 9"/>
              <p:cNvSpPr txBox="1">
                <a:spLocks noChangeArrowheads="1"/>
              </p:cNvSpPr>
              <p:nvPr/>
            </p:nvSpPr>
            <p:spPr bwMode="auto">
              <a:xfrm>
                <a:off x="2555874" y="4868864"/>
                <a:ext cx="417668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11"/>
              <p:cNvSpPr txBox="1">
                <a:spLocks noChangeArrowheads="1"/>
              </p:cNvSpPr>
              <p:nvPr/>
            </p:nvSpPr>
            <p:spPr bwMode="auto">
              <a:xfrm>
                <a:off x="457200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Line 12"/>
              <p:cNvSpPr>
                <a:spLocks noChangeShapeType="1"/>
              </p:cNvSpPr>
              <p:nvPr/>
            </p:nvSpPr>
            <p:spPr bwMode="auto">
              <a:xfrm>
                <a:off x="468313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13"/>
              <p:cNvSpPr>
                <a:spLocks noChangeShapeType="1"/>
              </p:cNvSpPr>
              <p:nvPr/>
            </p:nvSpPr>
            <p:spPr bwMode="auto">
              <a:xfrm>
                <a:off x="2987675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11" name="Object 24"/>
          <p:cNvGraphicFramePr>
            <a:graphicFrameLocks noChangeAspect="1"/>
          </p:cNvGraphicFramePr>
          <p:nvPr/>
        </p:nvGraphicFramePr>
        <p:xfrm>
          <a:off x="3635896" y="5661248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9" imgW="23774400" imgH="4267200" progId="Equation.3">
                  <p:embed/>
                </p:oleObj>
              </mc:Choice>
              <mc:Fallback>
                <p:oleObj name="Формула" r:id="rId9" imgW="23774400" imgH="4267200" progId="Equation.3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5661248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23"/>
          <p:cNvGraphicFramePr>
            <a:graphicFrameLocks noChangeAspect="1"/>
          </p:cNvGraphicFramePr>
          <p:nvPr/>
        </p:nvGraphicFramePr>
        <p:xfrm>
          <a:off x="2123728" y="4797152"/>
          <a:ext cx="320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1" imgW="32308800" imgH="4267200" progId="Equation.3">
                  <p:embed/>
                </p:oleObj>
              </mc:Choice>
              <mc:Fallback>
                <p:oleObj name="Формула" r:id="rId11" imgW="32308800" imgH="42672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3728" y="4797152"/>
                        <a:ext cx="3209925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Стрелка вправо с вырезом 112"/>
          <p:cNvSpPr/>
          <p:nvPr/>
        </p:nvSpPr>
        <p:spPr>
          <a:xfrm>
            <a:off x="2267744" y="566124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635896" y="5589240"/>
            <a:ext cx="237626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6012160" y="5589240"/>
            <a:ext cx="2826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трём сторонам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6" name="Стрелка вправо с вырезом 115"/>
          <p:cNvSpPr/>
          <p:nvPr/>
        </p:nvSpPr>
        <p:spPr>
          <a:xfrm>
            <a:off x="5436096" y="4869160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2123728" y="3284984"/>
            <a:ext cx="194421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Управляющая кнопка: далее 11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/>
      <p:bldP spid="1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grpSp>
        <p:nvGrpSpPr>
          <p:cNvPr id="102" name="Группа 101"/>
          <p:cNvGrpSpPr/>
          <p:nvPr/>
        </p:nvGrpSpPr>
        <p:grpSpPr>
          <a:xfrm>
            <a:off x="251520" y="1340768"/>
            <a:ext cx="8712968" cy="808782"/>
            <a:chOff x="251520" y="2420888"/>
            <a:chExt cx="8712968" cy="808782"/>
          </a:xfrm>
        </p:grpSpPr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2420888"/>
              <a:ext cx="8712968" cy="808782"/>
            </a:xfrm>
            <a:prstGeom prst="rect">
              <a:avLst/>
            </a:prstGeom>
            <a:noFill/>
            <a:ln w="38100">
              <a:solidFill>
                <a:srgbClr val="A33A1D"/>
              </a:solidFill>
              <a:miter lim="800000"/>
              <a:headEnd/>
              <a:tailEnd/>
            </a:ln>
          </p:spPr>
        </p:pic>
        <p:sp>
          <p:nvSpPr>
            <p:cNvPr id="104" name="Прямоугольник 103"/>
            <p:cNvSpPr/>
            <p:nvPr/>
          </p:nvSpPr>
          <p:spPr>
            <a:xfrm>
              <a:off x="323528" y="2492896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2733918"/>
              <a:ext cx="7704856" cy="29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6" name="Группа 20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07" name="Группа 21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Управляющая кнопка: настраиваемая 114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17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25" name="Прямоугольник 12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любую точку плоскости, расположенную вне данной прямой, можно провести единственную прямую, параллельную данной.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3131840" y="2564904"/>
              <a:ext cx="472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Аксиома параллельных прямых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211960" y="5877272"/>
              <a:ext cx="72008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067944" y="544522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7" name="Управляющая кнопка: далее 12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251520" y="1340768"/>
            <a:ext cx="8712968" cy="802513"/>
            <a:chOff x="251520" y="3429000"/>
            <a:chExt cx="8712968" cy="802513"/>
          </a:xfrm>
        </p:grpSpPr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51520" y="3429000"/>
              <a:ext cx="8712968" cy="802513"/>
            </a:xfrm>
            <a:prstGeom prst="rect">
              <a:avLst/>
            </a:prstGeom>
            <a:noFill/>
            <a:ln w="38100">
              <a:solidFill>
                <a:srgbClr val="A33A1D"/>
              </a:solidFill>
              <a:miter lim="800000"/>
              <a:headEnd/>
              <a:tailEnd/>
            </a:ln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429000"/>
              <a:ext cx="8712968" cy="79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87" name="Управляющая кнопка: настраиваемая 8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9" name="Группа 21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" name="Line 4"/>
            <p:cNvSpPr>
              <a:spLocks noChangeShapeType="1"/>
            </p:cNvSpPr>
            <p:nvPr/>
          </p:nvSpPr>
          <p:spPr bwMode="auto">
            <a:xfrm>
              <a:off x="5652517" y="652613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195736" y="45811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2555776" y="2924944"/>
              <a:ext cx="2664296" cy="1944216"/>
              <a:chOff x="2555776" y="2780928"/>
              <a:chExt cx="2664296" cy="1944216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3635896" y="2780928"/>
                <a:ext cx="1584176" cy="1512168"/>
              </a:xfrm>
              <a:prstGeom prst="straightConnector1">
                <a:avLst/>
              </a:prstGeom>
              <a:ln w="412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90"/>
              <p:cNvCxnSpPr/>
              <p:nvPr/>
            </p:nvCxnSpPr>
            <p:spPr>
              <a:xfrm flipH="1">
                <a:off x="2915816" y="2780928"/>
                <a:ext cx="720080" cy="360040"/>
              </a:xfrm>
              <a:prstGeom prst="straightConnector1">
                <a:avLst/>
              </a:prstGeom>
              <a:ln w="412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90"/>
              <p:cNvCxnSpPr/>
              <p:nvPr/>
            </p:nvCxnSpPr>
            <p:spPr>
              <a:xfrm flipH="1">
                <a:off x="2555776" y="3140968"/>
                <a:ext cx="360040" cy="1584176"/>
              </a:xfrm>
              <a:prstGeom prst="straightConnector1">
                <a:avLst/>
              </a:prstGeom>
              <a:ln w="412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90"/>
              <p:cNvCxnSpPr/>
              <p:nvPr/>
            </p:nvCxnSpPr>
            <p:spPr>
              <a:xfrm flipV="1">
                <a:off x="2555776" y="4293096"/>
                <a:ext cx="2664296" cy="432048"/>
              </a:xfrm>
              <a:prstGeom prst="straightConnector1">
                <a:avLst/>
              </a:prstGeom>
              <a:ln w="412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2555776" y="2852936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563888" y="256490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148064" y="42210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Управляющая кнопка: далее 12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3923928" y="5085184"/>
            <a:ext cx="4663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вершины,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вершине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87" name="Управляющая кнопка: настраиваемая 8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8712968" cy="493128"/>
          </a:xfrm>
          <a:prstGeom prst="rect">
            <a:avLst/>
          </a:prstGeom>
          <a:noFill/>
          <a:ln w="38100">
            <a:solidFill>
              <a:srgbClr val="A42518"/>
            </a:solidFill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21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" name="Line 4"/>
            <p:cNvSpPr>
              <a:spLocks noChangeShapeType="1"/>
            </p:cNvSpPr>
            <p:nvPr/>
          </p:nvSpPr>
          <p:spPr bwMode="auto">
            <a:xfrm>
              <a:off x="5652517" y="652613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123728" y="357301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707904" y="436510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07904" y="270892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64088" y="34290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Ромб 24"/>
            <p:cNvSpPr/>
            <p:nvPr/>
          </p:nvSpPr>
          <p:spPr>
            <a:xfrm>
              <a:off x="2483768" y="3140968"/>
              <a:ext cx="2952328" cy="1224136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омб 25"/>
            <p:cNvSpPr/>
            <p:nvPr/>
          </p:nvSpPr>
          <p:spPr>
            <a:xfrm rot="6480631">
              <a:off x="6378431" y="3787125"/>
              <a:ext cx="3168352" cy="1224136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омб 26"/>
            <p:cNvSpPr/>
            <p:nvPr/>
          </p:nvSpPr>
          <p:spPr>
            <a:xfrm rot="5179294">
              <a:off x="4780386" y="3861049"/>
              <a:ext cx="3168352" cy="1224136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195736" y="5229200"/>
            <a:ext cx="50299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Ромбом называется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которого все стороны равны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№10. Многоугольники. Параллелограмм. Ромб. Теорема Фалеса.</a:t>
            </a:r>
            <a:endParaRPr lang="ru-RU" dirty="0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8712969" cy="13712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6" name="Группа 45"/>
          <p:cNvGrpSpPr/>
          <p:nvPr/>
        </p:nvGrpSpPr>
        <p:grpSpPr>
          <a:xfrm>
            <a:off x="1799184" y="2564904"/>
            <a:ext cx="7344816" cy="4176464"/>
            <a:chOff x="1799184" y="2564904"/>
            <a:chExt cx="7344816" cy="4176464"/>
          </a:xfrm>
        </p:grpSpPr>
        <p:grpSp>
          <p:nvGrpSpPr>
            <p:cNvPr id="48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9" name="Picture 2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005064"/>
              <a:ext cx="5904656" cy="180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2336078" y="2564904"/>
              <a:ext cx="65159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параллельные прямые, пересекающие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угла, отсекают на одной его стороне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равные отрезки, то они отсекают равные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отрезки на другой его стороне (рис. а).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99184" y="5805264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Теорему Фалеса можно применять для деления отрезка на </a:t>
              </a:r>
              <a:r>
                <a:rPr lang="en-US" sz="24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равных частей (рис. б). 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4" name="Прямоугольник 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2267744" y="2852936"/>
              <a:ext cx="3240360" cy="172819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267744" y="4581128"/>
              <a:ext cx="3672408" cy="36004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3059832" y="2924944"/>
              <a:ext cx="72008" cy="2232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3779912" y="2924944"/>
              <a:ext cx="72008" cy="2232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4499992" y="2924944"/>
              <a:ext cx="72008" cy="2232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5292725" y="3068638"/>
            <a:ext cx="360680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4" imgW="28346400" imgH="5486400" progId="Equation.3">
                    <p:embed/>
                  </p:oleObj>
                </mc:Choice>
                <mc:Fallback>
                  <p:oleObj name="Формула" r:id="rId4" imgW="28346400" imgH="54864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92725" y="3068638"/>
                          <a:ext cx="3606800" cy="620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2699792" y="3789040"/>
            <a:ext cx="332720" cy="387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6" imgW="3962400" imgH="5181600" progId="Equation.3">
                    <p:embed/>
                  </p:oleObj>
                </mc:Choice>
                <mc:Fallback>
                  <p:oleObj name="Формула" r:id="rId6" imgW="3962400" imgH="51816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99792" y="3789040"/>
                          <a:ext cx="332720" cy="3871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4"/>
            <p:cNvGraphicFramePr>
              <a:graphicFrameLocks noChangeAspect="1"/>
            </p:cNvGraphicFramePr>
            <p:nvPr/>
          </p:nvGraphicFramePr>
          <p:xfrm>
            <a:off x="3419872" y="3356992"/>
            <a:ext cx="385762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8" imgW="4572000" imgH="5181600" progId="Equation.3">
                    <p:embed/>
                  </p:oleObj>
                </mc:Choice>
                <mc:Fallback>
                  <p:oleObj name="Формула" r:id="rId8" imgW="4572000" imgH="51816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19872" y="3356992"/>
                          <a:ext cx="385762" cy="387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"/>
            <p:cNvGraphicFramePr>
              <a:graphicFrameLocks noChangeAspect="1"/>
            </p:cNvGraphicFramePr>
            <p:nvPr/>
          </p:nvGraphicFramePr>
          <p:xfrm>
            <a:off x="4211960" y="2996952"/>
            <a:ext cx="3587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10" imgW="4267200" imgH="5486400" progId="Equation.3">
                    <p:embed/>
                  </p:oleObj>
                </mc:Choice>
                <mc:Fallback>
                  <p:oleObj name="Формула" r:id="rId10" imgW="4267200" imgH="54864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11960" y="2996952"/>
                          <a:ext cx="358775" cy="409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2699792" y="4653136"/>
            <a:ext cx="33178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2" imgW="3962400" imgH="5181600" progId="Equation.3">
                    <p:embed/>
                  </p:oleObj>
                </mc:Choice>
                <mc:Fallback>
                  <p:oleObj name="Формула" r:id="rId12" imgW="3962400" imgH="51816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99792" y="4653136"/>
                          <a:ext cx="331787" cy="387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7"/>
            <p:cNvGraphicFramePr>
              <a:graphicFrameLocks noChangeAspect="1"/>
            </p:cNvGraphicFramePr>
            <p:nvPr/>
          </p:nvGraphicFramePr>
          <p:xfrm>
            <a:off x="3419872" y="4725144"/>
            <a:ext cx="38417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Формула" r:id="rId14" imgW="4572000" imgH="5181600" progId="Equation.3">
                    <p:embed/>
                  </p:oleObj>
                </mc:Choice>
                <mc:Fallback>
                  <p:oleObj name="Формула" r:id="rId14" imgW="4572000" imgH="5181600" progId="Equation.3">
                    <p:embed/>
                    <p:pic>
                      <p:nvPicPr>
                        <p:cNvPr id="0" name="Изображение 215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419872" y="4725144"/>
                          <a:ext cx="384175" cy="387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8"/>
            <p:cNvGraphicFramePr>
              <a:graphicFrameLocks noChangeAspect="1"/>
            </p:cNvGraphicFramePr>
            <p:nvPr/>
          </p:nvGraphicFramePr>
          <p:xfrm>
            <a:off x="4127500" y="4786313"/>
            <a:ext cx="357188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Формула" r:id="rId16" imgW="4267200" imgH="5486400" progId="Equation.3">
                    <p:embed/>
                  </p:oleObj>
                </mc:Choice>
                <mc:Fallback>
                  <p:oleObj name="Формула" r:id="rId16" imgW="4267200" imgH="5486400" progId="Equation.3">
                    <p:embed/>
                    <p:pic>
                      <p:nvPicPr>
                        <p:cNvPr id="0" name="Изображение 215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27500" y="4786313"/>
                          <a:ext cx="357188" cy="409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9"/>
            <p:cNvGraphicFramePr>
              <a:graphicFrameLocks noChangeAspect="1"/>
            </p:cNvGraphicFramePr>
            <p:nvPr/>
          </p:nvGraphicFramePr>
          <p:xfrm>
            <a:off x="5292080" y="3573016"/>
            <a:ext cx="224948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Формула" r:id="rId18" imgW="17678400" imgH="5181600" progId="Equation.3">
                    <p:embed/>
                  </p:oleObj>
                </mc:Choice>
                <mc:Fallback>
                  <p:oleObj name="Формула" r:id="rId18" imgW="17678400" imgH="5181600" progId="Equation.3">
                    <p:embed/>
                    <p:pic>
                      <p:nvPicPr>
                        <p:cNvPr id="0" name="Изображение 215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92080" y="3573016"/>
                          <a:ext cx="2249487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0"/>
            <p:cNvGraphicFramePr>
              <a:graphicFrameLocks noChangeAspect="1"/>
            </p:cNvGraphicFramePr>
            <p:nvPr/>
          </p:nvGraphicFramePr>
          <p:xfrm>
            <a:off x="6156176" y="4149080"/>
            <a:ext cx="1630362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Формула" r:id="rId20" imgW="12801600" imgH="5486400" progId="Equation.3">
                    <p:embed/>
                  </p:oleObj>
                </mc:Choice>
                <mc:Fallback>
                  <p:oleObj name="Формула" r:id="rId20" imgW="12801600" imgH="5486400" progId="Equation.3">
                    <p:embed/>
                    <p:pic>
                      <p:nvPicPr>
                        <p:cNvPr id="0" name="Изображение 215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156176" y="4149080"/>
                          <a:ext cx="1630362" cy="622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Прямая соединительная линия 71"/>
            <p:cNvCxnSpPr/>
            <p:nvPr/>
          </p:nvCxnSpPr>
          <p:spPr>
            <a:xfrm>
              <a:off x="5436096" y="4149080"/>
              <a:ext cx="30963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995936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6" name="Object 3"/>
          <p:cNvGraphicFramePr>
            <a:graphicFrameLocks noChangeAspect="1"/>
          </p:cNvGraphicFramePr>
          <p:nvPr/>
        </p:nvGraphicFramePr>
        <p:xfrm>
          <a:off x="2051720" y="5445224"/>
          <a:ext cx="3528392" cy="6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22" imgW="28956000" imgH="6096000" progId="Equation.3">
                  <p:embed/>
                </p:oleObj>
              </mc:Choice>
              <mc:Fallback>
                <p:oleObj name="Формула" r:id="rId22" imgW="28956000" imgH="6096000" progId="Equation.3">
                  <p:embed/>
                  <p:pic>
                    <p:nvPicPr>
                      <p:cNvPr id="0" name="Изображение 21513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51720" y="5445224"/>
                        <a:ext cx="3528392" cy="6612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"/>
          <p:cNvGraphicFramePr>
            <a:graphicFrameLocks noChangeAspect="1"/>
          </p:cNvGraphicFramePr>
          <p:nvPr/>
        </p:nvGraphicFramePr>
        <p:xfrm>
          <a:off x="2051720" y="5877272"/>
          <a:ext cx="36068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Формула" r:id="rId24" imgW="28346400" imgH="5486400" progId="Equation.3">
                  <p:embed/>
                </p:oleObj>
              </mc:Choice>
              <mc:Fallback>
                <p:oleObj name="Формула" r:id="rId24" imgW="28346400" imgH="5486400" progId="Equation.3">
                  <p:embed/>
                  <p:pic>
                    <p:nvPicPr>
                      <p:cNvPr id="0" name="Изображение 2151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5877272"/>
                        <a:ext cx="3606800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Правая фигурная скобка 77"/>
          <p:cNvSpPr/>
          <p:nvPr/>
        </p:nvSpPr>
        <p:spPr>
          <a:xfrm>
            <a:off x="5508104" y="5373216"/>
            <a:ext cx="288032" cy="1152128"/>
          </a:xfrm>
          <a:prstGeom prst="rightBrace">
            <a:avLst>
              <a:gd name="adj1" fmla="val 36281"/>
              <a:gd name="adj2" fmla="val 45969"/>
            </a:avLst>
          </a:prstGeom>
          <a:ln w="28575">
            <a:solidFill>
              <a:srgbClr val="B319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с вырезом 78"/>
          <p:cNvSpPr/>
          <p:nvPr/>
        </p:nvSpPr>
        <p:spPr>
          <a:xfrm>
            <a:off x="5868144" y="5733256"/>
            <a:ext cx="936104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0" name="Object 9"/>
          <p:cNvGraphicFramePr>
            <a:graphicFrameLocks noChangeAspect="1"/>
          </p:cNvGraphicFramePr>
          <p:nvPr/>
        </p:nvGraphicFramePr>
        <p:xfrm>
          <a:off x="6876256" y="5589240"/>
          <a:ext cx="2016224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25" imgW="17983200" imgH="5486400" progId="Equation.3">
                  <p:embed/>
                </p:oleObj>
              </mc:Choice>
              <mc:Fallback>
                <p:oleObj name="Формула" r:id="rId25" imgW="17983200" imgH="5486400" progId="Equation.3">
                  <p:embed/>
                  <p:pic>
                    <p:nvPicPr>
                      <p:cNvPr id="0" name="Изображение 21515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76256" y="5589240"/>
                        <a:ext cx="2016224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Прямоугольник 80"/>
          <p:cNvSpPr/>
          <p:nvPr/>
        </p:nvSpPr>
        <p:spPr>
          <a:xfrm>
            <a:off x="6804248" y="5661248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3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домой 81">
            <a:hlinkClick r:id="rId27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4697760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4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67544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67544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2564904"/>
            <a:ext cx="287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сантиметров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5661248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98072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1700808"/>
            <a:ext cx="784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равенства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катетам =&gt; равенство гипотенуз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7624" y="3212976"/>
            <a:ext cx="811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любую точку плоскости, расположенную  вне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прямой, можно провести единственную прямую,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параллельную данной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0032" y="4365104"/>
            <a:ext cx="34656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Соответственные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равны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979712" y="2492896"/>
            <a:ext cx="7056784" cy="4248472"/>
            <a:chOff x="1979712" y="2492896"/>
            <a:chExt cx="7056784" cy="42484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979712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" name="Группа 13"/>
            <p:cNvGrpSpPr/>
            <p:nvPr/>
          </p:nvGrpSpPr>
          <p:grpSpPr>
            <a:xfrm>
              <a:off x="2123728" y="2564904"/>
              <a:ext cx="3044797" cy="2004593"/>
              <a:chOff x="728281" y="806695"/>
              <a:chExt cx="7733220" cy="5437166"/>
            </a:xfrm>
          </p:grpSpPr>
          <p:sp>
            <p:nvSpPr>
              <p:cNvPr id="117" name="Line 3"/>
              <p:cNvSpPr>
                <a:spLocks noChangeShapeType="1"/>
              </p:cNvSpPr>
              <p:nvPr/>
            </p:nvSpPr>
            <p:spPr bwMode="auto">
              <a:xfrm>
                <a:off x="5724525" y="57340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Text Box 5"/>
              <p:cNvSpPr txBox="1">
                <a:spLocks noChangeArrowheads="1"/>
              </p:cNvSpPr>
              <p:nvPr/>
            </p:nvSpPr>
            <p:spPr bwMode="auto">
              <a:xfrm>
                <a:off x="920312" y="806695"/>
                <a:ext cx="807898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Text Box 6"/>
              <p:cNvSpPr txBox="1">
                <a:spLocks noChangeArrowheads="1"/>
              </p:cNvSpPr>
              <p:nvPr/>
            </p:nvSpPr>
            <p:spPr bwMode="auto">
              <a:xfrm>
                <a:off x="3821291" y="5242102"/>
                <a:ext cx="859169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728281" y="5242102"/>
                <a:ext cx="807897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8"/>
              <p:cNvSpPr>
                <a:spLocks noChangeArrowheads="1"/>
              </p:cNvSpPr>
              <p:nvPr/>
            </p:nvSpPr>
            <p:spPr bwMode="auto">
              <a:xfrm>
                <a:off x="133191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AutoShape 9"/>
              <p:cNvSpPr>
                <a:spLocks noChangeArrowheads="1"/>
              </p:cNvSpPr>
              <p:nvPr/>
            </p:nvSpPr>
            <p:spPr bwMode="auto">
              <a:xfrm>
                <a:off x="133191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rgbClr val="CC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Text Box 17"/>
              <p:cNvSpPr txBox="1">
                <a:spLocks noChangeArrowheads="1"/>
              </p:cNvSpPr>
              <p:nvPr/>
            </p:nvSpPr>
            <p:spPr bwMode="auto">
              <a:xfrm>
                <a:off x="4568908" y="806695"/>
                <a:ext cx="1202836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Text Box 18"/>
              <p:cNvSpPr txBox="1">
                <a:spLocks noChangeArrowheads="1"/>
              </p:cNvSpPr>
              <p:nvPr/>
            </p:nvSpPr>
            <p:spPr bwMode="auto">
              <a:xfrm>
                <a:off x="7601637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Text Box 19"/>
              <p:cNvSpPr txBox="1">
                <a:spLocks noChangeArrowheads="1"/>
              </p:cNvSpPr>
              <p:nvPr/>
            </p:nvSpPr>
            <p:spPr bwMode="auto">
              <a:xfrm>
                <a:off x="4508627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" name="Rectangle 20"/>
              <p:cNvSpPr>
                <a:spLocks noChangeArrowheads="1"/>
              </p:cNvSpPr>
              <p:nvPr/>
            </p:nvSpPr>
            <p:spPr bwMode="auto">
              <a:xfrm>
                <a:off x="493236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AutoShape 21"/>
              <p:cNvSpPr>
                <a:spLocks noChangeArrowheads="1"/>
              </p:cNvSpPr>
              <p:nvPr/>
            </p:nvSpPr>
            <p:spPr bwMode="auto">
              <a:xfrm>
                <a:off x="493236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rgbClr val="CC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95736" y="4365104"/>
              <a:ext cx="1514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катетам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267744" y="37170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07904" y="37170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843808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771800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283968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211960" y="414908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Группа 34"/>
            <p:cNvGrpSpPr/>
            <p:nvPr/>
          </p:nvGrpSpPr>
          <p:grpSpPr>
            <a:xfrm>
              <a:off x="5868144" y="2492896"/>
              <a:ext cx="3120363" cy="1993205"/>
              <a:chOff x="732293" y="588802"/>
              <a:chExt cx="7779383" cy="5422181"/>
            </a:xfrm>
          </p:grpSpPr>
          <p:sp>
            <p:nvSpPr>
              <p:cNvPr id="104" name="Line 3"/>
              <p:cNvSpPr>
                <a:spLocks noChangeShapeType="1"/>
              </p:cNvSpPr>
              <p:nvPr/>
            </p:nvSpPr>
            <p:spPr bwMode="auto">
              <a:xfrm>
                <a:off x="5724525" y="55181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Text Box 5"/>
              <p:cNvSpPr txBox="1">
                <a:spLocks noChangeArrowheads="1"/>
              </p:cNvSpPr>
              <p:nvPr/>
            </p:nvSpPr>
            <p:spPr bwMode="auto">
              <a:xfrm>
                <a:off x="900115" y="588802"/>
                <a:ext cx="789035" cy="871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" name="Text Box 6"/>
              <p:cNvSpPr txBox="1">
                <a:spLocks noChangeArrowheads="1"/>
              </p:cNvSpPr>
              <p:nvPr/>
            </p:nvSpPr>
            <p:spPr bwMode="auto">
              <a:xfrm>
                <a:off x="3585269" y="5006276"/>
                <a:ext cx="789035" cy="871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732293" y="5006276"/>
                <a:ext cx="789035" cy="871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33191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AutoShape 9"/>
              <p:cNvSpPr>
                <a:spLocks noChangeArrowheads="1"/>
              </p:cNvSpPr>
              <p:nvPr/>
            </p:nvSpPr>
            <p:spPr bwMode="auto">
              <a:xfrm>
                <a:off x="133191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Text Box 15"/>
              <p:cNvSpPr txBox="1">
                <a:spLocks noChangeArrowheads="1"/>
              </p:cNvSpPr>
              <p:nvPr/>
            </p:nvSpPr>
            <p:spPr bwMode="auto">
              <a:xfrm>
                <a:off x="4424380" y="758706"/>
                <a:ext cx="876021" cy="1004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Text Box 16"/>
              <p:cNvSpPr txBox="1">
                <a:spLocks noChangeArrowheads="1"/>
              </p:cNvSpPr>
              <p:nvPr/>
            </p:nvSpPr>
            <p:spPr bwMode="auto">
              <a:xfrm>
                <a:off x="7667626" y="4868864"/>
                <a:ext cx="844050" cy="1004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Text Box 17"/>
              <p:cNvSpPr txBox="1">
                <a:spLocks noChangeArrowheads="1"/>
              </p:cNvSpPr>
              <p:nvPr/>
            </p:nvSpPr>
            <p:spPr bwMode="auto">
              <a:xfrm>
                <a:off x="4424380" y="5006277"/>
                <a:ext cx="844050" cy="1004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Rectangle 18"/>
              <p:cNvSpPr>
                <a:spLocks noChangeArrowheads="1"/>
              </p:cNvSpPr>
              <p:nvPr/>
            </p:nvSpPr>
            <p:spPr bwMode="auto">
              <a:xfrm>
                <a:off x="493236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AutoShape 19"/>
              <p:cNvSpPr>
                <a:spLocks noChangeArrowheads="1"/>
              </p:cNvSpPr>
              <p:nvPr/>
            </p:nvSpPr>
            <p:spPr bwMode="auto">
              <a:xfrm>
                <a:off x="493236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AutoShape 24"/>
              <p:cNvSpPr>
                <a:spLocks noChangeArrowheads="1"/>
              </p:cNvSpPr>
              <p:nvPr/>
            </p:nvSpPr>
            <p:spPr bwMode="auto">
              <a:xfrm rot="14989937">
                <a:off x="145176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AutoShape 25"/>
              <p:cNvSpPr>
                <a:spLocks noChangeArrowheads="1"/>
              </p:cNvSpPr>
              <p:nvPr/>
            </p:nvSpPr>
            <p:spPr bwMode="auto">
              <a:xfrm rot="14989937">
                <a:off x="505221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cxnSp>
          <p:nvCxnSpPr>
            <p:cNvPr id="65" name="Прямая соединительная линия 64"/>
            <p:cNvCxnSpPr/>
            <p:nvPr/>
          </p:nvCxnSpPr>
          <p:spPr>
            <a:xfrm>
              <a:off x="6012160" y="37170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452320" y="37890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652120" y="4365104"/>
              <a:ext cx="311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катету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острому углу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Группа 51"/>
            <p:cNvGrpSpPr/>
            <p:nvPr/>
          </p:nvGrpSpPr>
          <p:grpSpPr>
            <a:xfrm>
              <a:off x="2123728" y="4581128"/>
              <a:ext cx="3044797" cy="1930533"/>
              <a:chOff x="728279" y="737478"/>
              <a:chExt cx="7733220" cy="5471148"/>
            </a:xfrm>
          </p:grpSpPr>
          <p:sp>
            <p:nvSpPr>
              <p:cNvPr id="91" name="Line 3"/>
              <p:cNvSpPr>
                <a:spLocks noChangeShapeType="1"/>
              </p:cNvSpPr>
              <p:nvPr/>
            </p:nvSpPr>
            <p:spPr bwMode="auto">
              <a:xfrm>
                <a:off x="5724525" y="55181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Text Box 5"/>
              <p:cNvSpPr txBox="1">
                <a:spLocks noChangeArrowheads="1"/>
              </p:cNvSpPr>
              <p:nvPr/>
            </p:nvSpPr>
            <p:spPr bwMode="auto">
              <a:xfrm>
                <a:off x="900115" y="737478"/>
                <a:ext cx="807897" cy="9077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3649456" y="5161936"/>
                <a:ext cx="807897" cy="9077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728279" y="5161937"/>
                <a:ext cx="807897" cy="9077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Rectangle 8"/>
              <p:cNvSpPr>
                <a:spLocks noChangeArrowheads="1"/>
              </p:cNvSpPr>
              <p:nvPr/>
            </p:nvSpPr>
            <p:spPr bwMode="auto">
              <a:xfrm>
                <a:off x="133191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AutoShape 9"/>
              <p:cNvSpPr>
                <a:spLocks noChangeArrowheads="1"/>
              </p:cNvSpPr>
              <p:nvPr/>
            </p:nvSpPr>
            <p:spPr bwMode="auto">
              <a:xfrm>
                <a:off x="133191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Text Box 14"/>
              <p:cNvSpPr txBox="1">
                <a:spLocks noChangeArrowheads="1"/>
              </p:cNvSpPr>
              <p:nvPr/>
            </p:nvSpPr>
            <p:spPr bwMode="auto">
              <a:xfrm>
                <a:off x="4751792" y="737478"/>
                <a:ext cx="892435" cy="1046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15"/>
              <p:cNvSpPr txBox="1">
                <a:spLocks noChangeArrowheads="1"/>
              </p:cNvSpPr>
              <p:nvPr/>
            </p:nvSpPr>
            <p:spPr bwMode="auto">
              <a:xfrm>
                <a:off x="7601635" y="4984958"/>
                <a:ext cx="859864" cy="1046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16"/>
              <p:cNvSpPr txBox="1">
                <a:spLocks noChangeArrowheads="1"/>
              </p:cNvSpPr>
              <p:nvPr/>
            </p:nvSpPr>
            <p:spPr bwMode="auto">
              <a:xfrm>
                <a:off x="4508625" y="5161936"/>
                <a:ext cx="859864" cy="1046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4932363" y="47974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AutoShape 18"/>
              <p:cNvSpPr>
                <a:spLocks noChangeArrowheads="1"/>
              </p:cNvSpPr>
              <p:nvPr/>
            </p:nvSpPr>
            <p:spPr bwMode="auto">
              <a:xfrm>
                <a:off x="4932363" y="16287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AutoShape 21"/>
              <p:cNvSpPr>
                <a:spLocks noChangeArrowheads="1"/>
              </p:cNvSpPr>
              <p:nvPr/>
            </p:nvSpPr>
            <p:spPr bwMode="auto">
              <a:xfrm rot="14989937">
                <a:off x="145176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AutoShape 22"/>
              <p:cNvSpPr>
                <a:spLocks noChangeArrowheads="1"/>
              </p:cNvSpPr>
              <p:nvPr/>
            </p:nvSpPr>
            <p:spPr bwMode="auto">
              <a:xfrm rot="14989937">
                <a:off x="5052219" y="2085182"/>
                <a:ext cx="198437" cy="4381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2123728" y="6309320"/>
              <a:ext cx="3630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гипотенузе и острому углу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843808" y="55172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283968" y="55172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Группа 68"/>
            <p:cNvGrpSpPr/>
            <p:nvPr/>
          </p:nvGrpSpPr>
          <p:grpSpPr>
            <a:xfrm>
              <a:off x="5868144" y="4581128"/>
              <a:ext cx="3060150" cy="1872888"/>
              <a:chOff x="736122" y="739673"/>
              <a:chExt cx="7793751" cy="5557360"/>
            </a:xfrm>
          </p:grpSpPr>
          <p:sp>
            <p:nvSpPr>
              <p:cNvPr id="80" name="Line 3"/>
              <p:cNvSpPr>
                <a:spLocks noChangeShapeType="1"/>
              </p:cNvSpPr>
              <p:nvPr/>
            </p:nvSpPr>
            <p:spPr bwMode="auto">
              <a:xfrm>
                <a:off x="5724525" y="57340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919516" y="739673"/>
                <a:ext cx="771034" cy="907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3851996" y="5201125"/>
                <a:ext cx="771034" cy="907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В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736122" y="5201125"/>
                <a:ext cx="771034" cy="907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С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Rectangle 8"/>
              <p:cNvSpPr>
                <a:spLocks noChangeArrowheads="1"/>
              </p:cNvSpPr>
              <p:nvPr/>
            </p:nvSpPr>
            <p:spPr bwMode="auto">
              <a:xfrm>
                <a:off x="133191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AutoShape 9"/>
              <p:cNvSpPr>
                <a:spLocks noChangeArrowheads="1"/>
              </p:cNvSpPr>
              <p:nvPr/>
            </p:nvSpPr>
            <p:spPr bwMode="auto">
              <a:xfrm>
                <a:off x="133191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Text Box 15"/>
              <p:cNvSpPr txBox="1">
                <a:spLocks noChangeArrowheads="1"/>
              </p:cNvSpPr>
              <p:nvPr/>
            </p:nvSpPr>
            <p:spPr bwMode="auto">
              <a:xfrm>
                <a:off x="4770785" y="953340"/>
                <a:ext cx="894908" cy="1095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Text Box 16"/>
              <p:cNvSpPr txBox="1">
                <a:spLocks noChangeArrowheads="1"/>
              </p:cNvSpPr>
              <p:nvPr/>
            </p:nvSpPr>
            <p:spPr bwMode="auto">
              <a:xfrm>
                <a:off x="7667626" y="5084764"/>
                <a:ext cx="862247" cy="1095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Text Box 17"/>
              <p:cNvSpPr txBox="1">
                <a:spLocks noChangeArrowheads="1"/>
              </p:cNvSpPr>
              <p:nvPr/>
            </p:nvSpPr>
            <p:spPr bwMode="auto">
              <a:xfrm>
                <a:off x="4507970" y="5201126"/>
                <a:ext cx="862247" cy="1095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Rectangle 18"/>
              <p:cNvSpPr>
                <a:spLocks noChangeArrowheads="1"/>
              </p:cNvSpPr>
              <p:nvPr/>
            </p:nvSpPr>
            <p:spPr bwMode="auto">
              <a:xfrm>
                <a:off x="493236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AutoShape 19"/>
              <p:cNvSpPr>
                <a:spLocks noChangeArrowheads="1"/>
              </p:cNvSpPr>
              <p:nvPr/>
            </p:nvSpPr>
            <p:spPr bwMode="auto">
              <a:xfrm>
                <a:off x="493236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868144" y="6309320"/>
              <a:ext cx="2877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катету и гипотенузе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452320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6012160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6588224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6516216" y="55172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8100392" y="5661248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8028384" y="55892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Управляющая кнопка: настраиваемая 12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8712968" cy="1002084"/>
          </a:xfrm>
          <a:prstGeom prst="rect">
            <a:avLst/>
          </a:prstGeom>
          <a:noFill/>
          <a:ln w="38100">
            <a:solidFill>
              <a:srgbClr val="995013"/>
            </a:solidFill>
            <a:miter lim="800000"/>
            <a:headEnd/>
            <a:tailEnd/>
          </a:ln>
        </p:spPr>
      </p:pic>
      <p:sp>
        <p:nvSpPr>
          <p:cNvPr id="130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" name="Управляющая кнопка: настраиваемая 13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33" name="Группа 6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159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" name="Line 9"/>
            <p:cNvSpPr>
              <a:spLocks noChangeShapeType="1"/>
            </p:cNvSpPr>
            <p:nvPr/>
          </p:nvSpPr>
          <p:spPr bwMode="auto">
            <a:xfrm>
              <a:off x="8099251" y="66707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35" name="Object 3"/>
            <p:cNvGraphicFramePr>
              <a:graphicFrameLocks noChangeAspect="1"/>
            </p:cNvGraphicFramePr>
            <p:nvPr/>
          </p:nvGraphicFramePr>
          <p:xfrm>
            <a:off x="2192338" y="2636838"/>
            <a:ext cx="2751137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3" imgW="27736800" imgH="4876800" progId="Equation.3">
                    <p:embed/>
                  </p:oleObj>
                </mc:Choice>
                <mc:Fallback>
                  <p:oleObj name="Формула" r:id="rId3" imgW="27736800" imgH="4876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92338" y="2636838"/>
                          <a:ext cx="2751137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5"/>
            <p:cNvGraphicFramePr>
              <a:graphicFrameLocks noChangeAspect="1"/>
            </p:cNvGraphicFramePr>
            <p:nvPr/>
          </p:nvGraphicFramePr>
          <p:xfrm>
            <a:off x="2699792" y="4437112"/>
            <a:ext cx="15144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5" imgW="15240000" imgH="4267200" progId="Equation.3">
                    <p:embed/>
                  </p:oleObj>
                </mc:Choice>
                <mc:Fallback>
                  <p:oleObj name="Формула" r:id="rId5" imgW="15240000" imgH="42672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99792" y="4437112"/>
                          <a:ext cx="15144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7" name="Прямая соединительная линия 136"/>
            <p:cNvCxnSpPr/>
            <p:nvPr/>
          </p:nvCxnSpPr>
          <p:spPr>
            <a:xfrm>
              <a:off x="2267744" y="4077072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" name="Object 16"/>
            <p:cNvGraphicFramePr>
              <a:graphicFrameLocks noChangeAspect="1"/>
            </p:cNvGraphicFramePr>
            <p:nvPr/>
          </p:nvGraphicFramePr>
          <p:xfrm>
            <a:off x="2627784" y="4077072"/>
            <a:ext cx="18145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7" imgW="18288000" imgH="4876800" progId="Equation.3">
                    <p:embed/>
                  </p:oleObj>
                </mc:Choice>
                <mc:Fallback>
                  <p:oleObj name="Формула" r:id="rId7" imgW="18288000" imgH="4876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4077072"/>
                          <a:ext cx="1814512" cy="454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9" name="Группа 8"/>
            <p:cNvGrpSpPr/>
            <p:nvPr/>
          </p:nvGrpSpPr>
          <p:grpSpPr>
            <a:xfrm>
              <a:off x="5796136" y="2708920"/>
              <a:ext cx="3044797" cy="2004593"/>
              <a:chOff x="728281" y="806695"/>
              <a:chExt cx="7733220" cy="5437166"/>
            </a:xfrm>
          </p:grpSpPr>
          <p:sp>
            <p:nvSpPr>
              <p:cNvPr id="148" name="Line 3"/>
              <p:cNvSpPr>
                <a:spLocks noChangeShapeType="1"/>
              </p:cNvSpPr>
              <p:nvPr/>
            </p:nvSpPr>
            <p:spPr bwMode="auto">
              <a:xfrm>
                <a:off x="5724525" y="57340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Text Box 5"/>
              <p:cNvSpPr txBox="1">
                <a:spLocks noChangeArrowheads="1"/>
              </p:cNvSpPr>
              <p:nvPr/>
            </p:nvSpPr>
            <p:spPr bwMode="auto">
              <a:xfrm>
                <a:off x="920312" y="806695"/>
                <a:ext cx="807898" cy="837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</a:rPr>
                  <a:t>А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Text Box 6"/>
              <p:cNvSpPr txBox="1">
                <a:spLocks noChangeArrowheads="1"/>
              </p:cNvSpPr>
              <p:nvPr/>
            </p:nvSpPr>
            <p:spPr bwMode="auto">
              <a:xfrm>
                <a:off x="3821290" y="5242102"/>
                <a:ext cx="859168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C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728281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B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Rectangle 8"/>
              <p:cNvSpPr>
                <a:spLocks noChangeArrowheads="1"/>
              </p:cNvSpPr>
              <p:nvPr/>
            </p:nvSpPr>
            <p:spPr bwMode="auto">
              <a:xfrm>
                <a:off x="133191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" name="AutoShape 9"/>
              <p:cNvSpPr>
                <a:spLocks noChangeArrowheads="1"/>
              </p:cNvSpPr>
              <p:nvPr/>
            </p:nvSpPr>
            <p:spPr bwMode="auto">
              <a:xfrm>
                <a:off x="133191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rgbClr val="CC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Text Box 17"/>
              <p:cNvSpPr txBox="1">
                <a:spLocks noChangeArrowheads="1"/>
              </p:cNvSpPr>
              <p:nvPr/>
            </p:nvSpPr>
            <p:spPr bwMode="auto">
              <a:xfrm>
                <a:off x="4508628" y="994167"/>
                <a:ext cx="1202836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D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Text Box 18"/>
              <p:cNvSpPr txBox="1">
                <a:spLocks noChangeArrowheads="1"/>
              </p:cNvSpPr>
              <p:nvPr/>
            </p:nvSpPr>
            <p:spPr bwMode="auto">
              <a:xfrm>
                <a:off x="7601637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F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Text Box 19"/>
              <p:cNvSpPr txBox="1">
                <a:spLocks noChangeArrowheads="1"/>
              </p:cNvSpPr>
              <p:nvPr/>
            </p:nvSpPr>
            <p:spPr bwMode="auto">
              <a:xfrm>
                <a:off x="4508628" y="5242102"/>
                <a:ext cx="859864" cy="10017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</a:rPr>
                  <a:t>E</a:t>
                </a:r>
                <a:endParaRPr lang="ru-RU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Rectangle 20"/>
              <p:cNvSpPr>
                <a:spLocks noChangeArrowheads="1"/>
              </p:cNvSpPr>
              <p:nvPr/>
            </p:nvSpPr>
            <p:spPr bwMode="auto">
              <a:xfrm>
                <a:off x="4932363" y="5013325"/>
                <a:ext cx="360362" cy="35877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8" name="AutoShape 21"/>
              <p:cNvSpPr>
                <a:spLocks noChangeArrowheads="1"/>
              </p:cNvSpPr>
              <p:nvPr/>
            </p:nvSpPr>
            <p:spPr bwMode="auto">
              <a:xfrm>
                <a:off x="4932363" y="1844675"/>
                <a:ext cx="2735262" cy="3529013"/>
              </a:xfrm>
              <a:prstGeom prst="rtTriangle">
                <a:avLst/>
              </a:prstGeom>
              <a:noFill/>
              <a:ln w="57150">
                <a:solidFill>
                  <a:srgbClr val="CC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5940152" y="37890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7380312" y="378904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6588224" y="4293096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6516216" y="4293096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8028384" y="4293096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7956376" y="4293096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6" name="Object 8"/>
            <p:cNvGraphicFramePr>
              <a:graphicFrameLocks noChangeAspect="1"/>
            </p:cNvGraphicFramePr>
            <p:nvPr/>
          </p:nvGraphicFramePr>
          <p:xfrm>
            <a:off x="2181225" y="3068638"/>
            <a:ext cx="28114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9" imgW="28346400" imgH="4876800" progId="Equation.3">
                    <p:embed/>
                  </p:oleObj>
                </mc:Choice>
                <mc:Fallback>
                  <p:oleObj name="Формула" r:id="rId9" imgW="28346400" imgH="4876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81225" y="3068638"/>
                          <a:ext cx="2811463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9"/>
            <p:cNvGraphicFramePr>
              <a:graphicFrameLocks noChangeAspect="1"/>
            </p:cNvGraphicFramePr>
            <p:nvPr/>
          </p:nvGraphicFramePr>
          <p:xfrm>
            <a:off x="2058988" y="3573463"/>
            <a:ext cx="30829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1" imgW="31089600" imgH="4876800" progId="Equation.3">
                    <p:embed/>
                  </p:oleObj>
                </mc:Choice>
                <mc:Fallback>
                  <p:oleObj name="Формула" r:id="rId11" imgW="31089600" imgH="4876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58988" y="3573463"/>
                          <a:ext cx="3082925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1" name="Object 9"/>
          <p:cNvGraphicFramePr>
            <a:graphicFrameLocks noChangeAspect="1"/>
          </p:cNvGraphicFramePr>
          <p:nvPr/>
        </p:nvGraphicFramePr>
        <p:xfrm>
          <a:off x="2123728" y="4941168"/>
          <a:ext cx="30829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3" imgW="31089600" imgH="4876800" progId="Equation.3">
                  <p:embed/>
                </p:oleObj>
              </mc:Choice>
              <mc:Fallback>
                <p:oleObj name="Формула" r:id="rId13" imgW="310896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3728" y="4941168"/>
                        <a:ext cx="3082925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Стрелка вправо с вырезом 161"/>
          <p:cNvSpPr/>
          <p:nvPr/>
        </p:nvSpPr>
        <p:spPr>
          <a:xfrm>
            <a:off x="5220072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" name="Object 9"/>
          <p:cNvGraphicFramePr>
            <a:graphicFrameLocks noChangeAspect="1"/>
          </p:cNvGraphicFramePr>
          <p:nvPr/>
        </p:nvGraphicFramePr>
        <p:xfrm>
          <a:off x="3347864" y="5373216"/>
          <a:ext cx="2357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15" imgW="23774400" imgH="4267200" progId="Equation.3">
                  <p:embed/>
                </p:oleObj>
              </mc:Choice>
              <mc:Fallback>
                <p:oleObj name="Формула" r:id="rId15" imgW="23774400" imgH="4267200" progId="Equation.3">
                  <p:embed/>
                  <p:pic>
                    <p:nvPicPr>
                      <p:cNvPr id="0" name="Изображение 103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7864" y="5373216"/>
                        <a:ext cx="2357438" cy="398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Стрелка вправо с вырезом 163"/>
          <p:cNvSpPr/>
          <p:nvPr/>
        </p:nvSpPr>
        <p:spPr>
          <a:xfrm>
            <a:off x="2339752" y="544522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5" name="Object 12"/>
          <p:cNvGraphicFramePr>
            <a:graphicFrameLocks noChangeAspect="1"/>
          </p:cNvGraphicFramePr>
          <p:nvPr/>
        </p:nvGraphicFramePr>
        <p:xfrm>
          <a:off x="5724128" y="5445224"/>
          <a:ext cx="21050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17" imgW="22860000" imgH="3352800" progId="Equation.3">
                  <p:embed/>
                </p:oleObj>
              </mc:Choice>
              <mc:Fallback>
                <p:oleObj name="Формула" r:id="rId17" imgW="22860000" imgH="3352800" progId="Equation.3">
                  <p:embed/>
                  <p:pic>
                    <p:nvPicPr>
                      <p:cNvPr id="0" name="Изображение 103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4128" y="5445224"/>
                        <a:ext cx="2105025" cy="290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Стрелка вправо с вырезом 165"/>
          <p:cNvSpPr/>
          <p:nvPr/>
        </p:nvSpPr>
        <p:spPr>
          <a:xfrm>
            <a:off x="7812360" y="544522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7" name="Object 15"/>
          <p:cNvGraphicFramePr>
            <a:graphicFrameLocks noChangeAspect="1"/>
          </p:cNvGraphicFramePr>
          <p:nvPr/>
        </p:nvGraphicFramePr>
        <p:xfrm>
          <a:off x="5148064" y="6021288"/>
          <a:ext cx="1514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19" imgW="15240000" imgH="4267200" progId="Equation.3">
                  <p:embed/>
                </p:oleObj>
              </mc:Choice>
              <mc:Fallback>
                <p:oleObj name="Формула" r:id="rId19" imgW="15240000" imgH="4267200" progId="Equation.3">
                  <p:embed/>
                  <p:pic>
                    <p:nvPicPr>
                      <p:cNvPr id="0" name="Изображение 103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48064" y="6021288"/>
                        <a:ext cx="1514475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Стрелка вправо с вырезом 167"/>
          <p:cNvSpPr/>
          <p:nvPr/>
        </p:nvSpPr>
        <p:spPr>
          <a:xfrm>
            <a:off x="4139952" y="609329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076056" y="6021288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Управляющая кнопка: далее 16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62" grpId="0" animBg="1"/>
      <p:bldP spid="164" grpId="0" animBg="1"/>
      <p:bldP spid="166" grpId="0" animBg="1"/>
      <p:bldP spid="168" grpId="0" animBg="1"/>
      <p:bldP spid="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55" name="Управляющая кнопка: настраиваемая 15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712968" cy="829716"/>
          </a:xfrm>
          <a:prstGeom prst="rect">
            <a:avLst/>
          </a:prstGeom>
          <a:noFill/>
          <a:ln w="38100">
            <a:solidFill>
              <a:srgbClr val="995013"/>
            </a:solidFill>
            <a:miter lim="800000"/>
            <a:headEnd/>
            <a:tailEnd/>
          </a:ln>
        </p:spPr>
      </p:pic>
      <p:sp>
        <p:nvSpPr>
          <p:cNvPr id="157" name="Управляющая кнопка: настраиваемая 15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8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59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6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0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62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1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0" name="Группа 1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71" name="Группа 5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8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2" name="Группа 171"/>
            <p:cNvGrpSpPr/>
            <p:nvPr/>
          </p:nvGrpSpPr>
          <p:grpSpPr>
            <a:xfrm>
              <a:off x="467544" y="2780928"/>
              <a:ext cx="2528887" cy="3832225"/>
              <a:chOff x="6085433" y="980976"/>
              <a:chExt cx="2528887" cy="3832225"/>
            </a:xfrm>
          </p:grpSpPr>
          <p:sp>
            <p:nvSpPr>
              <p:cNvPr id="174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М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3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2843808" y="3429000"/>
              <a:ext cx="402469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треугольнике биссектриса,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проведённая к основанию,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является медианой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и высотой.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190" name="Управляющая кнопка: настраиваемая 18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1" name="Группа 4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92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21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3" name="Группа 20"/>
            <p:cNvGrpSpPr/>
            <p:nvPr/>
          </p:nvGrpSpPr>
          <p:grpSpPr>
            <a:xfrm>
              <a:off x="4499992" y="2780928"/>
              <a:ext cx="2528887" cy="3832225"/>
              <a:chOff x="6085433" y="980976"/>
              <a:chExt cx="2528887" cy="3832225"/>
            </a:xfrm>
          </p:grpSpPr>
          <p:sp>
            <p:nvSpPr>
              <p:cNvPr id="200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М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3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5652120" y="6093296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5" name="Object 1"/>
            <p:cNvGraphicFramePr>
              <a:graphicFrameLocks noChangeAspect="1"/>
            </p:cNvGraphicFramePr>
            <p:nvPr/>
          </p:nvGraphicFramePr>
          <p:xfrm>
            <a:off x="251520" y="2708920"/>
            <a:ext cx="2351086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3" imgW="21336000" imgH="4876800" progId="Equation.3">
                    <p:embed/>
                  </p:oleObj>
                </mc:Choice>
                <mc:Fallback>
                  <p:oleObj name="Формула" r:id="rId3" imgW="21336000" imgH="4876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2351086" cy="50405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" name="Object 2"/>
            <p:cNvGraphicFramePr>
              <a:graphicFrameLocks noChangeAspect="1"/>
            </p:cNvGraphicFramePr>
            <p:nvPr/>
          </p:nvGraphicFramePr>
          <p:xfrm>
            <a:off x="179512" y="3140968"/>
            <a:ext cx="366077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5" imgW="33223200" imgH="4267200" progId="Equation.3">
                    <p:embed/>
                  </p:oleObj>
                </mc:Choice>
                <mc:Fallback>
                  <p:oleObj name="Формула" r:id="rId5" imgW="33223200" imgH="42672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9512" y="3140968"/>
                          <a:ext cx="3660775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7" name="Прямая соединительная линия 196"/>
            <p:cNvCxnSpPr/>
            <p:nvPr/>
          </p:nvCxnSpPr>
          <p:spPr>
            <a:xfrm>
              <a:off x="179512" y="3789040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8" name="Object 4"/>
            <p:cNvGraphicFramePr>
              <a:graphicFrameLocks noChangeAspect="1"/>
            </p:cNvGraphicFramePr>
            <p:nvPr/>
          </p:nvGraphicFramePr>
          <p:xfrm>
            <a:off x="467544" y="3933056"/>
            <a:ext cx="17462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15849600" imgH="4267200" progId="Equation.3">
                    <p:embed/>
                  </p:oleObj>
                </mc:Choice>
                <mc:Fallback>
                  <p:oleObj name="Формула" r:id="rId7" imgW="15849600" imgH="42672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7544" y="3933056"/>
                          <a:ext cx="1746250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9" name="Object 5"/>
            <p:cNvGraphicFramePr>
              <a:graphicFrameLocks noChangeAspect="1"/>
            </p:cNvGraphicFramePr>
            <p:nvPr/>
          </p:nvGraphicFramePr>
          <p:xfrm>
            <a:off x="307975" y="4581525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9" imgW="16154400" imgH="4267200" progId="Equation.3">
                    <p:embed/>
                  </p:oleObj>
                </mc:Choice>
                <mc:Fallback>
                  <p:oleObj name="Формула" r:id="rId9" imgW="16154400" imgH="42672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7975" y="4581525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6" name="Object 7"/>
          <p:cNvGraphicFramePr>
            <a:graphicFrameLocks noChangeAspect="1"/>
          </p:cNvGraphicFramePr>
          <p:nvPr/>
        </p:nvGraphicFramePr>
        <p:xfrm>
          <a:off x="2209800" y="4986338"/>
          <a:ext cx="27797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30175200" imgH="15849600" progId="Equation.3">
                  <p:embed/>
                </p:oleObj>
              </mc:Choice>
              <mc:Fallback>
                <p:oleObj name="Формула" r:id="rId11" imgW="30175200" imgH="158496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4986338"/>
                        <a:ext cx="2779713" cy="1373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" name="Правая фигурная скобка 216"/>
          <p:cNvSpPr/>
          <p:nvPr/>
        </p:nvSpPr>
        <p:spPr>
          <a:xfrm>
            <a:off x="5076056" y="4941168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TextBox 217"/>
          <p:cNvSpPr txBox="1"/>
          <p:nvPr/>
        </p:nvSpPr>
        <p:spPr>
          <a:xfrm>
            <a:off x="5364088" y="5229200"/>
            <a:ext cx="114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Управляющая кнопка: далее 21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51520" y="1340768"/>
            <a:ext cx="8712968" cy="864096"/>
            <a:chOff x="251520" y="3356992"/>
            <a:chExt cx="8712968" cy="86409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51520" y="3356992"/>
              <a:ext cx="8712968" cy="8640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5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3528" y="3573016"/>
              <a:ext cx="7344816" cy="32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Группа 20"/>
          <p:cNvGrpSpPr/>
          <p:nvPr/>
        </p:nvGrpSpPr>
        <p:grpSpPr>
          <a:xfrm>
            <a:off x="1979712" y="2564904"/>
            <a:ext cx="7056784" cy="4176464"/>
            <a:chOff x="1872208" y="2564904"/>
            <a:chExt cx="7056784" cy="4176464"/>
          </a:xfrm>
        </p:grpSpPr>
        <p:grpSp>
          <p:nvGrpSpPr>
            <p:cNvPr id="80" name="Группа 21"/>
            <p:cNvGrpSpPr/>
            <p:nvPr/>
          </p:nvGrpSpPr>
          <p:grpSpPr>
            <a:xfrm>
              <a:off x="1872208" y="2564904"/>
              <a:ext cx="7056784" cy="4176464"/>
              <a:chOff x="1872208" y="2564904"/>
              <a:chExt cx="7056784" cy="4176464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872208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1979712" y="2564904"/>
            <a:ext cx="7056784" cy="4177258"/>
            <a:chOff x="2555776" y="2276872"/>
            <a:chExt cx="7056784" cy="4177258"/>
          </a:xfrm>
        </p:grpSpPr>
        <p:grpSp>
          <p:nvGrpSpPr>
            <p:cNvPr id="90" name="Группа 2"/>
            <p:cNvGrpSpPr/>
            <p:nvPr/>
          </p:nvGrpSpPr>
          <p:grpSpPr>
            <a:xfrm>
              <a:off x="2555776" y="2276872"/>
              <a:ext cx="7056784" cy="4177258"/>
              <a:chOff x="2555776" y="2276872"/>
              <a:chExt cx="7056784" cy="4177258"/>
            </a:xfrm>
          </p:grpSpPr>
          <p:sp>
            <p:nvSpPr>
              <p:cNvPr id="98" name="Прямоугольник 97"/>
              <p:cNvSpPr/>
              <p:nvPr/>
            </p:nvSpPr>
            <p:spPr>
              <a:xfrm>
                <a:off x="2555776" y="227687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любую точку плоскости, расположенную вне данной прямой, можно провести единственную прямую, параллельную данной.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131840" y="2564904"/>
              <a:ext cx="472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Аксиома параллельных прямых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1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211960" y="5877272"/>
              <a:ext cx="72008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67944" y="544522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Управляющая кнопка: далее 9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30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5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8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51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69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148089" y="407675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4571826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6300192" y="4437112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5292080" y="342900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6012160" y="5085184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78" name="Freeform 20"/>
          <p:cNvSpPr/>
          <p:nvPr/>
        </p:nvSpPr>
        <p:spPr bwMode="auto">
          <a:xfrm>
            <a:off x="3347864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3274839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3203401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81" name="Freeform 23"/>
          <p:cNvSpPr/>
          <p:nvPr/>
        </p:nvSpPr>
        <p:spPr bwMode="auto">
          <a:xfrm>
            <a:off x="3347864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" name="Freeform 24"/>
          <p:cNvSpPr/>
          <p:nvPr/>
        </p:nvSpPr>
        <p:spPr bwMode="auto">
          <a:xfrm>
            <a:off x="4505151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Управляющая кнопка: далее 8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8712968" cy="108091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56" name="Object 1"/>
          <p:cNvGraphicFramePr>
            <a:graphicFrameLocks noChangeAspect="1"/>
          </p:cNvGraphicFramePr>
          <p:nvPr/>
        </p:nvGraphicFramePr>
        <p:xfrm>
          <a:off x="5436096" y="6165304"/>
          <a:ext cx="31575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28651200" imgH="4876800" progId="Equation.3">
                  <p:embed/>
                </p:oleObj>
              </mc:Choice>
              <mc:Fallback>
                <p:oleObj name="Формула" r:id="rId3" imgW="286512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6" y="6165304"/>
                        <a:ext cx="3157538" cy="503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5" grpId="2"/>
      <p:bldP spid="35" grpId="3"/>
      <p:bldP spid="35" grpId="4"/>
      <p:bldP spid="35" grpId="5"/>
      <p:bldP spid="37" grpId="0"/>
      <p:bldP spid="37" grpId="1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72" grpId="0"/>
      <p:bldP spid="73" grpId="0"/>
      <p:bldP spid="75" grpId="0"/>
      <p:bldP spid="76" grpId="0"/>
      <p:bldP spid="77" grpId="0"/>
      <p:bldP spid="78" grpId="0" animBg="1"/>
      <p:bldP spid="79" grpId="0"/>
      <p:bldP spid="80" grpId="0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4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2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7" name="Группа 6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8099251" y="66707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6228184" y="2996952"/>
              <a:ext cx="2360938" cy="1664663"/>
            </a:xfrm>
            <a:prstGeom prst="triangle">
              <a:avLst>
                <a:gd name="adj" fmla="val 72236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8532440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586814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740352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2490788" y="2879725"/>
            <a:ext cx="235902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23774400" imgH="4267200" progId="Equation.3">
                    <p:embed/>
                  </p:oleObj>
                </mc:Choice>
                <mc:Fallback>
                  <p:oleObj name="Формула" r:id="rId4" imgW="23774400" imgH="42672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90788" y="2879725"/>
                          <a:ext cx="2359025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5"/>
            <p:cNvGraphicFramePr>
              <a:graphicFrameLocks noChangeAspect="1"/>
            </p:cNvGraphicFramePr>
            <p:nvPr/>
          </p:nvGraphicFramePr>
          <p:xfrm>
            <a:off x="2922588" y="3500438"/>
            <a:ext cx="11207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11277600" imgH="4267200" progId="Equation.3">
                    <p:embed/>
                  </p:oleObj>
                </mc:Choice>
                <mc:Fallback>
                  <p:oleObj name="Формула" r:id="rId6" imgW="112776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22588" y="3500438"/>
                          <a:ext cx="11207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Прямая соединительная линия 34"/>
            <p:cNvCxnSpPr/>
            <p:nvPr/>
          </p:nvCxnSpPr>
          <p:spPr>
            <a:xfrm>
              <a:off x="2339752" y="3429000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2681288" y="4076700"/>
            <a:ext cx="1603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16154400" imgH="4267200" progId="Equation.3">
                    <p:embed/>
                  </p:oleObj>
                </mc:Choice>
                <mc:Fallback>
                  <p:oleObj name="Формула" r:id="rId8" imgW="16154400" imgH="42672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81288" y="4076700"/>
                          <a:ext cx="16033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2411760" y="4797152"/>
          <a:ext cx="3267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32918400" imgH="4876800" progId="Equation.3">
                  <p:embed/>
                </p:oleObj>
              </mc:Choice>
              <mc:Fallback>
                <p:oleObj name="Формула" r:id="rId10" imgW="32918400" imgH="48768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32670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"/>
          <p:cNvGraphicFramePr>
            <a:graphicFrameLocks noChangeAspect="1"/>
          </p:cNvGraphicFramePr>
          <p:nvPr/>
        </p:nvGraphicFramePr>
        <p:xfrm>
          <a:off x="2411760" y="5301208"/>
          <a:ext cx="17541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17678400" imgH="4876800" progId="Equation.3">
                  <p:embed/>
                </p:oleObj>
              </mc:Choice>
              <mc:Fallback>
                <p:oleObj name="Формула" r:id="rId12" imgW="17678400" imgH="4876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1760" y="5301208"/>
                        <a:ext cx="1754187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9"/>
          <p:cNvGraphicFramePr>
            <a:graphicFrameLocks noChangeAspect="1"/>
          </p:cNvGraphicFramePr>
          <p:nvPr/>
        </p:nvGraphicFramePr>
        <p:xfrm>
          <a:off x="4716016" y="5949280"/>
          <a:ext cx="284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4" imgW="28651200" imgH="4876800" progId="Equation.3">
                  <p:embed/>
                </p:oleObj>
              </mc:Choice>
              <mc:Fallback>
                <p:oleObj name="Формула" r:id="rId14" imgW="28651200" imgH="48768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16016" y="5949280"/>
                        <a:ext cx="2844800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092280" y="5877272"/>
            <a:ext cx="72008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04248" y="5949280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rId16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№6. Повторение-6.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51520" y="1196752"/>
            <a:ext cx="8712968" cy="936104"/>
          </a:xfrm>
          <a:prstGeom prst="rect">
            <a:avLst/>
          </a:prstGeom>
          <a:noFill/>
          <a:ln w="38100">
            <a:solidFill>
              <a:srgbClr val="995013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7134</Words>
  <Application>WPS Presentation</Application>
  <PresentationFormat>Экран (4:3)</PresentationFormat>
  <Paragraphs>1370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122</vt:i4>
      </vt:variant>
      <vt:variant>
        <vt:lpstr>幻灯片标题</vt:lpstr>
      </vt:variant>
      <vt:variant>
        <vt:i4>38</vt:i4>
      </vt:variant>
    </vt:vector>
  </HeadingPairs>
  <TitlesOfParts>
    <vt:vector size="16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Times New Roman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210</cp:revision>
  <dcterms:created xsi:type="dcterms:W3CDTF">2018-07-30T12:06:00Z</dcterms:created>
  <dcterms:modified xsi:type="dcterms:W3CDTF">2025-02-16T15:32:07Z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1ED0CE49A9664F75A4E3490F8DE026C8_12</vt:lpwstr>
  </property>
  <property fmtid="{D5CDD505-2E9C-101B-9397-08002B2CF9AE}" pid="3" name="KSOProductBuildVer">
    <vt:lpwstr>1049-12.2.0.19805</vt:lpwstr>
  </property>
</Properties>
</file>