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7611541F-883C-49D6-947E-48EE4893964A}" type="datetimeFigureOut">
              <a:rPr lang="ru-RU" smtClean="0"/>
              <a:t>02.12.2018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F04B1D-7F00-4F3C-B4D3-CEFB13B42DCB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1541F-883C-49D6-947E-48EE4893964A}" type="datetimeFigureOut">
              <a:rPr lang="ru-RU" smtClean="0"/>
              <a:t>02.12.2018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F04B1D-7F00-4F3C-B4D3-CEFB13B42DCB}" type="slidenum">
              <a:rPr lang="ru-RU" smtClean="0"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1541F-883C-49D6-947E-48EE4893964A}" type="datetimeFigureOut">
              <a:rPr lang="ru-RU" smtClean="0"/>
              <a:t>02.12.2018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B1F04B1D-7F00-4F3C-B4D3-CEFB13B42DCB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7611541F-883C-49D6-947E-48EE4893964A}" type="datetimeFigureOut">
              <a:rPr lang="ru-RU" smtClean="0"/>
              <a:t>02.12.2018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1F04B1D-7F00-4F3C-B4D3-CEFB13B42DCB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7611541F-883C-49D6-947E-48EE4893964A}" type="datetimeFigureOut">
              <a:rPr lang="ru-RU" smtClean="0"/>
              <a:t>02.12.2018</a:t>
            </a:fld>
            <a:endParaRPr lang="ru-RU"/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1F04B1D-7F00-4F3C-B4D3-CEFB13B42DCB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1541F-883C-49D6-947E-48EE4893964A}" type="datetimeFigureOut">
              <a:rPr lang="ru-RU" smtClean="0"/>
              <a:t>02.12.2018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F04B1D-7F00-4F3C-B4D3-CEFB13B42DC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1541F-883C-49D6-947E-48EE4893964A}" type="datetimeFigureOut">
              <a:rPr lang="ru-RU" smtClean="0"/>
              <a:t>02.12.2018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F04B1D-7F00-4F3C-B4D3-CEFB13B42DC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1541F-883C-49D6-947E-48EE4893964A}" type="datetimeFigureOut">
              <a:rPr lang="ru-RU" smtClean="0"/>
              <a:t>02.12.2018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F04B1D-7F00-4F3C-B4D3-CEFB13B42DCB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7611541F-883C-49D6-947E-48EE4893964A}" type="datetimeFigureOut">
              <a:rPr lang="ru-RU" smtClean="0"/>
              <a:t>02.12.2018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B1F04B1D-7F00-4F3C-B4D3-CEFB13B42DCB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1541F-883C-49D6-947E-48EE4893964A}" type="datetimeFigureOut">
              <a:rPr lang="ru-RU" smtClean="0"/>
              <a:t>02.12.2018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4B1D-7F00-4F3C-B4D3-CEFB13B42DC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7611541F-883C-49D6-947E-48EE4893964A}" type="datetimeFigureOut">
              <a:rPr lang="ru-RU" smtClean="0"/>
              <a:t>02.12.2018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B1F04B1D-7F00-4F3C-B4D3-CEFB13B42DCB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611541F-883C-49D6-947E-48EE4893964A}" type="datetimeFigureOut">
              <a:rPr lang="ru-RU" smtClean="0"/>
              <a:t>02.12.2018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1F04B1D-7F00-4F3C-B4D3-CEFB13B42DCB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Методы оценки риска проекта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Подготовил</a:t>
            </a:r>
            <a:r>
              <a:rPr lang="en-US" dirty="0" smtClean="0"/>
              <a:t>: </a:t>
            </a:r>
            <a:r>
              <a:rPr lang="ru-RU" dirty="0" smtClean="0"/>
              <a:t>ст.гр.575 Соцков П.П.</a:t>
            </a:r>
            <a:endParaRPr lang="ru-RU" dirty="0"/>
          </a:p>
        </p:txBody>
      </p:sp>
      <p:pic>
        <p:nvPicPr>
          <p:cNvPr id="24578" name="Picture 2" descr="https://juristoff.com/images/all/ask/08.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357166"/>
            <a:ext cx="6177814" cy="392909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Что же такое риск?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ru-RU" b="1" dirty="0" smtClean="0"/>
              <a:t>В широком смысле </a:t>
            </a:r>
            <a:r>
              <a:rPr lang="ru-RU" dirty="0" smtClean="0"/>
              <a:t>рисками реализации проекта называют условия или события, которые оказывают влияние на результат проекта. Такие влияния могут сопровождаться  положительным эффектом, «нулевым» или отрицательным. </a:t>
            </a:r>
            <a:endParaRPr lang="ru-RU" dirty="0" smtClean="0"/>
          </a:p>
          <a:p>
            <a:r>
              <a:rPr lang="ru-RU" b="1" dirty="0" smtClean="0"/>
              <a:t>В </a:t>
            </a:r>
            <a:r>
              <a:rPr lang="ru-RU" b="1" dirty="0" smtClean="0"/>
              <a:t>более узком значении </a:t>
            </a:r>
            <a:r>
              <a:rPr lang="ru-RU" dirty="0" smtClean="0"/>
              <a:t>проектные риски определяются как потенциально неблагоприятные влияния, влекущие за собой потери и </a:t>
            </a:r>
            <a:r>
              <a:rPr lang="ru-RU" dirty="0" smtClean="0"/>
              <a:t>убытки</a:t>
            </a:r>
            <a:r>
              <a:rPr lang="ru-RU" dirty="0" smtClean="0"/>
              <a:t>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оценки рисков проекта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Оценка </a:t>
            </a:r>
            <a:r>
              <a:rPr lang="ru-RU" b="1" dirty="0" smtClean="0"/>
              <a:t>рисков </a:t>
            </a:r>
            <a:r>
              <a:rPr lang="ru-RU" dirty="0" smtClean="0"/>
              <a:t>производится </a:t>
            </a:r>
            <a:r>
              <a:rPr lang="ru-RU" dirty="0" smtClean="0"/>
              <a:t>с </a:t>
            </a:r>
            <a:r>
              <a:rPr lang="ru-RU" b="1" dirty="0" smtClean="0"/>
              <a:t>целью преобразования добытых</a:t>
            </a:r>
            <a:r>
              <a:rPr lang="ru-RU" dirty="0" smtClean="0"/>
              <a:t> в ходе идентификации </a:t>
            </a:r>
            <a:r>
              <a:rPr lang="ru-RU" b="1" dirty="0" smtClean="0"/>
              <a:t>сведений</a:t>
            </a:r>
            <a:r>
              <a:rPr lang="ru-RU" dirty="0" smtClean="0"/>
              <a:t> </a:t>
            </a:r>
            <a:r>
              <a:rPr lang="ru-RU" b="1" dirty="0" smtClean="0"/>
              <a:t>в информацию, позволяющую принимать ответственные решения</a:t>
            </a:r>
            <a:r>
              <a:rPr lang="ru-RU" dirty="0" smtClean="0"/>
              <a:t>. </a:t>
            </a:r>
            <a:endParaRPr lang="ru-RU" dirty="0" smtClean="0"/>
          </a:p>
          <a:p>
            <a:r>
              <a:rPr lang="ru-RU" dirty="0" smtClean="0"/>
              <a:t>Существует несколько </a:t>
            </a:r>
            <a:r>
              <a:rPr lang="ru-RU" b="1" dirty="0" smtClean="0"/>
              <a:t>методов оценки </a:t>
            </a:r>
            <a:r>
              <a:rPr lang="ru-RU" dirty="0" smtClean="0"/>
              <a:t>уровня риска проекта, однако наиболее часто используют следующие: </a:t>
            </a:r>
            <a:r>
              <a:rPr lang="ru-RU" b="1" dirty="0" smtClean="0"/>
              <a:t>математический, аналитический и смешанный.</a:t>
            </a:r>
            <a:endParaRPr lang="ru-RU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Математический метод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Уровень риска может быть оценен </a:t>
            </a:r>
            <a:r>
              <a:rPr lang="ru-RU" dirty="0" smtClean="0"/>
              <a:t>математически</a:t>
            </a:r>
            <a:r>
              <a:rPr lang="ru-RU" dirty="0" smtClean="0"/>
              <a:t> </a:t>
            </a:r>
            <a:r>
              <a:rPr lang="ru-RU" dirty="0" smtClean="0"/>
              <a:t>(</a:t>
            </a:r>
            <a:r>
              <a:rPr lang="ru-RU" b="1" dirty="0" smtClean="0"/>
              <a:t>теория вероятности</a:t>
            </a:r>
            <a:r>
              <a:rPr lang="ru-RU" dirty="0" smtClean="0"/>
              <a:t>). </a:t>
            </a:r>
            <a:r>
              <a:rPr lang="ru-RU" dirty="0" smtClean="0"/>
              <a:t>Это возможно, если изначально определены варианты событий, их вероятность и закономерности развития. </a:t>
            </a:r>
            <a:endParaRPr lang="ru-RU" dirty="0" smtClean="0"/>
          </a:p>
          <a:p>
            <a:r>
              <a:rPr lang="ru-RU" dirty="0" smtClean="0"/>
              <a:t>У</a:t>
            </a:r>
            <a:r>
              <a:rPr lang="ru-RU" dirty="0" smtClean="0"/>
              <a:t>ровень </a:t>
            </a:r>
            <a:r>
              <a:rPr lang="ru-RU" dirty="0" smtClean="0"/>
              <a:t>риска будет определен с достаточно высокой точностью как </a:t>
            </a:r>
            <a:r>
              <a:rPr lang="ru-RU" b="1" dirty="0" smtClean="0"/>
              <a:t>вероятность риска </a:t>
            </a:r>
            <a:r>
              <a:rPr lang="ru-RU" i="1" dirty="0" smtClean="0"/>
              <a:t>— </a:t>
            </a:r>
            <a:r>
              <a:rPr lang="ru-RU" dirty="0" smtClean="0"/>
              <a:t>от </a:t>
            </a:r>
            <a:r>
              <a:rPr lang="ru-RU" dirty="0" smtClean="0"/>
              <a:t>0 до </a:t>
            </a:r>
            <a:r>
              <a:rPr lang="ru-RU" dirty="0" smtClean="0"/>
              <a:t>1</a:t>
            </a:r>
            <a:r>
              <a:rPr lang="en-US" dirty="0" smtClean="0"/>
              <a:t>,</a:t>
            </a:r>
            <a:r>
              <a:rPr lang="ru-RU" dirty="0" smtClean="0"/>
              <a:t> </a:t>
            </a:r>
            <a:r>
              <a:rPr lang="ru-RU" dirty="0" smtClean="0"/>
              <a:t>отражающая диапазон от полной невозможности до гарантии наступления </a:t>
            </a:r>
            <a:r>
              <a:rPr lang="ru-RU" dirty="0" smtClean="0"/>
              <a:t>события</a:t>
            </a:r>
            <a:r>
              <a:rPr lang="en-US" dirty="0" smtClean="0"/>
              <a:t>.</a:t>
            </a:r>
          </a:p>
          <a:p>
            <a:r>
              <a:rPr lang="ru-RU" b="1" dirty="0" smtClean="0"/>
              <a:t>После</a:t>
            </a:r>
            <a:r>
              <a:rPr lang="ru-RU" dirty="0" smtClean="0"/>
              <a:t> </a:t>
            </a:r>
            <a:r>
              <a:rPr lang="ru-RU" b="1" dirty="0" smtClean="0"/>
              <a:t>определения вероятности </a:t>
            </a:r>
            <a:r>
              <a:rPr lang="ru-RU" dirty="0" smtClean="0"/>
              <a:t>тех или иных событий, оказывающих влияние на проект, </a:t>
            </a:r>
            <a:r>
              <a:rPr lang="ru-RU" b="1" dirty="0" smtClean="0"/>
              <a:t>они сортируются</a:t>
            </a:r>
            <a:r>
              <a:rPr lang="ru-RU" dirty="0" smtClean="0"/>
              <a:t> согласно численной величине </a:t>
            </a:r>
            <a:r>
              <a:rPr lang="ru-RU" dirty="0" smtClean="0"/>
              <a:t>вероятности</a:t>
            </a:r>
            <a:r>
              <a:rPr lang="en-US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Математический метод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Если </a:t>
            </a:r>
            <a:r>
              <a:rPr lang="ru-RU" b="1" dirty="0" smtClean="0"/>
              <a:t>в прошлом</a:t>
            </a:r>
            <a:r>
              <a:rPr lang="ru-RU" dirty="0" smtClean="0"/>
              <a:t> возникали условия, приводящие к возникновению определенного риска, то будет обоснованным предположение, что величина его вероятности </a:t>
            </a:r>
            <a:r>
              <a:rPr lang="ru-RU" b="1" dirty="0" smtClean="0"/>
              <a:t>в настоящее </a:t>
            </a:r>
            <a:r>
              <a:rPr lang="ru-RU" dirty="0" smtClean="0"/>
              <a:t>время будет той же</a:t>
            </a:r>
            <a:r>
              <a:rPr lang="ru-RU" dirty="0" smtClean="0"/>
              <a:t>.</a:t>
            </a:r>
          </a:p>
          <a:p>
            <a:r>
              <a:rPr lang="ru-RU" b="1" dirty="0" smtClean="0"/>
              <a:t>При управлении рисками проектов </a:t>
            </a:r>
            <a:r>
              <a:rPr lang="ru-RU" dirty="0" smtClean="0"/>
              <a:t>часто имеют дело с взаимоисключающими рисками. Рисковое событие либо случится — либо нет. В этом случае сумма вероятностей всех вариантов равна 1. Поэтому, зная вероятность происхождения данного события, можно легко определить вероятность его не происхождения. 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Применение и заключение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b="1" dirty="0" smtClean="0"/>
              <a:t>Область применения математического метода </a:t>
            </a:r>
            <a:r>
              <a:rPr lang="ru-RU" dirty="0" smtClean="0"/>
              <a:t>ограничена кругом задач, имеющих определенные численные исходные данные, поэтому он наиболее часто применяется при оценке финансового и инвестиционного рисков, когда пренебрегают такими слагаемыми риска как политические риски и т.п., вероятность которых берется равной нулю.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Аналитический метод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b="1" dirty="0" smtClean="0"/>
              <a:t>Суть </a:t>
            </a:r>
            <a:r>
              <a:rPr lang="ru-RU" b="1" dirty="0" smtClean="0"/>
              <a:t>метода </a:t>
            </a:r>
            <a:r>
              <a:rPr lang="ru-RU" dirty="0" smtClean="0"/>
              <a:t>состоит в сборе статистических данных и опросе </a:t>
            </a:r>
            <a:r>
              <a:rPr lang="ru-RU" dirty="0" smtClean="0"/>
              <a:t>широкого круга экспертов, </a:t>
            </a:r>
            <a:r>
              <a:rPr lang="ru-RU" dirty="0" smtClean="0"/>
              <a:t>которые работают </a:t>
            </a:r>
            <a:r>
              <a:rPr lang="ru-RU" dirty="0" smtClean="0"/>
              <a:t>в данной области, </a:t>
            </a:r>
            <a:r>
              <a:rPr lang="ru-RU" dirty="0" smtClean="0"/>
              <a:t> в результате чего собирается информация</a:t>
            </a:r>
            <a:r>
              <a:rPr lang="ru-RU" dirty="0" smtClean="0"/>
              <a:t>. </a:t>
            </a:r>
            <a:endParaRPr lang="ru-RU" dirty="0" smtClean="0"/>
          </a:p>
          <a:p>
            <a:r>
              <a:rPr lang="ru-RU" dirty="0" smtClean="0"/>
              <a:t>Далее </a:t>
            </a:r>
            <a:r>
              <a:rPr lang="ru-RU" b="1" dirty="0" smtClean="0"/>
              <a:t>группа экспертов</a:t>
            </a:r>
            <a:r>
              <a:rPr lang="ru-RU" dirty="0" smtClean="0"/>
              <a:t>, обобщая данные и анализируя полученные результаты, </a:t>
            </a:r>
            <a:r>
              <a:rPr lang="ru-RU" b="1" dirty="0" smtClean="0"/>
              <a:t>делает </a:t>
            </a:r>
            <a:r>
              <a:rPr lang="ru-RU" b="1" dirty="0" smtClean="0"/>
              <a:t>выводы о перспективности исследуемого проекта и оценивают вероятности (риск) достижения желаемого результата</a:t>
            </a:r>
            <a:r>
              <a:rPr lang="ru-RU" dirty="0" smtClean="0"/>
              <a:t>. </a:t>
            </a:r>
            <a:endParaRPr lang="ru-RU" dirty="0" smtClean="0"/>
          </a:p>
          <a:p>
            <a:r>
              <a:rPr lang="ru-RU" dirty="0" smtClean="0"/>
              <a:t>Этот </a:t>
            </a:r>
            <a:r>
              <a:rPr lang="ru-RU" dirty="0" smtClean="0"/>
              <a:t>метод особенно </a:t>
            </a:r>
            <a:r>
              <a:rPr lang="ru-RU" b="1" dirty="0" smtClean="0"/>
              <a:t>ценен там, где приходится часто возвращаться к переоценке риска </a:t>
            </a:r>
            <a:r>
              <a:rPr lang="ru-RU" dirty="0" smtClean="0"/>
              <a:t>в связи с быстро меняющимися обстоятельствами, 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Аналитический метод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При анализе риска его вероятность и последствия могут определяться в простых терминах — </a:t>
            </a:r>
            <a:r>
              <a:rPr lang="ru-RU" b="1" dirty="0" smtClean="0"/>
              <a:t>"вероятно", "мало вероятно", "высоко вероятно". </a:t>
            </a:r>
            <a:r>
              <a:rPr lang="ru-RU" dirty="0" smtClean="0"/>
              <a:t>А для последствий — как </a:t>
            </a:r>
            <a:r>
              <a:rPr lang="ru-RU" b="1" dirty="0" smtClean="0"/>
              <a:t>"плохие последствия", "не совсем плохие последствия", "практически без последствий". </a:t>
            </a:r>
            <a:endParaRPr lang="ru-RU" b="1" dirty="0" smtClean="0"/>
          </a:p>
          <a:p>
            <a:r>
              <a:rPr lang="ru-RU" dirty="0" smtClean="0"/>
              <a:t>Можно </a:t>
            </a:r>
            <a:r>
              <a:rPr lang="ru-RU" dirty="0" smtClean="0"/>
              <a:t>легко </a:t>
            </a:r>
            <a:r>
              <a:rPr lang="ru-RU" b="1" dirty="0" smtClean="0"/>
              <a:t>дифференцировать оценки </a:t>
            </a:r>
            <a:r>
              <a:rPr lang="ru-RU" dirty="0" smtClean="0"/>
              <a:t>с помощью понятий "высокого", "среднего" и "низкого" уровня. Это увеличивает количество категорий риска. Кроме того, риски можно </a:t>
            </a:r>
            <a:r>
              <a:rPr lang="ru-RU" b="1" dirty="0" smtClean="0"/>
              <a:t>дифференцировать по их временной близости </a:t>
            </a:r>
            <a:r>
              <a:rPr lang="ru-RU" dirty="0" smtClean="0"/>
              <a:t>к текущему моменту.  </a:t>
            </a:r>
            <a:r>
              <a:rPr lang="ru-RU" dirty="0" smtClean="0"/>
              <a:t>Тогда </a:t>
            </a:r>
            <a:r>
              <a:rPr lang="ru-RU" dirty="0" smtClean="0"/>
              <a:t>будут различаться риски ближайшего будущего, более отдаленные риски и риски далекого будущего. Многие риски далекого будущего могут вообще не случиться, поэтому они не принимаются в расчет.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Применение и заключение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Наиболее </a:t>
            </a:r>
            <a:r>
              <a:rPr lang="ru-RU" b="1" dirty="0" smtClean="0"/>
              <a:t>часто этот метод оценки риска применяется</a:t>
            </a:r>
            <a:r>
              <a:rPr lang="ru-RU" dirty="0" smtClean="0"/>
              <a:t> в проектах, связанных с разработкой новых товаров и услуг, созданием новых производственных мощностей, внедрением новых технологий и когда неизвестно как поведет себя рынок, будет ли стабильным спрос на данную продукцию или услугу, а, следовательно, будет ли данный проект приносить прибыль или он заранее убыточен. </a:t>
            </a:r>
            <a:endParaRPr lang="ru-RU" dirty="0" smtClean="0"/>
          </a:p>
          <a:p>
            <a:r>
              <a:rPr lang="ru-RU" dirty="0" smtClean="0"/>
              <a:t>Описанный метод </a:t>
            </a:r>
            <a:r>
              <a:rPr lang="ru-RU" b="1" dirty="0" smtClean="0"/>
              <a:t>не обладает мощным математическим аппаратом</a:t>
            </a:r>
            <a:r>
              <a:rPr lang="ru-RU" dirty="0" smtClean="0"/>
              <a:t>, таким как математический метод оценки уровня риска, однако круг его применения достаточно широк, и зачастую руководители, не имея необходимой подготовки, прибегают именно к нему.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Смешанный метод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Как следует из названия метода</a:t>
            </a:r>
            <a:r>
              <a:rPr lang="en-US" dirty="0" smtClean="0"/>
              <a:t>,</a:t>
            </a:r>
            <a:r>
              <a:rPr lang="ru-RU" dirty="0" smtClean="0"/>
              <a:t> он </a:t>
            </a:r>
            <a:r>
              <a:rPr lang="ru-RU" b="1" dirty="0" smtClean="0"/>
              <a:t>сочетает в себе особенности</a:t>
            </a:r>
            <a:r>
              <a:rPr lang="ru-RU" dirty="0" smtClean="0"/>
              <a:t> каждого из приведенных ранее методов. Он </a:t>
            </a:r>
            <a:r>
              <a:rPr lang="ru-RU" b="1" dirty="0" smtClean="0"/>
              <a:t>опирается</a:t>
            </a:r>
            <a:r>
              <a:rPr lang="ru-RU" dirty="0" smtClean="0"/>
              <a:t> как </a:t>
            </a:r>
            <a:r>
              <a:rPr lang="ru-RU" b="1" dirty="0" smtClean="0"/>
              <a:t>на математические расчёты</a:t>
            </a:r>
            <a:r>
              <a:rPr lang="en-US" dirty="0" smtClean="0"/>
              <a:t>,</a:t>
            </a:r>
            <a:r>
              <a:rPr lang="ru-RU" dirty="0" smtClean="0"/>
              <a:t> там</a:t>
            </a:r>
            <a:r>
              <a:rPr lang="en-US" dirty="0" smtClean="0"/>
              <a:t>, </a:t>
            </a:r>
            <a:r>
              <a:rPr lang="ru-RU" dirty="0" smtClean="0"/>
              <a:t>где это возможно</a:t>
            </a:r>
            <a:r>
              <a:rPr lang="en-US" dirty="0" smtClean="0"/>
              <a:t>,</a:t>
            </a:r>
            <a:r>
              <a:rPr lang="ru-RU" dirty="0" smtClean="0"/>
              <a:t> так и на </a:t>
            </a:r>
            <a:r>
              <a:rPr lang="ru-RU" b="1" dirty="0" smtClean="0"/>
              <a:t>аналитическую сторону </a:t>
            </a:r>
            <a:r>
              <a:rPr lang="ru-RU" dirty="0" smtClean="0"/>
              <a:t>разбора вопроса</a:t>
            </a:r>
            <a:r>
              <a:rPr lang="en-US" dirty="0" smtClean="0"/>
              <a:t>,</a:t>
            </a:r>
            <a:r>
              <a:rPr lang="ru-RU" dirty="0" smtClean="0"/>
              <a:t> когда это необходимо. </a:t>
            </a:r>
          </a:p>
          <a:p>
            <a:r>
              <a:rPr lang="ru-RU" b="1" dirty="0" smtClean="0"/>
              <a:t>По моему мнению</a:t>
            </a:r>
            <a:r>
              <a:rPr lang="en-US" dirty="0" smtClean="0"/>
              <a:t>,</a:t>
            </a:r>
            <a:r>
              <a:rPr lang="ru-RU" dirty="0" smtClean="0"/>
              <a:t> данный метод является самым удобным и наиболее применимым и адаптивным к условиям</a:t>
            </a:r>
            <a:r>
              <a:rPr lang="ru-RU" dirty="0" smtClean="0"/>
              <a:t> </a:t>
            </a:r>
            <a:r>
              <a:rPr lang="ru-RU" dirty="0" smtClean="0"/>
              <a:t>реализации многих проектов.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/>
            <a:r>
              <a:rPr lang="ru-RU" dirty="0" smtClean="0"/>
              <a:t>Спасибо большое Вам за внимание</a:t>
            </a:r>
            <a:r>
              <a:rPr lang="en-US" dirty="0" smtClean="0"/>
              <a:t>,</a:t>
            </a:r>
            <a:r>
              <a:rPr lang="ru-RU" dirty="0" smtClean="0"/>
              <a:t> друзья!</a:t>
            </a:r>
          </a:p>
          <a:p>
            <a:pPr algn="ctr">
              <a:buNone/>
            </a:pPr>
            <a:endParaRPr lang="en-US" dirty="0" smtClean="0"/>
          </a:p>
          <a:p>
            <a:pPr algn="ctr">
              <a:buNone/>
            </a:pPr>
            <a:endParaRPr lang="en-US" dirty="0" smtClean="0"/>
          </a:p>
          <a:p>
            <a:pPr algn="ctr">
              <a:buNone/>
            </a:pPr>
            <a:endParaRPr lang="en-US" dirty="0" smtClean="0"/>
          </a:p>
          <a:p>
            <a:pPr algn="ctr">
              <a:buNone/>
            </a:pPr>
            <a:endParaRPr lang="en-US" dirty="0" smtClean="0"/>
          </a:p>
          <a:p>
            <a:pPr algn="ctr">
              <a:buNone/>
            </a:pPr>
            <a:r>
              <a:rPr lang="ru-RU" dirty="0" smtClean="0"/>
              <a:t>Как говорил великий А.С. Пушкин</a:t>
            </a:r>
            <a:r>
              <a:rPr lang="en-US" dirty="0" smtClean="0"/>
              <a:t>:</a:t>
            </a:r>
          </a:p>
          <a:p>
            <a:pPr algn="ctr">
              <a:buNone/>
            </a:pPr>
            <a:r>
              <a:rPr lang="ru-RU" dirty="0" smtClean="0"/>
              <a:t>Отказаться от риска — значит отказаться от творчества.</a:t>
            </a:r>
            <a:endParaRPr lang="ru-RU" dirty="0"/>
          </a:p>
        </p:txBody>
      </p:sp>
      <p:pic>
        <p:nvPicPr>
          <p:cNvPr id="27650" name="Picture 2" descr="https://it.tefen.com/uploads/shutterstock_5204077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3240" y="2143116"/>
            <a:ext cx="3167018" cy="21124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бычная">
  <a:themeElements>
    <a:clrScheme name="Обычная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Обычная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49</TotalTime>
  <Words>570</Words>
  <Application>Microsoft Office PowerPoint</Application>
  <PresentationFormat>Экран (4:3)</PresentationFormat>
  <Paragraphs>37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Обычная</vt:lpstr>
      <vt:lpstr>Методы оценки риска проекта</vt:lpstr>
      <vt:lpstr>Что же такое риск? </vt:lpstr>
      <vt:lpstr>Цель оценки рисков проекта</vt:lpstr>
      <vt:lpstr>Математический метод</vt:lpstr>
      <vt:lpstr>Математический метод</vt:lpstr>
      <vt:lpstr>Применение и заключение</vt:lpstr>
      <vt:lpstr>Аналитический метод</vt:lpstr>
      <vt:lpstr>Аналитический метод</vt:lpstr>
      <vt:lpstr>Применение и заключение</vt:lpstr>
      <vt:lpstr>Смешанный метод</vt:lpstr>
      <vt:lpstr>Слайд 11</vt:lpstr>
    </vt:vector>
  </TitlesOfParts>
  <Company>AME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Методы оценки риска проекта</dc:title>
  <dc:creator>Соцков Павел</dc:creator>
  <cp:lastModifiedBy>Соцков Павел</cp:lastModifiedBy>
  <cp:revision>5</cp:revision>
  <dcterms:created xsi:type="dcterms:W3CDTF">2018-12-02T17:53:30Z</dcterms:created>
  <dcterms:modified xsi:type="dcterms:W3CDTF">2018-12-02T18:42:54Z</dcterms:modified>
</cp:coreProperties>
</file>