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</p:sldIdLst>
  <p:sldSz cx="14630400" cy="8229600"/>
  <p:notesSz cx="8229600" cy="14630400"/>
  <p:embeddedFontLst>
    <p:embeddedFont>
      <p:font typeface="Inter" panose="02000503000000020004" pitchFamily="34" charset="0"/>
      <p:regular r:id="rId14"/>
    </p:embeddedFont>
    <p:embeddedFont>
      <p:font typeface="Inter" panose="02000503000000020004" pitchFamily="34" charset="-122"/>
      <p:regular r:id="rId15"/>
    </p:embeddedFont>
    <p:embeddedFont>
      <p:font typeface="Inter" panose="02000503000000020004" pitchFamily="34" charset="-120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32178"/>
            <a:ext cx="7556421" cy="22327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Введение в оптимизационные задачи</a:t>
            </a:r>
            <a:endParaRPr lang="en-US" sz="4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805118"/>
            <a:ext cx="7556421" cy="25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В данной презентации мы рассмотрим основные виды оптимизационных задач, их классификацию, а также примеры практического применения. Оптимизация - это поиск наилучшего решения в заданной ситуации, имеющей ограничения и множество возможных вариантов. Она широко применяется в различных сферах, от экономики и финансов до машинного обучения и инженерных задач.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617494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Box 7"/>
          <p:cNvSpPr txBox="1"/>
          <p:nvPr/>
        </p:nvSpPr>
        <p:spPr>
          <a:xfrm>
            <a:off x="793790" y="6980397"/>
            <a:ext cx="377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Русу</a:t>
            </a:r>
            <a:r>
              <a:rPr lang="ru-RU" dirty="0"/>
              <a:t> Максим  11-А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0388"/>
            <a:ext cx="7760375" cy="7442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ru-RU" sz="46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Что такое оптимизация</a:t>
            </a:r>
            <a:r>
              <a:rPr lang="en-US" sz="46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?</a:t>
            </a:r>
            <a:endParaRPr lang="en-US" sz="4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461623"/>
            <a:ext cx="2977039" cy="3720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Поиск наилучшего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60508"/>
            <a:ext cx="6244709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Оптимизация - это процесс нахождения наилучшего решения в задаче, которая имеет множество возможных вариантов и ограничений. Целью оптимизации является поиск наиболее эффективного решения, удовлетворяющего заданным критериям.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461623"/>
            <a:ext cx="4100870" cy="3720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Критерии эффективности</a:t>
            </a:r>
            <a:endParaRPr lang="ru-RU" sz="2300" b="1" dirty="0">
              <a:solidFill>
                <a:srgbClr val="000000"/>
              </a:solidFill>
              <a:latin typeface="Times New Roman" panose="02020603050405020304" pitchFamily="18" charset="0"/>
              <a:ea typeface="Petrona Bold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900"/>
              </a:lnSpc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060508"/>
            <a:ext cx="6244709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Критерии эффективности могут быть различными и зависят от задачи. Например, это может быть минимизация затрат, максимизация прибыли, увеличение скорости процесса, улучшение качества продукта или другое.</a:t>
            </a:r>
            <a:endParaRPr lang="en-US" sz="17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36958" y="6903217"/>
            <a:ext cx="2713055" cy="1215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241" y="1144667"/>
            <a:ext cx="7955518" cy="11139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Классификация оптимизационных задач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94241" y="2704267"/>
            <a:ext cx="297061" cy="297061"/>
          </a:xfrm>
          <a:prstGeom prst="roundRect">
            <a:avLst>
              <a:gd name="adj" fmla="val 24006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61085" y="2704267"/>
            <a:ext cx="2228493" cy="2786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Линейные задачи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61085" y="3084671"/>
            <a:ext cx="3426023" cy="13579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В линейных задачах все ограничения и функции представляют собой линейные уравнения. Они легко решаются и имеют широкое применение в различных областях.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4656892" y="2704267"/>
            <a:ext cx="297061" cy="297061"/>
          </a:xfrm>
          <a:prstGeom prst="roundRect">
            <a:avLst>
              <a:gd name="adj" fmla="val 24006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123736" y="2704267"/>
            <a:ext cx="2410301" cy="2786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Нелинейные задачи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123736" y="3084671"/>
            <a:ext cx="3426023" cy="16294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В нелинейных задачах ограничения и функции могут быть представлены нелинейными уравнениями. Они более сложные для решения, но имеют более широкое применение в реальных задачах.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94241" y="5074920"/>
            <a:ext cx="297061" cy="297061"/>
          </a:xfrm>
          <a:prstGeom prst="roundRect">
            <a:avLst>
              <a:gd name="adj" fmla="val 24006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61085" y="5074920"/>
            <a:ext cx="2343507" cy="2786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Дискретные задачи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61085" y="5455325"/>
            <a:ext cx="3426023" cy="16294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В дискретных задачах переменные могут принимать только определенные значения, например, целые числа. Эти задачи часто встречаются в задачах планирования и распределения ресурсов.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656892" y="5074920"/>
            <a:ext cx="297061" cy="297061"/>
          </a:xfrm>
          <a:prstGeom prst="roundRect">
            <a:avLst>
              <a:gd name="adj" fmla="val 24006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123736" y="5074920"/>
            <a:ext cx="2823448" cy="2786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Комбинаторные задачи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123736" y="5455325"/>
            <a:ext cx="3426023" cy="16294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Комбинаторные задачи - это частный случай дискретных задач, в которых переменные представляют собой комбинации элементов из заданного множества. Эти задачи часто связаны с поиском наилучшего сочетания.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2792" y="801053"/>
            <a:ext cx="7831217" cy="12306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Основные виды оптимизационных задач</a:t>
            </a:r>
            <a:endParaRPr lang="en-US" sz="3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92" y="2312908"/>
            <a:ext cx="468749" cy="4687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42792" y="2969181"/>
            <a:ext cx="2885361" cy="3075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Задача о назначениях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142792" y="3389233"/>
            <a:ext cx="3774996" cy="1200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Нахождение наилучшего соответствия между элементами двух множеств, например, назначение работников на задачи.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13" y="2312908"/>
            <a:ext cx="468749" cy="4687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199013" y="2969181"/>
            <a:ext cx="3202424" cy="3075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19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Задача о коммивояжер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199013" y="3389233"/>
            <a:ext cx="3774996" cy="9001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Поиск оптимального маршрута для обхода всех пунктов назначения, например, для транспортных компаний.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792" y="5151953"/>
            <a:ext cx="468749" cy="4687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42792" y="5808226"/>
            <a:ext cx="2461498" cy="3075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Задача о потоках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142792" y="6228278"/>
            <a:ext cx="3774996" cy="9001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Нахождение наилучшего потока ресурсов через сеть, например, оптимизация транспортных потоков.</a:t>
            </a:r>
            <a:endParaRPr lang="en-US" sz="14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013" y="5151953"/>
            <a:ext cx="468749" cy="46874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199013" y="5808226"/>
            <a:ext cx="3127415" cy="3075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Задача о </a:t>
            </a:r>
            <a:r>
              <a:rPr lang="ru-RU" sz="19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планировании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0199013" y="6228278"/>
            <a:ext cx="3774996" cy="1200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Оптимизация ресурсов и времени для выполнения различных задач, например, планирование производства или работы.</a:t>
            </a:r>
            <a:endParaRPr lang="en-US" sz="14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15895" y="7540942"/>
            <a:ext cx="2924070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2943" y="856059"/>
            <a:ext cx="12605742" cy="6403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Задачи с многокритериальной оптимизацией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82943" y="1886664"/>
            <a:ext cx="2210633" cy="1451729"/>
          </a:xfrm>
          <a:prstGeom prst="roundRect">
            <a:avLst>
              <a:gd name="adj" fmla="val 5646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85706" y="2417326"/>
            <a:ext cx="104418" cy="39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088719" y="2081808"/>
            <a:ext cx="2561392" cy="3200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Критерии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088719" y="2518886"/>
            <a:ext cx="10663595" cy="6243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В реальных задачах часто встречается необходимость оптимизации по нескольким критериям, которые могут быть противоречивыми.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2991088" y="3328868"/>
            <a:ext cx="10858857" cy="11430"/>
          </a:xfrm>
          <a:prstGeom prst="roundRect">
            <a:avLst>
              <a:gd name="adj" fmla="val 717114"/>
            </a:avLst>
          </a:prstGeom>
          <a:solidFill>
            <a:srgbClr val="B2D4E5"/>
          </a:solidFill>
        </p:spPr>
      </p:sp>
      <p:sp>
        <p:nvSpPr>
          <p:cNvPr id="8" name="Shape 6"/>
          <p:cNvSpPr/>
          <p:nvPr/>
        </p:nvSpPr>
        <p:spPr>
          <a:xfrm>
            <a:off x="682943" y="3435906"/>
            <a:ext cx="4421386" cy="1763911"/>
          </a:xfrm>
          <a:prstGeom prst="roundRect">
            <a:avLst>
              <a:gd name="adj" fmla="val 464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85706" y="4122658"/>
            <a:ext cx="138351" cy="39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2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299472" y="3631049"/>
            <a:ext cx="2561392" cy="3200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Компромисс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299472" y="4068128"/>
            <a:ext cx="8452842" cy="9365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В таких задачах оптимальное решение может быть недостижимо, поэтому требуется найти компромиссное решение, которое наилучшим образом удовлетворяет всем критериям.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5201841" y="5190292"/>
            <a:ext cx="8648105" cy="11430"/>
          </a:xfrm>
          <a:prstGeom prst="roundRect">
            <a:avLst>
              <a:gd name="adj" fmla="val 717114"/>
            </a:avLst>
          </a:prstGeom>
          <a:solidFill>
            <a:srgbClr val="B2D4E5"/>
          </a:solidFill>
        </p:spPr>
      </p:sp>
      <p:sp>
        <p:nvSpPr>
          <p:cNvPr id="13" name="Shape 11"/>
          <p:cNvSpPr/>
          <p:nvPr/>
        </p:nvSpPr>
        <p:spPr>
          <a:xfrm>
            <a:off x="682943" y="5297329"/>
            <a:ext cx="6632258" cy="2076093"/>
          </a:xfrm>
          <a:prstGeom prst="roundRect">
            <a:avLst>
              <a:gd name="adj" fmla="val 39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85706" y="6140172"/>
            <a:ext cx="138113" cy="39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10343" y="5492472"/>
            <a:ext cx="2561392" cy="3200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Методы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10343" y="5929551"/>
            <a:ext cx="6241971" cy="12487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Существуют различные методы решения задач с многокритериальной оптимизацией, такие как метод взвешенных сумм, метод Лексикографического упорядочения, метод Pareto-оптимальности.</a:t>
            </a:r>
            <a:endParaRPr lang="en-US" sz="15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590585" y="7373422"/>
            <a:ext cx="1939331" cy="833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1155" y="735925"/>
            <a:ext cx="7801689" cy="12584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Примеры практических применений</a:t>
            </a:r>
            <a:endParaRPr lang="en-US" sz="3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71155" y="2377797"/>
            <a:ext cx="3757017" cy="632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1</a:t>
            </a:r>
            <a:endParaRPr lang="en-US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291233" y="3250168"/>
            <a:ext cx="2516862" cy="3145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Экономика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71155" y="3679746"/>
            <a:ext cx="3757017" cy="9204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Оптимизация портфеля инвестиций, управление рисками, прогнозирование спроса.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715708" y="2377797"/>
            <a:ext cx="3757136" cy="632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2</a:t>
            </a:r>
            <a:endParaRPr lang="en-US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35786" y="3250168"/>
            <a:ext cx="2516862" cy="3145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Инженерия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15708" y="3679746"/>
            <a:ext cx="3757136" cy="9204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Оптимизация конструкций, проектирование систем, управление процессами.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71155" y="5271254"/>
            <a:ext cx="3757017" cy="632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3</a:t>
            </a:r>
            <a:endParaRPr lang="en-US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291233" y="6143625"/>
            <a:ext cx="2516862" cy="3145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Медицина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71155" y="6573203"/>
            <a:ext cx="3757017" cy="6136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Разработка лекарств, планирование операций, диагностика заболеваний.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4715708" y="5271254"/>
            <a:ext cx="3757136" cy="632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4</a:t>
            </a:r>
            <a:endParaRPr lang="en-US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208151" y="6143625"/>
            <a:ext cx="2772251" cy="3145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Машинное обучение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15708" y="6573203"/>
            <a:ext cx="3757136" cy="9204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Обучение нейронных сетей, выбор оптимальных параметров, оптимизация алгоритмов.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83882"/>
            <a:ext cx="5954197" cy="7442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Заключение</a:t>
            </a:r>
            <a:endParaRPr lang="en-US" sz="4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568303"/>
            <a:ext cx="7556421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Оптимизационные задачи являются неотъемлемой частью многих областей науки и техники. Их решение позволяет найти наилучшие варианты, что приводит к повышению эффективности, экономии ресурсов и улучшению качества жизни. Понимание основ оптимизации дает возможность эффективно решать задачи в различных сферах деятельности.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3459</Words>
  <Application>WPS Presentation</Application>
  <PresentationFormat>Произвольный</PresentationFormat>
  <Paragraphs>103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Petrona Bold</vt:lpstr>
      <vt:lpstr>Inter</vt:lpstr>
      <vt:lpstr>Inter</vt:lpstr>
      <vt:lpstr>Inter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Людмила Мороз</cp:lastModifiedBy>
  <cp:revision>4</cp:revision>
  <dcterms:created xsi:type="dcterms:W3CDTF">2024-12-08T18:51:00Z</dcterms:created>
  <dcterms:modified xsi:type="dcterms:W3CDTF">2025-01-20T08:14:32Z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EC4BA210474246D2AA6282C2C692D999_13</vt:lpwstr>
  </property>
  <property fmtid="{D5CDD505-2E9C-101B-9397-08002B2CF9AE}" pid="3" name="KSOProductBuildVer">
    <vt:lpwstr>1049-12.2.0.19805</vt:lpwstr>
  </property>
</Properties>
</file>