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8"/>
  </p:handoutMasterIdLst>
  <p:sldIdLst>
    <p:sldId id="256" r:id="rId3"/>
    <p:sldId id="257" r:id="rId4"/>
    <p:sldId id="259" r:id="rId5"/>
    <p:sldId id="261" r:id="rId6"/>
    <p:sldId id="262" r:id="rId7"/>
    <p:sldId id="260" r:id="rId8"/>
    <p:sldId id="270" r:id="rId9"/>
    <p:sldId id="271" r:id="rId10"/>
    <p:sldId id="274" r:id="rId11"/>
    <p:sldId id="264" r:id="rId12"/>
    <p:sldId id="263" r:id="rId13"/>
    <p:sldId id="275" r:id="rId14"/>
    <p:sldId id="276" r:id="rId15"/>
    <p:sldId id="277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AF4"/>
    <a:srgbClr val="D6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F28BE-E186-4840-9CF2-4B2EF2D80EA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BD7DB-B97C-4D78-94B4-09643008077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pn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1579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1547664" y="2132856"/>
            <a:ext cx="7272808" cy="169433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МАССА</a:t>
            </a:r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baseline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44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И ЕЁ ЕДИНИЦЫ</a:t>
            </a:r>
            <a:endParaRPr lang="ru-RU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179512" y="6309320"/>
            <a:ext cx="8784976" cy="3600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 МБОУ СОШ №256 ГО ЗАТО Фокино Приморский край</a:t>
            </a:r>
            <a:endParaRPr lang="ru-RU" sz="16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3018602" y="260648"/>
            <a:ext cx="5801870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236295" y="5504711"/>
            <a:ext cx="1734253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255568" y="5504711"/>
            <a:ext cx="3856999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884368" y="1052736"/>
            <a:ext cx="921381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" descr="https://funforkids.ru/pictures/neznaika/neznaika2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454515"/>
            <a:ext cx="2880320" cy="501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funforkids.ru/pictures/neznaika/neznaika2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68" y="2913152"/>
            <a:ext cx="1582201" cy="275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 userDrawn="1"/>
        </p:nvSpPr>
        <p:spPr>
          <a:xfrm>
            <a:off x="3856275" y="198880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3851920" y="3084013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51918" y="417292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851920" y="5265961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423610" y="1479140"/>
            <a:ext cx="5328592" cy="504620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72008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И ЕЁ ЕДИНИЦЫ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https://funforkids.ru/pictures/neznaika/neznaika2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454515"/>
            <a:ext cx="2880320" cy="501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1484784"/>
            <a:ext cx="5328592" cy="48965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3312368" cy="72008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 descr="http://www.yangteacher.ru/wp-content/uploads/2016/02/5-mtest-z-1-638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25" y="3984225"/>
            <a:ext cx="1991424" cy="264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s://reshator.org/content/class-5/matematiks/matematika-5-klass-kozlov/title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24" y="2705943"/>
            <a:ext cx="1894218" cy="270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media2.24aul.ru/imgs/5da880271002d30001e593fa/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766" y="1166422"/>
            <a:ext cx="2045742" cy="269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cdn.eksmo.ru/v2/VEN000000000435286/COVER/cover3d1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/>
          <a:stretch>
            <a:fillRect/>
          </a:stretch>
        </p:blipFill>
        <p:spPr bwMode="auto">
          <a:xfrm>
            <a:off x="3131840" y="3357699"/>
            <a:ext cx="2003343" cy="2700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254" y="2028201"/>
            <a:ext cx="1875685" cy="265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 descr="https://izigdz.ru/_ld/2/91908923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61048"/>
            <a:ext cx="1917951" cy="268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funforkids.ru/pictures/neznaika/neznaika23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79077"/>
            <a:ext cx="2736304" cy="501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5619385" y="1964940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5615030" y="306014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5615028" y="414905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5615030" y="5242095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funforkids.ru/pictures/neznaika/neznaika2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2920853"/>
            <a:ext cx="1586151" cy="275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251520" y="1970609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247165" y="3065816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47163" y="4154724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5242" y="5265392"/>
            <a:ext cx="352839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5368444" y="1964965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364089" y="3060172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5364087" y="4149080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5356179" y="5259748"/>
            <a:ext cx="3517790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2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2920853"/>
            <a:ext cx="1586151" cy="275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2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2920853"/>
            <a:ext cx="1586151" cy="275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54096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7208305" y="2156139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https://funforkids.ru/pictures/neznaika/neznaika2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268" y="2913152"/>
            <a:ext cx="1582201" cy="275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 userDrawn="1"/>
        </p:nvSpPr>
        <p:spPr>
          <a:xfrm>
            <a:off x="899592" y="1988806"/>
            <a:ext cx="5585155" cy="3096378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3888105" y="544522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99592" y="54452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51520" y="231856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1204785" y="1681705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1204785" y="4172882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06462" y="1772096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266431" y="2804083"/>
            <a:ext cx="8640960" cy="125292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5813297" y="1681704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813297" y="4172881"/>
            <a:ext cx="2016224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13" name="Picture 2" descr="https://funforkids.ru/pictures/neznaika/neznaika2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20138" y="4293096"/>
            <a:ext cx="1287715" cy="223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www.nwu.ac.za/sites/www.nwu.ac.za/files/files/i-media/tn-eish-201509/images/fotolia_53649479_subscription_xl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 userDrawn="1"/>
        </p:nvSpPr>
        <p:spPr>
          <a:xfrm>
            <a:off x="251520" y="260648"/>
            <a:ext cx="8634714" cy="6408712"/>
          </a:xfrm>
          <a:prstGeom prst="rect">
            <a:avLst/>
          </a:prstGeom>
          <a:solidFill>
            <a:schemeClr val="bg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251520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52392" y="231856"/>
            <a:ext cx="4248472" cy="16129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мка 21"/>
          <p:cNvSpPr/>
          <p:nvPr userDrawn="1"/>
        </p:nvSpPr>
        <p:spPr>
          <a:xfrm>
            <a:off x="10526" y="-11415"/>
            <a:ext cx="9144000" cy="6858000"/>
          </a:xfrm>
          <a:prstGeom prst="frame">
            <a:avLst>
              <a:gd name="adj1" fmla="val 1389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7932" y="1964942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3577" y="306014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5653575" y="414905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5653577" y="5242097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903948" y="1970609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899593" y="3065816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899591" y="415472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 userDrawn="1"/>
        </p:nvSpPr>
        <p:spPr>
          <a:xfrm>
            <a:off x="899593" y="5247764"/>
            <a:ext cx="2596642" cy="1025187"/>
          </a:xfrm>
          <a:prstGeom prst="rect">
            <a:avLst/>
          </a:prstGeom>
          <a:solidFill>
            <a:srgbClr val="E6FAF4"/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3995936" y="2204864"/>
            <a:ext cx="1152128" cy="5760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funforkids.ru/pictures/neznaika/neznaika23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51920" y="2920853"/>
            <a:ext cx="1586151" cy="275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FC65F-042C-4A37-A13D-A06E8DBD7D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3595A-C37B-4D0E-B3D4-DF153D5B5B3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hyperlink" Target="https://metimpuls.by/images/products/0-1584874361.jpg" TargetMode="External"/><Relationship Id="rId7" Type="http://schemas.openxmlformats.org/officeDocument/2006/relationships/hyperlink" Target="https://www.avtorinok.ru/storage/news_firms/pics/3352.jpg" TargetMode="External"/><Relationship Id="rId6" Type="http://schemas.openxmlformats.org/officeDocument/2006/relationships/hyperlink" Target="https://leaderfood.ru/upload/iblock/054/05433719325f9f596b81138328a6b984.jpg" TargetMode="External"/><Relationship Id="rId5" Type="http://schemas.openxmlformats.org/officeDocument/2006/relationships/hyperlink" Target="https://maksmarket.openbig.ru/images/detailed/1353/2087631.jpg" TargetMode="External"/><Relationship Id="rId4" Type="http://schemas.openxmlformats.org/officeDocument/2006/relationships/hyperlink" Target="https://animaloilmaker.com/images/man-clipart-office-3.png" TargetMode="External"/><Relationship Id="rId3" Type="http://schemas.openxmlformats.org/officeDocument/2006/relationships/hyperlink" Target="https://cdn1.ozone.ru/multimedia/1017917507.jpg" TargetMode="External"/><Relationship Id="rId2" Type="http://schemas.openxmlformats.org/officeDocument/2006/relationships/hyperlink" Target="https://funforkids.ru/pictures/neznaika/neznaika23.png" TargetMode="External"/><Relationship Id="rId1" Type="http://schemas.openxmlformats.org/officeDocument/2006/relationships/hyperlink" Target="https://www.nwu.ac.za/sites/www.nwu.ac.za/files/files/i-media/tn-eish-201509/images/fotolia_53649479_subscription_xl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0.xml"/><Relationship Id="rId8" Type="http://schemas.openxmlformats.org/officeDocument/2006/relationships/slide" Target="slide6.xml"/><Relationship Id="rId7" Type="http://schemas.openxmlformats.org/officeDocument/2006/relationships/slide" Target="slide8.xml"/><Relationship Id="rId6" Type="http://schemas.openxmlformats.org/officeDocument/2006/relationships/slide" Target="slide4.xml"/><Relationship Id="rId5" Type="http://schemas.openxmlformats.org/officeDocument/2006/relationships/slide" Target="slide11.xml"/><Relationship Id="rId4" Type="http://schemas.openxmlformats.org/officeDocument/2006/relationships/slide" Target="slide9.xml"/><Relationship Id="rId3" Type="http://schemas.openxmlformats.org/officeDocument/2006/relationships/slide" Target="slide5.xml"/><Relationship Id="rId2" Type="http://schemas.openxmlformats.org/officeDocument/2006/relationships/slide" Target="slide7.xml"/><Relationship Id="rId13" Type="http://schemas.openxmlformats.org/officeDocument/2006/relationships/slideLayout" Target="../slideLayouts/slideLayout2.xml"/><Relationship Id="rId12" Type="http://schemas.openxmlformats.org/officeDocument/2006/relationships/slide" Target="slide14.xml"/><Relationship Id="rId11" Type="http://schemas.openxmlformats.org/officeDocument/2006/relationships/slide" Target="slide13.xml"/><Relationship Id="rId10" Type="http://schemas.openxmlformats.org/officeDocument/2006/relationships/slide" Target="slide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5" name="AutoShape 10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6" name="AutoShape 12" descr="https://nauka.club/wp-content/auploads/944603/znayka_neznayka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7" name="AutoShape 14" descr="https://nauka.club/wp-content/auploads/944603/fullsize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575" y="6309360"/>
            <a:ext cx="8923020" cy="44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000" y="337286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из 2 т  вычесть   5 ц, то получится…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 ц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309" y="4244266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ц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ц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95159" y="533198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т 50 кг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40875" y="2065200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793 ц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3020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ц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50019" y="314381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50019" y="424426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ц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336741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из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  вычесть  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ц, то получится…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eaderfood.ru/upload/iblock/054/05433719325f9f596b81138328a6b984.jpg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t="7471" r="23677" b="8290"/>
          <a:stretch>
            <a:fillRect/>
          </a:stretch>
        </p:blipFill>
        <p:spPr bwMode="auto">
          <a:xfrm>
            <a:off x="645132" y="2200992"/>
            <a:ext cx="1382864" cy="22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eaderfood.ru/upload/iblock/054/05433719325f9f596b81138328a6b984.jpg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t="7471" r="23677" b="8290"/>
          <a:stretch>
            <a:fillRect/>
          </a:stretch>
        </p:blipFill>
        <p:spPr bwMode="auto">
          <a:xfrm>
            <a:off x="1855846" y="2449009"/>
            <a:ext cx="1382864" cy="22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Купили 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упаковки риса по 250 г и несколько одинаковых пакетов сахара. Масса всей покупки 2 кг. Какова масса купленного сахара?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2064798"/>
            <a:ext cx="247400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1кг 750г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8095" y="4260013"/>
            <a:ext cx="247400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2кг 250г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5369844"/>
            <a:ext cx="247400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2кг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3152147"/>
            <a:ext cx="247400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кг 250г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320" y="217249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6913960" y="6191469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956376" y="6191469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1" name="Picture 6" descr="https://leaderfood.ru/upload/iblock/054/05433719325f9f596b81138328a6b984.jpg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t="7471" r="23677" b="8290"/>
          <a:stretch>
            <a:fillRect/>
          </a:stretch>
        </p:blipFill>
        <p:spPr bwMode="auto">
          <a:xfrm>
            <a:off x="323528" y="3074890"/>
            <a:ext cx="1382864" cy="22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aksmarket.openbig.ru/images/detailed/1353/208763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AF9F7"/>
              </a:clrFrom>
              <a:clrTo>
                <a:srgbClr val="FAF9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5764" r="17036" b="5405"/>
          <a:stretch>
            <a:fillRect/>
          </a:stretch>
        </p:blipFill>
        <p:spPr bwMode="auto">
          <a:xfrm>
            <a:off x="2282456" y="3391279"/>
            <a:ext cx="1250625" cy="176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https://maksmarket.openbig.ru/images/detailed/1353/208763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AF9F7"/>
              </a:clrFrom>
              <a:clrTo>
                <a:srgbClr val="FAF9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5764" r="17036" b="5405"/>
          <a:stretch>
            <a:fillRect/>
          </a:stretch>
        </p:blipFill>
        <p:spPr bwMode="auto">
          <a:xfrm>
            <a:off x="2485124" y="3991443"/>
            <a:ext cx="1250625" cy="176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maksmarket.openbig.ru/images/detailed/1353/208763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AF9F7"/>
              </a:clrFrom>
              <a:clrTo>
                <a:srgbClr val="FAF9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5764" r="17036" b="5405"/>
          <a:stretch>
            <a:fillRect/>
          </a:stretch>
        </p:blipFill>
        <p:spPr bwMode="auto">
          <a:xfrm>
            <a:off x="2027996" y="4524153"/>
            <a:ext cx="1250625" cy="176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s://leaderfood.ru/upload/iblock/054/05433719325f9f596b81138328a6b984.jpg"/>
          <p:cNvPicPr>
            <a:picLocks noChangeAspect="1" noChangeArrowheads="1"/>
          </p:cNvPicPr>
          <p:nvPr/>
        </p:nvPicPr>
        <p:blipFill rotWithShape="1">
          <a:blip r:embed="rId1" cstate="print">
            <a:clrChange>
              <a:clrFrom>
                <a:srgbClr val="FBFFFD"/>
              </a:clrFrom>
              <a:clrTo>
                <a:srgbClr val="FB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4" t="7471" r="23677" b="8290"/>
          <a:stretch>
            <a:fillRect/>
          </a:stretch>
        </p:blipFill>
        <p:spPr bwMode="auto">
          <a:xfrm>
            <a:off x="899592" y="4210076"/>
            <a:ext cx="1382864" cy="22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www.pngkit.com/png/full/11-115755_browse-and-download-pictures-bricks-png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183" y="4519947"/>
            <a:ext cx="1808302" cy="106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s://www.pngkit.com/png/full/11-115755_browse-and-download-pictures-bricks-png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428" y="5119758"/>
            <a:ext cx="1808302" cy="106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60648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самосвал погрузили 8 мешко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цемента по     50 кг и несколько тонн кирпича. Масса всего груза 24 ц. Какова масса погруженного кирпича?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2064798"/>
            <a:ext cx="247400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ц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8095" y="4260013"/>
            <a:ext cx="247400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12768" y="3174163"/>
            <a:ext cx="2474000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640 кг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5362208"/>
            <a:ext cx="247400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т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1428" y="2172491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6913960" y="6191469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956376" y="6191469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2050" name="Picture 2" descr="https://www.avtorinok.ru/storage/news_firms/pics/335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9" y="2180145"/>
            <a:ext cx="3473113" cy="192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323528" y="4260013"/>
            <a:ext cx="1607657" cy="1931456"/>
            <a:chOff x="323528" y="4260013"/>
            <a:chExt cx="1607657" cy="1931456"/>
          </a:xfrm>
        </p:grpSpPr>
        <p:pic>
          <p:nvPicPr>
            <p:cNvPr id="2052" name="Picture 4" descr="https://metimpuls.by/images/products/0-158487436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10" r="6359" b="9391"/>
            <a:stretch>
              <a:fillRect/>
            </a:stretch>
          </p:blipFill>
          <p:spPr bwMode="auto">
            <a:xfrm>
              <a:off x="497922" y="4260013"/>
              <a:ext cx="1433263" cy="120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https://metimpuls.by/images/products/0-158487436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10" r="6359" b="9391"/>
            <a:stretch>
              <a:fillRect/>
            </a:stretch>
          </p:blipFill>
          <p:spPr bwMode="auto">
            <a:xfrm>
              <a:off x="323528" y="4985378"/>
              <a:ext cx="1433263" cy="1206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 rot="21141366">
              <a:off x="1190592" y="5850186"/>
              <a:ext cx="465875" cy="14401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800" dirty="0" smtClean="0">
                  <a:solidFill>
                    <a:srgbClr val="C00000"/>
                  </a:solidFill>
                </a:rPr>
                <a:t>50 </a:t>
              </a:r>
              <a:r>
                <a:rPr lang="en-US" sz="800" dirty="0" smtClean="0">
                  <a:solidFill>
                    <a:srgbClr val="C00000"/>
                  </a:solidFill>
                </a:rPr>
                <a:t>KG</a:t>
              </a:r>
              <a:endParaRPr lang="ru-RU" sz="8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7" name="Picture 6" descr="https://www.pngkit.com/png/full/11-115755_browse-and-download-pictures-bricks-png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432" y="5260018"/>
            <a:ext cx="1808302" cy="106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конфет 600р. за килограмм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стоимость 200 г этих конфет?</a:t>
            </a:r>
            <a:endParaRPr lang="ru-RU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(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неверно) такое решение задачи: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1335" y="5527108"/>
            <a:ext cx="247400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5073" y="5522757"/>
            <a:ext cx="247400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1428" y="2172491"/>
            <a:ext cx="984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6913960" y="6191469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956376" y="6191469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56249" y="2636912"/>
            <a:ext cx="3183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 г = 1000 г : 5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8802" y="3221687"/>
            <a:ext cx="3209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 : 5 = 120 (р.)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6249" y="4365104"/>
            <a:ext cx="2858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ет: 120 (р.)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колбасы 240р. за килограмм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стоимость 250 г этой колбасы?</a:t>
            </a:r>
            <a:endParaRPr lang="ru-RU" sz="3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Оцените (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</a:t>
            </a:r>
            <a:r>
              <a:rPr lang="ru-RU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неверно) такое решение задачи:</a:t>
            </a:r>
            <a:endParaRPr lang="ru-RU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1335" y="5527108"/>
            <a:ext cx="2474000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5073" y="5522757"/>
            <a:ext cx="247400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01428" y="2172491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6913960" y="6191469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7956376" y="6191469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956249" y="2636912"/>
            <a:ext cx="3183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250 г = 1000 г : 4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8802" y="3221687"/>
            <a:ext cx="2901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 : 4 = 60 (р.)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6249" y="4365104"/>
            <a:ext cx="2666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ет: 60 (р.)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556792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1368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Пилюлькин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1017" y="2141369"/>
            <a:ext cx="1407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/>
              </a:rPr>
              <a:t>Пакет крупы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1557214"/>
            <a:ext cx="996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4"/>
              </a:rPr>
              <a:t>Человек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19545" y="1862257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5"/>
              </a:rPr>
              <a:t>Рис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167286" y="1556792"/>
            <a:ext cx="74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6"/>
              </a:rPr>
              <a:t>Сахар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167286" y="1878603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7"/>
              </a:rPr>
              <a:t>КАМАЗ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15452" y="5980638"/>
            <a:ext cx="928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8"/>
              </a:rPr>
              <a:t>Цемент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настраиваемая 2">
            <a:hlinkClick r:id="rId1" action="ppaction://hlinksldjump" highlightClick="1"/>
          </p:cNvPr>
          <p:cNvSpPr/>
          <p:nvPr/>
        </p:nvSpPr>
        <p:spPr>
          <a:xfrm>
            <a:off x="4218041" y="1679603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правляющая кнопка: настраиваемая 3">
            <a:hlinkClick r:id="rId2" action="ppaction://hlinksldjump" highlightClick="1"/>
          </p:cNvPr>
          <p:cNvSpPr/>
          <p:nvPr/>
        </p:nvSpPr>
        <p:spPr>
          <a:xfrm>
            <a:off x="4218041" y="3226003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218041" y="2455667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4" action="ppaction://hlinksldjump" highlightClick="1"/>
          </p:cNvPr>
          <p:cNvSpPr/>
          <p:nvPr/>
        </p:nvSpPr>
        <p:spPr>
          <a:xfrm>
            <a:off x="4218041" y="4006667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5" action="ppaction://hlinksldjump" highlightClick="1"/>
          </p:cNvPr>
          <p:cNvSpPr/>
          <p:nvPr/>
        </p:nvSpPr>
        <p:spPr>
          <a:xfrm>
            <a:off x="4218041" y="477932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6" action="ppaction://hlinksldjump" highlightClick="1"/>
          </p:cNvPr>
          <p:cNvSpPr/>
          <p:nvPr/>
        </p:nvSpPr>
        <p:spPr>
          <a:xfrm>
            <a:off x="6171753" y="1679603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7" action="ppaction://hlinksldjump" highlightClick="1"/>
          </p:cNvPr>
          <p:cNvSpPr/>
          <p:nvPr/>
        </p:nvSpPr>
        <p:spPr>
          <a:xfrm>
            <a:off x="6171753" y="3226003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8" action="ppaction://hlinksldjump" highlightClick="1"/>
          </p:cNvPr>
          <p:cNvSpPr/>
          <p:nvPr/>
        </p:nvSpPr>
        <p:spPr>
          <a:xfrm>
            <a:off x="6171753" y="2455667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9" action="ppaction://hlinksldjump" highlightClick="1"/>
          </p:cNvPr>
          <p:cNvSpPr/>
          <p:nvPr/>
        </p:nvSpPr>
        <p:spPr>
          <a:xfrm>
            <a:off x="6171753" y="4006667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10" action="ppaction://hlinksldjump" highlightClick="1"/>
          </p:cNvPr>
          <p:cNvSpPr/>
          <p:nvPr/>
        </p:nvSpPr>
        <p:spPr>
          <a:xfrm>
            <a:off x="6171753" y="4779329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в конец 14">
            <a:hlinkClick r:id="" action="ppaction://hlinkshowjump?jump=endshow" highlightClick="1"/>
          </p:cNvPr>
          <p:cNvSpPr/>
          <p:nvPr/>
        </p:nvSpPr>
        <p:spPr>
          <a:xfrm>
            <a:off x="8100392" y="6105609"/>
            <a:ext cx="792088" cy="521208"/>
          </a:xfrm>
          <a:prstGeom prst="actionButtonEnd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3275856" y="6107444"/>
            <a:ext cx="790896" cy="521208"/>
          </a:xfrm>
          <a:prstGeom prst="actionButtonInformation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27000"/>
            <a:bevelB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4218041" y="5560741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Управляющая кнопка: настраиваемая 15">
            <a:hlinkClick r:id="rId12" action="ppaction://hlinksldjump" highlightClick="1"/>
          </p:cNvPr>
          <p:cNvSpPr/>
          <p:nvPr/>
        </p:nvSpPr>
        <p:spPr>
          <a:xfrm>
            <a:off x="6171753" y="5560741"/>
            <a:ext cx="1801312" cy="720080"/>
          </a:xfrm>
          <a:prstGeom prst="actionButtonBlank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9142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килограмм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8875" y="4237798"/>
            <a:ext cx="2442630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06034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единица массы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ольше центнера?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92063" y="2055799"/>
            <a:ext cx="2469051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тонна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18279" y="4253070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центнер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42308" y="3150401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610538" y="289723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единица массы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килограмма?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1680982" y="5230055"/>
            <a:ext cx="1058416" cy="1027637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лыбающееся лицо 20"/>
          <p:cNvSpPr/>
          <p:nvPr/>
        </p:nvSpPr>
        <p:spPr>
          <a:xfrm>
            <a:off x="6430952" y="5230055"/>
            <a:ext cx="1058416" cy="1027637"/>
          </a:xfrm>
          <a:prstGeom prst="smileyFace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3" grpId="0" animBg="1"/>
      <p:bldP spid="13" grpId="1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677" y="332656"/>
            <a:ext cx="4287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иметь массу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равную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1кг?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75836"/>
            <a:ext cx="338437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булочка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855" y="4233038"/>
            <a:ext cx="340004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тетрадь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162" y="3170822"/>
            <a:ext cx="338259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яблоко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0162" y="5336336"/>
            <a:ext cx="33825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акет крупы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071" y="3137125"/>
            <a:ext cx="338437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раз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40731" y="5336336"/>
            <a:ext cx="3400049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100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16712" y="4243959"/>
            <a:ext cx="3382596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63381" y="2065200"/>
            <a:ext cx="3382596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взрослый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610538" y="332656"/>
            <a:ext cx="4287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иметь массу, равную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1ц?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499133" y="3114618"/>
            <a:ext cx="1044653" cy="1978165"/>
            <a:chOff x="-1692696" y="1179526"/>
            <a:chExt cx="1633069" cy="284012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1620689" y="2348880"/>
              <a:ext cx="1489053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https://cdn1.ozone.ru/multimedia/1017917507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92696" y="1179526"/>
              <a:ext cx="1633069" cy="2840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34" name="Picture 10" descr="https://animaloilmaker.com/images/man-clipart-office-3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9" t="2937" r="22690" b="2170"/>
          <a:stretch>
            <a:fillRect/>
          </a:stretch>
        </p:blipFill>
        <p:spPr bwMode="auto">
          <a:xfrm>
            <a:off x="6300192" y="3031405"/>
            <a:ext cx="1441009" cy="374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888" y="141437"/>
            <a:ext cx="4287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данных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значений массы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подходящее для куриного яйца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10538" y="141437"/>
            <a:ext cx="42877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данных значений массы выберите подходящее для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зрелого арбуза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омой 13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88875" y="5336337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 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95159" y="3170822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55311" y="423632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724128" y="2055799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кг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741987" y="3160145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г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04631" y="4236323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11824" y="5319544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06034"/>
            <a:ext cx="4359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сколько раз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т  больше 1 г 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8457" y="4229841"/>
            <a:ext cx="3384375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1 000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0162" y="5336337"/>
            <a:ext cx="3390334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раз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0162" y="3170822"/>
            <a:ext cx="3382595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раз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85" y="2075835"/>
            <a:ext cx="3342747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1 000 000 раз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80676" y="2075835"/>
            <a:ext cx="333979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раз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65209" y="3150620"/>
            <a:ext cx="3355263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раз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61178" y="4256359"/>
            <a:ext cx="3338039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1 000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482433" y="5336337"/>
            <a:ext cx="3338039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раз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577857" y="306034"/>
            <a:ext cx="4359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сколько раз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ц  больше 1 г 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7234" y="306034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килограммов составляют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8875" y="207583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 кг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5768" y="4225402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50 060 кг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157" y="533273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5600 кг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7583" y="315068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5060 кг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2691915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60кг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1447" y="980728"/>
            <a:ext cx="2691915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8т 50кг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92063" y="3150687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80 500 кг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92063" y="533633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8500 кг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04631" y="207283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80 050 кг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04631" y="4221051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8050 кг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976" y="1772816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639" y="306034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991047"/>
            <a:ext cx="576064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50 700 кг = 5 т 700 кг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531" y="2815995"/>
            <a:ext cx="8464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ерно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равенство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3501008"/>
            <a:ext cx="5760640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40 900 кг = 40 т 900 кг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03377" y="1777426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08820" y="1772816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08820" y="4241959"/>
            <a:ext cx="1830550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10612" y="4241958"/>
            <a:ext cx="1824481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F81BD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7234" y="306034"/>
            <a:ext cx="8464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центнеров и килограммов составляют …?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68741" y="3169546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800ц 54кг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5768" y="4225402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805ц 4кг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157" y="5332735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8ц 54кг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0157" y="2022953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80ц 54кг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2691915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8054 кг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1447" y="980728"/>
            <a:ext cx="2691915" cy="598134"/>
          </a:xfrm>
          <a:prstGeom prst="rect">
            <a:avLst/>
          </a:prstGeom>
          <a:solidFill>
            <a:schemeClr val="bg1"/>
          </a:solidFill>
          <a:ln w="508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6028 кг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83116" y="4225402"/>
            <a:ext cx="2436986" cy="86409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602ц 8кг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92063" y="5336338"/>
            <a:ext cx="2448272" cy="859745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600ц 28кг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04631" y="2072836"/>
            <a:ext cx="2435704" cy="848824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6ц 28кг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84398" y="3150686"/>
            <a:ext cx="2435704" cy="864096"/>
          </a:xfrm>
          <a:prstGeom prst="rect">
            <a:avLst/>
          </a:prstGeom>
          <a:solidFill>
            <a:srgbClr val="E6FA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60ц 28кг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09627" y="2204861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Управляющая кнопка: домой 17">
            <a:hlinkClick r:id="rId1" action="ppaction://hlinksldjump" highlightClick="1"/>
          </p:cNvPr>
          <p:cNvSpPr/>
          <p:nvPr/>
        </p:nvSpPr>
        <p:spPr>
          <a:xfrm>
            <a:off x="3663324" y="6196083"/>
            <a:ext cx="774936" cy="360040"/>
          </a:xfrm>
          <a:prstGeom prst="actionButtonHom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4705740" y="6196083"/>
            <a:ext cx="774936" cy="360040"/>
          </a:xfrm>
          <a:prstGeom prst="actionButtonForwardNex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/>
            <a:bevelB w="165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1798</Words>
  <Application>WPS Presentation</Application>
  <PresentationFormat>Экран (4:3)</PresentationFormat>
  <Paragraphs>272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66</cp:revision>
  <dcterms:created xsi:type="dcterms:W3CDTF">2020-10-13T08:41:00Z</dcterms:created>
  <dcterms:modified xsi:type="dcterms:W3CDTF">2024-11-01T15:42:21Z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3F9D6FBBEFEC4AE4B382E851554A4B28_12</vt:lpwstr>
  </property>
  <property fmtid="{D5CDD505-2E9C-101B-9397-08002B2CF9AE}" pid="3" name="KSOProductBuildVer">
    <vt:lpwstr>1049-12.2.0.18607</vt:lpwstr>
  </property>
</Properties>
</file>