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notesMasterIdLst>
    <p:notesMasterId r:id="rId22"/>
  </p:notesMasterIdLst>
  <p:sldIdLst>
    <p:sldId id="256" r:id="rId2"/>
    <p:sldId id="261" r:id="rId3"/>
    <p:sldId id="267" r:id="rId4"/>
    <p:sldId id="328" r:id="rId5"/>
    <p:sldId id="319" r:id="rId6"/>
    <p:sldId id="321" r:id="rId7"/>
    <p:sldId id="322" r:id="rId8"/>
    <p:sldId id="305" r:id="rId9"/>
    <p:sldId id="346" r:id="rId10"/>
    <p:sldId id="331" r:id="rId11"/>
    <p:sldId id="334" r:id="rId12"/>
    <p:sldId id="336" r:id="rId13"/>
    <p:sldId id="338" r:id="rId14"/>
    <p:sldId id="339" r:id="rId15"/>
    <p:sldId id="340" r:id="rId16"/>
    <p:sldId id="341" r:id="rId17"/>
    <p:sldId id="342" r:id="rId18"/>
    <p:sldId id="343" r:id="rId19"/>
    <p:sldId id="345" r:id="rId20"/>
    <p:sldId id="344"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risacaru" initials="P" lastIdx="1" clrIdx="0">
    <p:extLst>
      <p:ext uri="{19B8F6BF-5375-455C-9EA6-DF929625EA0E}">
        <p15:presenceInfo xmlns:p15="http://schemas.microsoft.com/office/powerpoint/2012/main" userId="Prisacaru" providerId="None"/>
      </p:ext>
    </p:extLst>
  </p:cmAuthor>
  <p:cmAuthor id="2" name="Ceapa V" initials="CV"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15" d="100"/>
          <a:sy n="115" d="100"/>
        </p:scale>
        <p:origin x="312"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19E775-24FA-4F5C-869F-D9C66DB32E38}" type="datetimeFigureOut">
              <a:rPr lang="en-US" smtClean="0"/>
              <a:pPr/>
              <a:t>8/9/2023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3860D8-141F-4D6F-A5F7-B55DC6E117C9}" type="slidenum">
              <a:rPr lang="en-US" smtClean="0"/>
              <a:pPr/>
              <a:t>‹#›</a:t>
            </a:fld>
            <a:endParaRPr lang="en-US"/>
          </a:p>
        </p:txBody>
      </p:sp>
    </p:spTree>
    <p:extLst>
      <p:ext uri="{BB962C8B-B14F-4D97-AF65-F5344CB8AC3E}">
        <p14:creationId xmlns:p14="http://schemas.microsoft.com/office/powerpoint/2010/main" val="2999248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8/9/2023</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652931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8/9/2023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689943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8392308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5209067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7894417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9248449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857533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4583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7848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80598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3074F12-AA26-4AC8-9962-C36BB8F32554}" type="datetimeFigureOut">
              <a:rPr lang="en-US" smtClean="0"/>
              <a:pPr/>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25945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9682470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28808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91381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2711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8/9/2023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38332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8/9/2023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58828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8/9/2023</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315322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 id="2147483797"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949189" y="1946506"/>
            <a:ext cx="8915399" cy="2262781"/>
          </a:xfrm>
        </p:spPr>
        <p:txBody>
          <a:bodyPr>
            <a:noAutofit/>
          </a:bodyPr>
          <a:lstStyle/>
          <a:p>
            <a:pPr algn="ctr"/>
            <a:r>
              <a:rPr lang="ro-RO" sz="4800" b="1" dirty="0" smtClean="0">
                <a:latin typeface="Times New Roman" pitchFamily="18" charset="0"/>
                <a:cs typeface="Times New Roman" pitchFamily="18" charset="0"/>
              </a:rPr>
              <a:t>Realizări, acțiuni de perspectivă în învățământul general din Republica Moldova</a:t>
            </a:r>
            <a:endParaRPr lang="ru-RU" sz="4800" b="1" dirty="0">
              <a:latin typeface="Times New Roman" pitchFamily="18" charset="0"/>
              <a:cs typeface="Times New Roman" pitchFamily="18" charset="0"/>
            </a:endParaRPr>
          </a:p>
        </p:txBody>
      </p:sp>
      <p:pic>
        <p:nvPicPr>
          <p:cNvPr id="1028" name="Picture 4" descr="Imagini pentru ministerul educatiei culturii si cercetarii"/>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03241" y="123451"/>
            <a:ext cx="2590475" cy="12021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3316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1"/>
            <a:ext cx="10018713" cy="102476"/>
          </a:xfrm>
        </p:spPr>
        <p:txBody>
          <a:bodyPr>
            <a:normAutofit fontScale="90000"/>
          </a:bodyPr>
          <a:lstStyle/>
          <a:p>
            <a:endParaRPr lang="ro-RO" dirty="0"/>
          </a:p>
        </p:txBody>
      </p:sp>
      <p:sp>
        <p:nvSpPr>
          <p:cNvPr id="3" name="Содержимое 2"/>
          <p:cNvSpPr>
            <a:spLocks noGrp="1"/>
          </p:cNvSpPr>
          <p:nvPr>
            <p:ph idx="1"/>
          </p:nvPr>
        </p:nvSpPr>
        <p:spPr>
          <a:xfrm>
            <a:off x="1484310" y="987973"/>
            <a:ext cx="10018713" cy="4803228"/>
          </a:xfrm>
        </p:spPr>
        <p:txBody>
          <a:bodyPr/>
          <a:lstStyle/>
          <a:p>
            <a:pPr algn="ctr">
              <a:buNone/>
            </a:pPr>
            <a:r>
              <a:rPr lang="ro-RO" sz="4800" b="1" dirty="0" smtClean="0">
                <a:latin typeface="Times New Roman" pitchFamily="18" charset="0"/>
                <a:cs typeface="Times New Roman" pitchFamily="18" charset="0"/>
              </a:rPr>
              <a:t>EFICIENTIZAREA PROCESULUI EDUCAȚIONAL </a:t>
            </a:r>
            <a:r>
              <a:rPr lang="en-US" sz="4800" b="1" dirty="0" smtClean="0">
                <a:latin typeface="Times New Roman" pitchFamily="18" charset="0"/>
                <a:cs typeface="Times New Roman" pitchFamily="18" charset="0"/>
              </a:rPr>
              <a:t>LA MATEMATIC</a:t>
            </a:r>
            <a:r>
              <a:rPr lang="ro-RO" sz="4800" b="1" dirty="0" smtClean="0">
                <a:latin typeface="Times New Roman" pitchFamily="18" charset="0"/>
                <a:cs typeface="Times New Roman" pitchFamily="18" charset="0"/>
              </a:rPr>
              <a:t>Ă ÎN ÎNVĂȚĂMÂNTUL GIMNAZIAL ȘI LICEAL </a:t>
            </a:r>
            <a:endParaRPr lang="en-US" sz="4800" dirty="0" smtClean="0"/>
          </a:p>
          <a:p>
            <a:endParaRPr lang="ro-RO"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7373" y="265388"/>
            <a:ext cx="10018713" cy="922282"/>
          </a:xfrm>
        </p:spPr>
        <p:txBody>
          <a:bodyPr/>
          <a:lstStyle/>
          <a:p>
            <a:r>
              <a:rPr lang="ro-RO" dirty="0" smtClean="0"/>
              <a:t>Cadre didactice</a:t>
            </a:r>
            <a:endParaRPr lang="ro-RO" dirty="0"/>
          </a:p>
        </p:txBody>
      </p:sp>
      <p:sp>
        <p:nvSpPr>
          <p:cNvPr id="3" name="Содержимое 2"/>
          <p:cNvSpPr>
            <a:spLocks noGrp="1"/>
          </p:cNvSpPr>
          <p:nvPr>
            <p:ph idx="1"/>
          </p:nvPr>
        </p:nvSpPr>
        <p:spPr>
          <a:xfrm>
            <a:off x="1484310" y="1166649"/>
            <a:ext cx="10018713" cy="4624552"/>
          </a:xfrm>
        </p:spPr>
        <p:txBody>
          <a:bodyPr>
            <a:normAutofit lnSpcReduction="10000"/>
          </a:bodyPr>
          <a:lstStyle/>
          <a:p>
            <a:pPr algn="just"/>
            <a:r>
              <a:rPr lang="ro-RO" sz="2800" dirty="0" smtClean="0">
                <a:latin typeface="Times New Roman" pitchFamily="18" charset="0"/>
                <a:cs typeface="Times New Roman" pitchFamily="18" charset="0"/>
              </a:rPr>
              <a:t>În 336 licee teoretice și 781 gimnazii activează 2365 de cadre didactice, dintre care dețin:</a:t>
            </a:r>
          </a:p>
          <a:p>
            <a:pPr algn="just"/>
            <a:r>
              <a:rPr lang="ro-RO" sz="2800" dirty="0" smtClean="0">
                <a:latin typeface="Times New Roman" pitchFamily="18" charset="0"/>
                <a:cs typeface="Times New Roman" pitchFamily="18" charset="0"/>
              </a:rPr>
              <a:t>Grad Didactic Superior – 101, ceea ce constituie 4,3%;</a:t>
            </a:r>
          </a:p>
          <a:p>
            <a:pPr algn="just"/>
            <a:r>
              <a:rPr lang="ro-RO" sz="2800" dirty="0" smtClean="0">
                <a:latin typeface="Times New Roman" pitchFamily="18" charset="0"/>
                <a:cs typeface="Times New Roman" pitchFamily="18" charset="0"/>
              </a:rPr>
              <a:t>Grad Didactic Unu – 314, care constituie 13,3%;</a:t>
            </a:r>
          </a:p>
          <a:p>
            <a:pPr algn="just"/>
            <a:r>
              <a:rPr lang="ro-RO" sz="2800" dirty="0" smtClean="0">
                <a:latin typeface="Times New Roman" pitchFamily="18" charset="0"/>
                <a:cs typeface="Times New Roman" pitchFamily="18" charset="0"/>
              </a:rPr>
              <a:t>Grad Didactic Doi – 1405, care constituie 59,4%, în total, dețin Grad Didactic  77%;</a:t>
            </a:r>
          </a:p>
          <a:p>
            <a:pPr algn="just"/>
            <a:r>
              <a:rPr lang="ro-RO" sz="2800" dirty="0" smtClean="0">
                <a:latin typeface="Times New Roman" pitchFamily="18" charset="0"/>
                <a:cs typeface="Times New Roman" pitchFamily="18" charset="0"/>
              </a:rPr>
              <a:t>Nu dețin grad didactic – 545 de profesori, adică 23%.</a:t>
            </a:r>
          </a:p>
          <a:p>
            <a:pPr algn="just"/>
            <a:r>
              <a:rPr lang="ro-RO" sz="2800" dirty="0" smtClean="0">
                <a:latin typeface="Times New Roman" pitchFamily="18" charset="0"/>
                <a:cs typeface="Times New Roman" pitchFamily="18" charset="0"/>
              </a:rPr>
              <a:t>Avem raioane cu 96 % de cadre didactice, care dețin grad didactic și avem raioane cu 40% de cadre didactice fără grad didactic.</a:t>
            </a:r>
            <a:endParaRPr lang="ro-RO" sz="2800"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36634"/>
            <a:ext cx="10018713" cy="767256"/>
          </a:xfrm>
        </p:spPr>
        <p:txBody>
          <a:bodyPr>
            <a:normAutofit/>
          </a:bodyPr>
          <a:lstStyle/>
          <a:p>
            <a:r>
              <a:rPr lang="ro-RO" dirty="0" smtClean="0"/>
              <a:t>Cadre didactice, puncte tari</a:t>
            </a:r>
            <a:endParaRPr lang="ro-RO" dirty="0"/>
          </a:p>
        </p:txBody>
      </p:sp>
      <p:sp>
        <p:nvSpPr>
          <p:cNvPr id="3" name="Содержимое 2"/>
          <p:cNvSpPr>
            <a:spLocks noGrp="1"/>
          </p:cNvSpPr>
          <p:nvPr>
            <p:ph idx="1"/>
          </p:nvPr>
        </p:nvSpPr>
        <p:spPr>
          <a:xfrm>
            <a:off x="1484310" y="1103587"/>
            <a:ext cx="10018713" cy="4687614"/>
          </a:xfrm>
        </p:spPr>
        <p:txBody>
          <a:bodyPr>
            <a:normAutofit/>
          </a:bodyPr>
          <a:lstStyle/>
          <a:p>
            <a:pPr algn="just"/>
            <a:r>
              <a:rPr lang="ro-RO" dirty="0" smtClean="0"/>
              <a:t>În anul de studii 2022-2023 matematica a fost predată de specialiști în majoritatea instituțiilor de învățământ secundar, în unele instituții în clasa a V-a – a predat învățătorul de clase primare (1 - contabil).</a:t>
            </a:r>
          </a:p>
          <a:p>
            <a:pPr lvl="0" algn="just"/>
            <a:r>
              <a:rPr lang="ro-RO" dirty="0" smtClean="0"/>
              <a:t>Relaţiile interpersonale existente favorizează crearea unui climat educaţional deschis, stimulativ.</a:t>
            </a:r>
          </a:p>
          <a:p>
            <a:pPr algn="just"/>
            <a:r>
              <a:rPr lang="ro-RO" dirty="0" smtClean="0"/>
              <a:t>Cadre didactice </a:t>
            </a:r>
            <a:r>
              <a:rPr lang="ro-MD" dirty="0" smtClean="0"/>
              <a:t>sunt</a:t>
            </a:r>
            <a:r>
              <a:rPr lang="en-US" dirty="0" smtClean="0"/>
              <a:t> </a:t>
            </a:r>
            <a:r>
              <a:rPr lang="ro-RO" dirty="0" smtClean="0"/>
              <a:t>pregătite, creative și profesioniste în domeniu cu responsabilitate în aplicarea corectă a Planului-cadru și a </a:t>
            </a:r>
            <a:r>
              <a:rPr lang="ro-RO" dirty="0" err="1" smtClean="0"/>
              <a:t>Curricula</a:t>
            </a:r>
            <a:r>
              <a:rPr lang="ro-RO" dirty="0" smtClean="0"/>
              <a:t> disciplinare. </a:t>
            </a:r>
          </a:p>
          <a:p>
            <a:pPr lvl="0" algn="just"/>
            <a:r>
              <a:rPr lang="ro-RO" dirty="0" smtClean="0"/>
              <a:t>Interes sporit a cadrelor didactice pentru perfecţionare şi formare continuă.</a:t>
            </a:r>
          </a:p>
          <a:p>
            <a:endParaRPr lang="ro-RO"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220718"/>
            <a:ext cx="10018713" cy="756744"/>
          </a:xfrm>
        </p:spPr>
        <p:txBody>
          <a:bodyPr>
            <a:normAutofit/>
          </a:bodyPr>
          <a:lstStyle/>
          <a:p>
            <a:r>
              <a:rPr lang="ro-RO" dirty="0" smtClean="0"/>
              <a:t>Cadre didactice, puncte slabe</a:t>
            </a:r>
            <a:endParaRPr lang="ro-RO" dirty="0"/>
          </a:p>
        </p:txBody>
      </p:sp>
      <p:sp>
        <p:nvSpPr>
          <p:cNvPr id="3" name="Содержимое 2"/>
          <p:cNvSpPr>
            <a:spLocks noGrp="1"/>
          </p:cNvSpPr>
          <p:nvPr>
            <p:ph idx="1"/>
          </p:nvPr>
        </p:nvSpPr>
        <p:spPr>
          <a:xfrm>
            <a:off x="1484310" y="1051035"/>
            <a:ext cx="10018713" cy="5328744"/>
          </a:xfrm>
        </p:spPr>
        <p:txBody>
          <a:bodyPr>
            <a:noAutofit/>
          </a:bodyPr>
          <a:lstStyle/>
          <a:p>
            <a:pPr algn="just"/>
            <a:r>
              <a:rPr lang="ro-RO" sz="2800" dirty="0" smtClean="0"/>
              <a:t>Conservatorismul și rezistența la schimbare a unor cadre didactice privind  aspectele: centrarea pe nevoile elevilor, modernizarea lecțiilor și schimbarea în procesul de </a:t>
            </a:r>
            <a:r>
              <a:rPr lang="ro-RO" sz="2800" dirty="0" err="1" smtClean="0"/>
              <a:t>predare-învățare-evaluare</a:t>
            </a:r>
            <a:r>
              <a:rPr lang="ro-RO" sz="2800" dirty="0" smtClean="0"/>
              <a:t>.</a:t>
            </a:r>
          </a:p>
          <a:p>
            <a:pPr algn="just"/>
            <a:r>
              <a:rPr lang="ro-RO" sz="2800" dirty="0" smtClean="0"/>
              <a:t>Slaba preocupare a unor cadre didactice pentru propria dezvoltare profesională.</a:t>
            </a:r>
          </a:p>
          <a:p>
            <a:pPr algn="just"/>
            <a:r>
              <a:rPr lang="ro-RO" sz="2800" dirty="0" smtClean="0"/>
              <a:t>Avem mulți profesori cu o vechime mare de activitate (în jur de 20%) care activează în baza de contract determinat.</a:t>
            </a:r>
          </a:p>
          <a:p>
            <a:pPr lvl="0"/>
            <a:r>
              <a:rPr lang="ro-RO" sz="2800" dirty="0" smtClean="0"/>
              <a:t>Implicarea scăzută în viaţa şcolii a unor cadre didactice.</a:t>
            </a:r>
          </a:p>
          <a:p>
            <a:pPr lvl="0" algn="just"/>
            <a:r>
              <a:rPr lang="ro-RO" sz="2800" dirty="0" smtClean="0"/>
              <a:t>Insuficiența cadrelor didactice competente de a preda în liceu la profilul real.</a:t>
            </a:r>
            <a:endParaRPr lang="ro-RO" sz="28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273269"/>
            <a:ext cx="10018713" cy="767255"/>
          </a:xfrm>
        </p:spPr>
        <p:txBody>
          <a:bodyPr>
            <a:normAutofit/>
          </a:bodyPr>
          <a:lstStyle/>
          <a:p>
            <a:r>
              <a:rPr lang="ro-RO" dirty="0" smtClean="0"/>
              <a:t>Cadre didactice, oportunități</a:t>
            </a:r>
            <a:endParaRPr lang="ro-RO" dirty="0"/>
          </a:p>
        </p:txBody>
      </p:sp>
      <p:sp>
        <p:nvSpPr>
          <p:cNvPr id="3" name="Содержимое 2"/>
          <p:cNvSpPr>
            <a:spLocks noGrp="1"/>
          </p:cNvSpPr>
          <p:nvPr>
            <p:ph idx="1"/>
          </p:nvPr>
        </p:nvSpPr>
        <p:spPr>
          <a:xfrm>
            <a:off x="1484310" y="1040525"/>
            <a:ext cx="10018713" cy="4750676"/>
          </a:xfrm>
        </p:spPr>
        <p:txBody>
          <a:bodyPr>
            <a:normAutofit fontScale="92500" lnSpcReduction="20000"/>
          </a:bodyPr>
          <a:lstStyle/>
          <a:p>
            <a:pPr lvl="0" algn="just"/>
            <a:r>
              <a:rPr lang="ro-RO" sz="3200" dirty="0" smtClean="0"/>
              <a:t>Stimularea participării cadrului didactic la diferite concursuri, evenimente profesionale, elaborarea și publicarea unor articole de specialitate.</a:t>
            </a:r>
          </a:p>
          <a:p>
            <a:pPr algn="just"/>
            <a:r>
              <a:rPr lang="ro-RO" sz="3200" dirty="0" smtClean="0"/>
              <a:t>Varietatea cursurilor de formare şi perfecţionare.</a:t>
            </a:r>
          </a:p>
          <a:p>
            <a:pPr algn="just"/>
            <a:r>
              <a:rPr lang="ro-RO" sz="3200" dirty="0" smtClean="0"/>
              <a:t>Politici de susținere a tinerelor specialiști angajați în învățământ, în special salariul de funcție pentru 0,75 normă didactică.</a:t>
            </a:r>
          </a:p>
          <a:p>
            <a:pPr algn="just"/>
            <a:r>
              <a:rPr lang="ro-RO" sz="3200" dirty="0" smtClean="0"/>
              <a:t>Confirmarea gradului didactic după 30 de ani vechime în învățământ la depunerea cererii și prezentarea dosarului de atestare.</a:t>
            </a:r>
          </a:p>
          <a:p>
            <a:endParaRPr lang="ro-RO"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99698"/>
            <a:ext cx="10018713" cy="346840"/>
          </a:xfrm>
        </p:spPr>
        <p:txBody>
          <a:bodyPr>
            <a:normAutofit fontScale="90000"/>
          </a:bodyPr>
          <a:lstStyle/>
          <a:p>
            <a:r>
              <a:rPr lang="ro-RO" dirty="0" smtClean="0"/>
              <a:t/>
            </a:r>
            <a:br>
              <a:rPr lang="ro-RO" dirty="0" smtClean="0"/>
            </a:br>
            <a:r>
              <a:rPr lang="ro-RO" dirty="0" smtClean="0"/>
              <a:t>Cadre didactice, amenințări</a:t>
            </a:r>
            <a:br>
              <a:rPr lang="ro-RO" dirty="0" smtClean="0"/>
            </a:br>
            <a:endParaRPr lang="ro-RO" dirty="0"/>
          </a:p>
        </p:txBody>
      </p:sp>
      <p:sp>
        <p:nvSpPr>
          <p:cNvPr id="3" name="Содержимое 2"/>
          <p:cNvSpPr>
            <a:spLocks noGrp="1"/>
          </p:cNvSpPr>
          <p:nvPr>
            <p:ph idx="1"/>
          </p:nvPr>
        </p:nvSpPr>
        <p:spPr>
          <a:xfrm>
            <a:off x="1557882" y="756458"/>
            <a:ext cx="10018713" cy="5518219"/>
          </a:xfrm>
        </p:spPr>
        <p:txBody>
          <a:bodyPr>
            <a:noAutofit/>
          </a:bodyPr>
          <a:lstStyle/>
          <a:p>
            <a:pPr lvl="0" algn="just"/>
            <a:r>
              <a:rPr lang="ro-RO" sz="2800" dirty="0" smtClean="0"/>
              <a:t>Lipsa activității de mentorat în învățământul general, mentoratul de inserție profesională și de dezvoltare profesională, mentoratul de practică funcționează în învățământul general în conlucrare cu instituțiile de învățământ superior și profesional tehnic cu specialități pedagogice.</a:t>
            </a:r>
          </a:p>
          <a:p>
            <a:pPr algn="just"/>
            <a:r>
              <a:rPr lang="ro-RO" sz="2800" dirty="0" smtClean="0"/>
              <a:t>Lipsa motivației absolvenților de a aplica la specialități pedagogice, în special pentru disciplina Matematică.</a:t>
            </a:r>
          </a:p>
          <a:p>
            <a:pPr algn="just"/>
            <a:r>
              <a:rPr lang="ro-RO" sz="2800" dirty="0" smtClean="0"/>
              <a:t>Dezinteresul tinerilor specialiști pentru angajare în instituțiile școlare rurale indiferent de indemnizațiile alocate. </a:t>
            </a:r>
          </a:p>
          <a:p>
            <a:pPr algn="just"/>
            <a:r>
              <a:rPr lang="ro-RO" sz="2800" dirty="0" smtClean="0"/>
              <a:t>Modul de activitate a cadrelor didactice în învățământul gimnazial (calitatea procesului educațional).</a:t>
            </a:r>
          </a:p>
          <a:p>
            <a:pPr algn="just"/>
            <a:endParaRPr lang="ro-RO" sz="28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220718"/>
            <a:ext cx="10018713" cy="683172"/>
          </a:xfrm>
        </p:spPr>
        <p:txBody>
          <a:bodyPr>
            <a:noAutofit/>
          </a:bodyPr>
          <a:lstStyle/>
          <a:p>
            <a:r>
              <a:rPr lang="ro-RO" sz="2800" b="1" dirty="0" smtClean="0"/>
              <a:t>Procesul de </a:t>
            </a:r>
            <a:r>
              <a:rPr lang="ro-RO" sz="2800" b="1" dirty="0" err="1" smtClean="0"/>
              <a:t>predare-învățare-evaluare</a:t>
            </a:r>
            <a:r>
              <a:rPr lang="ro-RO" sz="2800" b="1" dirty="0" smtClean="0"/>
              <a:t> la disciplina Matematică</a:t>
            </a:r>
            <a:endParaRPr lang="ro-RO" sz="2800" b="1" dirty="0"/>
          </a:p>
        </p:txBody>
      </p:sp>
      <p:sp>
        <p:nvSpPr>
          <p:cNvPr id="3" name="Содержимое 2"/>
          <p:cNvSpPr>
            <a:spLocks noGrp="1"/>
          </p:cNvSpPr>
          <p:nvPr>
            <p:ph idx="1"/>
          </p:nvPr>
        </p:nvSpPr>
        <p:spPr>
          <a:xfrm>
            <a:off x="1484310" y="966953"/>
            <a:ext cx="10018713" cy="4824248"/>
          </a:xfrm>
        </p:spPr>
        <p:txBody>
          <a:bodyPr>
            <a:normAutofit lnSpcReduction="10000"/>
          </a:bodyPr>
          <a:lstStyle/>
          <a:p>
            <a:r>
              <a:rPr lang="ro-RO" sz="2800" b="1" dirty="0" smtClean="0"/>
              <a:t>Puncte tari:</a:t>
            </a:r>
          </a:p>
          <a:p>
            <a:pPr algn="just"/>
            <a:r>
              <a:rPr lang="ro-RO" sz="2800" dirty="0" smtClean="0"/>
              <a:t>Asigurarea elevilor și cadrelor didactice cu manuale școlare. Asigurarea cadrelor didactice cu Curriculum școlar la disciplină, ghid de implementare a curriculumului.</a:t>
            </a:r>
          </a:p>
          <a:p>
            <a:pPr algn="just"/>
            <a:r>
              <a:rPr lang="ro-RO" sz="2800" dirty="0" smtClean="0"/>
              <a:t>Existența modelelor de Proiecte didactice de lungă durată la toate clasele.</a:t>
            </a:r>
          </a:p>
          <a:p>
            <a:pPr algn="just"/>
            <a:r>
              <a:rPr lang="ro-RO" sz="2800" dirty="0" smtClean="0"/>
              <a:t>Surse informaționale suficiente pentru autoinstruire, cercetare suplimentară în domeniu. </a:t>
            </a:r>
          </a:p>
          <a:p>
            <a:pPr algn="just"/>
            <a:r>
              <a:rPr lang="ro-RO" sz="2800" dirty="0" smtClean="0"/>
              <a:t>Interes și implicare didactică pentru dezvoltarea potențialului copiilor.</a:t>
            </a:r>
            <a:endParaRPr lang="ro-RO" sz="2800" b="1"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57580" y="136634"/>
            <a:ext cx="10018713" cy="914401"/>
          </a:xfrm>
        </p:spPr>
        <p:txBody>
          <a:bodyPr>
            <a:normAutofit/>
          </a:bodyPr>
          <a:lstStyle/>
          <a:p>
            <a:r>
              <a:rPr lang="ro-RO" sz="2800" b="1" dirty="0" smtClean="0"/>
              <a:t>Procesul de </a:t>
            </a:r>
            <a:r>
              <a:rPr lang="ro-RO" sz="2800" b="1" dirty="0" err="1" smtClean="0"/>
              <a:t>predare-învățare-evaluare</a:t>
            </a:r>
            <a:r>
              <a:rPr lang="ro-RO" sz="2800" b="1" dirty="0" smtClean="0"/>
              <a:t> la disciplina Matematică</a:t>
            </a:r>
            <a:endParaRPr lang="ro-RO" sz="2800" dirty="0"/>
          </a:p>
        </p:txBody>
      </p:sp>
      <p:sp>
        <p:nvSpPr>
          <p:cNvPr id="3" name="Содержимое 2"/>
          <p:cNvSpPr>
            <a:spLocks noGrp="1"/>
          </p:cNvSpPr>
          <p:nvPr>
            <p:ph idx="1"/>
          </p:nvPr>
        </p:nvSpPr>
        <p:spPr>
          <a:xfrm>
            <a:off x="1484310" y="861848"/>
            <a:ext cx="10018713" cy="5370785"/>
          </a:xfrm>
        </p:spPr>
        <p:txBody>
          <a:bodyPr>
            <a:normAutofit lnSpcReduction="10000"/>
          </a:bodyPr>
          <a:lstStyle/>
          <a:p>
            <a:r>
              <a:rPr lang="ro-RO" sz="2800" b="1" dirty="0" smtClean="0"/>
              <a:t>Puncte slabe:</a:t>
            </a:r>
          </a:p>
          <a:p>
            <a:pPr algn="just"/>
            <a:r>
              <a:rPr lang="ro-RO" dirty="0" smtClean="0"/>
              <a:t>Insuficiență în implicarea comisiei Multidisciplinare în evaluarea copiilor cu CES, în elaborarea curricumului modificat la disciplina școlară Matematică.</a:t>
            </a:r>
          </a:p>
          <a:p>
            <a:pPr algn="just"/>
            <a:r>
              <a:rPr lang="ro-RO" dirty="0" smtClean="0"/>
              <a:t>Tendința aprecierii rezultatelor învățării cu note ce nu corespund competențelor elevului la tema evaluată</a:t>
            </a:r>
            <a:r>
              <a:rPr lang="fr-FR" dirty="0" smtClean="0"/>
              <a:t>.</a:t>
            </a:r>
            <a:endParaRPr lang="ro-RO" dirty="0" smtClean="0"/>
          </a:p>
          <a:p>
            <a:pPr algn="just"/>
            <a:r>
              <a:rPr lang="x-none" dirty="0" smtClean="0"/>
              <a:t>Unii profesorii nu dețin competenţe în predarea disciplinelor opţionale propuse în Planul cadru pentru învățământul primar, gimnazial și liceal.</a:t>
            </a:r>
            <a:r>
              <a:rPr lang="ro-MD" dirty="0" smtClean="0"/>
              <a:t> (Disciplina </a:t>
            </a:r>
            <a:r>
              <a:rPr lang="ro-MD" i="1" dirty="0" smtClean="0"/>
              <a:t>Istoria matematicii, clasele X-XI – </a:t>
            </a:r>
            <a:r>
              <a:rPr lang="ro-MD" dirty="0" smtClean="0"/>
              <a:t>nu a fost selectată și nici predată.</a:t>
            </a:r>
            <a:endParaRPr lang="x-none" dirty="0" smtClean="0"/>
          </a:p>
          <a:p>
            <a:pPr algn="just"/>
            <a:r>
              <a:rPr lang="x-none" dirty="0" smtClean="0"/>
              <a:t>Evaluările curente/ formative (în multe situații) nu verifică toate domeniile cognitive.</a:t>
            </a:r>
          </a:p>
          <a:p>
            <a:pPr algn="just"/>
            <a:r>
              <a:rPr lang="ro-RO" dirty="0" smtClean="0"/>
              <a:t>Trecerea de la evaluarea prin descriptori (învățământul primar) la aprecierea evaluării cu note în clasa a V-a.</a:t>
            </a:r>
          </a:p>
          <a:p>
            <a:pPr algn="just"/>
            <a:endParaRPr lang="ro-RO"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78677"/>
            <a:ext cx="10018713" cy="672662"/>
          </a:xfrm>
        </p:spPr>
        <p:txBody>
          <a:bodyPr>
            <a:normAutofit/>
          </a:bodyPr>
          <a:lstStyle/>
          <a:p>
            <a:r>
              <a:rPr lang="ro-RO" sz="2800" b="1" dirty="0" smtClean="0"/>
              <a:t>Procesul de </a:t>
            </a:r>
            <a:r>
              <a:rPr lang="ro-RO" sz="2800" b="1" dirty="0" err="1" smtClean="0"/>
              <a:t>predare-învățare-evaluare</a:t>
            </a:r>
            <a:r>
              <a:rPr lang="ro-RO" sz="2800" b="1" dirty="0" smtClean="0"/>
              <a:t> la disciplina Matematică</a:t>
            </a:r>
            <a:endParaRPr lang="ro-RO" sz="2800" dirty="0"/>
          </a:p>
        </p:txBody>
      </p:sp>
      <p:sp>
        <p:nvSpPr>
          <p:cNvPr id="3" name="Содержимое 2"/>
          <p:cNvSpPr>
            <a:spLocks noGrp="1"/>
          </p:cNvSpPr>
          <p:nvPr>
            <p:ph idx="1"/>
          </p:nvPr>
        </p:nvSpPr>
        <p:spPr>
          <a:xfrm>
            <a:off x="1484310" y="1103586"/>
            <a:ext cx="10018713" cy="5076497"/>
          </a:xfrm>
        </p:spPr>
        <p:txBody>
          <a:bodyPr>
            <a:normAutofit fontScale="25000" lnSpcReduction="20000"/>
          </a:bodyPr>
          <a:lstStyle/>
          <a:p>
            <a:pPr>
              <a:buNone/>
            </a:pPr>
            <a:endParaRPr lang="ro-RO" sz="2800" b="1" dirty="0" smtClean="0"/>
          </a:p>
          <a:p>
            <a:pPr>
              <a:buNone/>
            </a:pPr>
            <a:endParaRPr lang="ro-RO" sz="2800" b="1" dirty="0" smtClean="0"/>
          </a:p>
          <a:p>
            <a:pPr>
              <a:buNone/>
            </a:pPr>
            <a:endParaRPr lang="ro-RO" sz="2800" b="1" dirty="0" smtClean="0"/>
          </a:p>
          <a:p>
            <a:pPr>
              <a:buNone/>
            </a:pPr>
            <a:endParaRPr lang="ro-RO" sz="2800" b="1" dirty="0" smtClean="0"/>
          </a:p>
          <a:p>
            <a:pPr>
              <a:buNone/>
            </a:pPr>
            <a:endParaRPr lang="ro-RO" sz="2800" b="1" dirty="0" smtClean="0"/>
          </a:p>
          <a:p>
            <a:pPr>
              <a:buNone/>
            </a:pPr>
            <a:endParaRPr lang="ro-RO" sz="9600" b="1" dirty="0" smtClean="0"/>
          </a:p>
          <a:p>
            <a:pPr>
              <a:buNone/>
            </a:pPr>
            <a:endParaRPr lang="ro-RO" sz="9600" b="1" dirty="0" smtClean="0"/>
          </a:p>
          <a:p>
            <a:pPr>
              <a:buNone/>
            </a:pPr>
            <a:endParaRPr lang="ro-RO" sz="9600" b="1" dirty="0" smtClean="0"/>
          </a:p>
          <a:p>
            <a:pPr>
              <a:buNone/>
            </a:pPr>
            <a:r>
              <a:rPr lang="ro-RO" sz="9600" b="1" dirty="0" smtClean="0"/>
              <a:t>Oportunități:</a:t>
            </a:r>
          </a:p>
          <a:p>
            <a:pPr algn="just"/>
            <a:r>
              <a:rPr lang="ro-RO" sz="9600" dirty="0" smtClean="0"/>
              <a:t>Modernizarea procesului educațional: formele de activitate, digitalizarea procesului de predare-învățare-evaluare, diversificarea mijloacelor de instruire.</a:t>
            </a:r>
          </a:p>
          <a:p>
            <a:pPr algn="just"/>
            <a:r>
              <a:rPr lang="ro-RO" sz="9600" dirty="0" smtClean="0"/>
              <a:t>Deschiderea cadrelor didactice pentru autoinstruire și autoperfecționare în formare profesională, în formarea competențelor digitale pentru procesul de instruire la distanță.</a:t>
            </a:r>
          </a:p>
          <a:p>
            <a:pPr algn="just"/>
            <a:r>
              <a:rPr lang="ro-RO" sz="9600" dirty="0" smtClean="0"/>
              <a:t>Suplimentar, la competențe în matematică, Curriculumul școlar la Matematică vizează formarea și dezvoltarea competenței de a învăța să înveți, competenței de comunicare, antreprenoriale și spirit de inițiativă, interpersonale, civice, morale și a competenței  culturale de conștientizare a valorilor și atitudinilor.</a:t>
            </a:r>
          </a:p>
          <a:p>
            <a:pPr lvl="0" algn="just"/>
            <a:r>
              <a:rPr lang="x-none" sz="9600" dirty="0" smtClean="0"/>
              <a:t>Menţinerea statutului disciplinei Matematica ca disciplină de examen în învățământul gimnazial.</a:t>
            </a:r>
            <a:endParaRPr lang="ro-RO" sz="9600" dirty="0" smtClean="0"/>
          </a:p>
          <a:p>
            <a:endParaRPr lang="ro-RO" sz="6000" dirty="0" smtClean="0"/>
          </a:p>
          <a:p>
            <a:endParaRPr lang="ro-RO" dirty="0" smtClean="0"/>
          </a:p>
          <a:p>
            <a:endParaRPr lang="ro-RO" dirty="0" smtClean="0"/>
          </a:p>
          <a:p>
            <a:endParaRPr lang="ro-RO" dirty="0" smtClean="0"/>
          </a:p>
          <a:p>
            <a:endParaRPr lang="ro-RO" b="1" dirty="0" smtClean="0"/>
          </a:p>
          <a:p>
            <a:endParaRPr lang="ro-RO" b="1" dirty="0" smtClean="0"/>
          </a:p>
          <a:p>
            <a:endParaRPr lang="ro-RO" b="1" dirty="0" smtClean="0"/>
          </a:p>
          <a:p>
            <a:endParaRPr lang="ro-RO" b="1" dirty="0" smtClean="0"/>
          </a:p>
          <a:p>
            <a:endParaRPr lang="ro-RO" b="1" dirty="0" smtClean="0"/>
          </a:p>
          <a:p>
            <a:endParaRPr lang="ro-RO" b="1" dirty="0" smtClean="0"/>
          </a:p>
          <a:p>
            <a:endParaRPr lang="ro-RO" b="1" dirty="0" smtClean="0"/>
          </a:p>
          <a:p>
            <a:endParaRPr lang="ro-RO" b="1" dirty="0" smtClean="0"/>
          </a:p>
          <a:p>
            <a:endParaRPr lang="ro-RO" b="1"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47146"/>
            <a:ext cx="10018713" cy="262757"/>
          </a:xfrm>
        </p:spPr>
        <p:txBody>
          <a:bodyPr>
            <a:normAutofit fontScale="90000"/>
          </a:bodyPr>
          <a:lstStyle/>
          <a:p>
            <a:endParaRPr lang="ro-RO" dirty="0"/>
          </a:p>
        </p:txBody>
      </p:sp>
      <p:pic>
        <p:nvPicPr>
          <p:cNvPr id="4" name="docs-internal-guid-e69d14ad-7fff-4cc4-1a9c-67e8bedcbe36" descr="https://lh5.googleusercontent.com/kZ_SbcYHQdIRRdw5lNHXvAvCus6JM2r1GlA9xdT1A9glAax_3V_NXhzT8p88F_SemJgw9Ss_B-nic5NuZn0eCAiqfkJDNJltA3QTtoee78SMN6Jl8WdgTCdrrN5IPMN_OkYKqAEzuWY"/>
          <p:cNvPicPr>
            <a:picLocks noGrp="1"/>
          </p:cNvPicPr>
          <p:nvPr>
            <p:ph idx="1"/>
          </p:nvPr>
        </p:nvPicPr>
        <p:blipFill>
          <a:blip r:embed="rId2"/>
          <a:srcRect/>
          <a:stretch>
            <a:fillRect/>
          </a:stretch>
        </p:blipFill>
        <p:spPr bwMode="auto">
          <a:xfrm>
            <a:off x="2617076" y="568324"/>
            <a:ext cx="8229600" cy="5885027"/>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09" y="387221"/>
            <a:ext cx="10018713" cy="825759"/>
          </a:xfrm>
        </p:spPr>
        <p:txBody>
          <a:bodyPr/>
          <a:lstStyle/>
          <a:p>
            <a:r>
              <a:rPr lang="ro-RO" dirty="0" smtClean="0"/>
              <a:t>Situația demografică</a:t>
            </a:r>
            <a:endParaRPr lang="ru-RU" dirty="0"/>
          </a:p>
        </p:txBody>
      </p:sp>
      <p:sp>
        <p:nvSpPr>
          <p:cNvPr id="4" name="Прямоугольник 3"/>
          <p:cNvSpPr/>
          <p:nvPr/>
        </p:nvSpPr>
        <p:spPr>
          <a:xfrm>
            <a:off x="1366346" y="1349991"/>
            <a:ext cx="10295076" cy="1938992"/>
          </a:xfrm>
          <a:prstGeom prst="rect">
            <a:avLst/>
          </a:prstGeom>
        </p:spPr>
        <p:txBody>
          <a:bodyPr wrap="square">
            <a:spAutoFit/>
          </a:bodyPr>
          <a:lstStyle/>
          <a:p>
            <a:pPr algn="just"/>
            <a:r>
              <a:rPr lang="en-US" sz="2000" b="1" dirty="0" err="1">
                <a:solidFill>
                  <a:srgbClr val="FF0000"/>
                </a:solidFill>
                <a:latin typeface="Times New Roman" panose="02020603050405020304" pitchFamily="18" charset="0"/>
                <a:cs typeface="Times New Roman" panose="02020603050405020304" pitchFamily="18" charset="0"/>
              </a:rPr>
              <a:t>Numărul</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copiilor</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este</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în</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descreștere</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continuă</a:t>
            </a:r>
            <a:endParaRPr lang="en-US" sz="2000" dirty="0">
              <a:solidFill>
                <a:srgbClr val="FF0000"/>
              </a:solidFill>
              <a:latin typeface="Times New Roman" panose="02020603050405020304" pitchFamily="18" charset="0"/>
              <a:cs typeface="Times New Roman" panose="02020603050405020304" pitchFamily="18" charset="0"/>
            </a:endParaRPr>
          </a:p>
          <a:p>
            <a:pPr algn="just"/>
            <a:r>
              <a:rPr lang="ro-RO" sz="2000" dirty="0" smtClean="0">
                <a:latin typeface="Times New Roman" panose="02020603050405020304" pitchFamily="18" charset="0"/>
                <a:cs typeface="Times New Roman" panose="02020603050405020304" pitchFamily="18" charset="0"/>
              </a:rPr>
              <a:t>La 1 ianuarie 2023, numărul populației în Republica Moldova a constituit 2.512.800, numărul de copii a constituit 539,4 mii de copii sau 21.5% din toți locuitorii din țară sunt cu vârsta de până la 17 ani.</a:t>
            </a:r>
          </a:p>
          <a:p>
            <a:pPr algn="just"/>
            <a:r>
              <a:rPr lang="ro-RO" sz="2000" dirty="0" smtClean="0">
                <a:latin typeface="Times New Roman" panose="02020603050405020304" pitchFamily="18" charset="0"/>
                <a:cs typeface="Times New Roman" panose="02020603050405020304" pitchFamily="18" charset="0"/>
              </a:rPr>
              <a:t>În anul 2022 s-au înregistrat 27 mii născuţii-vii, fiind în descreştere cu 7,5% faţă de anul precedent, sau cu 25,7% față de 5 ani în urmă.</a:t>
            </a:r>
            <a:endParaRPr lang="ro-RO" sz="2000" b="0" i="0" dirty="0">
              <a:effectLst/>
              <a:latin typeface="Times New Roman" panose="02020603050405020304" pitchFamily="18" charset="0"/>
              <a:cs typeface="Times New Roman" panose="02020603050405020304" pitchFamily="18" charset="0"/>
            </a:endParaRPr>
          </a:p>
        </p:txBody>
      </p:sp>
      <p:sp>
        <p:nvSpPr>
          <p:cNvPr id="6" name="TextBox 5"/>
          <p:cNvSpPr txBox="1"/>
          <p:nvPr/>
        </p:nvSpPr>
        <p:spPr>
          <a:xfrm>
            <a:off x="10245879" y="6276621"/>
            <a:ext cx="1122230" cy="338554"/>
          </a:xfrm>
          <a:prstGeom prst="rect">
            <a:avLst/>
          </a:prstGeom>
          <a:noFill/>
        </p:spPr>
        <p:txBody>
          <a:bodyPr wrap="none" rtlCol="0">
            <a:spAutoFit/>
          </a:bodyPr>
          <a:lstStyle/>
          <a:p>
            <a:r>
              <a:rPr lang="ro-RO" sz="1600" i="1" dirty="0" smtClean="0"/>
              <a:t>Sursa: BNS</a:t>
            </a:r>
            <a:endParaRPr lang="ru-RU" sz="1600" i="1" dirty="0"/>
          </a:p>
        </p:txBody>
      </p:sp>
      <p:graphicFrame>
        <p:nvGraphicFramePr>
          <p:cNvPr id="8" name="Содержимое 7"/>
          <p:cNvGraphicFramePr>
            <a:graphicFrameLocks noGrp="1"/>
          </p:cNvGraphicFramePr>
          <p:nvPr>
            <p:ph idx="1"/>
            <p:extLst>
              <p:ext uri="{D42A27DB-BD31-4B8C-83A1-F6EECF244321}">
                <p14:modId xmlns:p14="http://schemas.microsoft.com/office/powerpoint/2010/main" val="901661254"/>
              </p:ext>
            </p:extLst>
          </p:nvPr>
        </p:nvGraphicFramePr>
        <p:xfrm>
          <a:off x="1429408" y="3373820"/>
          <a:ext cx="10126169" cy="1817238"/>
        </p:xfrm>
        <a:graphic>
          <a:graphicData uri="http://schemas.openxmlformats.org/drawingml/2006/table">
            <a:tbl>
              <a:tblPr firstRow="1" bandRow="1">
                <a:tableStyleId>{5C22544A-7EE6-4342-B048-85BDC9FD1C3A}</a:tableStyleId>
              </a:tblPr>
              <a:tblGrid>
                <a:gridCol w="1457992"/>
                <a:gridCol w="1183300"/>
                <a:gridCol w="1257256"/>
                <a:gridCol w="1164537"/>
                <a:gridCol w="1265771"/>
                <a:gridCol w="1265771"/>
                <a:gridCol w="1265771"/>
                <a:gridCol w="1265771"/>
              </a:tblGrid>
              <a:tr h="534482">
                <a:tc>
                  <a:txBody>
                    <a:bodyPr/>
                    <a:lstStyle/>
                    <a:p>
                      <a:pPr algn="ctr"/>
                      <a:r>
                        <a:rPr lang="ro-RO" sz="2400" dirty="0" smtClean="0"/>
                        <a:t>Anul</a:t>
                      </a:r>
                      <a:endParaRPr lang="ro-RO" sz="2400" dirty="0"/>
                    </a:p>
                  </a:txBody>
                  <a:tcPr/>
                </a:tc>
                <a:tc>
                  <a:txBody>
                    <a:bodyPr/>
                    <a:lstStyle/>
                    <a:p>
                      <a:pPr algn="ctr"/>
                      <a:r>
                        <a:rPr lang="ro-RO" sz="2400" dirty="0" smtClean="0"/>
                        <a:t>2016</a:t>
                      </a:r>
                      <a:endParaRPr lang="ro-RO" sz="2400" dirty="0"/>
                    </a:p>
                  </a:txBody>
                  <a:tcPr/>
                </a:tc>
                <a:tc>
                  <a:txBody>
                    <a:bodyPr/>
                    <a:lstStyle/>
                    <a:p>
                      <a:pPr algn="ctr"/>
                      <a:r>
                        <a:rPr lang="ro-RO" sz="2400" dirty="0" smtClean="0"/>
                        <a:t>2017</a:t>
                      </a:r>
                      <a:endParaRPr lang="ro-RO" sz="2400" dirty="0"/>
                    </a:p>
                  </a:txBody>
                  <a:tcPr/>
                </a:tc>
                <a:tc>
                  <a:txBody>
                    <a:bodyPr/>
                    <a:lstStyle/>
                    <a:p>
                      <a:pPr algn="ctr"/>
                      <a:r>
                        <a:rPr lang="ro-RO" sz="2400" dirty="0" smtClean="0"/>
                        <a:t>2018</a:t>
                      </a:r>
                      <a:endParaRPr lang="ro-RO" sz="2400" dirty="0"/>
                    </a:p>
                  </a:txBody>
                  <a:tcPr/>
                </a:tc>
                <a:tc>
                  <a:txBody>
                    <a:bodyPr/>
                    <a:lstStyle/>
                    <a:p>
                      <a:pPr algn="ctr"/>
                      <a:r>
                        <a:rPr lang="ro-RO" sz="2400" dirty="0" smtClean="0"/>
                        <a:t>2019</a:t>
                      </a:r>
                      <a:endParaRPr lang="ro-RO" sz="2400" dirty="0"/>
                    </a:p>
                  </a:txBody>
                  <a:tcPr/>
                </a:tc>
                <a:tc>
                  <a:txBody>
                    <a:bodyPr/>
                    <a:lstStyle/>
                    <a:p>
                      <a:pPr algn="ctr"/>
                      <a:r>
                        <a:rPr lang="ro-RO" sz="2400" dirty="0" smtClean="0"/>
                        <a:t>2020</a:t>
                      </a:r>
                      <a:endParaRPr lang="ro-RO" sz="2400" dirty="0"/>
                    </a:p>
                  </a:txBody>
                  <a:tcPr/>
                </a:tc>
                <a:tc>
                  <a:txBody>
                    <a:bodyPr/>
                    <a:lstStyle/>
                    <a:p>
                      <a:pPr algn="ctr"/>
                      <a:r>
                        <a:rPr lang="ro-RO" sz="2400" dirty="0" smtClean="0"/>
                        <a:t>2021</a:t>
                      </a:r>
                      <a:endParaRPr lang="ro-RO" sz="2400" dirty="0"/>
                    </a:p>
                  </a:txBody>
                  <a:tcPr/>
                </a:tc>
                <a:tc>
                  <a:txBody>
                    <a:bodyPr/>
                    <a:lstStyle/>
                    <a:p>
                      <a:pPr algn="ctr"/>
                      <a:r>
                        <a:rPr lang="ro-RO" sz="2400" dirty="0" smtClean="0"/>
                        <a:t>2022</a:t>
                      </a:r>
                      <a:endParaRPr lang="ro-RO" sz="2400" dirty="0"/>
                    </a:p>
                  </a:txBody>
                  <a:tcPr/>
                </a:tc>
              </a:tr>
              <a:tr h="1282756">
                <a:tc>
                  <a:txBody>
                    <a:bodyPr/>
                    <a:lstStyle/>
                    <a:p>
                      <a:pPr algn="ctr" fontAlgn="ctr"/>
                      <a:r>
                        <a:rPr lang="vi-VN" sz="2400" b="0" i="0" u="none" strike="noStrike" dirty="0">
                          <a:solidFill>
                            <a:srgbClr val="000000"/>
                          </a:solidFill>
                          <a:latin typeface="Calibri"/>
                        </a:rPr>
                        <a:t>numărul născuților, copii</a:t>
                      </a:r>
                    </a:p>
                  </a:txBody>
                  <a:tcPr marL="0" marR="0" marT="0" marB="0" anchor="ctr"/>
                </a:tc>
                <a:tc>
                  <a:txBody>
                    <a:bodyPr/>
                    <a:lstStyle/>
                    <a:p>
                      <a:pPr algn="ctr"/>
                      <a:r>
                        <a:rPr lang="ro-RO" sz="2400" dirty="0" smtClean="0">
                          <a:latin typeface="Times New Roman" pitchFamily="18" charset="0"/>
                          <a:cs typeface="Times New Roman" pitchFamily="18" charset="0"/>
                        </a:rPr>
                        <a:t>39640</a:t>
                      </a:r>
                      <a:endParaRPr lang="ro-RO" sz="2400" dirty="0">
                        <a:latin typeface="Times New Roman" pitchFamily="18" charset="0"/>
                        <a:cs typeface="Times New Roman" pitchFamily="18" charset="0"/>
                      </a:endParaRPr>
                    </a:p>
                  </a:txBody>
                  <a:tcPr anchor="ctr"/>
                </a:tc>
                <a:tc>
                  <a:txBody>
                    <a:bodyPr/>
                    <a:lstStyle/>
                    <a:p>
                      <a:pPr algn="ctr"/>
                      <a:r>
                        <a:rPr lang="ro-RO" sz="2400" dirty="0" smtClean="0">
                          <a:latin typeface="Times New Roman" pitchFamily="18" charset="0"/>
                          <a:cs typeface="Times New Roman" pitchFamily="18" charset="0"/>
                        </a:rPr>
                        <a:t>36363</a:t>
                      </a:r>
                      <a:endParaRPr lang="ro-RO" sz="2400" dirty="0">
                        <a:latin typeface="Times New Roman" pitchFamily="18" charset="0"/>
                        <a:cs typeface="Times New Roman" pitchFamily="18" charset="0"/>
                      </a:endParaRPr>
                    </a:p>
                  </a:txBody>
                  <a:tcPr anchor="ctr"/>
                </a:tc>
                <a:tc>
                  <a:txBody>
                    <a:bodyPr/>
                    <a:lstStyle/>
                    <a:p>
                      <a:pPr algn="ctr"/>
                      <a:r>
                        <a:rPr lang="ro-RO" sz="2400" dirty="0" smtClean="0">
                          <a:latin typeface="Times New Roman" pitchFamily="18" charset="0"/>
                          <a:cs typeface="Times New Roman" pitchFamily="18" charset="0"/>
                        </a:rPr>
                        <a:t>34537</a:t>
                      </a:r>
                      <a:endParaRPr lang="ro-RO" sz="2400" dirty="0">
                        <a:latin typeface="Times New Roman" pitchFamily="18" charset="0"/>
                        <a:cs typeface="Times New Roman" pitchFamily="18" charset="0"/>
                      </a:endParaRPr>
                    </a:p>
                  </a:txBody>
                  <a:tcPr anchor="ctr"/>
                </a:tc>
                <a:tc>
                  <a:txBody>
                    <a:bodyPr/>
                    <a:lstStyle/>
                    <a:p>
                      <a:pPr algn="ctr"/>
                      <a:r>
                        <a:rPr lang="ro-RO" sz="2400" dirty="0" smtClean="0">
                          <a:latin typeface="Times New Roman" pitchFamily="18" charset="0"/>
                          <a:cs typeface="Times New Roman" pitchFamily="18" charset="0"/>
                        </a:rPr>
                        <a:t>32423</a:t>
                      </a:r>
                      <a:endParaRPr lang="ro-RO" sz="2400" dirty="0">
                        <a:latin typeface="Times New Roman" pitchFamily="18" charset="0"/>
                        <a:cs typeface="Times New Roman" pitchFamily="18" charset="0"/>
                      </a:endParaRPr>
                    </a:p>
                  </a:txBody>
                  <a:tcPr anchor="ctr"/>
                </a:tc>
                <a:tc>
                  <a:txBody>
                    <a:bodyPr/>
                    <a:lstStyle/>
                    <a:p>
                      <a:pPr algn="ctr"/>
                      <a:r>
                        <a:rPr lang="ro-RO" sz="2400" dirty="0" smtClean="0">
                          <a:latin typeface="Times New Roman" pitchFamily="18" charset="0"/>
                          <a:cs typeface="Times New Roman" pitchFamily="18" charset="0"/>
                        </a:rPr>
                        <a:t>30730</a:t>
                      </a:r>
                      <a:endParaRPr lang="ro-RO" sz="2400" dirty="0">
                        <a:latin typeface="Times New Roman" pitchFamily="18" charset="0"/>
                        <a:cs typeface="Times New Roman" pitchFamily="18" charset="0"/>
                      </a:endParaRPr>
                    </a:p>
                  </a:txBody>
                  <a:tcPr anchor="ctr"/>
                </a:tc>
                <a:tc>
                  <a:txBody>
                    <a:bodyPr/>
                    <a:lstStyle/>
                    <a:p>
                      <a:pPr algn="ctr"/>
                      <a:r>
                        <a:rPr lang="ro-MD" sz="2400" dirty="0" smtClean="0">
                          <a:latin typeface="Times New Roman" panose="02020603050405020304" pitchFamily="18" charset="0"/>
                          <a:cs typeface="Times New Roman" panose="02020603050405020304" pitchFamily="18" charset="0"/>
                        </a:rPr>
                        <a:t>29200</a:t>
                      </a:r>
                      <a:endParaRPr lang="en-US" sz="2400" dirty="0">
                        <a:latin typeface="Times New Roman" panose="02020603050405020304" pitchFamily="18" charset="0"/>
                        <a:cs typeface="Times New Roman" panose="02020603050405020304" pitchFamily="18" charset="0"/>
                      </a:endParaRPr>
                    </a:p>
                  </a:txBody>
                  <a:tcPr anchor="ctr"/>
                </a:tc>
                <a:tc>
                  <a:txBody>
                    <a:bodyPr/>
                    <a:lstStyle/>
                    <a:p>
                      <a:pPr algn="ctr"/>
                      <a:r>
                        <a:rPr lang="ro-MD" sz="2400" dirty="0" smtClean="0">
                          <a:latin typeface="Times New Roman" panose="02020603050405020304" pitchFamily="18" charset="0"/>
                          <a:cs typeface="Times New Roman" panose="02020603050405020304" pitchFamily="18" charset="0"/>
                        </a:rPr>
                        <a:t>27000</a:t>
                      </a:r>
                      <a:endParaRPr lang="en-US" sz="2400" dirty="0">
                        <a:latin typeface="Times New Roman" panose="02020603050405020304" pitchFamily="18" charset="0"/>
                        <a:cs typeface="Times New Roman" panose="02020603050405020304" pitchFamily="18" charset="0"/>
                      </a:endParaRPr>
                    </a:p>
                  </a:txBody>
                  <a:tcPr anchor="ctr"/>
                </a:tc>
              </a:tr>
            </a:tbl>
          </a:graphicData>
        </a:graphic>
      </p:graphicFrame>
    </p:spTree>
    <p:extLst>
      <p:ext uri="{BB962C8B-B14F-4D97-AF65-F5344CB8AC3E}">
        <p14:creationId xmlns:p14="http://schemas.microsoft.com/office/powerpoint/2010/main" val="2184735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273271"/>
            <a:ext cx="10018713" cy="588578"/>
          </a:xfrm>
        </p:spPr>
        <p:txBody>
          <a:bodyPr>
            <a:normAutofit/>
          </a:bodyPr>
          <a:lstStyle/>
          <a:p>
            <a:r>
              <a:rPr lang="ro-RO" sz="2800" b="1" dirty="0" smtClean="0"/>
              <a:t>Procesul de </a:t>
            </a:r>
            <a:r>
              <a:rPr lang="ro-RO" sz="2800" b="1" dirty="0" err="1" smtClean="0"/>
              <a:t>predare-învățare-evaluare</a:t>
            </a:r>
            <a:r>
              <a:rPr lang="ro-RO" sz="2800" b="1" dirty="0" smtClean="0"/>
              <a:t> la disciplina Matematică</a:t>
            </a:r>
            <a:endParaRPr lang="ro-RO" sz="2800" dirty="0"/>
          </a:p>
        </p:txBody>
      </p:sp>
      <p:sp>
        <p:nvSpPr>
          <p:cNvPr id="3" name="Содержимое 2"/>
          <p:cNvSpPr>
            <a:spLocks noGrp="1"/>
          </p:cNvSpPr>
          <p:nvPr>
            <p:ph idx="1"/>
          </p:nvPr>
        </p:nvSpPr>
        <p:spPr>
          <a:xfrm>
            <a:off x="1484310" y="1124607"/>
            <a:ext cx="10018713" cy="5139559"/>
          </a:xfrm>
        </p:spPr>
        <p:txBody>
          <a:bodyPr>
            <a:normAutofit/>
          </a:bodyPr>
          <a:lstStyle/>
          <a:p>
            <a:pPr marL="0" indent="0">
              <a:buNone/>
            </a:pPr>
            <a:r>
              <a:rPr lang="ro-RO" sz="2800" b="1" dirty="0" smtClean="0"/>
              <a:t>   Amenințări:</a:t>
            </a:r>
          </a:p>
          <a:p>
            <a:pPr algn="just"/>
            <a:r>
              <a:rPr lang="ro-RO" sz="2800" dirty="0" smtClean="0"/>
              <a:t>Motivaţia scăzută pentru învăţare a elevilor duce la un nivel scăzut de formare a competențelor specifice disciplinei Matematică.</a:t>
            </a:r>
          </a:p>
          <a:p>
            <a:pPr lvl="0" algn="just"/>
            <a:r>
              <a:rPr lang="ro-RO" sz="2800" dirty="0" smtClean="0"/>
              <a:t>Admiterea în instituțiile de învățământ superior nu se face pe bază de profil, respectiv elevii evită profilul real.</a:t>
            </a:r>
          </a:p>
          <a:p>
            <a:pPr algn="just"/>
            <a:r>
              <a:rPr lang="ro-RO" sz="2800" dirty="0" smtClean="0"/>
              <a:t>Disponibilitate scăzută a părinților  în  soluționarea problemelor de educație al propriilor copii.</a:t>
            </a:r>
            <a:endParaRPr lang="ro-RO" sz="28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16360" y="97971"/>
            <a:ext cx="10018713" cy="1752599"/>
          </a:xfrm>
        </p:spPr>
        <p:txBody>
          <a:bodyPr>
            <a:normAutofit fontScale="90000"/>
          </a:bodyPr>
          <a:lstStyle/>
          <a:p>
            <a:r>
              <a:rPr lang="ro-RO" dirty="0"/>
              <a:t>Rețeaua școlară și </a:t>
            </a:r>
            <a:r>
              <a:rPr lang="ro-RO" dirty="0" smtClean="0"/>
              <a:t>infrastructura</a:t>
            </a:r>
            <a:r>
              <a:rPr lang="en-US" dirty="0" smtClean="0"/>
              <a:t>, </a:t>
            </a:r>
            <a:r>
              <a:rPr lang="en-US" dirty="0" err="1" smtClean="0"/>
              <a:t>anul</a:t>
            </a:r>
            <a:r>
              <a:rPr lang="en-US" dirty="0" smtClean="0"/>
              <a:t> </a:t>
            </a:r>
            <a:r>
              <a:rPr lang="ro-RO" dirty="0" smtClean="0"/>
              <a:t>de studii </a:t>
            </a:r>
            <a:r>
              <a:rPr lang="en-US" dirty="0" smtClean="0"/>
              <a:t>202</a:t>
            </a:r>
            <a:r>
              <a:rPr lang="ro-MD" dirty="0" smtClean="0"/>
              <a:t>2</a:t>
            </a:r>
            <a:r>
              <a:rPr lang="en-US" dirty="0" smtClean="0"/>
              <a:t>-202</a:t>
            </a:r>
            <a:r>
              <a:rPr lang="ro-MD" dirty="0" smtClean="0"/>
              <a:t>3</a:t>
            </a:r>
            <a:r>
              <a:rPr lang="ru-RU" dirty="0"/>
              <a:t/>
            </a:r>
            <a:br>
              <a:rPr lang="ru-RU" dirty="0"/>
            </a:br>
            <a:endParaRPr lang="ru-RU" dirty="0"/>
          </a:p>
        </p:txBody>
      </p:sp>
      <p:graphicFrame>
        <p:nvGraphicFramePr>
          <p:cNvPr id="6" name="Таблица 5"/>
          <p:cNvGraphicFramePr>
            <a:graphicFrameLocks noGrp="1"/>
          </p:cNvGraphicFramePr>
          <p:nvPr>
            <p:extLst>
              <p:ext uri="{D42A27DB-BD31-4B8C-83A1-F6EECF244321}">
                <p14:modId xmlns:p14="http://schemas.microsoft.com/office/powerpoint/2010/main" val="3069635783"/>
              </p:ext>
            </p:extLst>
          </p:nvPr>
        </p:nvGraphicFramePr>
        <p:xfrm>
          <a:off x="1646235" y="1408923"/>
          <a:ext cx="9886402" cy="4747247"/>
        </p:xfrm>
        <a:graphic>
          <a:graphicData uri="http://schemas.openxmlformats.org/drawingml/2006/table">
            <a:tbl>
              <a:tblPr firstRow="1" firstCol="1" bandRow="1">
                <a:tableStyleId>{5C22544A-7EE6-4342-B048-85BDC9FD1C3A}</a:tableStyleId>
              </a:tblPr>
              <a:tblGrid>
                <a:gridCol w="4941177"/>
                <a:gridCol w="1651106"/>
                <a:gridCol w="3294119"/>
              </a:tblGrid>
              <a:tr h="313421">
                <a:tc>
                  <a:txBody>
                    <a:bodyPr/>
                    <a:lstStyle/>
                    <a:p>
                      <a:pPr algn="ctr">
                        <a:lnSpc>
                          <a:spcPct val="107000"/>
                        </a:lnSpc>
                        <a:spcAft>
                          <a:spcPts val="0"/>
                        </a:spcAft>
                      </a:pPr>
                      <a:r>
                        <a:rPr lang="ro-RO" sz="1800" noProof="0" dirty="0" smtClean="0">
                          <a:solidFill>
                            <a:schemeClr val="tx1"/>
                          </a:solidFill>
                          <a:effectLst/>
                          <a:latin typeface="Times New Roman" panose="02020603050405020304" pitchFamily="18" charset="0"/>
                          <a:cs typeface="Times New Roman" panose="02020603050405020304" pitchFamily="18" charset="0"/>
                        </a:rPr>
                        <a:t>Tip instituții</a:t>
                      </a:r>
                      <a:endParaRPr lang="ro-RO" sz="1800" noProof="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o-MD" sz="1800" noProof="0" dirty="0" smtClean="0">
                          <a:solidFill>
                            <a:schemeClr val="tx1"/>
                          </a:solidFill>
                          <a:effectLst/>
                          <a:latin typeface="Times New Roman" panose="02020603050405020304" pitchFamily="18" charset="0"/>
                          <a:cs typeface="Times New Roman" panose="02020603050405020304" pitchFamily="18" charset="0"/>
                        </a:rPr>
                        <a:t>Nr. Instituții</a:t>
                      </a:r>
                      <a:endParaRPr lang="ro-MD" sz="1800" noProof="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Nr. copii/elevi în instituții</a:t>
                      </a:r>
                      <a:endParaRPr lang="ru-RU"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5460">
                <a:tc>
                  <a:txBody>
                    <a:bodyPr/>
                    <a:lstStyle/>
                    <a:p>
                      <a:pPr>
                        <a:lnSpc>
                          <a:spcPct val="107000"/>
                        </a:lnSpc>
                        <a:spcAft>
                          <a:spcPts val="0"/>
                        </a:spcAft>
                      </a:pPr>
                      <a:r>
                        <a:rPr lang="ro-RO" sz="1800" noProof="0" smtClean="0">
                          <a:solidFill>
                            <a:schemeClr val="tx1"/>
                          </a:solidFill>
                          <a:effectLst/>
                          <a:latin typeface="Times New Roman" panose="02020603050405020304" pitchFamily="18" charset="0"/>
                          <a:cs typeface="Times New Roman" panose="02020603050405020304" pitchFamily="18" charset="0"/>
                        </a:rPr>
                        <a:t>Grădinițe, creșe, centre comunitare</a:t>
                      </a:r>
                      <a:endParaRPr lang="ro-RO" sz="1800" noProof="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3590">
                <a:tc>
                  <a:txBody>
                    <a:bodyPr/>
                    <a:lstStyle/>
                    <a:p>
                      <a:pPr marL="0" marR="0" indent="0" algn="l" defTabSz="457200" rtl="0" eaLnBrk="1" fontAlgn="auto" latinLnBrk="0" hangingPunct="1">
                        <a:lnSpc>
                          <a:spcPct val="107000"/>
                        </a:lnSpc>
                        <a:spcBef>
                          <a:spcPts val="0"/>
                        </a:spcBef>
                        <a:spcAft>
                          <a:spcPts val="0"/>
                        </a:spcAft>
                        <a:buClrTx/>
                        <a:buSzTx/>
                        <a:buFontTx/>
                        <a:buNone/>
                        <a:tabLst/>
                        <a:defRPr/>
                      </a:pPr>
                      <a:r>
                        <a:rPr lang="ro-RO" sz="1800" noProof="0" smtClean="0">
                          <a:solidFill>
                            <a:schemeClr val="tx1"/>
                          </a:solidFill>
                          <a:effectLst/>
                          <a:latin typeface="Times New Roman" panose="02020603050405020304" pitchFamily="18" charset="0"/>
                          <a:cs typeface="Times New Roman" panose="02020603050405020304" pitchFamily="18" charset="0"/>
                        </a:rPr>
                        <a:t>Școli primare </a:t>
                      </a:r>
                      <a:endParaRPr lang="ro-RO" sz="1800" noProof="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o-MD"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92</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11.261 </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3590">
                <a:tc>
                  <a:txBody>
                    <a:bodyPr/>
                    <a:lstStyle/>
                    <a:p>
                      <a:pPr marL="0" marR="0" indent="0" algn="l" defTabSz="457200" rtl="0" eaLnBrk="1" fontAlgn="auto" latinLnBrk="0" hangingPunct="1">
                        <a:lnSpc>
                          <a:spcPct val="107000"/>
                        </a:lnSpc>
                        <a:spcBef>
                          <a:spcPts val="0"/>
                        </a:spcBef>
                        <a:spcAft>
                          <a:spcPts val="0"/>
                        </a:spcAft>
                        <a:buClrTx/>
                        <a:buSzTx/>
                        <a:buFontTx/>
                        <a:buNone/>
                        <a:tabLst/>
                        <a:defRPr/>
                      </a:pPr>
                      <a:r>
                        <a:rPr lang="ro-RO" sz="1800" noProof="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Gimnazii</a:t>
                      </a:r>
                      <a:endParaRPr lang="ro-RO" sz="1800" noProof="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78</a:t>
                      </a:r>
                      <a:r>
                        <a:rPr lang="ro-MD"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119.143</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3590">
                <a:tc>
                  <a:txBody>
                    <a:bodyPr/>
                    <a:lstStyle/>
                    <a:p>
                      <a:pPr marL="0" marR="0" indent="0" algn="l" defTabSz="457200" rtl="0" eaLnBrk="1" fontAlgn="auto" latinLnBrk="0" hangingPunct="1">
                        <a:lnSpc>
                          <a:spcPct val="107000"/>
                        </a:lnSpc>
                        <a:spcBef>
                          <a:spcPts val="0"/>
                        </a:spcBef>
                        <a:spcAft>
                          <a:spcPts val="0"/>
                        </a:spcAft>
                        <a:buClrTx/>
                        <a:buSzTx/>
                        <a:buFontTx/>
                        <a:buNone/>
                        <a:tabLst/>
                        <a:defRPr/>
                      </a:pPr>
                      <a:endParaRPr lang="ro-RO" sz="1800" noProof="0" smtClean="0">
                        <a:solidFill>
                          <a:schemeClr val="tx1"/>
                        </a:solidFill>
                        <a:effectLst/>
                        <a:latin typeface="Times New Roman" panose="02020603050405020304" pitchFamily="18" charset="0"/>
                        <a:cs typeface="Times New Roman" panose="02020603050405020304" pitchFamily="18" charset="0"/>
                      </a:endParaRPr>
                    </a:p>
                    <a:p>
                      <a:pPr marL="0" marR="0" indent="0" algn="l" defTabSz="457200" rtl="0" eaLnBrk="1" fontAlgn="auto" latinLnBrk="0" hangingPunct="1">
                        <a:lnSpc>
                          <a:spcPct val="107000"/>
                        </a:lnSpc>
                        <a:spcBef>
                          <a:spcPts val="0"/>
                        </a:spcBef>
                        <a:spcAft>
                          <a:spcPts val="0"/>
                        </a:spcAft>
                        <a:buClrTx/>
                        <a:buSzTx/>
                        <a:buFontTx/>
                        <a:buNone/>
                        <a:tabLst/>
                        <a:defRPr/>
                      </a:pPr>
                      <a:r>
                        <a:rPr lang="ro-RO" sz="1800" noProof="0" smtClean="0">
                          <a:solidFill>
                            <a:schemeClr val="tx1"/>
                          </a:solidFill>
                          <a:effectLst/>
                          <a:latin typeface="Times New Roman" panose="02020603050405020304" pitchFamily="18" charset="0"/>
                          <a:cs typeface="Times New Roman" panose="02020603050405020304" pitchFamily="18" charset="0"/>
                        </a:rPr>
                        <a:t>Licee  teoretice</a:t>
                      </a:r>
                      <a:endParaRPr lang="ro-RO" sz="1800" noProof="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endParaRPr lang="ro-RO" sz="1800" noProof="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33</a:t>
                      </a:r>
                      <a:r>
                        <a:rPr lang="ro-MD"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6</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202.653</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5460">
                <a:tc>
                  <a:txBody>
                    <a:bodyPr/>
                    <a:lstStyle/>
                    <a:p>
                      <a:pPr>
                        <a:lnSpc>
                          <a:spcPct val="107000"/>
                        </a:lnSpc>
                        <a:spcAft>
                          <a:spcPts val="0"/>
                        </a:spcAft>
                      </a:pPr>
                      <a:r>
                        <a:rPr lang="ro-RO" sz="1800" noProof="0" dirty="0" smtClean="0">
                          <a:solidFill>
                            <a:schemeClr val="tx1"/>
                          </a:solidFill>
                          <a:effectLst/>
                          <a:latin typeface="Times New Roman" panose="02020603050405020304" pitchFamily="18" charset="0"/>
                          <a:cs typeface="Times New Roman" panose="02020603050405020304" pitchFamily="18" charset="0"/>
                        </a:rPr>
                        <a:t>Școli cu </a:t>
                      </a:r>
                      <a:r>
                        <a:rPr lang="ro-RO" sz="1800" noProof="0" dirty="0" err="1" smtClean="0">
                          <a:solidFill>
                            <a:schemeClr val="tx1"/>
                          </a:solidFill>
                          <a:effectLst/>
                          <a:latin typeface="Times New Roman" panose="02020603050405020304" pitchFamily="18" charset="0"/>
                          <a:cs typeface="Times New Roman" panose="02020603050405020304" pitchFamily="18" charset="0"/>
                        </a:rPr>
                        <a:t>dificiențe</a:t>
                      </a:r>
                      <a:r>
                        <a:rPr lang="ro-RO" sz="1800" noProof="0" dirty="0" smtClean="0">
                          <a:solidFill>
                            <a:schemeClr val="tx1"/>
                          </a:solidFill>
                          <a:effectLst/>
                          <a:latin typeface="Times New Roman" panose="02020603050405020304" pitchFamily="18" charset="0"/>
                          <a:cs typeface="Times New Roman" panose="02020603050405020304" pitchFamily="18" charset="0"/>
                        </a:rPr>
                        <a:t> </a:t>
                      </a:r>
                      <a:r>
                        <a:rPr lang="pt-BR" sz="1800" noProof="0" dirty="0" smtClean="0">
                          <a:solidFill>
                            <a:schemeClr val="tx1"/>
                          </a:solidFill>
                          <a:effectLst/>
                          <a:latin typeface="Times New Roman" panose="02020603050405020304" pitchFamily="18" charset="0"/>
                          <a:cs typeface="Times New Roman" panose="02020603050405020304" pitchFamily="18" charset="0"/>
                        </a:rPr>
                        <a:t>în dezvoltarea intelectuală sau fizică </a:t>
                      </a:r>
                      <a:endParaRPr lang="ro-RO" sz="1800" noProof="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o-MD" sz="2000" b="1" dirty="0" smtClean="0">
                          <a:solidFill>
                            <a:schemeClr val="tx1"/>
                          </a:solidFill>
                          <a:effectLst/>
                          <a:latin typeface="Times New Roman" panose="02020603050405020304" pitchFamily="18" charset="0"/>
                          <a:ea typeface="+mn-ea"/>
                          <a:cs typeface="Times New Roman" panose="02020603050405020304" pitchFamily="18" charset="0"/>
                        </a:rPr>
                        <a:t>7</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2000" b="1" dirty="0" smtClean="0">
                          <a:solidFill>
                            <a:schemeClr val="tx1"/>
                          </a:solidFill>
                          <a:effectLst/>
                          <a:latin typeface="Times New Roman" panose="02020603050405020304" pitchFamily="18" charset="0"/>
                          <a:cs typeface="Times New Roman" panose="02020603050405020304" pitchFamily="18" charset="0"/>
                        </a:rPr>
                        <a:t>5</a:t>
                      </a:r>
                      <a:r>
                        <a:rPr lang="ro-MD" sz="2000" b="1" dirty="0" smtClean="0">
                          <a:solidFill>
                            <a:schemeClr val="tx1"/>
                          </a:solidFill>
                          <a:effectLst/>
                          <a:latin typeface="Times New Roman" panose="02020603050405020304" pitchFamily="18" charset="0"/>
                          <a:cs typeface="Times New Roman" panose="02020603050405020304" pitchFamily="18" charset="0"/>
                        </a:rPr>
                        <a:t>32</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5460">
                <a:tc>
                  <a:txBody>
                    <a:bodyPr/>
                    <a:lstStyle/>
                    <a:p>
                      <a:pPr>
                        <a:lnSpc>
                          <a:spcPct val="107000"/>
                        </a:lnSpc>
                        <a:spcAft>
                          <a:spcPts val="0"/>
                        </a:spcAft>
                      </a:pPr>
                      <a:r>
                        <a:rPr lang="ro-RO" sz="1800" noProof="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Licee teoretice (învățământ</a:t>
                      </a:r>
                      <a:r>
                        <a:rPr lang="ro-RO" sz="1800" baseline="0" noProof="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seral)</a:t>
                      </a:r>
                      <a:endParaRPr lang="ro-RO" sz="1800" noProof="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o-RO" sz="2000" b="1" dirty="0" smtClean="0">
                          <a:solidFill>
                            <a:schemeClr val="tx1"/>
                          </a:solidFill>
                          <a:effectLst/>
                          <a:latin typeface="Times New Roman" panose="02020603050405020304" pitchFamily="18" charset="0"/>
                          <a:cs typeface="Times New Roman" panose="02020603050405020304" pitchFamily="18" charset="0"/>
                        </a:rPr>
                        <a:t>2</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o-RO" sz="2000" b="1" dirty="0" smtClean="0">
                          <a:solidFill>
                            <a:schemeClr val="tx1"/>
                          </a:solidFill>
                          <a:effectLst/>
                          <a:latin typeface="Times New Roman" panose="02020603050405020304" pitchFamily="18" charset="0"/>
                          <a:cs typeface="Times New Roman" panose="02020603050405020304" pitchFamily="18" charset="0"/>
                        </a:rPr>
                        <a:t>914</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11177">
                <a:tc>
                  <a:txBody>
                    <a:bodyPr/>
                    <a:lstStyle/>
                    <a:p>
                      <a:pPr>
                        <a:lnSpc>
                          <a:spcPct val="107000"/>
                        </a:lnSpc>
                        <a:spcAft>
                          <a:spcPts val="0"/>
                        </a:spcAft>
                      </a:pPr>
                      <a:r>
                        <a:rPr lang="ro-RO" sz="18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TOTAL (învățământ primar</a:t>
                      </a:r>
                      <a:r>
                        <a:rPr lang="ro-RO" sz="1800" baseline="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și secundar)</a:t>
                      </a:r>
                      <a:endParaRPr lang="ru-RU"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o-RO"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1218</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o-RO"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333.628 </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5460">
                <a:tc>
                  <a:txBody>
                    <a:bodyPr/>
                    <a:lstStyle/>
                    <a:p>
                      <a:pPr>
                        <a:lnSpc>
                          <a:spcPct val="107000"/>
                        </a:lnSpc>
                        <a:spcAft>
                          <a:spcPts val="0"/>
                        </a:spcAft>
                      </a:pPr>
                      <a:r>
                        <a:rPr lang="ro-RO" sz="18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TOTAL (învățământ general)</a:t>
                      </a:r>
                      <a:endParaRPr lang="ru-RU"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TextBox 6"/>
          <p:cNvSpPr txBox="1"/>
          <p:nvPr/>
        </p:nvSpPr>
        <p:spPr>
          <a:xfrm>
            <a:off x="8511822" y="6242756"/>
            <a:ext cx="3030510" cy="307777"/>
          </a:xfrm>
          <a:prstGeom prst="rect">
            <a:avLst/>
          </a:prstGeom>
          <a:noFill/>
        </p:spPr>
        <p:txBody>
          <a:bodyPr wrap="none" rtlCol="0">
            <a:spAutoFit/>
          </a:bodyPr>
          <a:lstStyle/>
          <a:p>
            <a:r>
              <a:rPr lang="ro-RO" sz="1400" i="1" dirty="0" smtClean="0"/>
              <a:t>Sursa: BSN, situația din octombrie 20</a:t>
            </a:r>
            <a:r>
              <a:rPr lang="en-US" sz="1400" i="1" dirty="0" smtClean="0"/>
              <a:t>2</a:t>
            </a:r>
            <a:r>
              <a:rPr lang="ro-MD" sz="1400" i="1" dirty="0" smtClean="0"/>
              <a:t>2</a:t>
            </a:r>
            <a:endParaRPr lang="ru-RU" sz="1400" i="1" dirty="0"/>
          </a:p>
        </p:txBody>
      </p:sp>
    </p:spTree>
    <p:extLst>
      <p:ext uri="{BB962C8B-B14F-4D97-AF65-F5344CB8AC3E}">
        <p14:creationId xmlns:p14="http://schemas.microsoft.com/office/powerpoint/2010/main" val="110286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93642" y="107302"/>
            <a:ext cx="10018713" cy="975049"/>
          </a:xfrm>
        </p:spPr>
        <p:txBody>
          <a:bodyPr/>
          <a:lstStyle/>
          <a:p>
            <a:r>
              <a:rPr lang="ro-RO" b="1" dirty="0">
                <a:latin typeface="Times New Roman" panose="02020603050405020304" pitchFamily="18" charset="0"/>
                <a:cs typeface="Times New Roman" panose="02020603050405020304" pitchFamily="18" charset="0"/>
              </a:rPr>
              <a:t>Admiterea în învățământul </a:t>
            </a:r>
            <a:r>
              <a:rPr lang="ro-RO" b="1" dirty="0" smtClean="0">
                <a:latin typeface="Times New Roman" panose="02020603050405020304" pitchFamily="18" charset="0"/>
                <a:cs typeface="Times New Roman" panose="02020603050405020304" pitchFamily="18" charset="0"/>
              </a:rPr>
              <a:t>liceal</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757548" y="972589"/>
            <a:ext cx="9754807" cy="129479"/>
          </a:xfrm>
        </p:spPr>
        <p:txBody>
          <a:bodyPr>
            <a:normAutofit fontScale="25000" lnSpcReduction="20000"/>
          </a:bodyPr>
          <a:lstStyle/>
          <a:p>
            <a:endParaRPr lang="ru-RU" dirty="0">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2739655741"/>
              </p:ext>
            </p:extLst>
          </p:nvPr>
        </p:nvGraphicFramePr>
        <p:xfrm>
          <a:off x="1493642" y="1238597"/>
          <a:ext cx="10144176" cy="3096366"/>
        </p:xfrm>
        <a:graphic>
          <a:graphicData uri="http://schemas.openxmlformats.org/drawingml/2006/table">
            <a:tbl>
              <a:tblPr firstRow="1" firstCol="1" bandRow="1">
                <a:tableStyleId>{5C22544A-7EE6-4342-B048-85BDC9FD1C3A}</a:tableStyleId>
              </a:tblPr>
              <a:tblGrid>
                <a:gridCol w="1295389"/>
                <a:gridCol w="1523126"/>
                <a:gridCol w="1883380"/>
                <a:gridCol w="1442589"/>
                <a:gridCol w="1482662"/>
                <a:gridCol w="1239886"/>
                <a:gridCol w="1277144"/>
              </a:tblGrid>
              <a:tr h="864523">
                <a:tc>
                  <a:txBody>
                    <a:bodyPr/>
                    <a:lstStyle/>
                    <a:p>
                      <a:pPr algn="ctr">
                        <a:lnSpc>
                          <a:spcPct val="115000"/>
                        </a:lnSpc>
                        <a:spcAft>
                          <a:spcPts val="0"/>
                        </a:spcAft>
                      </a:pPr>
                      <a:r>
                        <a:rPr lang="ro-RO" sz="1600" dirty="0">
                          <a:solidFill>
                            <a:srgbClr val="002060"/>
                          </a:solidFill>
                          <a:effectLst/>
                        </a:rPr>
                        <a:t> Anul de studii</a:t>
                      </a:r>
                      <a:endParaRPr lang="ru-RU" sz="16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1600" dirty="0">
                          <a:solidFill>
                            <a:srgbClr val="002060"/>
                          </a:solidFill>
                          <a:effectLst/>
                        </a:rPr>
                        <a:t>Total absolvenți </a:t>
                      </a:r>
                      <a:r>
                        <a:rPr lang="ro-RO" sz="1600" dirty="0" smtClean="0">
                          <a:solidFill>
                            <a:srgbClr val="002060"/>
                          </a:solidFill>
                          <a:effectLst/>
                        </a:rPr>
                        <a:t>gimnaziu (elevi</a:t>
                      </a:r>
                      <a:r>
                        <a:rPr lang="ro-RO" sz="1600" dirty="0">
                          <a:solidFill>
                            <a:srgbClr val="002060"/>
                          </a:solidFill>
                          <a:effectLst/>
                        </a:rPr>
                        <a:t>)</a:t>
                      </a:r>
                      <a:endParaRPr lang="ru-RU" sz="16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1600" dirty="0">
                          <a:solidFill>
                            <a:srgbClr val="002060"/>
                          </a:solidFill>
                          <a:effectLst/>
                        </a:rPr>
                        <a:t>Total admiși în învățământul liceal</a:t>
                      </a:r>
                      <a:endParaRPr lang="ru-RU" sz="1600" dirty="0">
                        <a:solidFill>
                          <a:srgbClr val="002060"/>
                        </a:solidFill>
                        <a:effectLst/>
                      </a:endParaRPr>
                    </a:p>
                    <a:p>
                      <a:pPr algn="ctr">
                        <a:lnSpc>
                          <a:spcPct val="115000"/>
                        </a:lnSpc>
                        <a:spcAft>
                          <a:spcPts val="0"/>
                        </a:spcAft>
                      </a:pPr>
                      <a:r>
                        <a:rPr lang="ro-RO" sz="1600" dirty="0">
                          <a:solidFill>
                            <a:srgbClr val="002060"/>
                          </a:solidFill>
                          <a:effectLst/>
                        </a:rPr>
                        <a:t>(elevi)</a:t>
                      </a:r>
                      <a:endParaRPr lang="ru-RU" sz="16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1600" dirty="0">
                          <a:solidFill>
                            <a:srgbClr val="002060"/>
                          </a:solidFill>
                          <a:effectLst/>
                        </a:rPr>
                        <a:t>Profil real</a:t>
                      </a:r>
                      <a:endParaRPr lang="ru-RU" sz="1600" dirty="0">
                        <a:solidFill>
                          <a:srgbClr val="002060"/>
                        </a:solidFill>
                        <a:effectLst/>
                      </a:endParaRPr>
                    </a:p>
                    <a:p>
                      <a:pPr algn="ctr">
                        <a:lnSpc>
                          <a:spcPct val="115000"/>
                        </a:lnSpc>
                        <a:spcAft>
                          <a:spcPts val="0"/>
                        </a:spcAft>
                      </a:pPr>
                      <a:r>
                        <a:rPr lang="ro-RO" sz="1600" dirty="0">
                          <a:solidFill>
                            <a:srgbClr val="002060"/>
                          </a:solidFill>
                          <a:effectLst/>
                        </a:rPr>
                        <a:t>(elevi)</a:t>
                      </a:r>
                      <a:endParaRPr lang="ru-RU" sz="16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1600" dirty="0">
                          <a:solidFill>
                            <a:srgbClr val="002060"/>
                          </a:solidFill>
                          <a:effectLst/>
                        </a:rPr>
                        <a:t>Profil umanist</a:t>
                      </a:r>
                      <a:endParaRPr lang="ru-RU" sz="1600" dirty="0">
                        <a:solidFill>
                          <a:srgbClr val="002060"/>
                        </a:solidFill>
                        <a:effectLst/>
                      </a:endParaRPr>
                    </a:p>
                    <a:p>
                      <a:pPr algn="ctr">
                        <a:lnSpc>
                          <a:spcPct val="115000"/>
                        </a:lnSpc>
                        <a:spcAft>
                          <a:spcPts val="0"/>
                        </a:spcAft>
                      </a:pPr>
                      <a:r>
                        <a:rPr lang="ro-RO" sz="1600" dirty="0">
                          <a:solidFill>
                            <a:srgbClr val="002060"/>
                          </a:solidFill>
                          <a:effectLst/>
                        </a:rPr>
                        <a:t>(elevi)</a:t>
                      </a:r>
                      <a:endParaRPr lang="ru-RU" sz="16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1600" dirty="0">
                          <a:solidFill>
                            <a:srgbClr val="002060"/>
                          </a:solidFill>
                          <a:effectLst/>
                        </a:rPr>
                        <a:t>Profil arte</a:t>
                      </a:r>
                      <a:endParaRPr lang="ru-RU" sz="1600" dirty="0">
                        <a:solidFill>
                          <a:srgbClr val="002060"/>
                        </a:solidFill>
                        <a:effectLst/>
                      </a:endParaRPr>
                    </a:p>
                    <a:p>
                      <a:pPr algn="ctr">
                        <a:lnSpc>
                          <a:spcPct val="115000"/>
                        </a:lnSpc>
                        <a:spcAft>
                          <a:spcPts val="0"/>
                        </a:spcAft>
                      </a:pPr>
                      <a:r>
                        <a:rPr lang="ro-RO" sz="1600" dirty="0">
                          <a:solidFill>
                            <a:srgbClr val="002060"/>
                          </a:solidFill>
                          <a:effectLst/>
                        </a:rPr>
                        <a:t>(elevi)</a:t>
                      </a:r>
                      <a:endParaRPr lang="ru-RU" sz="16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1600" dirty="0">
                          <a:solidFill>
                            <a:srgbClr val="002060"/>
                          </a:solidFill>
                          <a:effectLst/>
                        </a:rPr>
                        <a:t>Profil sport</a:t>
                      </a:r>
                      <a:endParaRPr lang="ru-RU" sz="1600" dirty="0">
                        <a:solidFill>
                          <a:srgbClr val="002060"/>
                        </a:solidFill>
                        <a:effectLst/>
                      </a:endParaRPr>
                    </a:p>
                    <a:p>
                      <a:pPr algn="ctr">
                        <a:lnSpc>
                          <a:spcPct val="115000"/>
                        </a:lnSpc>
                        <a:spcAft>
                          <a:spcPts val="0"/>
                        </a:spcAft>
                      </a:pPr>
                      <a:r>
                        <a:rPr lang="ro-RO" sz="1600" dirty="0">
                          <a:solidFill>
                            <a:srgbClr val="002060"/>
                          </a:solidFill>
                          <a:effectLst/>
                        </a:rPr>
                        <a:t>(elevi)</a:t>
                      </a:r>
                      <a:endParaRPr lang="ru-RU" sz="16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795048">
                <a:tc>
                  <a:txBody>
                    <a:bodyPr/>
                    <a:lstStyle/>
                    <a:p>
                      <a:pPr algn="ctr">
                        <a:lnSpc>
                          <a:spcPct val="115000"/>
                        </a:lnSpc>
                        <a:spcAft>
                          <a:spcPts val="0"/>
                        </a:spcAft>
                      </a:pPr>
                      <a:r>
                        <a:rPr lang="ro-RO" sz="2000" dirty="0" smtClean="0">
                          <a:solidFill>
                            <a:srgbClr val="002060"/>
                          </a:solidFill>
                          <a:effectLst/>
                        </a:rPr>
                        <a:t>2020</a:t>
                      </a:r>
                      <a:endParaRPr lang="ru-RU" sz="20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30 547</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13 366</a:t>
                      </a:r>
                      <a:r>
                        <a:rPr lang="ro-RO" sz="2000" dirty="0">
                          <a:effectLst/>
                          <a:latin typeface="Times New Roman" panose="02020603050405020304" pitchFamily="18" charset="0"/>
                          <a:cs typeface="Times New Roman" panose="02020603050405020304" pitchFamily="18" charset="0"/>
                        </a:rPr>
                        <a:t> </a:t>
                      </a:r>
                      <a:r>
                        <a:rPr lang="ro-RO" sz="2000" dirty="0" smtClean="0">
                          <a:effectLst/>
                          <a:latin typeface="Times New Roman" panose="02020603050405020304" pitchFamily="18" charset="0"/>
                          <a:cs typeface="Times New Roman" panose="02020603050405020304" pitchFamily="18" charset="0"/>
                        </a:rPr>
                        <a:t> (43,3%)</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4367</a:t>
                      </a:r>
                      <a:r>
                        <a:rPr lang="ro-RO"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8493</a:t>
                      </a:r>
                      <a:r>
                        <a:rPr lang="ro-RO"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227</a:t>
                      </a:r>
                      <a:r>
                        <a:rPr lang="ro-RO"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279</a:t>
                      </a:r>
                      <a:r>
                        <a:rPr lang="ro-RO"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795048">
                <a:tc>
                  <a:txBody>
                    <a:bodyPr/>
                    <a:lstStyle/>
                    <a:p>
                      <a:pPr algn="ctr">
                        <a:lnSpc>
                          <a:spcPct val="115000"/>
                        </a:lnSpc>
                        <a:spcAft>
                          <a:spcPts val="0"/>
                        </a:spcAft>
                      </a:pPr>
                      <a:r>
                        <a:rPr lang="ro-RO" sz="2000" dirty="0" smtClean="0">
                          <a:solidFill>
                            <a:srgbClr val="002060"/>
                          </a:solidFill>
                          <a:effectLst/>
                        </a:rPr>
                        <a:t>2021</a:t>
                      </a:r>
                      <a:endParaRPr lang="ru-RU" sz="20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ro-MD" sz="2000" dirty="0" smtClean="0">
                          <a:latin typeface="Times New Roman" panose="02020603050405020304" pitchFamily="18" charset="0"/>
                          <a:cs typeface="Times New Roman" panose="02020603050405020304" pitchFamily="18" charset="0"/>
                        </a:rPr>
                        <a:t>30471</a:t>
                      </a:r>
                      <a:endParaRPr lang="en-US" sz="2000" dirty="0">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ro-MD" sz="2000" dirty="0" smtClean="0">
                          <a:latin typeface="Times New Roman" panose="02020603050405020304" pitchFamily="18" charset="0"/>
                          <a:cs typeface="Times New Roman" panose="02020603050405020304" pitchFamily="18" charset="0"/>
                        </a:rPr>
                        <a:t>13284 (43,6%)</a:t>
                      </a:r>
                      <a:endParaRPr lang="en-US" sz="2000" dirty="0">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ro-MD" sz="2000" dirty="0" smtClean="0">
                          <a:latin typeface="Times New Roman" panose="02020603050405020304" pitchFamily="18" charset="0"/>
                          <a:cs typeface="Times New Roman" panose="02020603050405020304" pitchFamily="18" charset="0"/>
                        </a:rPr>
                        <a:t>4311</a:t>
                      </a:r>
                      <a:endParaRPr lang="en-US" sz="2000" dirty="0">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ro-MD" sz="2000" dirty="0" smtClean="0">
                          <a:latin typeface="Times New Roman" panose="02020603050405020304" pitchFamily="18" charset="0"/>
                          <a:cs typeface="Times New Roman" panose="02020603050405020304" pitchFamily="18" charset="0"/>
                        </a:rPr>
                        <a:t>8557</a:t>
                      </a:r>
                      <a:endParaRPr lang="en-US" sz="2000" dirty="0">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ro-MD" sz="2000" dirty="0" smtClean="0">
                          <a:latin typeface="Times New Roman" panose="02020603050405020304" pitchFamily="18" charset="0"/>
                          <a:cs typeface="Times New Roman" panose="02020603050405020304" pitchFamily="18" charset="0"/>
                        </a:rPr>
                        <a:t>169</a:t>
                      </a:r>
                      <a:endParaRPr lang="en-US" sz="2000" dirty="0">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ro-MD" sz="2000" dirty="0" smtClean="0">
                          <a:latin typeface="Times New Roman" panose="02020603050405020304" pitchFamily="18" charset="0"/>
                          <a:cs typeface="Times New Roman" panose="02020603050405020304" pitchFamily="18" charset="0"/>
                        </a:rPr>
                        <a:t>244</a:t>
                      </a:r>
                      <a:endParaRPr lang="en-US" sz="2000" dirty="0">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641747">
                <a:tc>
                  <a:txBody>
                    <a:bodyPr/>
                    <a:lstStyle/>
                    <a:p>
                      <a:pPr algn="ctr">
                        <a:lnSpc>
                          <a:spcPct val="115000"/>
                        </a:lnSpc>
                        <a:spcAft>
                          <a:spcPts val="0"/>
                        </a:spcAft>
                      </a:pPr>
                      <a:r>
                        <a:rPr lang="ro-RO" sz="2000" dirty="0" smtClean="0">
                          <a:solidFill>
                            <a:srgbClr val="002060"/>
                          </a:solidFill>
                          <a:effectLst/>
                        </a:rPr>
                        <a:t>2022</a:t>
                      </a:r>
                      <a:endParaRPr lang="ru-RU" sz="20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MD" sz="2000" dirty="0" smtClean="0">
                          <a:effectLst/>
                          <a:latin typeface="Times New Roman" panose="02020603050405020304" pitchFamily="18" charset="0"/>
                          <a:ea typeface="SimSun" panose="02010600030101010101" pitchFamily="2" charset="-122"/>
                          <a:cs typeface="Times New Roman" panose="02020603050405020304" pitchFamily="18" charset="0"/>
                        </a:rPr>
                        <a:t>30596</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MD" sz="2000" dirty="0" smtClean="0">
                          <a:effectLst/>
                          <a:latin typeface="Times New Roman" panose="02020603050405020304" pitchFamily="18" charset="0"/>
                          <a:ea typeface="SimSun" panose="02010600030101010101" pitchFamily="2" charset="-122"/>
                          <a:cs typeface="Times New Roman" panose="02020603050405020304" pitchFamily="18" charset="0"/>
                        </a:rPr>
                        <a:t>13338 (43,6%)</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MD" sz="2000" dirty="0" smtClean="0">
                          <a:effectLst/>
                          <a:latin typeface="Times New Roman" panose="02020603050405020304" pitchFamily="18" charset="0"/>
                          <a:cs typeface="Times New Roman" panose="02020603050405020304" pitchFamily="18" charset="0"/>
                        </a:rPr>
                        <a:t>4305</a:t>
                      </a:r>
                      <a:endParaRPr lang="ru-RU"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MD" sz="2000" dirty="0" smtClean="0">
                          <a:effectLst/>
                          <a:latin typeface="Times New Roman" panose="02020603050405020304" pitchFamily="18" charset="0"/>
                          <a:cs typeface="Times New Roman" panose="02020603050405020304" pitchFamily="18" charset="0"/>
                        </a:rPr>
                        <a:t>8524</a:t>
                      </a:r>
                      <a:endParaRPr lang="ru-RU"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MD" sz="2000" dirty="0" smtClean="0">
                          <a:effectLst/>
                          <a:latin typeface="Times New Roman" panose="02020603050405020304" pitchFamily="18" charset="0"/>
                          <a:cs typeface="Times New Roman" panose="02020603050405020304" pitchFamily="18" charset="0"/>
                        </a:rPr>
                        <a:t>219</a:t>
                      </a:r>
                      <a:endParaRPr lang="ru-RU"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MD" sz="2000" dirty="0" smtClean="0">
                          <a:effectLst/>
                          <a:latin typeface="Times New Roman" panose="02020603050405020304" pitchFamily="18" charset="0"/>
                          <a:cs typeface="Times New Roman" panose="02020603050405020304" pitchFamily="18" charset="0"/>
                        </a:rPr>
                        <a:t>290</a:t>
                      </a:r>
                      <a:endParaRPr lang="ru-RU"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5" name="Прямоугольник 4"/>
          <p:cNvSpPr/>
          <p:nvPr/>
        </p:nvSpPr>
        <p:spPr>
          <a:xfrm>
            <a:off x="1578739" y="4491209"/>
            <a:ext cx="10059079" cy="1826654"/>
          </a:xfrm>
          <a:prstGeom prst="rect">
            <a:avLst/>
          </a:prstGeom>
        </p:spPr>
        <p:txBody>
          <a:bodyPr wrap="square">
            <a:spAutoFit/>
          </a:bodyPr>
          <a:lstStyle/>
          <a:p>
            <a:pPr algn="just">
              <a:lnSpc>
                <a:spcPct val="115000"/>
              </a:lnSpc>
              <a:spcAft>
                <a:spcPts val="0"/>
              </a:spcAft>
            </a:pPr>
            <a:r>
              <a:rPr lang="ro-RO" b="1" dirty="0">
                <a:latin typeface="Times New Roman" panose="02020603050405020304" pitchFamily="18" charset="0"/>
                <a:ea typeface="SimSun" panose="02010600030101010101" pitchFamily="2" charset="-122"/>
                <a:cs typeface="Times New Roman" panose="02020603050405020304" pitchFamily="18" charset="0"/>
              </a:rPr>
              <a:t>Constatări</a:t>
            </a:r>
            <a:r>
              <a:rPr lang="ro-RO" dirty="0">
                <a:latin typeface="Times New Roman" panose="02020603050405020304" pitchFamily="18" charset="0"/>
                <a:ea typeface="SimSun" panose="02010600030101010101" pitchFamily="2" charset="-122"/>
                <a:cs typeface="Times New Roman" panose="02020603050405020304" pitchFamily="18" charset="0"/>
              </a:rPr>
              <a:t>: </a:t>
            </a:r>
            <a:endParaRPr lang="ru-RU" sz="1600" dirty="0">
              <a:latin typeface="Calibri" panose="020F0502020204030204" pitchFamily="34" charset="0"/>
              <a:ea typeface="SimSun" panose="02010600030101010101" pitchFamily="2" charset="-122"/>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x-none" sz="2000" dirty="0">
                <a:latin typeface="Times New Roman" panose="02020603050405020304" pitchFamily="18" charset="0"/>
                <a:ea typeface="Times New Roman" panose="02020603050405020304" pitchFamily="18" charset="0"/>
                <a:cs typeface="Times New Roman" panose="02020603050405020304" pitchFamily="18" charset="0"/>
              </a:rPr>
              <a:t>Rata de încadrare a elevilor în învățământul liceal în ultimii ani de studii se menține ≈ </a:t>
            </a:r>
            <a:r>
              <a:rPr lang="x-none" sz="2000" dirty="0" smtClean="0">
                <a:latin typeface="Times New Roman" panose="02020603050405020304" pitchFamily="18" charset="0"/>
                <a:ea typeface="Times New Roman" panose="02020603050405020304" pitchFamily="18" charset="0"/>
                <a:cs typeface="Times New Roman" panose="02020603050405020304" pitchFamily="18" charset="0"/>
              </a:rPr>
              <a:t>4</a:t>
            </a:r>
            <a:r>
              <a:rPr lang="ro-MD" sz="2000" dirty="0" smtClean="0">
                <a:latin typeface="Times New Roman" panose="02020603050405020304" pitchFamily="18" charset="0"/>
                <a:ea typeface="Times New Roman" panose="02020603050405020304" pitchFamily="18" charset="0"/>
                <a:cs typeface="Times New Roman" panose="02020603050405020304" pitchFamily="18" charset="0"/>
              </a:rPr>
              <a:t>3</a:t>
            </a:r>
            <a:r>
              <a:rPr lang="x-none" sz="2000"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ro-MD" sz="2000"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x-none" sz="2000" dirty="0" smtClean="0">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ro-RO" sz="2000" dirty="0">
                <a:latin typeface="Times New Roman" panose="02020603050405020304" pitchFamily="18" charset="0"/>
                <a:ea typeface="Times New Roman" panose="02020603050405020304" pitchFamily="18" charset="0"/>
                <a:cs typeface="Times New Roman" panose="02020603050405020304" pitchFamily="18" charset="0"/>
              </a:rPr>
              <a:t>Prevalează numărul elevilor înmatriculați la profilul umanist;</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ro-RO" sz="2000" dirty="0">
                <a:latin typeface="Times New Roman" panose="02020603050405020304" pitchFamily="18" charset="0"/>
                <a:ea typeface="Times New Roman" panose="02020603050405020304" pitchFamily="18" charset="0"/>
                <a:cs typeface="Times New Roman" panose="02020603050405020304" pitchFamily="18" charset="0"/>
              </a:rPr>
              <a:t>Se menține decalajul mare dintre profilul umanist și profilul real, constatându-se o </a:t>
            </a:r>
            <a:r>
              <a:rPr lang="ro-RO" sz="2000" dirty="0" smtClean="0">
                <a:latin typeface="Times New Roman" panose="02020603050405020304" pitchFamily="18" charset="0"/>
                <a:ea typeface="Times New Roman" panose="02020603050405020304" pitchFamily="18" charset="0"/>
                <a:cs typeface="Times New Roman" panose="02020603050405020304" pitchFamily="18" charset="0"/>
              </a:rPr>
              <a:t>descreștere </a:t>
            </a:r>
            <a:r>
              <a:rPr lang="ro-RO" sz="2000" dirty="0">
                <a:latin typeface="Times New Roman" panose="02020603050405020304" pitchFamily="18" charset="0"/>
                <a:ea typeface="Times New Roman" panose="02020603050405020304" pitchFamily="18" charset="0"/>
                <a:cs typeface="Times New Roman" panose="02020603050405020304" pitchFamily="18" charset="0"/>
              </a:rPr>
              <a:t>a </a:t>
            </a:r>
            <a:r>
              <a:rPr lang="ro-RO" sz="2000" dirty="0" smtClean="0">
                <a:latin typeface="Times New Roman" panose="02020603050405020304" pitchFamily="18" charset="0"/>
                <a:ea typeface="Times New Roman" panose="02020603050405020304" pitchFamily="18" charset="0"/>
                <a:cs typeface="Times New Roman" panose="02020603050405020304" pitchFamily="18" charset="0"/>
              </a:rPr>
              <a:t>solicitanților </a:t>
            </a:r>
            <a:r>
              <a:rPr lang="ro-RO" sz="2000" dirty="0">
                <a:latin typeface="Times New Roman" panose="02020603050405020304" pitchFamily="18" charset="0"/>
                <a:ea typeface="Times New Roman" panose="02020603050405020304" pitchFamily="18" charset="0"/>
                <a:cs typeface="Times New Roman" panose="02020603050405020304" pitchFamily="18" charset="0"/>
              </a:rPr>
              <a:t>pentru profilul real.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9307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310" y="688063"/>
            <a:ext cx="10018713" cy="5103137"/>
          </a:xfrm>
        </p:spPr>
        <p:txBody>
          <a:bodyPr>
            <a:normAutofit/>
          </a:bodyPr>
          <a:lstStyle/>
          <a:p>
            <a:pPr algn="ctr">
              <a:buNone/>
            </a:pPr>
            <a:r>
              <a:rPr lang="ro-RO" sz="4000" b="1" dirty="0" smtClean="0">
                <a:latin typeface="Times New Roman" pitchFamily="18" charset="0"/>
                <a:cs typeface="Times New Roman" pitchFamily="18" charset="0"/>
              </a:rPr>
              <a:t>EFICIENTIZAREA PROCESULUI EDUCAȚIONAL ÎN ÎNVĂȚĂMÂNTUL GENERAL </a:t>
            </a:r>
            <a:endParaRPr lang="en-US" sz="4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16838907"/>
              </p:ext>
            </p:extLst>
          </p:nvPr>
        </p:nvGraphicFramePr>
        <p:xfrm>
          <a:off x="1055717" y="191193"/>
          <a:ext cx="11136282" cy="6644640"/>
        </p:xfrm>
        <a:graphic>
          <a:graphicData uri="http://schemas.openxmlformats.org/drawingml/2006/table">
            <a:tbl>
              <a:tblPr firstRow="1" bandRow="1">
                <a:tableStyleId>{5C22544A-7EE6-4342-B048-85BDC9FD1C3A}</a:tableStyleId>
              </a:tblPr>
              <a:tblGrid>
                <a:gridCol w="2842801"/>
                <a:gridCol w="5327290"/>
                <a:gridCol w="2966191"/>
              </a:tblGrid>
              <a:tr h="665666">
                <a:tc>
                  <a:txBody>
                    <a:bodyPr/>
                    <a:lstStyle/>
                    <a:p>
                      <a:pPr algn="ctr"/>
                      <a:r>
                        <a:rPr lang="ro-RO" sz="2000" dirty="0" smtClean="0">
                          <a:solidFill>
                            <a:schemeClr val="bg2">
                              <a:lumMod val="25000"/>
                            </a:schemeClr>
                          </a:solidFill>
                        </a:rPr>
                        <a:t>PROBLEME:</a:t>
                      </a:r>
                      <a:endParaRPr lang="en-US" sz="2000" dirty="0">
                        <a:solidFill>
                          <a:schemeClr val="bg2">
                            <a:lumMod val="25000"/>
                          </a:schemeClr>
                        </a:solidFill>
                      </a:endParaRPr>
                    </a:p>
                  </a:txBody>
                  <a:tcPr/>
                </a:tc>
                <a:tc>
                  <a:txBody>
                    <a:bodyPr/>
                    <a:lstStyle/>
                    <a:p>
                      <a:pPr algn="ctr"/>
                      <a:r>
                        <a:rPr lang="ro-RO" sz="2000" dirty="0" smtClean="0">
                          <a:solidFill>
                            <a:schemeClr val="bg2">
                              <a:lumMod val="25000"/>
                            </a:schemeClr>
                          </a:solidFill>
                        </a:rPr>
                        <a:t>REALIZĂRI</a:t>
                      </a:r>
                      <a:endParaRPr lang="en-US" sz="2000" dirty="0">
                        <a:solidFill>
                          <a:schemeClr val="bg2">
                            <a:lumMod val="25000"/>
                          </a:schemeClr>
                        </a:solidFill>
                      </a:endParaRPr>
                    </a:p>
                  </a:txBody>
                  <a:tcPr/>
                </a:tc>
                <a:tc>
                  <a:txBody>
                    <a:bodyPr/>
                    <a:lstStyle/>
                    <a:p>
                      <a:pPr algn="ctr"/>
                      <a:r>
                        <a:rPr lang="ro-RO" sz="2000" dirty="0" smtClean="0">
                          <a:solidFill>
                            <a:schemeClr val="bg2">
                              <a:lumMod val="25000"/>
                            </a:schemeClr>
                          </a:solidFill>
                        </a:rPr>
                        <a:t>ACȚIUNI DE PERSPECTIVĂ</a:t>
                      </a:r>
                      <a:endParaRPr lang="en-US" sz="2000" dirty="0">
                        <a:solidFill>
                          <a:schemeClr val="bg2">
                            <a:lumMod val="25000"/>
                          </a:schemeClr>
                        </a:solidFill>
                      </a:endParaRPr>
                    </a:p>
                  </a:txBody>
                  <a:tcPr/>
                </a:tc>
              </a:tr>
              <a:tr h="5643694">
                <a:tc>
                  <a:txBody>
                    <a:bodyPr/>
                    <a:lstStyle/>
                    <a:p>
                      <a:r>
                        <a:rPr lang="ro-RO" sz="3200" dirty="0" smtClean="0">
                          <a:latin typeface="Times New Roman" pitchFamily="18" charset="0"/>
                          <a:cs typeface="Times New Roman" pitchFamily="18" charset="0"/>
                        </a:rPr>
                        <a:t>Infrastructură neconformă standardelor și regulamentelor în vigoare</a:t>
                      </a:r>
                      <a:endParaRPr lang="en-US" sz="3200" dirty="0">
                        <a:latin typeface="Times New Roman" pitchFamily="18" charset="0"/>
                        <a:cs typeface="Times New Roman" pitchFamily="18" charset="0"/>
                      </a:endParaRPr>
                    </a:p>
                  </a:txBody>
                  <a:tcPr/>
                </a:tc>
                <a:tc>
                  <a:txBody>
                    <a:bodyPr/>
                    <a:lstStyle/>
                    <a:p>
                      <a:pPr>
                        <a:buFontTx/>
                        <a:buChar char="-"/>
                      </a:pPr>
                      <a:r>
                        <a:rPr lang="ro-RO" sz="3200" dirty="0" smtClean="0">
                          <a:latin typeface="Times New Roman" pitchFamily="18" charset="0"/>
                          <a:cs typeface="Times New Roman" pitchFamily="18" charset="0"/>
                        </a:rPr>
                        <a:t>reparații capitale în 6 instituții de învățământ (proiectul PRIM/MECC);</a:t>
                      </a:r>
                    </a:p>
                    <a:p>
                      <a:pPr marL="0" marR="0" indent="0" algn="l" defTabSz="457200" rtl="0" eaLnBrk="1" fontAlgn="auto" latinLnBrk="0" hangingPunct="1">
                        <a:lnSpc>
                          <a:spcPct val="100000"/>
                        </a:lnSpc>
                        <a:spcBef>
                          <a:spcPts val="0"/>
                        </a:spcBef>
                        <a:spcAft>
                          <a:spcPts val="0"/>
                        </a:spcAft>
                        <a:buClrTx/>
                        <a:buSzTx/>
                        <a:buFontTx/>
                        <a:buChar char="-"/>
                        <a:tabLst/>
                        <a:defRPr/>
                      </a:pPr>
                      <a:r>
                        <a:rPr lang="ro-RO" sz="3200" dirty="0" smtClean="0">
                          <a:latin typeface="Times New Roman" pitchFamily="18" charset="0"/>
                          <a:cs typeface="Times New Roman" pitchFamily="18" charset="0"/>
                        </a:rPr>
                        <a:t> Renovarea a 17 instituții de învățământ general (proiectul PRIM/FISM);</a:t>
                      </a:r>
                    </a:p>
                    <a:p>
                      <a:pPr marL="0" marR="0" indent="0" algn="l" defTabSz="457200" rtl="0" eaLnBrk="1" fontAlgn="auto" latinLnBrk="0" hangingPunct="1">
                        <a:lnSpc>
                          <a:spcPct val="100000"/>
                        </a:lnSpc>
                        <a:spcBef>
                          <a:spcPts val="0"/>
                        </a:spcBef>
                        <a:spcAft>
                          <a:spcPts val="0"/>
                        </a:spcAft>
                        <a:buClrTx/>
                        <a:buSzTx/>
                        <a:buFontTx/>
                        <a:buChar char="-"/>
                        <a:tabLst/>
                        <a:defRPr/>
                      </a:pPr>
                      <a:r>
                        <a:rPr lang="ro-RO" sz="3200" dirty="0" smtClean="0">
                          <a:latin typeface="Times New Roman" pitchFamily="18" charset="0"/>
                          <a:cs typeface="Times New Roman" pitchFamily="18" charset="0"/>
                        </a:rPr>
                        <a:t> dotarea a 160 de instituții de învățământ gimnazial și liceal și cele 23 de instituții în  laboratoarele de fizică, chimie, biologie</a:t>
                      </a:r>
                      <a:r>
                        <a:rPr lang="ro-RO" sz="3200" b="0" kern="1200" dirty="0" smtClean="0">
                          <a:solidFill>
                            <a:schemeClr val="dk1"/>
                          </a:solidFill>
                          <a:latin typeface="Times New Roman" pitchFamily="18" charset="0"/>
                          <a:ea typeface="+mn-ea"/>
                          <a:cs typeface="Times New Roman" pitchFamily="18" charset="0"/>
                        </a:rPr>
                        <a:t>.</a:t>
                      </a:r>
                      <a:endParaRPr lang="ro-RO" sz="3200" dirty="0" smtClean="0">
                        <a:latin typeface="Times New Roman" pitchFamily="18" charset="0"/>
                        <a:cs typeface="Times New Roman" pitchFamily="18" charset="0"/>
                      </a:endParaRPr>
                    </a:p>
                    <a:p>
                      <a:pPr>
                        <a:buFontTx/>
                        <a:buChar char="-"/>
                      </a:pPr>
                      <a:endParaRPr lang="ro-RO" sz="3200" dirty="0" smtClean="0">
                        <a:latin typeface="Times New Roman" pitchFamily="18" charset="0"/>
                        <a:cs typeface="Times New Roman" pitchFamily="18" charset="0"/>
                      </a:endParaRPr>
                    </a:p>
                  </a:txBody>
                  <a:tcPr/>
                </a:tc>
                <a:tc>
                  <a:txBody>
                    <a:bodyPr/>
                    <a:lstStyle/>
                    <a:p>
                      <a:r>
                        <a:rPr lang="ro-RO" sz="3200" dirty="0" smtClean="0">
                          <a:latin typeface="Times New Roman" pitchFamily="18" charset="0"/>
                          <a:cs typeface="Times New Roman" pitchFamily="18" charset="0"/>
                        </a:rPr>
                        <a:t>- construcția a 3 licee clasice în 3 regiuni.</a:t>
                      </a:r>
                    </a:p>
                    <a:p>
                      <a:endParaRPr lang="en-US" sz="3200" dirty="0">
                        <a:latin typeface="Times New Roman" pitchFamily="18" charset="0"/>
                        <a:cs typeface="Times New Roman" pitchFamily="18" charset="0"/>
                      </a:endParaRPr>
                    </a:p>
                  </a:txBody>
                  <a:tcPr/>
                </a:tc>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26053590"/>
              </p:ext>
            </p:extLst>
          </p:nvPr>
        </p:nvGraphicFramePr>
        <p:xfrm>
          <a:off x="1484313" y="199177"/>
          <a:ext cx="10565849" cy="6104262"/>
        </p:xfrm>
        <a:graphic>
          <a:graphicData uri="http://schemas.openxmlformats.org/drawingml/2006/table">
            <a:tbl>
              <a:tblPr firstRow="1" bandRow="1">
                <a:tableStyleId>{5C22544A-7EE6-4342-B048-85BDC9FD1C3A}</a:tableStyleId>
              </a:tblPr>
              <a:tblGrid>
                <a:gridCol w="1774935"/>
                <a:gridCol w="3992578"/>
                <a:gridCol w="4798336"/>
              </a:tblGrid>
              <a:tr h="648342">
                <a:tc>
                  <a:txBody>
                    <a:bodyPr/>
                    <a:lstStyle/>
                    <a:p>
                      <a:pPr algn="ctr"/>
                      <a:r>
                        <a:rPr lang="ro-RO" dirty="0" smtClean="0">
                          <a:solidFill>
                            <a:schemeClr val="bg2">
                              <a:lumMod val="25000"/>
                            </a:schemeClr>
                          </a:solidFill>
                        </a:rPr>
                        <a:t>PROBLEME:</a:t>
                      </a:r>
                      <a:endParaRPr lang="en-US" dirty="0">
                        <a:solidFill>
                          <a:schemeClr val="bg2">
                            <a:lumMod val="25000"/>
                          </a:schemeClr>
                        </a:solidFill>
                      </a:endParaRPr>
                    </a:p>
                  </a:txBody>
                  <a:tcPr/>
                </a:tc>
                <a:tc>
                  <a:txBody>
                    <a:bodyPr/>
                    <a:lstStyle/>
                    <a:p>
                      <a:pPr algn="ctr"/>
                      <a:r>
                        <a:rPr lang="ro-RO" dirty="0" smtClean="0">
                          <a:solidFill>
                            <a:schemeClr val="bg2">
                              <a:lumMod val="25000"/>
                            </a:schemeClr>
                          </a:solidFill>
                        </a:rPr>
                        <a:t>REALIZĂRI</a:t>
                      </a:r>
                      <a:endParaRPr lang="en-US" dirty="0">
                        <a:solidFill>
                          <a:schemeClr val="bg2">
                            <a:lumMod val="25000"/>
                          </a:schemeClr>
                        </a:solidFill>
                      </a:endParaRPr>
                    </a:p>
                  </a:txBody>
                  <a:tcPr/>
                </a:tc>
                <a:tc>
                  <a:txBody>
                    <a:bodyPr/>
                    <a:lstStyle/>
                    <a:p>
                      <a:pPr algn="ctr"/>
                      <a:r>
                        <a:rPr lang="ro-RO" dirty="0" smtClean="0">
                          <a:solidFill>
                            <a:schemeClr val="bg2">
                              <a:lumMod val="25000"/>
                            </a:schemeClr>
                          </a:solidFill>
                        </a:rPr>
                        <a:t>ACȚIUNI DE PERSPECTIVĂ</a:t>
                      </a:r>
                      <a:endParaRPr lang="en-US" dirty="0">
                        <a:solidFill>
                          <a:schemeClr val="bg2">
                            <a:lumMod val="25000"/>
                          </a:schemeClr>
                        </a:solidFill>
                      </a:endParaRPr>
                    </a:p>
                  </a:txBody>
                  <a:tcPr/>
                </a:tc>
              </a:tr>
              <a:tr h="2022430">
                <a:tc>
                  <a:txBody>
                    <a:bodyPr/>
                    <a:lstStyle/>
                    <a:p>
                      <a:r>
                        <a:rPr lang="ro-RO" sz="2200" dirty="0" smtClean="0">
                          <a:latin typeface="Times New Roman" pitchFamily="18" charset="0"/>
                          <a:cs typeface="Times New Roman" pitchFamily="18" charset="0"/>
                        </a:rPr>
                        <a:t>Insuficiența cadrelor didactice în învățământ/</a:t>
                      </a:r>
                      <a:r>
                        <a:rPr lang="en-US" sz="2200" dirty="0" smtClean="0">
                          <a:latin typeface="Times New Roman" pitchFamily="18" charset="0"/>
                          <a:cs typeface="Times New Roman" pitchFamily="18" charset="0"/>
                        </a:rPr>
                        <a:t> </a:t>
                      </a:r>
                      <a:r>
                        <a:rPr lang="ro-RO" sz="2200" dirty="0" smtClean="0">
                          <a:latin typeface="Times New Roman" pitchFamily="18" charset="0"/>
                          <a:cs typeface="Times New Roman" pitchFamily="18" charset="0"/>
                        </a:rPr>
                        <a:t>lipsa motivației</a:t>
                      </a:r>
                      <a:endParaRPr lang="en-US" sz="2200" dirty="0">
                        <a:latin typeface="Times New Roman" pitchFamily="18" charset="0"/>
                        <a:cs typeface="Times New Roman" pitchFamily="18" charset="0"/>
                      </a:endParaRPr>
                    </a:p>
                  </a:txBody>
                  <a:tcPr/>
                </a:tc>
                <a:tc>
                  <a:txBody>
                    <a:bodyPr/>
                    <a:lstStyle/>
                    <a:p>
                      <a:pPr algn="just">
                        <a:buFontTx/>
                        <a:buChar char="-"/>
                      </a:pPr>
                      <a:r>
                        <a:rPr lang="en-US" sz="2200" dirty="0" smtClean="0">
                          <a:latin typeface="Times New Roman" pitchFamily="18" charset="0"/>
                          <a:cs typeface="Times New Roman" pitchFamily="18" charset="0"/>
                        </a:rPr>
                        <a:t> </a:t>
                      </a:r>
                      <a:r>
                        <a:rPr lang="ro-RO" sz="2200" dirty="0" smtClean="0">
                          <a:latin typeface="Times New Roman" pitchFamily="18" charset="0"/>
                          <a:cs typeface="Times New Roman" pitchFamily="18" charset="0"/>
                        </a:rPr>
                        <a:t>Majorarea indemnizației pentru tinerii specialiști;</a:t>
                      </a:r>
                    </a:p>
                    <a:p>
                      <a:pPr algn="just">
                        <a:buFontTx/>
                        <a:buChar char="-"/>
                      </a:pPr>
                      <a:r>
                        <a:rPr lang="ro-RO" sz="2200" dirty="0" smtClean="0">
                          <a:latin typeface="Times New Roman" pitchFamily="18" charset="0"/>
                          <a:cs typeface="Times New Roman" pitchFamily="18" charset="0"/>
                        </a:rPr>
                        <a:t> Micșorarea normei didactice pentru tinerii specialiști (75 %);</a:t>
                      </a:r>
                    </a:p>
                    <a:p>
                      <a:pPr marL="0" marR="0" indent="0" algn="just" defTabSz="457200" rtl="0" eaLnBrk="1" fontAlgn="auto" latinLnBrk="0" hangingPunct="1">
                        <a:lnSpc>
                          <a:spcPct val="100000"/>
                        </a:lnSpc>
                        <a:spcBef>
                          <a:spcPts val="0"/>
                        </a:spcBef>
                        <a:spcAft>
                          <a:spcPts val="0"/>
                        </a:spcAft>
                        <a:buClrTx/>
                        <a:buSzTx/>
                        <a:buFontTx/>
                        <a:buChar char="-"/>
                        <a:tabLst/>
                        <a:defRPr/>
                      </a:pPr>
                      <a:r>
                        <a:rPr lang="ro-RO" sz="2200" dirty="0" smtClean="0">
                          <a:latin typeface="Times New Roman" pitchFamily="18" charset="0"/>
                          <a:cs typeface="Times New Roman" pitchFamily="18" charset="0"/>
                        </a:rPr>
                        <a:t>  Asigurarea formării profesionale continue de către stat;</a:t>
                      </a:r>
                    </a:p>
                    <a:p>
                      <a:pPr marL="0" marR="0" indent="0" algn="just" defTabSz="457200" rtl="0" eaLnBrk="1" fontAlgn="auto" latinLnBrk="0" hangingPunct="1">
                        <a:lnSpc>
                          <a:spcPct val="100000"/>
                        </a:lnSpc>
                        <a:spcBef>
                          <a:spcPts val="0"/>
                        </a:spcBef>
                        <a:spcAft>
                          <a:spcPts val="0"/>
                        </a:spcAft>
                        <a:buClrTx/>
                        <a:buSzTx/>
                        <a:buFontTx/>
                        <a:buChar char="-"/>
                        <a:tabLst/>
                        <a:defRPr/>
                      </a:pPr>
                      <a:r>
                        <a:rPr lang="ro-RO" sz="2200" dirty="0" smtClean="0">
                          <a:latin typeface="Times New Roman" pitchFamily="18" charset="0"/>
                          <a:cs typeface="Times New Roman" pitchFamily="18" charset="0"/>
                        </a:rPr>
                        <a:t> Oferirea </a:t>
                      </a:r>
                      <a:r>
                        <a:rPr lang="ro-RO" sz="2200" baseline="0" dirty="0" smtClean="0">
                          <a:latin typeface="Times New Roman" pitchFamily="18" charset="0"/>
                          <a:cs typeface="Times New Roman" pitchFamily="18" charset="0"/>
                        </a:rPr>
                        <a:t>suportului financiar, în mărime de 4000 lei cadrelor</a:t>
                      </a:r>
                    </a:p>
                    <a:p>
                      <a:pPr marL="0" marR="0" indent="0" algn="just" defTabSz="457200" rtl="0" eaLnBrk="1" fontAlgn="auto" latinLnBrk="0" hangingPunct="1">
                        <a:lnSpc>
                          <a:spcPct val="100000"/>
                        </a:lnSpc>
                        <a:spcBef>
                          <a:spcPts val="0"/>
                        </a:spcBef>
                        <a:spcAft>
                          <a:spcPts val="0"/>
                        </a:spcAft>
                        <a:buClrTx/>
                        <a:buSzTx/>
                        <a:buFontTx/>
                        <a:buNone/>
                        <a:tabLst/>
                        <a:defRPr/>
                      </a:pPr>
                      <a:r>
                        <a:rPr lang="ro-RO" sz="2200" baseline="0" dirty="0" smtClean="0">
                          <a:latin typeface="Times New Roman" pitchFamily="18" charset="0"/>
                          <a:cs typeface="Times New Roman" pitchFamily="18" charset="0"/>
                        </a:rPr>
                        <a:t>didactice, cu norma didactică deplină pentru procurarea suportului didactic (punerea în aplicare a art. 134, </a:t>
                      </a:r>
                      <a:r>
                        <a:rPr lang="ro-RO" sz="2200" baseline="0" dirty="0" err="1" smtClean="0">
                          <a:latin typeface="Times New Roman" pitchFamily="18" charset="0"/>
                          <a:cs typeface="Times New Roman" pitchFamily="18" charset="0"/>
                        </a:rPr>
                        <a:t>pct</a:t>
                      </a:r>
                      <a:r>
                        <a:rPr lang="en-US" sz="2200" baseline="0" dirty="0" smtClean="0">
                          <a:latin typeface="Times New Roman" pitchFamily="18" charset="0"/>
                          <a:cs typeface="Times New Roman" pitchFamily="18" charset="0"/>
                        </a:rPr>
                        <a:t>. </a:t>
                      </a:r>
                      <a:r>
                        <a:rPr lang="ro-RO" sz="2200" baseline="0" dirty="0" smtClean="0">
                          <a:latin typeface="Times New Roman" pitchFamily="18" charset="0"/>
                          <a:cs typeface="Times New Roman" pitchFamily="18" charset="0"/>
                        </a:rPr>
                        <a:t>4, alin. c) al Codului educației).</a:t>
                      </a:r>
                      <a:endParaRPr lang="ro-RO" sz="2200" dirty="0" smtClean="0">
                        <a:latin typeface="Times New Roman" pitchFamily="18" charset="0"/>
                        <a:cs typeface="Times New Roman" pitchFamily="18" charset="0"/>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ro-RO" sz="2200" dirty="0" smtClean="0">
                        <a:latin typeface="Times New Roman" pitchFamily="18" charset="0"/>
                        <a:cs typeface="Times New Roman" pitchFamily="18" charset="0"/>
                      </a:endParaRPr>
                    </a:p>
                    <a:p>
                      <a:pPr lvl="0">
                        <a:buNone/>
                      </a:pPr>
                      <a:endParaRPr lang="en-US" sz="2200" dirty="0">
                        <a:latin typeface="Times New Roman" pitchFamily="18" charset="0"/>
                        <a:cs typeface="Times New Roman" pitchFamily="18" charset="0"/>
                      </a:endParaRPr>
                    </a:p>
                  </a:txBody>
                  <a:tcPr/>
                </a:tc>
                <a:tc>
                  <a:txBody>
                    <a:bodyPr/>
                    <a:lstStyle/>
                    <a:p>
                      <a:pPr algn="just">
                        <a:buFontTx/>
                        <a:buChar char="-"/>
                      </a:pPr>
                      <a:r>
                        <a:rPr lang="ro-RO" sz="2200" dirty="0" smtClean="0">
                          <a:latin typeface="Times New Roman" pitchFamily="18" charset="0"/>
                          <a:cs typeface="Times New Roman" pitchFamily="18" charset="0"/>
                        </a:rPr>
                        <a:t> </a:t>
                      </a:r>
                      <a:r>
                        <a:rPr lang="ro-RO" sz="2200" baseline="0" dirty="0" smtClean="0">
                          <a:latin typeface="Times New Roman" pitchFamily="18" charset="0"/>
                          <a:cs typeface="Times New Roman" pitchFamily="18" charset="0"/>
                        </a:rPr>
                        <a:t>Diversificarea și oferirea gratis a posibilităților de recalificare a cadrelor didactice;</a:t>
                      </a:r>
                    </a:p>
                    <a:p>
                      <a:pPr marL="0" marR="0" lvl="0" indent="0" algn="just" defTabSz="457200" rtl="0" eaLnBrk="1" fontAlgn="auto" latinLnBrk="0" hangingPunct="1">
                        <a:lnSpc>
                          <a:spcPct val="100000"/>
                        </a:lnSpc>
                        <a:spcBef>
                          <a:spcPts val="0"/>
                        </a:spcBef>
                        <a:spcAft>
                          <a:spcPts val="0"/>
                        </a:spcAft>
                        <a:buClrTx/>
                        <a:buSzTx/>
                        <a:buFontTx/>
                        <a:buChar char="-"/>
                        <a:tabLst/>
                        <a:defRPr/>
                      </a:pPr>
                      <a:r>
                        <a:rPr lang="ro-RO" sz="2200" dirty="0" smtClean="0">
                          <a:latin typeface="Times New Roman" pitchFamily="18" charset="0"/>
                          <a:cs typeface="Times New Roman" pitchFamily="18" charset="0"/>
                        </a:rPr>
                        <a:t> </a:t>
                      </a:r>
                      <a:r>
                        <a:rPr lang="ro-RO" sz="2200" dirty="0" smtClean="0">
                          <a:solidFill>
                            <a:srgbClr val="FF0000"/>
                          </a:solidFill>
                          <a:latin typeface="Times New Roman" pitchFamily="18" charset="0"/>
                          <a:cs typeface="Times New Roman" pitchFamily="18" charset="0"/>
                        </a:rPr>
                        <a:t>®</a:t>
                      </a:r>
                      <a:r>
                        <a:rPr lang="ro-RO" sz="2200" dirty="0" smtClean="0">
                          <a:latin typeface="Times New Roman" pitchFamily="18" charset="0"/>
                          <a:cs typeface="Times New Roman" pitchFamily="18" charset="0"/>
                        </a:rPr>
                        <a:t>Compensarea cheltuielilor de transport ale cadrelor didactice</a:t>
                      </a:r>
                      <a:r>
                        <a:rPr lang="ro-RO" sz="2200" i="1" dirty="0" smtClean="0">
                          <a:latin typeface="Times New Roman" panose="02020603050405020304" pitchFamily="18" charset="0"/>
                          <a:cs typeface="Times New Roman" panose="02020603050405020304" pitchFamily="18" charset="0"/>
                        </a:rPr>
                        <a:t> (se realizează în o parte de raioane </a:t>
                      </a:r>
                      <a:r>
                        <a:rPr lang="x-none" sz="2200" dirty="0" smtClean="0">
                          <a:latin typeface="Times New Roman" panose="02020603050405020304" pitchFamily="18" charset="0"/>
                          <a:cs typeface="Times New Roman" panose="02020603050405020304" pitchFamily="18" charset="0"/>
                        </a:rPr>
                        <a:t>pentru deplasarea în instituțiile de învățământ din altă localitate decât cea de reședință, pe distanţe ce depăşesc 2 km</a:t>
                      </a:r>
                      <a:r>
                        <a:rPr lang="ro-MD" sz="2200" dirty="0" smtClean="0">
                          <a:latin typeface="Times New Roman" panose="02020603050405020304" pitchFamily="18" charset="0"/>
                          <a:cs typeface="Times New Roman" panose="02020603050405020304" pitchFamily="18" charset="0"/>
                        </a:rPr>
                        <a:t> și se află în altă </a:t>
                      </a:r>
                      <a:r>
                        <a:rPr lang="ro-MD" sz="2200" dirty="0" smtClean="0">
                          <a:latin typeface="Times New Roman" panose="02020603050405020304" pitchFamily="18" charset="0"/>
                          <a:cs typeface="Times New Roman" panose="02020603050405020304" pitchFamily="18" charset="0"/>
                        </a:rPr>
                        <a:t>localitate (5 raioane + 2 municipii)</a:t>
                      </a:r>
                      <a:r>
                        <a:rPr lang="ro-RO" sz="2200" dirty="0" smtClean="0">
                          <a:latin typeface="Times New Roman" panose="02020603050405020304" pitchFamily="18" charset="0"/>
                          <a:cs typeface="Times New Roman" panose="02020603050405020304" pitchFamily="18" charset="0"/>
                        </a:rPr>
                        <a:t>;</a:t>
                      </a:r>
                      <a:endParaRPr lang="ro-RO" sz="2200" dirty="0" smtClean="0">
                        <a:latin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Char char="-"/>
                        <a:tabLst/>
                        <a:defRPr/>
                      </a:pPr>
                      <a:r>
                        <a:rPr lang="ro-RO" sz="2200" baseline="0" dirty="0" smtClean="0">
                          <a:latin typeface="Times New Roman" panose="02020603050405020304" pitchFamily="18" charset="0"/>
                          <a:cs typeface="Times New Roman" panose="02020603050405020304" pitchFamily="18" charset="0"/>
                        </a:rPr>
                        <a:t> Elaborarea cadrului normativ privind instituționalizarea mentoratului în sistem (art. 55, alin 3 al Codului educației).</a:t>
                      </a:r>
                      <a:endParaRPr lang="en-US" sz="2200" dirty="0">
                        <a:latin typeface="Times New Roman" pitchFamily="18" charset="0"/>
                        <a:cs typeface="Times New Roman" pitchFamily="18" charset="0"/>
                      </a:endParaRPr>
                    </a:p>
                  </a:txBody>
                  <a:tcPr/>
                </a:tc>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r>
              <a:rPr lang="ro-RO" smtClean="0"/>
              <a:t>REALIZĂRI pe dimensiunea formării continue</a:t>
            </a:r>
            <a:br>
              <a:rPr lang="ro-RO" smtClean="0"/>
            </a:br>
            <a:endParaRPr lang="en-US" dirty="0"/>
          </a:p>
        </p:txBody>
      </p:sp>
      <p:sp>
        <p:nvSpPr>
          <p:cNvPr id="3" name="Content Placeholder 2"/>
          <p:cNvSpPr>
            <a:spLocks noGrp="1"/>
          </p:cNvSpPr>
          <p:nvPr>
            <p:ph sz="quarter" idx="1"/>
          </p:nvPr>
        </p:nvSpPr>
        <p:spPr>
          <a:xfrm>
            <a:off x="1484310" y="1818291"/>
            <a:ext cx="10018713" cy="3972910"/>
          </a:xfrm>
        </p:spPr>
        <p:txBody>
          <a:bodyPr>
            <a:normAutofit/>
          </a:bodyPr>
          <a:lstStyle/>
          <a:p>
            <a:endParaRPr lang="x-none" dirty="0" smtClean="0"/>
          </a:p>
          <a:p>
            <a:pPr algn="just"/>
            <a:r>
              <a:rPr lang="ro-RO" sz="2800" dirty="0" smtClean="0">
                <a:latin typeface="Times New Roman" panose="02020603050405020304" pitchFamily="18" charset="0"/>
                <a:cs typeface="Times New Roman" panose="02020603050405020304" pitchFamily="18" charset="0"/>
              </a:rPr>
              <a:t>Formarea a 50% dintre cadrele de conducere privind implementarea Standardelor de competențe profesionale ale cadrelor de conducere din învățământul general</a:t>
            </a:r>
            <a:r>
              <a:rPr lang="x-none" sz="2800" dirty="0" smtClean="0">
                <a:latin typeface="Times New Roman" panose="02020603050405020304" pitchFamily="18" charset="0"/>
                <a:cs typeface="Times New Roman" panose="02020603050405020304" pitchFamily="18" charset="0"/>
              </a:rPr>
              <a:t>;</a:t>
            </a:r>
          </a:p>
          <a:p>
            <a:pPr algn="just"/>
            <a:r>
              <a:rPr lang="ro-RO" sz="2800" dirty="0" smtClean="0">
                <a:latin typeface="Times New Roman" panose="02020603050405020304" pitchFamily="18" charset="0"/>
                <a:cs typeface="Times New Roman" panose="02020603050405020304" pitchFamily="18" charset="0"/>
              </a:rPr>
              <a:t>Formarea a 5300 (20%) de cadre didactice  </a:t>
            </a:r>
            <a:r>
              <a:rPr lang="en-US" sz="2800" dirty="0" smtClean="0">
                <a:latin typeface="Times New Roman" panose="02020603050405020304" pitchFamily="18" charset="0"/>
                <a:cs typeface="Times New Roman" panose="02020603050405020304" pitchFamily="18" charset="0"/>
              </a:rPr>
              <a:t>din </a:t>
            </a:r>
            <a:r>
              <a:rPr lang="ro-RO" sz="2800" dirty="0" smtClean="0">
                <a:latin typeface="Times New Roman" panose="02020603050405020304" pitchFamily="18" charset="0"/>
                <a:cs typeface="Times New Roman" panose="02020603050405020304" pitchFamily="18" charset="0"/>
              </a:rPr>
              <a:t>învățământul primar și secundar</a:t>
            </a:r>
            <a:r>
              <a:rPr lang="en-US" sz="2800" dirty="0" smtClean="0">
                <a:latin typeface="Times New Roman" panose="02020603050405020304" pitchFamily="18" charset="0"/>
                <a:cs typeface="Times New Roman" panose="02020603050405020304" pitchFamily="18" charset="0"/>
              </a:rPr>
              <a:t> </a:t>
            </a:r>
            <a:r>
              <a:rPr lang="ro-RO" sz="2800" dirty="0" smtClean="0">
                <a:latin typeface="Times New Roman" panose="02020603050405020304" pitchFamily="18" charset="0"/>
                <a:cs typeface="Times New Roman" panose="02020603050405020304" pitchFamily="18" charset="0"/>
              </a:rPr>
              <a:t>privind implementarea Standardelor de competențe profesionale ale cadrelor didactice din învățământul general</a:t>
            </a:r>
            <a:r>
              <a:rPr lang="ro-MD" sz="2800" dirty="0">
                <a:latin typeface="Times New Roman" panose="02020603050405020304" pitchFamily="18" charset="0"/>
                <a:cs typeface="Times New Roman" panose="02020603050405020304" pitchFamily="18" charset="0"/>
              </a:rPr>
              <a:t>.</a:t>
            </a:r>
            <a:endParaRPr lang="x-none" sz="2800" dirty="0" smtClean="0">
              <a:latin typeface="Times New Roman" panose="02020603050405020304" pitchFamily="18" charset="0"/>
              <a:cs typeface="Times New Roman" panose="02020603050405020304" pitchFamily="18" charset="0"/>
            </a:endParaRPr>
          </a:p>
          <a:p>
            <a:endParaRPr lang="x-none" dirty="0"/>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57696"/>
            <a:ext cx="10018713" cy="889460"/>
          </a:xfrm>
        </p:spPr>
        <p:txBody>
          <a:bodyPr/>
          <a:lstStyle/>
          <a:p>
            <a:r>
              <a:rPr lang="ro-MD" dirty="0" smtClean="0"/>
              <a:t>Realizări de perspectivă</a:t>
            </a:r>
            <a:endParaRPr lang="en-US" dirty="0"/>
          </a:p>
        </p:txBody>
      </p:sp>
      <p:sp>
        <p:nvSpPr>
          <p:cNvPr id="3" name="Content Placeholder 2"/>
          <p:cNvSpPr>
            <a:spLocks noGrp="1"/>
          </p:cNvSpPr>
          <p:nvPr>
            <p:ph idx="1"/>
          </p:nvPr>
        </p:nvSpPr>
        <p:spPr>
          <a:xfrm>
            <a:off x="1484310" y="1147157"/>
            <a:ext cx="10018713" cy="5270268"/>
          </a:xfrm>
        </p:spPr>
        <p:txBody>
          <a:bodyPr/>
          <a:lstStyle/>
          <a:p>
            <a:pPr algn="just"/>
            <a:r>
              <a:rPr lang="ro-MD" sz="3200" dirty="0" smtClean="0"/>
              <a:t>Dezvoltarea rețelei de mentori (de inserție profesională (cadre didactice debutante), de dezvoltare </a:t>
            </a:r>
            <a:r>
              <a:rPr lang="ro-MD" sz="3200" dirty="0" smtClean="0"/>
              <a:t>profesională); </a:t>
            </a:r>
            <a:r>
              <a:rPr lang="ro-MD" sz="3200" dirty="0"/>
              <a:t>(</a:t>
            </a:r>
            <a:r>
              <a:rPr lang="ro-MD" sz="3200" dirty="0" smtClean="0"/>
              <a:t>la </a:t>
            </a:r>
            <a:r>
              <a:rPr lang="ro-MD" sz="3200" dirty="0" smtClean="0"/>
              <a:t>transparență decizională este plasat Proiectul de Hotărâre de Guvern);</a:t>
            </a:r>
          </a:p>
          <a:p>
            <a:pPr algn="just"/>
            <a:r>
              <a:rPr lang="ro-MD" sz="3200" dirty="0" smtClean="0"/>
              <a:t>Creșterea accesului elevilor la o școală mai bună (de calitate), unități de transport, blocuri sanitare;</a:t>
            </a:r>
          </a:p>
          <a:p>
            <a:endParaRPr lang="en-US" dirty="0"/>
          </a:p>
        </p:txBody>
      </p:sp>
    </p:spTree>
    <p:extLst>
      <p:ext uri="{BB962C8B-B14F-4D97-AF65-F5344CB8AC3E}">
        <p14:creationId xmlns:p14="http://schemas.microsoft.com/office/powerpoint/2010/main" val="3699579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Параллакс">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TM03457496[[fn=Параллакс]]</Template>
  <TotalTime>2233</TotalTime>
  <Words>1387</Words>
  <Application>Microsoft Office PowerPoint</Application>
  <PresentationFormat>Widescreen</PresentationFormat>
  <Paragraphs>186</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SimSun</vt:lpstr>
      <vt:lpstr>Arial</vt:lpstr>
      <vt:lpstr>Calibri</vt:lpstr>
      <vt:lpstr>Corbel</vt:lpstr>
      <vt:lpstr>Times New Roman</vt:lpstr>
      <vt:lpstr>Wingdings</vt:lpstr>
      <vt:lpstr>Параллакс</vt:lpstr>
      <vt:lpstr>Realizări, acțiuni de perspectivă în învățământul general din Republica Moldova</vt:lpstr>
      <vt:lpstr>Situația demografică</vt:lpstr>
      <vt:lpstr>Rețeaua școlară și infrastructura, anul de studii 2022-2023 </vt:lpstr>
      <vt:lpstr>Admiterea în învățământul liceal</vt:lpstr>
      <vt:lpstr>PowerPoint Presentation</vt:lpstr>
      <vt:lpstr>PowerPoint Presentation</vt:lpstr>
      <vt:lpstr>PowerPoint Presentation</vt:lpstr>
      <vt:lpstr>REALIZĂRI pe dimensiunea formării continue </vt:lpstr>
      <vt:lpstr>Realizări de perspectivă</vt:lpstr>
      <vt:lpstr>PowerPoint Presentation</vt:lpstr>
      <vt:lpstr>Cadre didactice</vt:lpstr>
      <vt:lpstr>Cadre didactice, puncte tari</vt:lpstr>
      <vt:lpstr>Cadre didactice, puncte slabe</vt:lpstr>
      <vt:lpstr>Cadre didactice, oportunități</vt:lpstr>
      <vt:lpstr> Cadre didactice, amenințări </vt:lpstr>
      <vt:lpstr>Procesul de predare-învățare-evaluare la disciplina Matematică</vt:lpstr>
      <vt:lpstr>Procesul de predare-învățare-evaluare la disciplina Matematică</vt:lpstr>
      <vt:lpstr>Procesul de predare-învățare-evaluare la disciplina Matematică</vt:lpstr>
      <vt:lpstr>PowerPoint Presentation</vt:lpstr>
      <vt:lpstr>Procesul de predare-învățare-evaluare la disciplina Matematică</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Învățământul general din Republica Moldova</dc:title>
  <dc:creator>Prisacaru</dc:creator>
  <cp:lastModifiedBy>PC</cp:lastModifiedBy>
  <cp:revision>454</cp:revision>
  <cp:lastPrinted>2023-08-08T13:24:15Z</cp:lastPrinted>
  <dcterms:created xsi:type="dcterms:W3CDTF">2018-07-13T10:14:00Z</dcterms:created>
  <dcterms:modified xsi:type="dcterms:W3CDTF">2023-08-09T05:19:26Z</dcterms:modified>
</cp:coreProperties>
</file>