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8" r:id="rId5"/>
    <p:sldId id="269" r:id="rId6"/>
    <p:sldId id="270" r:id="rId7"/>
    <p:sldId id="271" r:id="rId8"/>
    <p:sldId id="273" r:id="rId9"/>
    <p:sldId id="274" r:id="rId10"/>
    <p:sldId id="275" r:id="rId11"/>
    <p:sldId id="259" r:id="rId12"/>
    <p:sldId id="260" r:id="rId13"/>
    <p:sldId id="261" r:id="rId14"/>
    <p:sldId id="262" r:id="rId15"/>
    <p:sldId id="263" r:id="rId16"/>
    <p:sldId id="267" r:id="rId17"/>
    <p:sldId id="264" r:id="rId18"/>
    <p:sldId id="265" r:id="rId19"/>
    <p:sldId id="276" r:id="rId20"/>
    <p:sldId id="277" r:id="rId21"/>
    <p:sldId id="278" r:id="rId22"/>
    <p:sldId id="279" r:id="rId23"/>
    <p:sldId id="280" r:id="rId24"/>
    <p:sldId id="281" r:id="rId25"/>
    <p:sldId id="266" r:id="rId2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67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E0ECB2-1BCD-4C80-9428-81EE60D88E3F}" type="datetimeFigureOut">
              <a:rPr lang="ru-RU" smtClean="0"/>
              <a:pPr/>
              <a:t>09.08.2023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21D6E-D1B8-45A6-B468-45AF2A0A91B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E0ECB2-1BCD-4C80-9428-81EE60D88E3F}" type="datetimeFigureOut">
              <a:rPr lang="ru-RU" smtClean="0"/>
              <a:pPr/>
              <a:t>09.08.2023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21D6E-D1B8-45A6-B468-45AF2A0A91B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E0ECB2-1BCD-4C80-9428-81EE60D88E3F}" type="datetimeFigureOut">
              <a:rPr lang="ru-RU" smtClean="0"/>
              <a:pPr/>
              <a:t>09.08.2023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21D6E-D1B8-45A6-B468-45AF2A0A91B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E0ECB2-1BCD-4C80-9428-81EE60D88E3F}" type="datetimeFigureOut">
              <a:rPr lang="ru-RU" smtClean="0"/>
              <a:pPr/>
              <a:t>09.08.2023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21D6E-D1B8-45A6-B468-45AF2A0A91B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E0ECB2-1BCD-4C80-9428-81EE60D88E3F}" type="datetimeFigureOut">
              <a:rPr lang="ru-RU" smtClean="0"/>
              <a:pPr/>
              <a:t>09.08.2023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21D6E-D1B8-45A6-B468-45AF2A0A91B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E0ECB2-1BCD-4C80-9428-81EE60D88E3F}" type="datetimeFigureOut">
              <a:rPr lang="ru-RU" smtClean="0"/>
              <a:pPr/>
              <a:t>09.08.2023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21D6E-D1B8-45A6-B468-45AF2A0A91B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E0ECB2-1BCD-4C80-9428-81EE60D88E3F}" type="datetimeFigureOut">
              <a:rPr lang="ru-RU" smtClean="0"/>
              <a:pPr/>
              <a:t>09.08.2023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21D6E-D1B8-45A6-B468-45AF2A0A91B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E0ECB2-1BCD-4C80-9428-81EE60D88E3F}" type="datetimeFigureOut">
              <a:rPr lang="ru-RU" smtClean="0"/>
              <a:pPr/>
              <a:t>09.08.2023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21D6E-D1B8-45A6-B468-45AF2A0A91B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E0ECB2-1BCD-4C80-9428-81EE60D88E3F}" type="datetimeFigureOut">
              <a:rPr lang="ru-RU" smtClean="0"/>
              <a:pPr/>
              <a:t>09.08.2023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21D6E-D1B8-45A6-B468-45AF2A0A91B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E0ECB2-1BCD-4C80-9428-81EE60D88E3F}" type="datetimeFigureOut">
              <a:rPr lang="ru-RU" smtClean="0"/>
              <a:pPr/>
              <a:t>09.08.2023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21D6E-D1B8-45A6-B468-45AF2A0A91B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E0ECB2-1BCD-4C80-9428-81EE60D88E3F}" type="datetimeFigureOut">
              <a:rPr lang="ru-RU" smtClean="0"/>
              <a:pPr/>
              <a:t>09.08.2023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21D6E-D1B8-45A6-B468-45AF2A0A91B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E0ECB2-1BCD-4C80-9428-81EE60D88E3F}" type="datetimeFigureOut">
              <a:rPr lang="ru-RU" smtClean="0"/>
              <a:pPr/>
              <a:t>09.08.2023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E21D6E-D1B8-45A6-B468-45AF2A0A91BA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00B0F0"/>
                </a:solidFill>
              </a:rPr>
              <a:t>ASPECTE STRATEGICE PRIVIND REALIZAREA EDUCAȚIEI </a:t>
            </a:r>
            <a:r>
              <a:rPr lang="ro-MD" b="1" dirty="0" smtClean="0">
                <a:solidFill>
                  <a:srgbClr val="00B0F0"/>
                </a:solidFill>
              </a:rPr>
              <a:t/>
            </a:r>
            <a:br>
              <a:rPr lang="ro-MD" b="1" dirty="0" smtClean="0">
                <a:solidFill>
                  <a:srgbClr val="00B0F0"/>
                </a:solidFill>
              </a:rPr>
            </a:br>
            <a:r>
              <a:rPr lang="en-US" b="1" dirty="0" smtClean="0">
                <a:solidFill>
                  <a:srgbClr val="00B0F0"/>
                </a:solidFill>
              </a:rPr>
              <a:t>STEM</a:t>
            </a:r>
            <a:r>
              <a:rPr lang="ro-MD" b="1" dirty="0" smtClean="0">
                <a:solidFill>
                  <a:srgbClr val="00B0F0"/>
                </a:solidFill>
              </a:rPr>
              <a:t>/</a:t>
            </a:r>
            <a:r>
              <a:rPr lang="en-US" b="1" dirty="0" smtClean="0">
                <a:solidFill>
                  <a:srgbClr val="00B0F0"/>
                </a:solidFill>
              </a:rPr>
              <a:t>STEAM</a:t>
            </a:r>
            <a:r>
              <a:rPr lang="ro-MD" b="1" dirty="0" smtClean="0">
                <a:solidFill>
                  <a:srgbClr val="00B0F0"/>
                </a:solidFill>
              </a:rPr>
              <a:t>/</a:t>
            </a:r>
            <a:r>
              <a:rPr lang="en-US" b="1" dirty="0" smtClean="0">
                <a:solidFill>
                  <a:srgbClr val="00B0F0"/>
                </a:solidFill>
              </a:rPr>
              <a:t>STREAM </a:t>
            </a:r>
            <a:endParaRPr lang="ru-RU" b="1" dirty="0">
              <a:solidFill>
                <a:srgbClr val="00B0F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ro-MD" b="1" i="1" dirty="0" smtClean="0">
                <a:solidFill>
                  <a:srgbClr val="0070C0"/>
                </a:solidFill>
              </a:rPr>
              <a:t>ACHIRI ION</a:t>
            </a:r>
            <a:r>
              <a:rPr lang="ro-MD" dirty="0" smtClean="0">
                <a:solidFill>
                  <a:srgbClr val="0070C0"/>
                </a:solidFill>
              </a:rPr>
              <a:t>, </a:t>
            </a:r>
            <a:r>
              <a:rPr lang="ro-MD" dirty="0" smtClean="0"/>
              <a:t>doctor în științe fizico-matematice, conferențiar universitar,</a:t>
            </a:r>
          </a:p>
          <a:p>
            <a:r>
              <a:rPr lang="ro-MD" sz="2600" dirty="0" smtClean="0">
                <a:solidFill>
                  <a:srgbClr val="C00000"/>
                </a:solidFill>
              </a:rPr>
              <a:t>09</a:t>
            </a:r>
            <a:r>
              <a:rPr lang="en-US" sz="2600" dirty="0" smtClean="0">
                <a:solidFill>
                  <a:srgbClr val="C00000"/>
                </a:solidFill>
              </a:rPr>
              <a:t>.0</a:t>
            </a:r>
            <a:r>
              <a:rPr lang="ro-MD" sz="2600" dirty="0" smtClean="0">
                <a:solidFill>
                  <a:srgbClr val="C00000"/>
                </a:solidFill>
              </a:rPr>
              <a:t>8</a:t>
            </a:r>
            <a:r>
              <a:rPr lang="en-US" sz="2600" dirty="0" smtClean="0">
                <a:solidFill>
                  <a:srgbClr val="C00000"/>
                </a:solidFill>
              </a:rPr>
              <a:t>.202</a:t>
            </a:r>
            <a:r>
              <a:rPr lang="ru-RU" sz="2600" dirty="0" smtClean="0">
                <a:solidFill>
                  <a:srgbClr val="C00000"/>
                </a:solidFill>
              </a:rPr>
              <a:t>3</a:t>
            </a:r>
            <a:endParaRPr lang="ru-RU" sz="2600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571480"/>
            <a:ext cx="8229600" cy="6197625"/>
          </a:xfrm>
        </p:spPr>
        <p:txBody>
          <a:bodyPr>
            <a:normAutofit fontScale="47500" lnSpcReduction="20000"/>
          </a:bodyPr>
          <a:lstStyle/>
          <a:p>
            <a:pPr>
              <a:buNone/>
            </a:pPr>
            <a:endParaRPr lang="ro-MD" b="1" dirty="0" smtClean="0"/>
          </a:p>
          <a:p>
            <a:r>
              <a:rPr lang="ro-MD" sz="4200" b="1" dirty="0" smtClean="0"/>
              <a:t>Clasa a X-a:</a:t>
            </a:r>
            <a:endParaRPr lang="ru-RU" sz="4200" b="1" dirty="0" smtClean="0"/>
          </a:p>
          <a:p>
            <a:pPr lvl="0">
              <a:buFont typeface="Wingdings" pitchFamily="2" charset="2"/>
              <a:buChar char="Ø"/>
            </a:pPr>
            <a:r>
              <a:rPr lang="ro-MD" sz="4200" i="1" dirty="0" smtClean="0"/>
              <a:t>Crearea unui site („Școala mea”, „Orașul meu”, „Satul natal”, „Magazin”);</a:t>
            </a:r>
          </a:p>
          <a:p>
            <a:pPr lvl="0">
              <a:buFont typeface="Wingdings" pitchFamily="2" charset="2"/>
              <a:buChar char="Ø"/>
            </a:pPr>
            <a:r>
              <a:rPr lang="ro-MD" sz="4200" i="1" dirty="0" smtClean="0"/>
              <a:t>Crearea colecției digitale de semne rutiere; </a:t>
            </a:r>
          </a:p>
          <a:p>
            <a:pPr lvl="0">
              <a:buFont typeface="Wingdings" pitchFamily="2" charset="2"/>
              <a:buChar char="Ø"/>
            </a:pPr>
            <a:r>
              <a:rPr lang="ro-MD" sz="4200" i="1" dirty="0" smtClean="0"/>
              <a:t>Elaborarea albumelor foto digitale tematice: „Școala mea”, „Localitatea mea”, „Prietenii mei”;</a:t>
            </a:r>
          </a:p>
          <a:p>
            <a:pPr lvl="0">
              <a:buFont typeface="Wingdings" pitchFamily="2" charset="2"/>
              <a:buChar char="Ø"/>
            </a:pPr>
            <a:r>
              <a:rPr lang="ro-MD" sz="4200" i="1" dirty="0" smtClean="0"/>
              <a:t>Cartea Roșie în imagini;</a:t>
            </a:r>
          </a:p>
          <a:p>
            <a:pPr lvl="0">
              <a:buFont typeface="Wingdings" pitchFamily="2" charset="2"/>
              <a:buChar char="Ø"/>
            </a:pPr>
            <a:r>
              <a:rPr lang="ro-MD" sz="4200" i="1" dirty="0" smtClean="0"/>
              <a:t> Redescoperă localitatea ta în imagini;</a:t>
            </a:r>
          </a:p>
          <a:p>
            <a:pPr lvl="0">
              <a:buFont typeface="Wingdings" pitchFamily="2" charset="2"/>
              <a:buChar char="Ø"/>
            </a:pPr>
            <a:r>
              <a:rPr lang="ro-MD" sz="4200" i="1" dirty="0" smtClean="0"/>
              <a:t>Cum am petrecut vacanța. Fotoreportaj:</a:t>
            </a:r>
          </a:p>
          <a:p>
            <a:pPr lvl="0">
              <a:buFont typeface="Wingdings" pitchFamily="2" charset="2"/>
              <a:buChar char="Ø"/>
            </a:pPr>
            <a:r>
              <a:rPr lang="ro-MD" sz="4200" i="1" dirty="0" smtClean="0"/>
              <a:t>La noi se joacă fotbal!;</a:t>
            </a:r>
          </a:p>
          <a:p>
            <a:pPr lvl="0">
              <a:buFont typeface="Wingdings" pitchFamily="2" charset="2"/>
              <a:buChar char="Ø"/>
            </a:pPr>
            <a:r>
              <a:rPr lang="ro-MD" sz="4200" i="1" dirty="0" smtClean="0"/>
              <a:t>Elaborarea albumelor fotodigitale tematice: „Școala mea”,  „Localitatea mea”,  „Prietenii mei”.</a:t>
            </a:r>
            <a:endParaRPr lang="ru-RU" sz="4200" dirty="0" smtClean="0"/>
          </a:p>
          <a:p>
            <a:r>
              <a:rPr lang="ro-MD" sz="4200" b="1" dirty="0" smtClean="0"/>
              <a:t>Clasa a XI-a:</a:t>
            </a:r>
            <a:endParaRPr lang="ru-RU" sz="4200" b="1" dirty="0" smtClean="0"/>
          </a:p>
          <a:p>
            <a:pPr lvl="0">
              <a:buFont typeface="Wingdings" pitchFamily="2" charset="2"/>
              <a:buChar char="Ø"/>
            </a:pPr>
            <a:r>
              <a:rPr lang="ro-MD" sz="4200" i="1" dirty="0" smtClean="0"/>
              <a:t>Calculatoarele în jurul nostru;</a:t>
            </a:r>
          </a:p>
          <a:p>
            <a:pPr lvl="0">
              <a:buFont typeface="Wingdings" pitchFamily="2" charset="2"/>
              <a:buChar char="Ø"/>
            </a:pPr>
            <a:r>
              <a:rPr lang="ro-MD" sz="4200" i="1" dirty="0" smtClean="0"/>
              <a:t>Serviciile Internet disponibile în liceu și la domiciliu;</a:t>
            </a:r>
          </a:p>
          <a:p>
            <a:pPr lvl="0">
              <a:buFont typeface="Wingdings" pitchFamily="2" charset="2"/>
              <a:buChar char="Ø"/>
            </a:pPr>
            <a:r>
              <a:rPr lang="ro-MD" sz="4200" i="1" dirty="0" smtClean="0"/>
              <a:t>Montarea filmărilor evenimentelor școlare;</a:t>
            </a:r>
          </a:p>
          <a:p>
            <a:pPr lvl="0">
              <a:buFont typeface="Wingdings" pitchFamily="2" charset="2"/>
              <a:buChar char="Ø"/>
            </a:pPr>
            <a:r>
              <a:rPr lang="ro-MD" sz="4200" i="1" dirty="0" smtClean="0"/>
              <a:t>Crearea documentelor Web folosind instrumente HTML.</a:t>
            </a:r>
            <a:endParaRPr lang="ru-RU" sz="4200" dirty="0" smtClean="0"/>
          </a:p>
          <a:p>
            <a:r>
              <a:rPr lang="ro-MD" sz="4200" b="1" dirty="0" smtClean="0"/>
              <a:t>Clasa a XII-a:</a:t>
            </a:r>
            <a:endParaRPr lang="ru-RU" sz="4200" b="1" dirty="0" smtClean="0"/>
          </a:p>
          <a:p>
            <a:pPr lvl="0">
              <a:buFont typeface="Wingdings" pitchFamily="2" charset="2"/>
              <a:buChar char="Ø"/>
            </a:pPr>
            <a:r>
              <a:rPr lang="ro-MD" sz="4200" i="1" dirty="0" smtClean="0"/>
              <a:t>Aplicații pentru crearea și gestionarea bazelor de date;</a:t>
            </a:r>
          </a:p>
          <a:p>
            <a:pPr lvl="0">
              <a:buFont typeface="Wingdings" pitchFamily="2" charset="2"/>
              <a:buChar char="Ø"/>
            </a:pPr>
            <a:r>
              <a:rPr lang="ro-MD" sz="4200" i="1" dirty="0" smtClean="0"/>
              <a:t>Efectuarea unui sondaj.</a:t>
            </a:r>
            <a:endParaRPr lang="ru-RU" sz="4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o-MD" b="1" i="1" dirty="0" smtClean="0">
                <a:solidFill>
                  <a:srgbClr val="C00000"/>
                </a:solidFill>
              </a:rPr>
              <a:t>CRITERIUL 5P  </a:t>
            </a:r>
            <a:r>
              <a:rPr lang="ro-MD" dirty="0" smtClean="0"/>
              <a:t>ÎN REALIZAREA PROIECTELOR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o-MD" dirty="0" smtClean="0"/>
              <a:t>Pasul I:        PROBLEMA</a:t>
            </a:r>
          </a:p>
          <a:p>
            <a:pPr>
              <a:buNone/>
            </a:pPr>
            <a:r>
              <a:rPr lang="ro-MD" dirty="0" smtClean="0"/>
              <a:t>Pasul II:       Proiectarea/Planificarea</a:t>
            </a:r>
          </a:p>
          <a:p>
            <a:pPr>
              <a:buNone/>
            </a:pPr>
            <a:r>
              <a:rPr lang="ro-MD" dirty="0" smtClean="0"/>
              <a:t>Pasul III:      Procesul</a:t>
            </a:r>
          </a:p>
          <a:p>
            <a:pPr>
              <a:buNone/>
            </a:pPr>
            <a:r>
              <a:rPr lang="ro-MD" dirty="0" smtClean="0"/>
              <a:t>Pasul IV:      Produsul</a:t>
            </a:r>
          </a:p>
          <a:p>
            <a:pPr>
              <a:buNone/>
            </a:pPr>
            <a:r>
              <a:rPr lang="ro-MD" dirty="0" smtClean="0"/>
              <a:t>Pasul V:       Prezentarea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o-MD" b="1" i="1" dirty="0" smtClean="0">
                <a:solidFill>
                  <a:srgbClr val="0070C0"/>
                </a:solidFill>
              </a:rPr>
              <a:t>HARTA TEHNOLOGICĂ A PROIECTULUI</a:t>
            </a:r>
            <a:br>
              <a:rPr lang="ro-MD" b="1" i="1" dirty="0" smtClean="0">
                <a:solidFill>
                  <a:srgbClr val="0070C0"/>
                </a:solidFill>
              </a:rPr>
            </a:br>
            <a:r>
              <a:rPr lang="ro-MD" b="1" i="1" dirty="0" smtClean="0">
                <a:solidFill>
                  <a:srgbClr val="0070C0"/>
                </a:solidFill>
              </a:rPr>
              <a:t>STEM/STEAM/STREAM</a:t>
            </a:r>
            <a:endParaRPr lang="ru-RU" b="1" i="1" dirty="0">
              <a:solidFill>
                <a:srgbClr val="0070C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ctr">
              <a:buNone/>
            </a:pPr>
            <a:r>
              <a:rPr lang="ro-RO" b="1" dirty="0"/>
              <a:t>Harta tehnologică</a:t>
            </a:r>
            <a:r>
              <a:rPr lang="ro-RO" dirty="0"/>
              <a:t> a proiectului  </a:t>
            </a:r>
            <a:r>
              <a:rPr lang="ro-RO" dirty="0" smtClean="0"/>
              <a:t>STEM</a:t>
            </a:r>
          </a:p>
          <a:p>
            <a:pPr algn="ctr">
              <a:buNone/>
            </a:pPr>
            <a:r>
              <a:rPr lang="ro-RO" dirty="0" smtClean="0"/>
              <a:t> </a:t>
            </a:r>
            <a:r>
              <a:rPr lang="ro-RO" dirty="0">
                <a:solidFill>
                  <a:srgbClr val="7030A0"/>
                </a:solidFill>
              </a:rPr>
              <a:t>„</a:t>
            </a:r>
            <a:r>
              <a:rPr lang="ro-RO" b="1" dirty="0">
                <a:solidFill>
                  <a:srgbClr val="7030A0"/>
                </a:solidFill>
              </a:rPr>
              <a:t>Apa în viața de zi cu zi”:</a:t>
            </a:r>
            <a:endParaRPr lang="ru-RU" dirty="0">
              <a:solidFill>
                <a:srgbClr val="7030A0"/>
              </a:solidFill>
            </a:endParaRPr>
          </a:p>
          <a:p>
            <a:pPr>
              <a:buNone/>
            </a:pPr>
            <a:r>
              <a:rPr lang="ro-RO" b="1" i="1" dirty="0"/>
              <a:t>Clasa:</a:t>
            </a:r>
            <a:r>
              <a:rPr lang="ro-RO" i="1" dirty="0"/>
              <a:t> </a:t>
            </a:r>
            <a:r>
              <a:rPr lang="ro-RO" dirty="0"/>
              <a:t>a</a:t>
            </a:r>
            <a:r>
              <a:rPr lang="ro-RO" i="1" dirty="0"/>
              <a:t> </a:t>
            </a:r>
            <a:r>
              <a:rPr lang="ro-RO" dirty="0"/>
              <a:t>VII-a </a:t>
            </a:r>
            <a:r>
              <a:rPr lang="ro-RO" dirty="0" smtClean="0"/>
              <a:t>- 4-6 </a:t>
            </a:r>
            <a:r>
              <a:rPr lang="ro-RO" dirty="0"/>
              <a:t>echipe a câte 6-8 </a:t>
            </a:r>
            <a:r>
              <a:rPr lang="ro-RO" dirty="0" smtClean="0"/>
              <a:t>elevi</a:t>
            </a:r>
            <a:r>
              <a:rPr lang="ro-RO" i="1" dirty="0" smtClean="0"/>
              <a:t> </a:t>
            </a:r>
          </a:p>
          <a:p>
            <a:pPr>
              <a:buNone/>
            </a:pPr>
            <a:r>
              <a:rPr lang="ro-RO" i="1" dirty="0" smtClean="0">
                <a:solidFill>
                  <a:srgbClr val="00B0F0"/>
                </a:solidFill>
              </a:rPr>
              <a:t>(sau Clasele a VII-a </a:t>
            </a:r>
            <a:r>
              <a:rPr lang="en-US" i="1" dirty="0" smtClean="0">
                <a:solidFill>
                  <a:srgbClr val="00B0F0"/>
                </a:solidFill>
              </a:rPr>
              <a:t>   </a:t>
            </a:r>
            <a:r>
              <a:rPr lang="ro-RO" i="1" dirty="0" smtClean="0">
                <a:solidFill>
                  <a:srgbClr val="00B0F0"/>
                </a:solidFill>
              </a:rPr>
              <a:t>- </a:t>
            </a:r>
            <a:r>
              <a:rPr lang="en-US" i="1" dirty="0" smtClean="0">
                <a:solidFill>
                  <a:srgbClr val="00B0F0"/>
                </a:solidFill>
              </a:rPr>
              <a:t>    </a:t>
            </a:r>
            <a:r>
              <a:rPr lang="ro-RO" dirty="0" smtClean="0">
                <a:solidFill>
                  <a:srgbClr val="00B0F0"/>
                </a:solidFill>
              </a:rPr>
              <a:t>4-6 echipe a câte 8-10 elevi).</a:t>
            </a:r>
            <a:endParaRPr lang="ru-RU" dirty="0">
              <a:solidFill>
                <a:srgbClr val="00B0F0"/>
              </a:solidFill>
            </a:endParaRPr>
          </a:p>
          <a:p>
            <a:pPr>
              <a:buNone/>
            </a:pPr>
            <a:r>
              <a:rPr lang="ro-RO" i="1" dirty="0"/>
              <a:t>    </a:t>
            </a:r>
            <a:r>
              <a:rPr lang="ro-RO" b="1" i="1" dirty="0"/>
              <a:t>Obiective</a:t>
            </a:r>
            <a:r>
              <a:rPr lang="ro-RO" i="1" dirty="0" smtClean="0"/>
              <a:t>:</a:t>
            </a:r>
          </a:p>
          <a:p>
            <a:pPr>
              <a:buNone/>
            </a:pPr>
            <a:r>
              <a:rPr lang="ro-RO" i="1" dirty="0" smtClean="0"/>
              <a:t>1</a:t>
            </a:r>
            <a:r>
              <a:rPr lang="ro-RO" i="1" dirty="0"/>
              <a:t>. </a:t>
            </a:r>
            <a:r>
              <a:rPr lang="ro-RO" dirty="0"/>
              <a:t>examinarea calității apei  în localitatea de baștină;</a:t>
            </a:r>
            <a:endParaRPr lang="ru-RU" dirty="0"/>
          </a:p>
          <a:p>
            <a:pPr>
              <a:buNone/>
            </a:pPr>
            <a:r>
              <a:rPr lang="ro-RO" i="1" dirty="0" smtClean="0"/>
              <a:t>2</a:t>
            </a:r>
            <a:r>
              <a:rPr lang="ro-RO" i="1" dirty="0"/>
              <a:t>. </a:t>
            </a:r>
            <a:r>
              <a:rPr lang="ro-RO" dirty="0"/>
              <a:t>evidențierea problemelor din localitatea de baștină referitoare la </a:t>
            </a:r>
            <a:r>
              <a:rPr lang="ro-RO" dirty="0" smtClean="0"/>
              <a:t>apă;</a:t>
            </a:r>
            <a:endParaRPr lang="ro-RO" i="1" dirty="0" smtClean="0"/>
          </a:p>
          <a:p>
            <a:pPr>
              <a:buNone/>
            </a:pPr>
            <a:r>
              <a:rPr lang="ro-RO" i="1" dirty="0" smtClean="0"/>
              <a:t>3</a:t>
            </a:r>
            <a:r>
              <a:rPr lang="ro-RO" dirty="0"/>
              <a:t>. elaborarea unor modele de filtre pentru apă;</a:t>
            </a:r>
            <a:endParaRPr lang="ru-RU" dirty="0"/>
          </a:p>
          <a:p>
            <a:pPr>
              <a:buNone/>
            </a:pPr>
            <a:r>
              <a:rPr lang="ro-RO" i="1" dirty="0" smtClean="0"/>
              <a:t>4</a:t>
            </a:r>
            <a:r>
              <a:rPr lang="ro-RO" i="1" dirty="0"/>
              <a:t>.</a:t>
            </a:r>
            <a:r>
              <a:rPr lang="ro-RO" dirty="0"/>
              <a:t> elaborarea unor recomandări privind soluționarea problemelor referitoare la </a:t>
            </a:r>
            <a:r>
              <a:rPr lang="ro-RO" dirty="0" smtClean="0"/>
              <a:t>apa </a:t>
            </a:r>
            <a:r>
              <a:rPr lang="ro-RO" dirty="0"/>
              <a:t>din localitatea de baștină.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428604"/>
            <a:ext cx="8229600" cy="5697559"/>
          </a:xfrm>
        </p:spPr>
        <p:txBody>
          <a:bodyPr/>
          <a:lstStyle/>
          <a:p>
            <a:r>
              <a:rPr lang="ro-RO" b="1" i="1" dirty="0">
                <a:solidFill>
                  <a:srgbClr val="C00000"/>
                </a:solidFill>
              </a:rPr>
              <a:t>Domenii</a:t>
            </a:r>
            <a:r>
              <a:rPr lang="ro-RO" dirty="0">
                <a:solidFill>
                  <a:srgbClr val="C00000"/>
                </a:solidFill>
              </a:rPr>
              <a:t>:</a:t>
            </a:r>
            <a:r>
              <a:rPr lang="ro-RO" dirty="0"/>
              <a:t> Fizică, </a:t>
            </a:r>
            <a:r>
              <a:rPr lang="ro-RO" dirty="0" smtClean="0"/>
              <a:t>Chimie</a:t>
            </a:r>
            <a:r>
              <a:rPr lang="ro-RO" dirty="0"/>
              <a:t>, Biologie, Matematică, Informatică</a:t>
            </a:r>
            <a:r>
              <a:rPr lang="ro-RO" dirty="0" smtClean="0"/>
              <a:t>, Geografie, Istorie, Medicină</a:t>
            </a:r>
            <a:r>
              <a:rPr lang="ro-RO" dirty="0"/>
              <a:t>, Ingenerie</a:t>
            </a:r>
            <a:r>
              <a:rPr lang="ro-RO" dirty="0" smtClean="0"/>
              <a:t>.</a:t>
            </a:r>
          </a:p>
          <a:p>
            <a:pPr>
              <a:buNone/>
            </a:pPr>
            <a:endParaRPr lang="ru-RU" dirty="0"/>
          </a:p>
          <a:p>
            <a:r>
              <a:rPr lang="ro-RO" i="1" dirty="0"/>
              <a:t>    </a:t>
            </a:r>
            <a:r>
              <a:rPr lang="ro-RO" b="1" i="1" dirty="0">
                <a:solidFill>
                  <a:srgbClr val="00B050"/>
                </a:solidFill>
              </a:rPr>
              <a:t>Colaboratori</a:t>
            </a:r>
            <a:r>
              <a:rPr lang="ro-RO" dirty="0">
                <a:solidFill>
                  <a:srgbClr val="00B050"/>
                </a:solidFill>
              </a:rPr>
              <a:t>:</a:t>
            </a:r>
            <a:r>
              <a:rPr lang="ro-RO" dirty="0"/>
              <a:t> profesorii de matematică, fizică, chimie, biologie, informatică, limba și literatura </a:t>
            </a:r>
            <a:r>
              <a:rPr lang="ro-RO" dirty="0" smtClean="0"/>
              <a:t>română, istorie, geografie.</a:t>
            </a:r>
          </a:p>
          <a:p>
            <a:pPr>
              <a:buNone/>
            </a:pPr>
            <a:endParaRPr lang="ru-RU" dirty="0"/>
          </a:p>
          <a:p>
            <a:r>
              <a:rPr lang="ro-RO" b="1" i="1" dirty="0"/>
              <a:t>    </a:t>
            </a:r>
            <a:r>
              <a:rPr lang="ro-RO" b="1" i="1" dirty="0">
                <a:solidFill>
                  <a:srgbClr val="0070C0"/>
                </a:solidFill>
              </a:rPr>
              <a:t>Consultanți invitați</a:t>
            </a:r>
            <a:r>
              <a:rPr lang="ro-RO" i="1" dirty="0" smtClean="0"/>
              <a:t>:</a:t>
            </a:r>
            <a:r>
              <a:rPr lang="en-US" i="1" dirty="0" smtClean="0"/>
              <a:t> </a:t>
            </a:r>
            <a:r>
              <a:rPr lang="ro-RO" dirty="0" smtClean="0"/>
              <a:t>ingeneri, tehnicieni, </a:t>
            </a:r>
            <a:r>
              <a:rPr lang="ro-RO" dirty="0"/>
              <a:t>medici, părinți.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642918"/>
            <a:ext cx="8229600" cy="4525963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o-RO" i="1" dirty="0"/>
              <a:t> </a:t>
            </a:r>
            <a:r>
              <a:rPr lang="ro-RO" b="1" i="1" dirty="0">
                <a:solidFill>
                  <a:srgbClr val="C00000"/>
                </a:solidFill>
              </a:rPr>
              <a:t>Produse finale</a:t>
            </a:r>
            <a:r>
              <a:rPr lang="ro-RO" b="1" dirty="0">
                <a:solidFill>
                  <a:srgbClr val="C00000"/>
                </a:solidFill>
              </a:rPr>
              <a:t>:</a:t>
            </a:r>
            <a:endParaRPr lang="ru-RU" dirty="0">
              <a:solidFill>
                <a:srgbClr val="C00000"/>
              </a:solidFill>
            </a:endParaRPr>
          </a:p>
          <a:p>
            <a:pPr lvl="0">
              <a:buNone/>
            </a:pPr>
            <a:r>
              <a:rPr lang="ro-RO" dirty="0" smtClean="0"/>
              <a:t>-componența </a:t>
            </a:r>
            <a:r>
              <a:rPr lang="ro-RO" dirty="0"/>
              <a:t>chimică a  apei;</a:t>
            </a:r>
            <a:endParaRPr lang="ru-RU" dirty="0"/>
          </a:p>
          <a:p>
            <a:pPr lvl="0">
              <a:buNone/>
            </a:pPr>
            <a:r>
              <a:rPr lang="ro-RO" dirty="0" smtClean="0"/>
              <a:t>-reprezentări </a:t>
            </a:r>
            <a:r>
              <a:rPr lang="ro-RO" dirty="0"/>
              <a:t>grafice;</a:t>
            </a:r>
            <a:endParaRPr lang="ru-RU" dirty="0"/>
          </a:p>
          <a:p>
            <a:pPr lvl="0">
              <a:buNone/>
            </a:pPr>
            <a:r>
              <a:rPr lang="ro-RO" dirty="0" smtClean="0"/>
              <a:t>-recomandări </a:t>
            </a:r>
            <a:r>
              <a:rPr lang="ro-RO" dirty="0"/>
              <a:t>pentru majorarea calității apei;</a:t>
            </a:r>
            <a:endParaRPr lang="ru-RU" dirty="0"/>
          </a:p>
          <a:p>
            <a:pPr lvl="0">
              <a:buNone/>
            </a:pPr>
            <a:r>
              <a:rPr lang="ro-MD" dirty="0" smtClean="0"/>
              <a:t>-</a:t>
            </a:r>
            <a:r>
              <a:rPr lang="en-US" dirty="0" err="1" smtClean="0"/>
              <a:t>modele</a:t>
            </a:r>
            <a:r>
              <a:rPr lang="en-US" dirty="0" smtClean="0"/>
              <a:t> </a:t>
            </a:r>
            <a:r>
              <a:rPr lang="en-US" dirty="0"/>
              <a:t>de </a:t>
            </a:r>
            <a:r>
              <a:rPr lang="en-US" dirty="0" err="1"/>
              <a:t>filtre</a:t>
            </a:r>
            <a:r>
              <a:rPr lang="en-US" dirty="0"/>
              <a:t> </a:t>
            </a:r>
            <a:r>
              <a:rPr lang="en-US" dirty="0" err="1"/>
              <a:t>pentru</a:t>
            </a:r>
            <a:r>
              <a:rPr lang="en-US" dirty="0"/>
              <a:t> </a:t>
            </a:r>
            <a:r>
              <a:rPr lang="en-US" dirty="0" err="1"/>
              <a:t>apă</a:t>
            </a:r>
            <a:r>
              <a:rPr lang="en-US" dirty="0"/>
              <a:t>;</a:t>
            </a:r>
            <a:endParaRPr lang="ru-RU" dirty="0"/>
          </a:p>
          <a:p>
            <a:pPr lvl="0">
              <a:buNone/>
            </a:pPr>
            <a:r>
              <a:rPr lang="ro-RO" dirty="0" smtClean="0"/>
              <a:t>-propuneri </a:t>
            </a:r>
            <a:r>
              <a:rPr lang="ro-RO" dirty="0"/>
              <a:t>pentru sisteme de aprovizionare cu apă;</a:t>
            </a:r>
            <a:endParaRPr lang="ru-RU" dirty="0"/>
          </a:p>
          <a:p>
            <a:pPr lvl="0">
              <a:buNone/>
            </a:pPr>
            <a:r>
              <a:rPr lang="ro-RO" dirty="0" smtClean="0"/>
              <a:t>-propuneri </a:t>
            </a:r>
            <a:r>
              <a:rPr lang="ro-RO" dirty="0"/>
              <a:t>pentru sisteme de canalizare;</a:t>
            </a:r>
            <a:endParaRPr lang="ru-RU" dirty="0"/>
          </a:p>
          <a:p>
            <a:pPr lvl="0">
              <a:buNone/>
            </a:pPr>
            <a:r>
              <a:rPr lang="ro-RO" dirty="0" smtClean="0"/>
              <a:t>-propuneri </a:t>
            </a:r>
            <a:r>
              <a:rPr lang="ro-RO" dirty="0"/>
              <a:t>pentru folosirea rațională a apei; </a:t>
            </a:r>
            <a:endParaRPr lang="ru-RU" dirty="0"/>
          </a:p>
          <a:p>
            <a:pPr lvl="0">
              <a:buNone/>
            </a:pPr>
            <a:r>
              <a:rPr lang="ro-RO" dirty="0" smtClean="0"/>
              <a:t>-evidențierea </a:t>
            </a:r>
            <a:r>
              <a:rPr lang="ro-RO" dirty="0"/>
              <a:t>importanței apei pentru sănătatea personală.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357166"/>
            <a:ext cx="8229600" cy="5768997"/>
          </a:xfrm>
        </p:spPr>
        <p:txBody>
          <a:bodyPr/>
          <a:lstStyle/>
          <a:p>
            <a:endParaRPr lang="en-US" b="1" i="1" dirty="0" smtClean="0">
              <a:solidFill>
                <a:srgbClr val="FF0000"/>
              </a:solidFill>
            </a:endParaRPr>
          </a:p>
          <a:p>
            <a:endParaRPr lang="en-US" b="1" i="1" dirty="0" smtClean="0">
              <a:solidFill>
                <a:srgbClr val="FF0000"/>
              </a:solidFill>
            </a:endParaRPr>
          </a:p>
          <a:p>
            <a:r>
              <a:rPr lang="ro-RO" b="1" i="1" dirty="0" smtClean="0">
                <a:solidFill>
                  <a:srgbClr val="FF0000"/>
                </a:solidFill>
              </a:rPr>
              <a:t>Tehnologii</a:t>
            </a:r>
            <a:r>
              <a:rPr lang="en-US" b="1" i="1" dirty="0" smtClean="0">
                <a:solidFill>
                  <a:srgbClr val="FF0000"/>
                </a:solidFill>
              </a:rPr>
              <a:t> </a:t>
            </a:r>
            <a:r>
              <a:rPr lang="ro-RO" b="1" i="1" dirty="0" smtClean="0"/>
              <a:t>:</a:t>
            </a:r>
            <a:r>
              <a:rPr lang="ro-RO" dirty="0" smtClean="0"/>
              <a:t> </a:t>
            </a:r>
            <a:r>
              <a:rPr lang="ro-RO" dirty="0"/>
              <a:t>utilizarea camerei video, calculatorul, </a:t>
            </a:r>
            <a:r>
              <a:rPr lang="ro-RO" dirty="0" smtClean="0"/>
              <a:t>Internetul, filtre, ustensii </a:t>
            </a:r>
            <a:r>
              <a:rPr lang="ro-RO" dirty="0"/>
              <a:t>ș.a.</a:t>
            </a:r>
            <a:endParaRPr lang="ru-RU" dirty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o-MD" dirty="0" smtClean="0">
                <a:solidFill>
                  <a:srgbClr val="00B050"/>
                </a:solidFill>
              </a:rPr>
              <a:t>Perioada realizării proiectului</a:t>
            </a:r>
            <a:r>
              <a:rPr lang="ro-MD" dirty="0" smtClean="0"/>
              <a:t>:    2 luni</a:t>
            </a:r>
            <a:r>
              <a:rPr lang="en-US" dirty="0" smtClean="0"/>
              <a:t>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285728"/>
            <a:ext cx="8229600" cy="571504"/>
          </a:xfrm>
        </p:spPr>
        <p:txBody>
          <a:bodyPr>
            <a:normAutofit fontScale="90000"/>
          </a:bodyPr>
          <a:lstStyle/>
          <a:p>
            <a:pPr>
              <a:buFont typeface="Arial" pitchFamily="34" charset="0"/>
              <a:buChar char="•"/>
            </a:pPr>
            <a:r>
              <a:rPr lang="ro-MD" b="1" i="1" dirty="0" smtClean="0">
                <a:solidFill>
                  <a:srgbClr val="0070C0"/>
                </a:solidFill>
              </a:rPr>
              <a:t/>
            </a:r>
            <a:br>
              <a:rPr lang="ro-MD" b="1" i="1" dirty="0" smtClean="0">
                <a:solidFill>
                  <a:srgbClr val="0070C0"/>
                </a:solidFill>
              </a:rPr>
            </a:br>
            <a:r>
              <a:rPr lang="ro-MD" b="1" i="1" dirty="0" smtClean="0">
                <a:solidFill>
                  <a:srgbClr val="0070C0"/>
                </a:solidFill>
              </a:rPr>
              <a:t>P</a:t>
            </a:r>
            <a:r>
              <a:rPr lang="en-US" b="1" i="1" dirty="0" err="1" smtClean="0">
                <a:solidFill>
                  <a:srgbClr val="0070C0"/>
                </a:solidFill>
              </a:rPr>
              <a:t>rezentare</a:t>
            </a:r>
            <a:r>
              <a:rPr lang="ro-MD" b="1" i="1" dirty="0" smtClean="0">
                <a:solidFill>
                  <a:srgbClr val="0070C0"/>
                </a:solidFill>
              </a:rPr>
              <a:t>a rezultatelor</a:t>
            </a:r>
            <a:r>
              <a:rPr lang="ro-MD" b="1" dirty="0" smtClean="0"/>
              <a:t>:</a:t>
            </a:r>
            <a:br>
              <a:rPr lang="ro-MD" b="1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857232"/>
            <a:ext cx="8229600" cy="5768997"/>
          </a:xfrm>
        </p:spPr>
        <p:txBody>
          <a:bodyPr/>
          <a:lstStyle/>
          <a:p>
            <a:pPr>
              <a:buNone/>
            </a:pPr>
            <a:r>
              <a:rPr lang="ro-MD" dirty="0" smtClean="0"/>
              <a:t>- </a:t>
            </a:r>
            <a:r>
              <a:rPr lang="ro-MD" b="1" dirty="0" smtClean="0"/>
              <a:t>A</a:t>
            </a:r>
            <a:r>
              <a:rPr lang="ro-MD" dirty="0" smtClean="0"/>
              <a:t>ctivitate </a:t>
            </a:r>
            <a:r>
              <a:rPr lang="en-US" dirty="0" err="1" smtClean="0"/>
              <a:t>desfă</a:t>
            </a:r>
            <a:r>
              <a:rPr lang="ro-MD" dirty="0" smtClean="0"/>
              <a:t>ș</a:t>
            </a:r>
            <a:r>
              <a:rPr lang="en-US" dirty="0" err="1" smtClean="0"/>
              <a:t>urată</a:t>
            </a:r>
            <a:r>
              <a:rPr lang="ro-MD" dirty="0" smtClean="0"/>
              <a:t>, în baza scenariului elaborat, </a:t>
            </a:r>
            <a:r>
              <a:rPr lang="en-US" dirty="0" smtClean="0"/>
              <a:t> </a:t>
            </a:r>
            <a:r>
              <a:rPr lang="en-US" dirty="0" err="1"/>
              <a:t>în</a:t>
            </a:r>
            <a:r>
              <a:rPr lang="en-US" dirty="0"/>
              <a:t> mod </a:t>
            </a:r>
            <a:r>
              <a:rPr lang="en-US" dirty="0" err="1"/>
              <a:t>festiv</a:t>
            </a:r>
            <a:r>
              <a:rPr lang="en-US" dirty="0"/>
              <a:t> </a:t>
            </a:r>
            <a:r>
              <a:rPr lang="en-US" dirty="0" err="1"/>
              <a:t>după</a:t>
            </a:r>
            <a:r>
              <a:rPr lang="en-US" dirty="0"/>
              <a:t> ore, </a:t>
            </a:r>
            <a:r>
              <a:rPr lang="en-US" dirty="0" err="1"/>
              <a:t>utilizând</a:t>
            </a:r>
            <a:r>
              <a:rPr lang="en-US" dirty="0"/>
              <a:t> </a:t>
            </a:r>
            <a:r>
              <a:rPr lang="en-US" dirty="0" err="1"/>
              <a:t>prezentări</a:t>
            </a:r>
            <a:r>
              <a:rPr lang="en-US" dirty="0"/>
              <a:t> Power Point</a:t>
            </a:r>
            <a:r>
              <a:rPr lang="ro-MD" dirty="0"/>
              <a:t>, modele, </a:t>
            </a:r>
            <a:r>
              <a:rPr lang="ro-MD" dirty="0" smtClean="0"/>
              <a:t>grafice, scenete literare, poezii, poeme dedidacte apei etc</a:t>
            </a:r>
            <a:r>
              <a:rPr lang="en-US" dirty="0"/>
              <a:t>. </a:t>
            </a:r>
            <a:endParaRPr lang="en-US" dirty="0" smtClean="0"/>
          </a:p>
          <a:p>
            <a:pPr>
              <a:buNone/>
            </a:pPr>
            <a:r>
              <a:rPr lang="ro-MD" dirty="0" smtClean="0"/>
              <a:t> -  </a:t>
            </a:r>
            <a:r>
              <a:rPr lang="en-US" dirty="0" err="1" smtClean="0"/>
              <a:t>Echipele</a:t>
            </a:r>
            <a:r>
              <a:rPr lang="en-US" dirty="0" smtClean="0"/>
              <a:t> </a:t>
            </a:r>
            <a:r>
              <a:rPr lang="en-US" dirty="0" err="1" smtClean="0"/>
              <a:t>vor</a:t>
            </a:r>
            <a:r>
              <a:rPr lang="en-US" dirty="0" smtClean="0"/>
              <a:t> </a:t>
            </a:r>
            <a:r>
              <a:rPr lang="en-US" dirty="0" err="1" smtClean="0"/>
              <a:t>prezenta</a:t>
            </a:r>
            <a:r>
              <a:rPr lang="en-US" dirty="0" smtClean="0"/>
              <a:t> </a:t>
            </a:r>
            <a:r>
              <a:rPr lang="ro-MD" dirty="0" smtClean="0"/>
              <a:t>produsele, </a:t>
            </a:r>
            <a:r>
              <a:rPr lang="en-US" dirty="0" err="1" smtClean="0"/>
              <a:t>rezultatele</a:t>
            </a:r>
            <a:r>
              <a:rPr lang="en-US" dirty="0" smtClean="0"/>
              <a:t> ob</a:t>
            </a:r>
            <a:r>
              <a:rPr lang="ro-MD" dirty="0" smtClean="0"/>
              <a:t>ț</a:t>
            </a:r>
            <a:r>
              <a:rPr lang="en-US" dirty="0" err="1" smtClean="0"/>
              <a:t>inute</a:t>
            </a:r>
            <a:r>
              <a:rPr lang="en-US" dirty="0" smtClean="0"/>
              <a:t> </a:t>
            </a:r>
            <a:r>
              <a:rPr lang="en-US" dirty="0" err="1" smtClean="0"/>
              <a:t>juriului</a:t>
            </a:r>
            <a:r>
              <a:rPr lang="en-US" dirty="0" smtClean="0"/>
              <a:t> format din cadre </a:t>
            </a:r>
            <a:r>
              <a:rPr lang="en-US" dirty="0" err="1" smtClean="0"/>
              <a:t>didactice</a:t>
            </a:r>
            <a:r>
              <a:rPr lang="en-US" dirty="0" smtClean="0"/>
              <a:t>, </a:t>
            </a:r>
            <a:r>
              <a:rPr lang="ro-MD" dirty="0" smtClean="0"/>
              <a:t>ingineri, medici, tehnicieni, specialiști în domeniul respectiv.</a:t>
            </a:r>
            <a:endParaRPr lang="ru-RU" dirty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o-MD" b="1" i="1" dirty="0" smtClean="0">
                <a:solidFill>
                  <a:srgbClr val="0070C0"/>
                </a:solidFill>
              </a:rPr>
              <a:t>EVALUAREA ÎN CADRUL PROIECTELOR STE(A)M</a:t>
            </a:r>
            <a:endParaRPr lang="ru-RU" b="1" i="1" dirty="0">
              <a:solidFill>
                <a:srgbClr val="0070C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ctr">
              <a:buNone/>
            </a:pPr>
            <a:r>
              <a:rPr lang="ro-MD" b="1" dirty="0" smtClean="0">
                <a:solidFill>
                  <a:srgbClr val="FF0000"/>
                </a:solidFill>
              </a:rPr>
              <a:t>ATENȚIE!</a:t>
            </a:r>
          </a:p>
          <a:p>
            <a:pPr>
              <a:buNone/>
            </a:pPr>
            <a:r>
              <a:rPr lang="ro-MD" dirty="0" smtClean="0"/>
              <a:t>        a) P</a:t>
            </a:r>
            <a:r>
              <a:rPr lang="en-US" dirty="0" err="1" smtClean="0"/>
              <a:t>entru</a:t>
            </a:r>
            <a:r>
              <a:rPr lang="en-US" dirty="0" smtClean="0"/>
              <a:t> </a:t>
            </a:r>
            <a:r>
              <a:rPr lang="en-US" dirty="0" err="1"/>
              <a:t>realizarea</a:t>
            </a:r>
            <a:r>
              <a:rPr lang="en-US" dirty="0"/>
              <a:t> </a:t>
            </a:r>
            <a:r>
              <a:rPr lang="en-US" dirty="0" err="1"/>
              <a:t>proiectelor</a:t>
            </a:r>
            <a:r>
              <a:rPr lang="en-US" dirty="0"/>
              <a:t> </a:t>
            </a:r>
            <a:r>
              <a:rPr lang="en-US" dirty="0" err="1"/>
              <a:t>transdisciplinare</a:t>
            </a:r>
            <a:r>
              <a:rPr lang="en-US" dirty="0"/>
              <a:t> de </a:t>
            </a:r>
            <a:r>
              <a:rPr lang="en-US" dirty="0" err="1"/>
              <a:t>tipul</a:t>
            </a:r>
            <a:r>
              <a:rPr lang="en-US" dirty="0"/>
              <a:t> </a:t>
            </a:r>
            <a:r>
              <a:rPr lang="en-US" dirty="0" smtClean="0"/>
              <a:t>STEM/STEAM</a:t>
            </a:r>
            <a:r>
              <a:rPr lang="ro-MD" dirty="0" smtClean="0"/>
              <a:t>/STREAM</a:t>
            </a:r>
            <a:r>
              <a:rPr lang="en-US" dirty="0" smtClean="0"/>
              <a:t> </a:t>
            </a:r>
            <a:r>
              <a:rPr lang="ro-MD" dirty="0" smtClean="0">
                <a:solidFill>
                  <a:srgbClr val="FF0000"/>
                </a:solidFill>
              </a:rPr>
              <a:t>în grup </a:t>
            </a:r>
            <a:r>
              <a:rPr lang="en-US" dirty="0" err="1" smtClean="0"/>
              <a:t>elevii</a:t>
            </a:r>
            <a:r>
              <a:rPr lang="en-US" dirty="0" smtClean="0"/>
              <a:t> </a:t>
            </a:r>
            <a:r>
              <a:rPr lang="en-US" b="1" dirty="0" smtClean="0"/>
              <a:t>nu </a:t>
            </a:r>
            <a:r>
              <a:rPr lang="en-US" b="1" dirty="0" err="1" smtClean="0"/>
              <a:t>trebuie</a:t>
            </a:r>
            <a:r>
              <a:rPr lang="en-US" b="1" dirty="0" smtClean="0"/>
              <a:t> </a:t>
            </a:r>
            <a:r>
              <a:rPr lang="en-US" b="1" dirty="0" err="1"/>
              <a:t>să</a:t>
            </a:r>
            <a:r>
              <a:rPr lang="en-US" b="1" dirty="0"/>
              <a:t> fie </a:t>
            </a:r>
            <a:r>
              <a:rPr lang="en-US" b="1" dirty="0" err="1"/>
              <a:t>apreciați</a:t>
            </a:r>
            <a:r>
              <a:rPr lang="en-US" b="1" dirty="0"/>
              <a:t> cu note.</a:t>
            </a:r>
            <a:r>
              <a:rPr lang="en-US" dirty="0"/>
              <a:t> Se </a:t>
            </a:r>
            <a:r>
              <a:rPr lang="en-US" dirty="0" err="1"/>
              <a:t>recomandă</a:t>
            </a:r>
            <a:r>
              <a:rPr lang="en-US" dirty="0"/>
              <a:t> </a:t>
            </a:r>
            <a:r>
              <a:rPr lang="en-US" dirty="0" err="1"/>
              <a:t>aprecierea</a:t>
            </a:r>
            <a:r>
              <a:rPr lang="en-US" dirty="0"/>
              <a:t> </a:t>
            </a:r>
            <a:r>
              <a:rPr lang="en-US" dirty="0" err="1"/>
              <a:t>lor</a:t>
            </a:r>
            <a:r>
              <a:rPr lang="en-US" dirty="0"/>
              <a:t> </a:t>
            </a:r>
            <a:r>
              <a:rPr lang="en-US" dirty="0" err="1"/>
              <a:t>în</a:t>
            </a:r>
            <a:r>
              <a:rPr lang="en-US" dirty="0"/>
              <a:t> </a:t>
            </a:r>
            <a:r>
              <a:rPr lang="en-US" dirty="0" err="1"/>
              <a:t>stilul</a:t>
            </a:r>
            <a:r>
              <a:rPr lang="en-US" dirty="0"/>
              <a:t> </a:t>
            </a:r>
            <a:r>
              <a:rPr lang="en-US" dirty="0" err="1"/>
              <a:t>competițiilor</a:t>
            </a:r>
            <a:r>
              <a:rPr lang="en-US" dirty="0"/>
              <a:t> sportive - </a:t>
            </a:r>
            <a:r>
              <a:rPr lang="en-US" dirty="0" err="1"/>
              <a:t>ocuparea</a:t>
            </a:r>
            <a:r>
              <a:rPr lang="en-US" dirty="0"/>
              <a:t> </a:t>
            </a:r>
            <a:r>
              <a:rPr lang="en-US" dirty="0" err="1"/>
              <a:t>locurilor</a:t>
            </a:r>
            <a:r>
              <a:rPr lang="en-US" dirty="0"/>
              <a:t> I, II, III  etc.,  cu </a:t>
            </a:r>
            <a:r>
              <a:rPr lang="en-US" dirty="0" err="1"/>
              <a:t>înmânarea</a:t>
            </a:r>
            <a:r>
              <a:rPr lang="en-US" dirty="0"/>
              <a:t> </a:t>
            </a:r>
            <a:r>
              <a:rPr lang="en-US" dirty="0" err="1"/>
              <a:t>medaliilor</a:t>
            </a:r>
            <a:r>
              <a:rPr lang="en-US" dirty="0"/>
              <a:t>, </a:t>
            </a:r>
            <a:r>
              <a:rPr lang="en-US" dirty="0" err="1"/>
              <a:t>diplomelor</a:t>
            </a:r>
            <a:r>
              <a:rPr lang="en-US" dirty="0"/>
              <a:t>, </a:t>
            </a:r>
            <a:r>
              <a:rPr lang="en-US" dirty="0" err="1"/>
              <a:t>cupelor</a:t>
            </a:r>
            <a:r>
              <a:rPr lang="en-US" dirty="0"/>
              <a:t> </a:t>
            </a:r>
            <a:r>
              <a:rPr lang="en-US" dirty="0" err="1"/>
              <a:t>ș.a</a:t>
            </a:r>
            <a:r>
              <a:rPr lang="en-US" dirty="0"/>
              <a:t>. </a:t>
            </a:r>
            <a:endParaRPr lang="ro-MD" dirty="0" smtClean="0"/>
          </a:p>
          <a:p>
            <a:pPr>
              <a:buNone/>
            </a:pPr>
            <a:r>
              <a:rPr lang="ro-MD" dirty="0" smtClean="0"/>
              <a:t>         </a:t>
            </a:r>
            <a:r>
              <a:rPr lang="en-US" dirty="0" err="1" smtClean="0"/>
              <a:t>Participarea</a:t>
            </a:r>
            <a:r>
              <a:rPr lang="en-US" dirty="0" smtClean="0"/>
              <a:t> </a:t>
            </a:r>
            <a:r>
              <a:rPr lang="en-US" dirty="0"/>
              <a:t>la </a:t>
            </a:r>
            <a:r>
              <a:rPr lang="en-US" dirty="0" err="1"/>
              <a:t>astfel</a:t>
            </a:r>
            <a:r>
              <a:rPr lang="en-US" dirty="0"/>
              <a:t> de </a:t>
            </a:r>
            <a:r>
              <a:rPr lang="en-US" dirty="0" err="1"/>
              <a:t>proiecte</a:t>
            </a:r>
            <a:r>
              <a:rPr lang="en-US" dirty="0"/>
              <a:t> </a:t>
            </a:r>
            <a:r>
              <a:rPr lang="en-US" dirty="0" err="1"/>
              <a:t>ar</a:t>
            </a:r>
            <a:r>
              <a:rPr lang="en-US" dirty="0"/>
              <a:t> </a:t>
            </a:r>
            <a:r>
              <a:rPr lang="en-US" dirty="0" err="1"/>
              <a:t>trebui</a:t>
            </a:r>
            <a:r>
              <a:rPr lang="en-US" dirty="0"/>
              <a:t> </a:t>
            </a:r>
            <a:r>
              <a:rPr lang="en-US" dirty="0" err="1"/>
              <a:t>să</a:t>
            </a:r>
            <a:r>
              <a:rPr lang="en-US" dirty="0"/>
              <a:t> </a:t>
            </a:r>
            <a:r>
              <a:rPr lang="en-US" dirty="0" err="1"/>
              <a:t>producă</a:t>
            </a:r>
            <a:r>
              <a:rPr lang="en-US" dirty="0"/>
              <a:t> </a:t>
            </a:r>
            <a:r>
              <a:rPr lang="en-US" b="1" dirty="0" err="1">
                <a:solidFill>
                  <a:srgbClr val="7030A0"/>
                </a:solidFill>
              </a:rPr>
              <a:t>doar</a:t>
            </a:r>
            <a:r>
              <a:rPr lang="en-US" b="1" dirty="0">
                <a:solidFill>
                  <a:srgbClr val="7030A0"/>
                </a:solidFill>
              </a:rPr>
              <a:t> </a:t>
            </a:r>
            <a:r>
              <a:rPr lang="en-US" b="1" dirty="0" err="1">
                <a:solidFill>
                  <a:srgbClr val="7030A0"/>
                </a:solidFill>
              </a:rPr>
              <a:t>plăcere</a:t>
            </a:r>
            <a:r>
              <a:rPr lang="en-US" b="1" dirty="0">
                <a:solidFill>
                  <a:srgbClr val="7030A0"/>
                </a:solidFill>
              </a:rPr>
              <a:t> </a:t>
            </a:r>
            <a:r>
              <a:rPr lang="en-US" dirty="0" err="1" smtClean="0"/>
              <a:t>elevilor</a:t>
            </a:r>
            <a:r>
              <a:rPr lang="ro-MD" dirty="0" smtClean="0"/>
              <a:t>, cadrelor didactice, părinților etc</a:t>
            </a:r>
            <a:r>
              <a:rPr lang="en-US" dirty="0" smtClean="0"/>
              <a:t>.</a:t>
            </a:r>
            <a:endParaRPr lang="ru-RU" dirty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o-MD" dirty="0" smtClean="0"/>
              <a:t>b) P</a:t>
            </a:r>
            <a:r>
              <a:rPr lang="en-US" dirty="0" err="1" smtClean="0"/>
              <a:t>entru</a:t>
            </a:r>
            <a:r>
              <a:rPr lang="en-US" dirty="0" smtClean="0"/>
              <a:t> </a:t>
            </a:r>
            <a:r>
              <a:rPr lang="en-US" dirty="0" err="1" smtClean="0"/>
              <a:t>realizarea</a:t>
            </a:r>
            <a:r>
              <a:rPr lang="en-US" dirty="0" smtClean="0"/>
              <a:t> </a:t>
            </a:r>
            <a:r>
              <a:rPr lang="en-US" dirty="0" err="1" smtClean="0"/>
              <a:t>proiectelor</a:t>
            </a:r>
            <a:r>
              <a:rPr lang="en-US" dirty="0" smtClean="0"/>
              <a:t> </a:t>
            </a:r>
            <a:r>
              <a:rPr lang="en-US" dirty="0" err="1" smtClean="0"/>
              <a:t>transdisciplinare</a:t>
            </a:r>
            <a:r>
              <a:rPr lang="en-US" dirty="0" smtClean="0"/>
              <a:t> de </a:t>
            </a:r>
            <a:r>
              <a:rPr lang="en-US" dirty="0" err="1" smtClean="0"/>
              <a:t>tipul</a:t>
            </a:r>
            <a:r>
              <a:rPr lang="en-US" dirty="0" smtClean="0"/>
              <a:t> STEM/STEAM</a:t>
            </a:r>
            <a:r>
              <a:rPr lang="ro-MD" dirty="0" smtClean="0"/>
              <a:t>/STREAM</a:t>
            </a:r>
            <a:r>
              <a:rPr lang="en-US" dirty="0" smtClean="0"/>
              <a:t> </a:t>
            </a:r>
            <a:r>
              <a:rPr lang="ro-MD" dirty="0" smtClean="0">
                <a:solidFill>
                  <a:srgbClr val="FF0000"/>
                </a:solidFill>
              </a:rPr>
              <a:t>individuale </a:t>
            </a:r>
            <a:r>
              <a:rPr lang="en-US" dirty="0" err="1" smtClean="0"/>
              <a:t>elevii</a:t>
            </a:r>
            <a:r>
              <a:rPr lang="en-US" dirty="0" smtClean="0"/>
              <a:t> </a:t>
            </a:r>
            <a:r>
              <a:rPr lang="ro-MD" b="1" dirty="0" smtClean="0"/>
              <a:t>pot</a:t>
            </a:r>
            <a:r>
              <a:rPr lang="en-US" b="1" dirty="0" smtClean="0"/>
              <a:t> </a:t>
            </a:r>
            <a:r>
              <a:rPr lang="en-US" b="1" dirty="0" err="1" smtClean="0"/>
              <a:t>fi</a:t>
            </a:r>
            <a:r>
              <a:rPr lang="en-US" b="1" dirty="0" smtClean="0"/>
              <a:t> </a:t>
            </a:r>
            <a:r>
              <a:rPr lang="en-US" b="1" dirty="0" err="1" smtClean="0"/>
              <a:t>apreciați</a:t>
            </a:r>
            <a:r>
              <a:rPr lang="en-US" b="1" dirty="0" smtClean="0"/>
              <a:t> cu note</a:t>
            </a:r>
            <a:r>
              <a:rPr lang="ro-MD" b="1" dirty="0" smtClean="0"/>
              <a:t> </a:t>
            </a:r>
            <a:r>
              <a:rPr lang="ro-MD" dirty="0" smtClean="0"/>
              <a:t>la una sau mai multe dintre disciplinele care au inițiat proiectul, în baza criteriilor bine determinate.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MD" b="1" dirty="0" smtClean="0">
                <a:solidFill>
                  <a:srgbClr val="C00000"/>
                </a:solidFill>
              </a:rPr>
              <a:t>SPECIFICUL STEM/STEAM/STREAM</a:t>
            </a:r>
            <a:endParaRPr lang="ru-RU" b="1" dirty="0"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514350" indent="-514350">
              <a:buAutoNum type="arabicPeriod"/>
            </a:pPr>
            <a:r>
              <a:rPr lang="ro-MD" dirty="0" smtClean="0">
                <a:solidFill>
                  <a:srgbClr val="0070C0"/>
                </a:solidFill>
              </a:rPr>
              <a:t>Educația STEM </a:t>
            </a:r>
            <a:r>
              <a:rPr lang="ro-MD" dirty="0" smtClean="0"/>
              <a:t>– Realizarea orelor STEM/STEAM/STREAM incluse în orarul școlii.</a:t>
            </a:r>
          </a:p>
          <a:p>
            <a:pPr marL="514350" indent="-514350">
              <a:buAutoNum type="arabicPeriod"/>
            </a:pPr>
            <a:r>
              <a:rPr lang="ro-MD" dirty="0" smtClean="0">
                <a:solidFill>
                  <a:srgbClr val="00B050"/>
                </a:solidFill>
              </a:rPr>
              <a:t>Activități STEM/STEAM/STREAM </a:t>
            </a:r>
            <a:r>
              <a:rPr lang="ro-MD" dirty="0" smtClean="0"/>
              <a:t>– realizate de profesor în cadrul lecțiilor la disciplna pe care o predă</a:t>
            </a:r>
            <a:r>
              <a:rPr lang="ru-RU" dirty="0" smtClean="0"/>
              <a:t> (</a:t>
            </a:r>
            <a:r>
              <a:rPr lang="ro-MD" dirty="0" smtClean="0">
                <a:solidFill>
                  <a:srgbClr val="7030A0"/>
                </a:solidFill>
              </a:rPr>
              <a:t>Lecția STEM</a:t>
            </a:r>
            <a:r>
              <a:rPr lang="ru-RU" dirty="0" smtClean="0"/>
              <a:t>)</a:t>
            </a:r>
            <a:r>
              <a:rPr lang="ro-MD" dirty="0" smtClean="0"/>
              <a:t>.</a:t>
            </a:r>
          </a:p>
          <a:p>
            <a:pPr marL="514350" indent="-514350">
              <a:buAutoNum type="arabicPeriod"/>
            </a:pPr>
            <a:r>
              <a:rPr lang="ro-MD" dirty="0" smtClean="0">
                <a:solidFill>
                  <a:srgbClr val="FF0000"/>
                </a:solidFill>
              </a:rPr>
              <a:t>Proiecte STEM/STEAM/STREAM- </a:t>
            </a:r>
            <a:r>
              <a:rPr lang="ro-MD" dirty="0" smtClean="0"/>
              <a:t>proiecte transdisciplinare, realizate, de regulă în cadrul ariei curriculare Matematică și Științe, cu participarea cadrelor didactice, care predau discipline socioumanistice, </a:t>
            </a:r>
            <a:r>
              <a:rPr lang="en-US" dirty="0" smtClean="0"/>
              <a:t>A</a:t>
            </a:r>
            <a:r>
              <a:rPr lang="ro-MD" dirty="0" smtClean="0"/>
              <a:t>rte etc.</a:t>
            </a:r>
          </a:p>
          <a:p>
            <a:pPr marL="514350" indent="-514350">
              <a:buAutoNum type="arabicPeriod"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lvl="0"/>
            <a:r>
              <a:rPr lang="ro-MD" sz="3200" b="1" dirty="0" smtClean="0"/>
              <a:t/>
            </a:r>
            <a:br>
              <a:rPr lang="ro-MD" sz="3200" b="1" dirty="0" smtClean="0"/>
            </a:br>
            <a:r>
              <a:rPr lang="en-US" sz="3200" b="1" i="1" dirty="0" err="1" smtClean="0">
                <a:solidFill>
                  <a:srgbClr val="0070C0"/>
                </a:solidFill>
              </a:rPr>
              <a:t>Harta</a:t>
            </a:r>
            <a:r>
              <a:rPr lang="en-US" sz="3200" b="1" i="1" dirty="0" smtClean="0">
                <a:solidFill>
                  <a:srgbClr val="0070C0"/>
                </a:solidFill>
              </a:rPr>
              <a:t> </a:t>
            </a:r>
            <a:r>
              <a:rPr lang="en-US" sz="3200" b="1" i="1" dirty="0" err="1" smtClean="0">
                <a:solidFill>
                  <a:srgbClr val="0070C0"/>
                </a:solidFill>
              </a:rPr>
              <a:t>tehnologică</a:t>
            </a:r>
            <a:r>
              <a:rPr lang="en-US" sz="3200" b="1" i="1" dirty="0" smtClean="0">
                <a:solidFill>
                  <a:srgbClr val="0070C0"/>
                </a:solidFill>
              </a:rPr>
              <a:t> a </a:t>
            </a:r>
            <a:r>
              <a:rPr lang="en-US" sz="3200" b="1" i="1" dirty="0" err="1" smtClean="0">
                <a:solidFill>
                  <a:srgbClr val="0070C0"/>
                </a:solidFill>
              </a:rPr>
              <a:t>proiectului</a:t>
            </a:r>
            <a:r>
              <a:rPr lang="en-US" sz="3200" b="1" i="1" dirty="0" smtClean="0">
                <a:solidFill>
                  <a:srgbClr val="0070C0"/>
                </a:solidFill>
              </a:rPr>
              <a:t>  STEAM „</a:t>
            </a:r>
            <a:r>
              <a:rPr lang="en-US" sz="3200" b="1" i="1" dirty="0" err="1" smtClean="0">
                <a:solidFill>
                  <a:srgbClr val="0070C0"/>
                </a:solidFill>
              </a:rPr>
              <a:t>Covorul</a:t>
            </a:r>
            <a:r>
              <a:rPr lang="en-US" sz="3200" b="1" i="1" dirty="0" smtClean="0">
                <a:solidFill>
                  <a:srgbClr val="0070C0"/>
                </a:solidFill>
              </a:rPr>
              <a:t> </a:t>
            </a:r>
            <a:r>
              <a:rPr lang="en-US" sz="3200" b="1" i="1" dirty="0" err="1" smtClean="0">
                <a:solidFill>
                  <a:srgbClr val="0070C0"/>
                </a:solidFill>
              </a:rPr>
              <a:t>moldovenesc</a:t>
            </a:r>
            <a:r>
              <a:rPr lang="en-US" sz="3200" b="1" i="1" dirty="0" smtClean="0">
                <a:solidFill>
                  <a:srgbClr val="0070C0"/>
                </a:solidFill>
              </a:rPr>
              <a:t>” </a:t>
            </a:r>
            <a:r>
              <a:rPr lang="ru-RU" sz="3200" i="1" dirty="0" smtClean="0">
                <a:solidFill>
                  <a:srgbClr val="0070C0"/>
                </a:solidFill>
              </a:rPr>
              <a:t/>
            </a:r>
            <a:br>
              <a:rPr lang="ru-RU" sz="3200" i="1" dirty="0" smtClean="0">
                <a:solidFill>
                  <a:srgbClr val="0070C0"/>
                </a:solidFill>
              </a:rPr>
            </a:br>
            <a:endParaRPr lang="ru-RU" sz="3200" i="1" dirty="0">
              <a:solidFill>
                <a:srgbClr val="0070C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lvl="0">
              <a:buNone/>
            </a:pPr>
            <a:r>
              <a:rPr lang="en-US" b="1" i="1" dirty="0" err="1" smtClean="0"/>
              <a:t>Clasele</a:t>
            </a:r>
            <a:r>
              <a:rPr lang="en-US" b="1" i="1" dirty="0" smtClean="0"/>
              <a:t>:</a:t>
            </a:r>
            <a:r>
              <a:rPr lang="en-US" i="1" dirty="0" smtClean="0"/>
              <a:t> </a:t>
            </a:r>
            <a:r>
              <a:rPr lang="en-US" dirty="0" smtClean="0"/>
              <a:t>X-XII - </a:t>
            </a:r>
            <a:r>
              <a:rPr lang="en-US" dirty="0" err="1" smtClean="0"/>
              <a:t>echipe</a:t>
            </a:r>
            <a:r>
              <a:rPr lang="en-US" dirty="0" smtClean="0"/>
              <a:t> a </a:t>
            </a:r>
            <a:r>
              <a:rPr lang="en-US" dirty="0" err="1" smtClean="0"/>
              <a:t>câte</a:t>
            </a:r>
            <a:r>
              <a:rPr lang="en-US" dirty="0" smtClean="0"/>
              <a:t> 6-8 </a:t>
            </a:r>
            <a:r>
              <a:rPr lang="en-US" dirty="0" err="1" smtClean="0"/>
              <a:t>elevi</a:t>
            </a:r>
            <a:r>
              <a:rPr lang="en-US" dirty="0" smtClean="0"/>
              <a:t> din </a:t>
            </a:r>
            <a:r>
              <a:rPr lang="en-US" dirty="0" err="1" smtClean="0"/>
              <a:t>fiecare</a:t>
            </a:r>
            <a:r>
              <a:rPr lang="en-US" dirty="0" smtClean="0"/>
              <a:t> </a:t>
            </a:r>
            <a:r>
              <a:rPr lang="en-US" dirty="0" err="1" smtClean="0"/>
              <a:t>clasă</a:t>
            </a:r>
            <a:r>
              <a:rPr lang="en-US" dirty="0" smtClean="0"/>
              <a:t> (</a:t>
            </a:r>
            <a:r>
              <a:rPr lang="en-US" dirty="0" err="1" smtClean="0"/>
              <a:t>competiție</a:t>
            </a:r>
            <a:r>
              <a:rPr lang="en-US" dirty="0" smtClean="0"/>
              <a:t> </a:t>
            </a:r>
            <a:r>
              <a:rPr lang="en-US" dirty="0" err="1" smtClean="0"/>
              <a:t>între</a:t>
            </a:r>
            <a:r>
              <a:rPr lang="en-US" dirty="0" smtClean="0"/>
              <a:t> </a:t>
            </a:r>
            <a:r>
              <a:rPr lang="en-US" dirty="0" err="1" smtClean="0"/>
              <a:t>clase</a:t>
            </a:r>
            <a:r>
              <a:rPr lang="en-US" dirty="0" smtClean="0"/>
              <a:t>). </a:t>
            </a:r>
            <a:endParaRPr lang="ru-RU" dirty="0" smtClean="0"/>
          </a:p>
          <a:p>
            <a:pPr>
              <a:buNone/>
            </a:pPr>
            <a:r>
              <a:rPr lang="en-US" dirty="0" err="1" smtClean="0"/>
              <a:t>Prin</a:t>
            </a:r>
            <a:r>
              <a:rPr lang="en-US" dirty="0" smtClean="0"/>
              <a:t> </a:t>
            </a:r>
            <a:r>
              <a:rPr lang="en-US" dirty="0" err="1" smtClean="0"/>
              <a:t>parteneriate</a:t>
            </a:r>
            <a:r>
              <a:rPr lang="en-US" dirty="0" smtClean="0"/>
              <a:t> cu </a:t>
            </a:r>
            <a:r>
              <a:rPr lang="en-US" dirty="0" err="1" smtClean="0"/>
              <a:t>colegii</a:t>
            </a:r>
            <a:r>
              <a:rPr lang="en-US" dirty="0" smtClean="0"/>
              <a:t> din </a:t>
            </a:r>
            <a:r>
              <a:rPr lang="en-US" dirty="0" err="1" smtClean="0"/>
              <a:t>România</a:t>
            </a:r>
            <a:r>
              <a:rPr lang="en-US" dirty="0" smtClean="0"/>
              <a:t> </a:t>
            </a:r>
            <a:r>
              <a:rPr lang="en-US" dirty="0" err="1" smtClean="0"/>
              <a:t>poate</a:t>
            </a:r>
            <a:r>
              <a:rPr lang="en-US" dirty="0" smtClean="0"/>
              <a:t> </a:t>
            </a:r>
            <a:r>
              <a:rPr lang="en-US" dirty="0" err="1" smtClean="0"/>
              <a:t>fi</a:t>
            </a:r>
            <a:r>
              <a:rPr lang="en-US" dirty="0" smtClean="0"/>
              <a:t> </a:t>
            </a:r>
            <a:r>
              <a:rPr lang="en-US" dirty="0" err="1" smtClean="0"/>
              <a:t>organizat</a:t>
            </a:r>
            <a:r>
              <a:rPr lang="en-US" dirty="0" smtClean="0"/>
              <a:t> </a:t>
            </a:r>
            <a:r>
              <a:rPr lang="en-US" dirty="0" err="1" smtClean="0"/>
              <a:t>proiectul</a:t>
            </a:r>
            <a:r>
              <a:rPr lang="en-US" dirty="0" smtClean="0"/>
              <a:t> </a:t>
            </a:r>
            <a:r>
              <a:rPr lang="en-US" dirty="0" err="1" smtClean="0"/>
              <a:t>comun</a:t>
            </a:r>
            <a:r>
              <a:rPr lang="en-US" dirty="0" smtClean="0"/>
              <a:t>.</a:t>
            </a:r>
            <a:endParaRPr lang="ru-RU" dirty="0" smtClean="0"/>
          </a:p>
          <a:p>
            <a:pPr lvl="0">
              <a:buNone/>
            </a:pPr>
            <a:r>
              <a:rPr lang="en-US" b="1" i="1" dirty="0" err="1" smtClean="0">
                <a:solidFill>
                  <a:srgbClr val="00B050"/>
                </a:solidFill>
              </a:rPr>
              <a:t>Obiective</a:t>
            </a:r>
            <a:r>
              <a:rPr lang="en-US" i="1" dirty="0" smtClean="0">
                <a:solidFill>
                  <a:srgbClr val="00B050"/>
                </a:solidFill>
              </a:rPr>
              <a:t>:</a:t>
            </a:r>
            <a:endParaRPr lang="ru-RU" dirty="0" smtClean="0">
              <a:solidFill>
                <a:srgbClr val="00B050"/>
              </a:solidFill>
            </a:endParaRPr>
          </a:p>
          <a:p>
            <a:pPr>
              <a:buNone/>
            </a:pPr>
            <a:r>
              <a:rPr lang="en-US" i="1" dirty="0" smtClean="0"/>
              <a:t>1. </a:t>
            </a:r>
            <a:r>
              <a:rPr lang="en-US" i="1" dirty="0" err="1" smtClean="0">
                <a:solidFill>
                  <a:srgbClr val="C00000"/>
                </a:solidFill>
              </a:rPr>
              <a:t>evidențierea</a:t>
            </a:r>
            <a:r>
              <a:rPr lang="en-US" i="1" dirty="0" smtClean="0">
                <a:solidFill>
                  <a:srgbClr val="C00000"/>
                </a:solidFill>
              </a:rPr>
              <a:t> </a:t>
            </a:r>
            <a:r>
              <a:rPr lang="en-US" i="1" dirty="0" err="1" smtClean="0">
                <a:solidFill>
                  <a:srgbClr val="C00000"/>
                </a:solidFill>
              </a:rPr>
              <a:t>aspectelor</a:t>
            </a:r>
            <a:r>
              <a:rPr lang="en-US" i="1" dirty="0" smtClean="0">
                <a:solidFill>
                  <a:srgbClr val="C00000"/>
                </a:solidFill>
              </a:rPr>
              <a:t> </a:t>
            </a:r>
            <a:r>
              <a:rPr lang="en-US" i="1" dirty="0" err="1" smtClean="0">
                <a:solidFill>
                  <a:srgbClr val="C00000"/>
                </a:solidFill>
              </a:rPr>
              <a:t>istorice</a:t>
            </a:r>
            <a:r>
              <a:rPr lang="en-US" i="1" dirty="0" smtClean="0">
                <a:solidFill>
                  <a:srgbClr val="C00000"/>
                </a:solidFill>
              </a:rPr>
              <a:t> </a:t>
            </a:r>
            <a:r>
              <a:rPr lang="en-US" i="1" dirty="0" err="1" smtClean="0">
                <a:solidFill>
                  <a:srgbClr val="C00000"/>
                </a:solidFill>
              </a:rPr>
              <a:t>privind</a:t>
            </a:r>
            <a:r>
              <a:rPr lang="en-US" i="1" dirty="0" smtClean="0">
                <a:solidFill>
                  <a:srgbClr val="C00000"/>
                </a:solidFill>
              </a:rPr>
              <a:t> </a:t>
            </a:r>
            <a:r>
              <a:rPr lang="en-US" i="1" dirty="0" err="1" smtClean="0">
                <a:solidFill>
                  <a:srgbClr val="C00000"/>
                </a:solidFill>
              </a:rPr>
              <a:t>conceptualizarea</a:t>
            </a:r>
            <a:r>
              <a:rPr lang="en-US" i="1" dirty="0" smtClean="0">
                <a:solidFill>
                  <a:srgbClr val="C00000"/>
                </a:solidFill>
              </a:rPr>
              <a:t> </a:t>
            </a:r>
            <a:r>
              <a:rPr lang="en-US" i="1" dirty="0" err="1" smtClean="0">
                <a:solidFill>
                  <a:srgbClr val="C00000"/>
                </a:solidFill>
              </a:rPr>
              <a:t>covorului</a:t>
            </a:r>
            <a:r>
              <a:rPr lang="en-US" i="1" dirty="0" smtClean="0">
                <a:solidFill>
                  <a:srgbClr val="C00000"/>
                </a:solidFill>
              </a:rPr>
              <a:t> </a:t>
            </a:r>
            <a:r>
              <a:rPr lang="en-US" i="1" dirty="0" err="1" smtClean="0">
                <a:solidFill>
                  <a:srgbClr val="C00000"/>
                </a:solidFill>
              </a:rPr>
              <a:t>moldovenesc</a:t>
            </a:r>
            <a:r>
              <a:rPr lang="en-US" i="1" dirty="0" smtClean="0">
                <a:solidFill>
                  <a:srgbClr val="C00000"/>
                </a:solidFill>
              </a:rPr>
              <a:t>; </a:t>
            </a:r>
            <a:endParaRPr lang="ru-RU" dirty="0" smtClean="0">
              <a:solidFill>
                <a:srgbClr val="C00000"/>
              </a:solidFill>
            </a:endParaRPr>
          </a:p>
          <a:p>
            <a:pPr>
              <a:buNone/>
            </a:pPr>
            <a:r>
              <a:rPr lang="en-US" i="1" dirty="0" smtClean="0">
                <a:solidFill>
                  <a:srgbClr val="C00000"/>
                </a:solidFill>
              </a:rPr>
              <a:t>2. </a:t>
            </a:r>
            <a:r>
              <a:rPr lang="en-US" i="1" dirty="0" err="1" smtClean="0">
                <a:solidFill>
                  <a:srgbClr val="C00000"/>
                </a:solidFill>
              </a:rPr>
              <a:t>analiza</a:t>
            </a:r>
            <a:r>
              <a:rPr lang="en-US" i="1" dirty="0" smtClean="0">
                <a:solidFill>
                  <a:srgbClr val="C00000"/>
                </a:solidFill>
              </a:rPr>
              <a:t> </a:t>
            </a:r>
            <a:r>
              <a:rPr lang="en-US" i="1" dirty="0" err="1" smtClean="0">
                <a:solidFill>
                  <a:srgbClr val="C00000"/>
                </a:solidFill>
              </a:rPr>
              <a:t>modelelor</a:t>
            </a:r>
            <a:r>
              <a:rPr lang="en-US" i="1" dirty="0" smtClean="0">
                <a:solidFill>
                  <a:srgbClr val="C00000"/>
                </a:solidFill>
              </a:rPr>
              <a:t> de </a:t>
            </a:r>
            <a:r>
              <a:rPr lang="en-US" i="1" dirty="0" err="1" smtClean="0">
                <a:solidFill>
                  <a:srgbClr val="C00000"/>
                </a:solidFill>
              </a:rPr>
              <a:t>covoare</a:t>
            </a:r>
            <a:r>
              <a:rPr lang="en-US" i="1" dirty="0" smtClean="0">
                <a:solidFill>
                  <a:srgbClr val="C00000"/>
                </a:solidFill>
              </a:rPr>
              <a:t> </a:t>
            </a:r>
            <a:r>
              <a:rPr lang="en-US" i="1" dirty="0" err="1" smtClean="0">
                <a:solidFill>
                  <a:srgbClr val="C00000"/>
                </a:solidFill>
              </a:rPr>
              <a:t>moldovenești</a:t>
            </a:r>
            <a:r>
              <a:rPr lang="en-US" i="1" dirty="0" smtClean="0">
                <a:solidFill>
                  <a:srgbClr val="C00000"/>
                </a:solidFill>
              </a:rPr>
              <a:t> din </a:t>
            </a:r>
            <a:r>
              <a:rPr lang="en-US" i="1" dirty="0" err="1" smtClean="0">
                <a:solidFill>
                  <a:srgbClr val="C00000"/>
                </a:solidFill>
              </a:rPr>
              <a:t>Republica</a:t>
            </a:r>
            <a:r>
              <a:rPr lang="en-US" i="1" dirty="0" smtClean="0">
                <a:solidFill>
                  <a:srgbClr val="C00000"/>
                </a:solidFill>
              </a:rPr>
              <a:t> Moldova </a:t>
            </a:r>
            <a:r>
              <a:rPr lang="en-US" i="1" dirty="0" err="1" smtClean="0">
                <a:solidFill>
                  <a:srgbClr val="C00000"/>
                </a:solidFill>
              </a:rPr>
              <a:t>și</a:t>
            </a:r>
            <a:r>
              <a:rPr lang="en-US" i="1" dirty="0" smtClean="0">
                <a:solidFill>
                  <a:srgbClr val="C00000"/>
                </a:solidFill>
              </a:rPr>
              <a:t> </a:t>
            </a:r>
            <a:r>
              <a:rPr lang="en-US" i="1" dirty="0" err="1" smtClean="0">
                <a:solidFill>
                  <a:srgbClr val="C00000"/>
                </a:solidFill>
              </a:rPr>
              <a:t>România</a:t>
            </a:r>
            <a:r>
              <a:rPr lang="en-US" i="1" dirty="0" smtClean="0">
                <a:solidFill>
                  <a:srgbClr val="C00000"/>
                </a:solidFill>
              </a:rPr>
              <a:t>; </a:t>
            </a:r>
            <a:endParaRPr lang="ru-RU" dirty="0" smtClean="0">
              <a:solidFill>
                <a:srgbClr val="C00000"/>
              </a:solidFill>
            </a:endParaRPr>
          </a:p>
          <a:p>
            <a:pPr>
              <a:buNone/>
            </a:pPr>
            <a:r>
              <a:rPr lang="en-US" i="1" dirty="0" smtClean="0">
                <a:solidFill>
                  <a:srgbClr val="C00000"/>
                </a:solidFill>
              </a:rPr>
              <a:t>3</a:t>
            </a:r>
            <a:r>
              <a:rPr lang="en-US" dirty="0" smtClean="0">
                <a:solidFill>
                  <a:srgbClr val="C00000"/>
                </a:solidFill>
              </a:rPr>
              <a:t>.</a:t>
            </a:r>
            <a:r>
              <a:rPr lang="en-US" i="1" dirty="0" smtClean="0">
                <a:solidFill>
                  <a:srgbClr val="C00000"/>
                </a:solidFill>
              </a:rPr>
              <a:t>evedențierea </a:t>
            </a:r>
            <a:r>
              <a:rPr lang="en-US" i="1" dirty="0" err="1" smtClean="0">
                <a:solidFill>
                  <a:srgbClr val="C00000"/>
                </a:solidFill>
              </a:rPr>
              <a:t>aspectelor</a:t>
            </a:r>
            <a:r>
              <a:rPr lang="en-US" i="1" dirty="0" smtClean="0">
                <a:solidFill>
                  <a:srgbClr val="C00000"/>
                </a:solidFill>
              </a:rPr>
              <a:t> </a:t>
            </a:r>
            <a:r>
              <a:rPr lang="en-US" i="1" dirty="0" err="1" smtClean="0">
                <a:solidFill>
                  <a:srgbClr val="C00000"/>
                </a:solidFill>
              </a:rPr>
              <a:t>estetice</a:t>
            </a:r>
            <a:r>
              <a:rPr lang="en-US" i="1" dirty="0" smtClean="0">
                <a:solidFill>
                  <a:srgbClr val="C00000"/>
                </a:solidFill>
              </a:rPr>
              <a:t> ale </a:t>
            </a:r>
            <a:r>
              <a:rPr lang="en-US" i="1" dirty="0" err="1" smtClean="0">
                <a:solidFill>
                  <a:srgbClr val="C00000"/>
                </a:solidFill>
              </a:rPr>
              <a:t>covoarelor</a:t>
            </a:r>
            <a:r>
              <a:rPr lang="en-US" i="1" dirty="0" smtClean="0">
                <a:solidFill>
                  <a:srgbClr val="C00000"/>
                </a:solidFill>
              </a:rPr>
              <a:t> </a:t>
            </a:r>
            <a:r>
              <a:rPr lang="en-US" i="1" dirty="0" err="1" smtClean="0">
                <a:solidFill>
                  <a:srgbClr val="C00000"/>
                </a:solidFill>
              </a:rPr>
              <a:t>moldovenești</a:t>
            </a:r>
            <a:r>
              <a:rPr lang="en-US" i="1" dirty="0" smtClean="0">
                <a:solidFill>
                  <a:srgbClr val="C00000"/>
                </a:solidFill>
              </a:rPr>
              <a:t>; </a:t>
            </a:r>
            <a:endParaRPr lang="ru-RU" dirty="0" smtClean="0">
              <a:solidFill>
                <a:srgbClr val="C00000"/>
              </a:solidFill>
            </a:endParaRPr>
          </a:p>
          <a:p>
            <a:pPr>
              <a:buNone/>
            </a:pPr>
            <a:r>
              <a:rPr lang="en-US" i="1" dirty="0" smtClean="0">
                <a:solidFill>
                  <a:srgbClr val="C00000"/>
                </a:solidFill>
              </a:rPr>
              <a:t>4. </a:t>
            </a:r>
            <a:r>
              <a:rPr lang="en-US" i="1" dirty="0" err="1" smtClean="0">
                <a:solidFill>
                  <a:srgbClr val="C00000"/>
                </a:solidFill>
              </a:rPr>
              <a:t>realizarea</a:t>
            </a:r>
            <a:r>
              <a:rPr lang="en-US" i="1" dirty="0" smtClean="0">
                <a:solidFill>
                  <a:srgbClr val="C00000"/>
                </a:solidFill>
              </a:rPr>
              <a:t> </a:t>
            </a:r>
            <a:r>
              <a:rPr lang="en-US" i="1" dirty="0" err="1" smtClean="0">
                <a:solidFill>
                  <a:srgbClr val="C00000"/>
                </a:solidFill>
              </a:rPr>
              <a:t>excursiilor</a:t>
            </a:r>
            <a:r>
              <a:rPr lang="en-US" i="1" dirty="0" smtClean="0">
                <a:solidFill>
                  <a:srgbClr val="C00000"/>
                </a:solidFill>
              </a:rPr>
              <a:t> </a:t>
            </a:r>
            <a:r>
              <a:rPr lang="en-US" i="1" dirty="0" err="1" smtClean="0">
                <a:solidFill>
                  <a:srgbClr val="C00000"/>
                </a:solidFill>
              </a:rPr>
              <a:t>didactice</a:t>
            </a:r>
            <a:r>
              <a:rPr lang="en-US" i="1" dirty="0" smtClean="0">
                <a:solidFill>
                  <a:srgbClr val="C00000"/>
                </a:solidFill>
              </a:rPr>
              <a:t> la </a:t>
            </a:r>
            <a:r>
              <a:rPr lang="en-US" i="1" dirty="0" err="1" smtClean="0">
                <a:solidFill>
                  <a:srgbClr val="C00000"/>
                </a:solidFill>
              </a:rPr>
              <a:t>fabricele</a:t>
            </a:r>
            <a:r>
              <a:rPr lang="en-US" i="1" dirty="0" smtClean="0">
                <a:solidFill>
                  <a:srgbClr val="C00000"/>
                </a:solidFill>
              </a:rPr>
              <a:t> de </a:t>
            </a:r>
            <a:r>
              <a:rPr lang="en-US" i="1" dirty="0" err="1" smtClean="0">
                <a:solidFill>
                  <a:srgbClr val="C00000"/>
                </a:solidFill>
              </a:rPr>
              <a:t>covoare</a:t>
            </a:r>
            <a:r>
              <a:rPr lang="en-US" i="1" dirty="0" smtClean="0">
                <a:solidFill>
                  <a:srgbClr val="C00000"/>
                </a:solidFill>
              </a:rPr>
              <a:t> din </a:t>
            </a:r>
            <a:r>
              <a:rPr lang="en-US" i="1" dirty="0" err="1" smtClean="0">
                <a:solidFill>
                  <a:srgbClr val="C00000"/>
                </a:solidFill>
              </a:rPr>
              <a:t>Republica</a:t>
            </a:r>
            <a:r>
              <a:rPr lang="en-US" i="1" dirty="0" smtClean="0">
                <a:solidFill>
                  <a:srgbClr val="C00000"/>
                </a:solidFill>
              </a:rPr>
              <a:t> Moldova </a:t>
            </a:r>
            <a:r>
              <a:rPr lang="en-US" i="1" dirty="0" err="1" smtClean="0">
                <a:solidFill>
                  <a:srgbClr val="C00000"/>
                </a:solidFill>
              </a:rPr>
              <a:t>sau</a:t>
            </a:r>
            <a:r>
              <a:rPr lang="en-US" i="1" dirty="0" smtClean="0">
                <a:solidFill>
                  <a:srgbClr val="C00000"/>
                </a:solidFill>
              </a:rPr>
              <a:t> </a:t>
            </a:r>
            <a:r>
              <a:rPr lang="en-US" i="1" dirty="0" err="1" smtClean="0">
                <a:solidFill>
                  <a:srgbClr val="C00000"/>
                </a:solidFill>
              </a:rPr>
              <a:t>participarea</a:t>
            </a:r>
            <a:r>
              <a:rPr lang="en-US" i="1" dirty="0" smtClean="0">
                <a:solidFill>
                  <a:srgbClr val="C00000"/>
                </a:solidFill>
              </a:rPr>
              <a:t> la </a:t>
            </a:r>
            <a:r>
              <a:rPr lang="en-US" i="1" dirty="0" err="1" smtClean="0">
                <a:solidFill>
                  <a:srgbClr val="C00000"/>
                </a:solidFill>
              </a:rPr>
              <a:t>activitățile</a:t>
            </a:r>
            <a:r>
              <a:rPr lang="en-US" i="1" dirty="0" smtClean="0">
                <a:solidFill>
                  <a:srgbClr val="C00000"/>
                </a:solidFill>
              </a:rPr>
              <a:t> de master-</a:t>
            </a:r>
            <a:r>
              <a:rPr lang="en-US" i="1" dirty="0" err="1" smtClean="0">
                <a:solidFill>
                  <a:srgbClr val="C00000"/>
                </a:solidFill>
              </a:rPr>
              <a:t>clas</a:t>
            </a:r>
            <a:r>
              <a:rPr lang="en-US" i="1" dirty="0" smtClean="0">
                <a:solidFill>
                  <a:srgbClr val="C00000"/>
                </a:solidFill>
              </a:rPr>
              <a:t>, </a:t>
            </a:r>
            <a:r>
              <a:rPr lang="en-US" i="1" dirty="0" err="1" smtClean="0">
                <a:solidFill>
                  <a:srgbClr val="C00000"/>
                </a:solidFill>
              </a:rPr>
              <a:t>realizate</a:t>
            </a:r>
            <a:r>
              <a:rPr lang="en-US" i="1" dirty="0" smtClean="0">
                <a:solidFill>
                  <a:srgbClr val="C00000"/>
                </a:solidFill>
              </a:rPr>
              <a:t> de </a:t>
            </a:r>
            <a:r>
              <a:rPr lang="en-US" i="1" dirty="0" err="1" smtClean="0">
                <a:solidFill>
                  <a:srgbClr val="C00000"/>
                </a:solidFill>
              </a:rPr>
              <a:t>meșterii</a:t>
            </a:r>
            <a:r>
              <a:rPr lang="en-US" i="1" dirty="0" smtClean="0">
                <a:solidFill>
                  <a:srgbClr val="C00000"/>
                </a:solidFill>
              </a:rPr>
              <a:t> </a:t>
            </a:r>
            <a:r>
              <a:rPr lang="en-US" i="1" dirty="0" err="1" smtClean="0">
                <a:solidFill>
                  <a:srgbClr val="C00000"/>
                </a:solidFill>
              </a:rPr>
              <a:t>populari</a:t>
            </a:r>
            <a:r>
              <a:rPr lang="en-US" i="1" dirty="0" smtClean="0">
                <a:solidFill>
                  <a:srgbClr val="C00000"/>
                </a:solidFill>
              </a:rPr>
              <a:t> din </a:t>
            </a:r>
            <a:r>
              <a:rPr lang="en-US" i="1" dirty="0" err="1" smtClean="0">
                <a:solidFill>
                  <a:srgbClr val="C00000"/>
                </a:solidFill>
              </a:rPr>
              <a:t>localitate</a:t>
            </a:r>
            <a:r>
              <a:rPr lang="en-US" i="1" dirty="0" smtClean="0">
                <a:solidFill>
                  <a:srgbClr val="C00000"/>
                </a:solidFill>
              </a:rPr>
              <a:t>;</a:t>
            </a:r>
            <a:endParaRPr lang="ru-RU" dirty="0" smtClean="0">
              <a:solidFill>
                <a:srgbClr val="C00000"/>
              </a:solidFill>
            </a:endParaRPr>
          </a:p>
          <a:p>
            <a:pPr>
              <a:buNone/>
            </a:pPr>
            <a:r>
              <a:rPr lang="en-US" i="1" dirty="0" smtClean="0">
                <a:solidFill>
                  <a:srgbClr val="C00000"/>
                </a:solidFill>
              </a:rPr>
              <a:t> 5. </a:t>
            </a:r>
            <a:r>
              <a:rPr lang="en-US" i="1" dirty="0" err="1" smtClean="0">
                <a:solidFill>
                  <a:srgbClr val="C00000"/>
                </a:solidFill>
              </a:rPr>
              <a:t>elaborarea</a:t>
            </a:r>
            <a:r>
              <a:rPr lang="en-US" i="1" dirty="0" smtClean="0">
                <a:solidFill>
                  <a:srgbClr val="C00000"/>
                </a:solidFill>
              </a:rPr>
              <a:t> </a:t>
            </a:r>
            <a:r>
              <a:rPr lang="en-US" i="1" dirty="0" err="1" smtClean="0">
                <a:solidFill>
                  <a:srgbClr val="C00000"/>
                </a:solidFill>
              </a:rPr>
              <a:t>unor</a:t>
            </a:r>
            <a:r>
              <a:rPr lang="en-US" i="1" dirty="0" smtClean="0">
                <a:solidFill>
                  <a:srgbClr val="C00000"/>
                </a:solidFill>
              </a:rPr>
              <a:t> </a:t>
            </a:r>
            <a:r>
              <a:rPr lang="en-US" i="1" dirty="0" err="1" smtClean="0">
                <a:solidFill>
                  <a:srgbClr val="C00000"/>
                </a:solidFill>
              </a:rPr>
              <a:t>modele</a:t>
            </a:r>
            <a:r>
              <a:rPr lang="en-US" i="1" dirty="0" smtClean="0">
                <a:solidFill>
                  <a:srgbClr val="C00000"/>
                </a:solidFill>
              </a:rPr>
              <a:t> </a:t>
            </a:r>
            <a:r>
              <a:rPr lang="en-US" i="1" dirty="0" err="1" smtClean="0">
                <a:solidFill>
                  <a:srgbClr val="C00000"/>
                </a:solidFill>
              </a:rPr>
              <a:t>noi</a:t>
            </a:r>
            <a:r>
              <a:rPr lang="en-US" i="1" dirty="0" smtClean="0">
                <a:solidFill>
                  <a:srgbClr val="C00000"/>
                </a:solidFill>
              </a:rPr>
              <a:t> de </a:t>
            </a:r>
            <a:r>
              <a:rPr lang="en-US" i="1" dirty="0" err="1" smtClean="0">
                <a:solidFill>
                  <a:srgbClr val="C00000"/>
                </a:solidFill>
              </a:rPr>
              <a:t>covoare</a:t>
            </a:r>
            <a:r>
              <a:rPr lang="en-US" i="1" dirty="0" smtClean="0">
                <a:solidFill>
                  <a:srgbClr val="C00000"/>
                </a:solidFill>
              </a:rPr>
              <a:t>;</a:t>
            </a:r>
            <a:endParaRPr lang="ru-RU" dirty="0" smtClean="0">
              <a:solidFill>
                <a:srgbClr val="C00000"/>
              </a:solidFill>
            </a:endParaRPr>
          </a:p>
          <a:p>
            <a:pPr>
              <a:buNone/>
            </a:pPr>
            <a:r>
              <a:rPr lang="en-US" i="1" dirty="0" smtClean="0">
                <a:solidFill>
                  <a:srgbClr val="C00000"/>
                </a:solidFill>
              </a:rPr>
              <a:t>6. </a:t>
            </a:r>
            <a:r>
              <a:rPr lang="en-US" i="1" dirty="0" err="1" smtClean="0">
                <a:solidFill>
                  <a:srgbClr val="C00000"/>
                </a:solidFill>
              </a:rPr>
              <a:t>realizarea</a:t>
            </a:r>
            <a:r>
              <a:rPr lang="en-US" i="1" dirty="0" smtClean="0">
                <a:solidFill>
                  <a:srgbClr val="C00000"/>
                </a:solidFill>
              </a:rPr>
              <a:t> </a:t>
            </a:r>
            <a:r>
              <a:rPr lang="en-US" i="1" dirty="0" err="1" smtClean="0">
                <a:solidFill>
                  <a:srgbClr val="C00000"/>
                </a:solidFill>
              </a:rPr>
              <a:t>proiectului</a:t>
            </a:r>
            <a:r>
              <a:rPr lang="en-US" i="1" dirty="0" smtClean="0">
                <a:solidFill>
                  <a:srgbClr val="C00000"/>
                </a:solidFill>
              </a:rPr>
              <a:t> </a:t>
            </a:r>
            <a:r>
              <a:rPr lang="en-US" i="1" dirty="0" err="1" smtClean="0">
                <a:solidFill>
                  <a:srgbClr val="C00000"/>
                </a:solidFill>
              </a:rPr>
              <a:t>în</a:t>
            </a:r>
            <a:r>
              <a:rPr lang="en-US" i="1" dirty="0" smtClean="0">
                <a:solidFill>
                  <a:srgbClr val="C00000"/>
                </a:solidFill>
              </a:rPr>
              <a:t> </a:t>
            </a:r>
            <a:r>
              <a:rPr lang="en-US" i="1" dirty="0" err="1" smtClean="0">
                <a:solidFill>
                  <a:srgbClr val="C00000"/>
                </a:solidFill>
              </a:rPr>
              <a:t>parteneriat</a:t>
            </a:r>
            <a:r>
              <a:rPr lang="en-US" i="1" dirty="0" smtClean="0">
                <a:solidFill>
                  <a:srgbClr val="C00000"/>
                </a:solidFill>
              </a:rPr>
              <a:t> cu </a:t>
            </a:r>
            <a:r>
              <a:rPr lang="en-US" i="1" dirty="0" err="1" smtClean="0">
                <a:solidFill>
                  <a:srgbClr val="C00000"/>
                </a:solidFill>
              </a:rPr>
              <a:t>elevii</a:t>
            </a:r>
            <a:r>
              <a:rPr lang="en-US" i="1" dirty="0" smtClean="0">
                <a:solidFill>
                  <a:srgbClr val="C00000"/>
                </a:solidFill>
              </a:rPr>
              <a:t> din </a:t>
            </a:r>
            <a:r>
              <a:rPr lang="en-US" i="1" dirty="0" err="1" smtClean="0">
                <a:solidFill>
                  <a:srgbClr val="C00000"/>
                </a:solidFill>
              </a:rPr>
              <a:t>România</a:t>
            </a:r>
            <a:r>
              <a:rPr lang="en-US" i="1" dirty="0" smtClean="0">
                <a:solidFill>
                  <a:srgbClr val="C00000"/>
                </a:solidFill>
              </a:rPr>
              <a:t>. </a:t>
            </a:r>
            <a:endParaRPr lang="ru-RU" dirty="0" smtClean="0">
              <a:solidFill>
                <a:srgbClr val="C00000"/>
              </a:solidFill>
            </a:endParaRPr>
          </a:p>
          <a:p>
            <a:endParaRPr lang="ru-RU" dirty="0">
              <a:solidFill>
                <a:srgbClr val="C00000"/>
              </a:solidFill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357166"/>
            <a:ext cx="8229600" cy="5768997"/>
          </a:xfrm>
        </p:spPr>
        <p:txBody>
          <a:bodyPr/>
          <a:lstStyle/>
          <a:p>
            <a:pPr lvl="0"/>
            <a:r>
              <a:rPr lang="en-US" b="1" i="1" dirty="0" err="1" smtClean="0"/>
              <a:t>Domenii</a:t>
            </a:r>
            <a:r>
              <a:rPr lang="en-US" dirty="0" smtClean="0"/>
              <a:t>: </a:t>
            </a:r>
            <a:r>
              <a:rPr lang="en-US" dirty="0" err="1" smtClean="0"/>
              <a:t>Fizică</a:t>
            </a:r>
            <a:r>
              <a:rPr lang="en-US" dirty="0" smtClean="0"/>
              <a:t>, </a:t>
            </a:r>
            <a:r>
              <a:rPr lang="en-US" dirty="0" err="1" smtClean="0"/>
              <a:t>Chimie</a:t>
            </a:r>
            <a:r>
              <a:rPr lang="en-US" dirty="0" smtClean="0"/>
              <a:t>, </a:t>
            </a:r>
            <a:r>
              <a:rPr lang="en-US" dirty="0" err="1" smtClean="0"/>
              <a:t>Biologie</a:t>
            </a:r>
            <a:r>
              <a:rPr lang="en-US" dirty="0" smtClean="0"/>
              <a:t>, </a:t>
            </a:r>
            <a:r>
              <a:rPr lang="en-US" dirty="0" err="1" smtClean="0"/>
              <a:t>Matematică</a:t>
            </a:r>
            <a:r>
              <a:rPr lang="en-US" dirty="0" smtClean="0"/>
              <a:t>, </a:t>
            </a:r>
            <a:r>
              <a:rPr lang="en-US" dirty="0" err="1" smtClean="0"/>
              <a:t>Informatică</a:t>
            </a:r>
            <a:r>
              <a:rPr lang="en-US" dirty="0" smtClean="0"/>
              <a:t>, </a:t>
            </a:r>
            <a:r>
              <a:rPr lang="en-US" dirty="0" err="1" smtClean="0"/>
              <a:t>Geografie</a:t>
            </a:r>
            <a:r>
              <a:rPr lang="en-US" dirty="0" smtClean="0"/>
              <a:t>, </a:t>
            </a:r>
            <a:r>
              <a:rPr lang="en-US" dirty="0" err="1" smtClean="0"/>
              <a:t>Istorie</a:t>
            </a:r>
            <a:r>
              <a:rPr lang="en-US" dirty="0" smtClean="0"/>
              <a:t>, </a:t>
            </a:r>
            <a:r>
              <a:rPr lang="en-US" dirty="0" err="1" smtClean="0"/>
              <a:t>Ingenerie</a:t>
            </a:r>
            <a:r>
              <a:rPr lang="en-US" dirty="0" smtClean="0"/>
              <a:t>, Arte.</a:t>
            </a:r>
            <a:endParaRPr lang="ru-RU" dirty="0" smtClean="0"/>
          </a:p>
          <a:p>
            <a:pPr lvl="0"/>
            <a:r>
              <a:rPr lang="en-US" b="1" i="1" dirty="0" err="1" smtClean="0"/>
              <a:t>Colaboratori</a:t>
            </a:r>
            <a:r>
              <a:rPr lang="en-US" dirty="0" smtClean="0"/>
              <a:t>: </a:t>
            </a:r>
            <a:r>
              <a:rPr lang="en-US" dirty="0" err="1" smtClean="0"/>
              <a:t>profesorii</a:t>
            </a:r>
            <a:r>
              <a:rPr lang="en-US" dirty="0" smtClean="0"/>
              <a:t> de </a:t>
            </a:r>
            <a:r>
              <a:rPr lang="en-US" dirty="0" err="1" smtClean="0"/>
              <a:t>matematică</a:t>
            </a:r>
            <a:r>
              <a:rPr lang="en-US" dirty="0" smtClean="0"/>
              <a:t>, </a:t>
            </a:r>
            <a:r>
              <a:rPr lang="en-US" dirty="0" err="1" smtClean="0"/>
              <a:t>fizică</a:t>
            </a:r>
            <a:r>
              <a:rPr lang="en-US" dirty="0" smtClean="0"/>
              <a:t>, </a:t>
            </a:r>
            <a:r>
              <a:rPr lang="en-US" dirty="0" err="1" smtClean="0"/>
              <a:t>chimie</a:t>
            </a:r>
            <a:r>
              <a:rPr lang="en-US" dirty="0" smtClean="0"/>
              <a:t>, </a:t>
            </a:r>
            <a:r>
              <a:rPr lang="en-US" dirty="0" err="1" smtClean="0"/>
              <a:t>biologie</a:t>
            </a:r>
            <a:r>
              <a:rPr lang="en-US" dirty="0" smtClean="0"/>
              <a:t>, </a:t>
            </a:r>
            <a:r>
              <a:rPr lang="en-US" dirty="0" err="1" smtClean="0"/>
              <a:t>informatică</a:t>
            </a:r>
            <a:r>
              <a:rPr lang="en-US" dirty="0" smtClean="0"/>
              <a:t>, </a:t>
            </a:r>
            <a:r>
              <a:rPr lang="en-US" dirty="0" err="1" smtClean="0"/>
              <a:t>limba</a:t>
            </a:r>
            <a:r>
              <a:rPr lang="en-US" dirty="0" smtClean="0"/>
              <a:t> </a:t>
            </a:r>
            <a:r>
              <a:rPr lang="en-US" dirty="0" err="1" smtClean="0"/>
              <a:t>și</a:t>
            </a:r>
            <a:r>
              <a:rPr lang="en-US" dirty="0" smtClean="0"/>
              <a:t> </a:t>
            </a:r>
            <a:r>
              <a:rPr lang="en-US" dirty="0" err="1" smtClean="0"/>
              <a:t>literatura</a:t>
            </a:r>
            <a:r>
              <a:rPr lang="en-US" dirty="0" smtClean="0"/>
              <a:t> </a:t>
            </a:r>
            <a:r>
              <a:rPr lang="en-US" dirty="0" err="1" smtClean="0"/>
              <a:t>română</a:t>
            </a:r>
            <a:r>
              <a:rPr lang="en-US" dirty="0" smtClean="0"/>
              <a:t>, </a:t>
            </a:r>
            <a:r>
              <a:rPr lang="en-US" dirty="0" err="1" smtClean="0"/>
              <a:t>istorie</a:t>
            </a:r>
            <a:r>
              <a:rPr lang="en-US" dirty="0" smtClean="0"/>
              <a:t>, </a:t>
            </a:r>
            <a:r>
              <a:rPr lang="en-US" dirty="0" err="1" smtClean="0"/>
              <a:t>geografie</a:t>
            </a:r>
            <a:r>
              <a:rPr lang="en-US" dirty="0" smtClean="0"/>
              <a:t>, arte.</a:t>
            </a:r>
            <a:endParaRPr lang="ru-RU" dirty="0" smtClean="0"/>
          </a:p>
          <a:p>
            <a:pPr lvl="0"/>
            <a:r>
              <a:rPr lang="en-US" b="1" i="1" dirty="0" err="1" smtClean="0"/>
              <a:t>Consultanți</a:t>
            </a:r>
            <a:r>
              <a:rPr lang="en-US" b="1" i="1" dirty="0" smtClean="0"/>
              <a:t> </a:t>
            </a:r>
            <a:r>
              <a:rPr lang="en-US" b="1" i="1" dirty="0" err="1" smtClean="0"/>
              <a:t>invitați</a:t>
            </a:r>
            <a:r>
              <a:rPr lang="en-US" i="1" dirty="0" smtClean="0"/>
              <a:t>: </a:t>
            </a:r>
            <a:r>
              <a:rPr lang="en-US" dirty="0" err="1" smtClean="0"/>
              <a:t>meșteri</a:t>
            </a:r>
            <a:r>
              <a:rPr lang="en-US" dirty="0" smtClean="0"/>
              <a:t> </a:t>
            </a:r>
            <a:r>
              <a:rPr lang="en-US" dirty="0" err="1" smtClean="0"/>
              <a:t>populari</a:t>
            </a:r>
            <a:r>
              <a:rPr lang="en-US" i="1" dirty="0" smtClean="0"/>
              <a:t>, </a:t>
            </a:r>
            <a:r>
              <a:rPr lang="en-US" dirty="0" err="1" smtClean="0"/>
              <a:t>ingeneri</a:t>
            </a:r>
            <a:r>
              <a:rPr lang="en-US" dirty="0" smtClean="0"/>
              <a:t>, </a:t>
            </a:r>
            <a:r>
              <a:rPr lang="en-US" dirty="0" err="1" smtClean="0"/>
              <a:t>tehnologi</a:t>
            </a:r>
            <a:r>
              <a:rPr lang="en-US" dirty="0" smtClean="0"/>
              <a:t>, </a:t>
            </a:r>
            <a:r>
              <a:rPr lang="en-US" dirty="0" err="1" smtClean="0"/>
              <a:t>tehnicieni</a:t>
            </a:r>
            <a:r>
              <a:rPr lang="en-US" dirty="0" smtClean="0"/>
              <a:t>, </a:t>
            </a:r>
            <a:r>
              <a:rPr lang="en-US" dirty="0" err="1" smtClean="0"/>
              <a:t>părinți</a:t>
            </a:r>
            <a:r>
              <a:rPr lang="en-US" dirty="0" smtClean="0"/>
              <a:t> </a:t>
            </a:r>
            <a:r>
              <a:rPr lang="en-US" dirty="0" err="1" smtClean="0"/>
              <a:t>ș.a</a:t>
            </a:r>
            <a:r>
              <a:rPr lang="en-US" dirty="0" smtClean="0"/>
              <a:t>. </a:t>
            </a:r>
            <a:endParaRPr lang="ru-RU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214290"/>
            <a:ext cx="8229600" cy="4525963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b="1" i="1" dirty="0" err="1" smtClean="0">
                <a:solidFill>
                  <a:srgbClr val="00B0F0"/>
                </a:solidFill>
              </a:rPr>
              <a:t>Produse</a:t>
            </a:r>
            <a:r>
              <a:rPr lang="ru-RU" b="1" i="1" dirty="0" smtClean="0">
                <a:solidFill>
                  <a:srgbClr val="00B0F0"/>
                </a:solidFill>
              </a:rPr>
              <a:t> </a:t>
            </a:r>
            <a:r>
              <a:rPr lang="ru-RU" b="1" i="1" dirty="0" err="1" smtClean="0">
                <a:solidFill>
                  <a:srgbClr val="00B0F0"/>
                </a:solidFill>
              </a:rPr>
              <a:t>finale</a:t>
            </a:r>
            <a:r>
              <a:rPr lang="ru-RU" b="1" dirty="0" smtClean="0">
                <a:solidFill>
                  <a:srgbClr val="00B0F0"/>
                </a:solidFill>
              </a:rPr>
              <a:t>:</a:t>
            </a:r>
            <a:r>
              <a:rPr lang="ru-RU" dirty="0" smtClean="0">
                <a:solidFill>
                  <a:srgbClr val="00B0F0"/>
                </a:solidFill>
              </a:rPr>
              <a:t> </a:t>
            </a:r>
          </a:p>
          <a:p>
            <a:pPr>
              <a:buNone/>
            </a:pPr>
            <a:r>
              <a:rPr lang="en-US" dirty="0" smtClean="0"/>
              <a:t>-  </a:t>
            </a:r>
            <a:r>
              <a:rPr lang="en-US" dirty="0" err="1" smtClean="0"/>
              <a:t>analize</a:t>
            </a:r>
            <a:r>
              <a:rPr lang="en-US" dirty="0" smtClean="0"/>
              <a:t> </a:t>
            </a:r>
            <a:r>
              <a:rPr lang="en-US" dirty="0" err="1" smtClean="0"/>
              <a:t>privind</a:t>
            </a:r>
            <a:r>
              <a:rPr lang="en-US" dirty="0" smtClean="0"/>
              <a:t> </a:t>
            </a:r>
            <a:r>
              <a:rPr lang="en-US" dirty="0" err="1" smtClean="0"/>
              <a:t>istoria</a:t>
            </a:r>
            <a:r>
              <a:rPr lang="en-US" dirty="0" smtClean="0"/>
              <a:t> </a:t>
            </a:r>
            <a:r>
              <a:rPr lang="en-US" dirty="0" err="1" smtClean="0"/>
              <a:t>dezvoltării</a:t>
            </a:r>
            <a:r>
              <a:rPr lang="en-US" dirty="0" smtClean="0"/>
              <a:t> </a:t>
            </a:r>
            <a:r>
              <a:rPr lang="en-US" dirty="0" err="1" smtClean="0"/>
              <a:t>conceptului</a:t>
            </a:r>
            <a:r>
              <a:rPr lang="en-US" dirty="0" smtClean="0"/>
              <a:t> </a:t>
            </a:r>
            <a:r>
              <a:rPr lang="en-US" i="1" dirty="0" err="1" smtClean="0"/>
              <a:t>covor</a:t>
            </a:r>
            <a:r>
              <a:rPr lang="en-US" i="1" dirty="0" smtClean="0"/>
              <a:t> </a:t>
            </a:r>
            <a:r>
              <a:rPr lang="en-US" i="1" dirty="0" err="1" smtClean="0"/>
              <a:t>moldovenesc</a:t>
            </a:r>
            <a:r>
              <a:rPr lang="en-US" i="1" dirty="0" smtClean="0"/>
              <a:t>;</a:t>
            </a:r>
            <a:endParaRPr lang="ru-RU" dirty="0" smtClean="0"/>
          </a:p>
          <a:p>
            <a:pPr>
              <a:buNone/>
            </a:pPr>
            <a:r>
              <a:rPr lang="en-US" dirty="0" smtClean="0"/>
              <a:t>- </a:t>
            </a:r>
            <a:r>
              <a:rPr lang="en-US" dirty="0" err="1" smtClean="0"/>
              <a:t>aspecte</a:t>
            </a:r>
            <a:r>
              <a:rPr lang="en-US" dirty="0" smtClean="0"/>
              <a:t> de </a:t>
            </a:r>
            <a:r>
              <a:rPr lang="en-US" dirty="0" err="1" smtClean="0"/>
              <a:t>comparare</a:t>
            </a:r>
            <a:r>
              <a:rPr lang="en-US" dirty="0" smtClean="0"/>
              <a:t> a </a:t>
            </a:r>
            <a:r>
              <a:rPr lang="en-US" dirty="0" err="1" smtClean="0"/>
              <a:t>modelelor</a:t>
            </a:r>
            <a:r>
              <a:rPr lang="en-US" dirty="0" smtClean="0"/>
              <a:t> de </a:t>
            </a:r>
            <a:r>
              <a:rPr lang="en-US" dirty="0" err="1" smtClean="0"/>
              <a:t>covoare</a:t>
            </a:r>
            <a:r>
              <a:rPr lang="en-US" dirty="0" smtClean="0"/>
              <a:t> din </a:t>
            </a:r>
            <a:r>
              <a:rPr lang="en-US" dirty="0" err="1" smtClean="0"/>
              <a:t>Republica</a:t>
            </a:r>
            <a:r>
              <a:rPr lang="en-US" dirty="0" smtClean="0"/>
              <a:t> Moldova </a:t>
            </a:r>
            <a:r>
              <a:rPr lang="en-US" dirty="0" err="1" smtClean="0"/>
              <a:t>și</a:t>
            </a:r>
            <a:r>
              <a:rPr lang="en-US" dirty="0" smtClean="0"/>
              <a:t> </a:t>
            </a:r>
            <a:r>
              <a:rPr lang="en-US" dirty="0" err="1" smtClean="0"/>
              <a:t>România</a:t>
            </a:r>
            <a:r>
              <a:rPr lang="en-US" dirty="0" smtClean="0"/>
              <a:t>; </a:t>
            </a:r>
            <a:endParaRPr lang="ru-RU" dirty="0" smtClean="0"/>
          </a:p>
          <a:p>
            <a:pPr>
              <a:buNone/>
            </a:pPr>
            <a:r>
              <a:rPr lang="en-US" dirty="0" smtClean="0"/>
              <a:t>- </a:t>
            </a:r>
            <a:r>
              <a:rPr lang="en-US" dirty="0" err="1" smtClean="0"/>
              <a:t>modele</a:t>
            </a:r>
            <a:r>
              <a:rPr lang="en-US" dirty="0" smtClean="0"/>
              <a:t> </a:t>
            </a:r>
            <a:r>
              <a:rPr lang="en-US" dirty="0" err="1" smtClean="0"/>
              <a:t>noi</a:t>
            </a:r>
            <a:r>
              <a:rPr lang="en-US" dirty="0" smtClean="0"/>
              <a:t> de </a:t>
            </a:r>
            <a:r>
              <a:rPr lang="en-US" dirty="0" err="1" smtClean="0"/>
              <a:t>covoare</a:t>
            </a:r>
            <a:r>
              <a:rPr lang="en-US" dirty="0" smtClean="0"/>
              <a:t>; </a:t>
            </a:r>
            <a:endParaRPr lang="ru-RU" dirty="0" smtClean="0"/>
          </a:p>
          <a:p>
            <a:pPr>
              <a:buNone/>
            </a:pPr>
            <a:r>
              <a:rPr lang="en-US" dirty="0" smtClean="0"/>
              <a:t>- </a:t>
            </a:r>
            <a:r>
              <a:rPr lang="en-US" dirty="0" err="1" smtClean="0"/>
              <a:t>expoziții</a:t>
            </a:r>
            <a:r>
              <a:rPr lang="en-US" dirty="0" smtClean="0"/>
              <a:t> ale </a:t>
            </a:r>
            <a:r>
              <a:rPr lang="en-US" dirty="0" err="1" smtClean="0"/>
              <a:t>covoarelor</a:t>
            </a:r>
            <a:r>
              <a:rPr lang="en-US" dirty="0" smtClean="0"/>
              <a:t> din </a:t>
            </a:r>
            <a:r>
              <a:rPr lang="en-US" dirty="0" err="1" smtClean="0"/>
              <a:t>localitate</a:t>
            </a:r>
            <a:r>
              <a:rPr lang="en-US" dirty="0" smtClean="0"/>
              <a:t>; </a:t>
            </a:r>
            <a:endParaRPr lang="ru-RU" dirty="0" smtClean="0"/>
          </a:p>
          <a:p>
            <a:pPr>
              <a:buNone/>
            </a:pPr>
            <a:r>
              <a:rPr lang="en-US" dirty="0" smtClean="0"/>
              <a:t>- </a:t>
            </a:r>
            <a:r>
              <a:rPr lang="en-US" dirty="0" err="1" smtClean="0"/>
              <a:t>evidențierea</a:t>
            </a:r>
            <a:r>
              <a:rPr lang="en-US" dirty="0" smtClean="0"/>
              <a:t> </a:t>
            </a:r>
            <a:r>
              <a:rPr lang="en-US" dirty="0" err="1" smtClean="0"/>
              <a:t>importanței</a:t>
            </a:r>
            <a:r>
              <a:rPr lang="en-US" dirty="0" smtClean="0"/>
              <a:t> </a:t>
            </a:r>
            <a:r>
              <a:rPr lang="en-US" dirty="0" err="1" smtClean="0"/>
              <a:t>covorului</a:t>
            </a:r>
            <a:r>
              <a:rPr lang="en-US" dirty="0" smtClean="0"/>
              <a:t> </a:t>
            </a:r>
            <a:r>
              <a:rPr lang="en-US" dirty="0" err="1" smtClean="0"/>
              <a:t>pentru</a:t>
            </a:r>
            <a:r>
              <a:rPr lang="en-US" dirty="0" smtClean="0"/>
              <a:t> </a:t>
            </a:r>
            <a:r>
              <a:rPr lang="en-US" dirty="0" err="1" smtClean="0"/>
              <a:t>societate</a:t>
            </a:r>
            <a:r>
              <a:rPr lang="en-US" dirty="0" smtClean="0"/>
              <a:t>;</a:t>
            </a:r>
            <a:endParaRPr lang="ru-RU" dirty="0" smtClean="0"/>
          </a:p>
          <a:p>
            <a:pPr>
              <a:buNone/>
            </a:pPr>
            <a:r>
              <a:rPr lang="en-US" dirty="0" smtClean="0"/>
              <a:t>- </a:t>
            </a:r>
            <a:r>
              <a:rPr lang="en-US" dirty="0" err="1" smtClean="0"/>
              <a:t>evidențierea</a:t>
            </a:r>
            <a:r>
              <a:rPr lang="en-US" dirty="0" smtClean="0"/>
              <a:t> </a:t>
            </a:r>
            <a:r>
              <a:rPr lang="en-US" dirty="0" err="1" smtClean="0"/>
              <a:t>rolului</a:t>
            </a:r>
            <a:r>
              <a:rPr lang="en-US" dirty="0" smtClean="0"/>
              <a:t> </a:t>
            </a:r>
            <a:r>
              <a:rPr lang="en-US" dirty="0" err="1" smtClean="0"/>
              <a:t>covorului</a:t>
            </a:r>
            <a:r>
              <a:rPr lang="en-US" dirty="0" smtClean="0"/>
              <a:t> </a:t>
            </a:r>
            <a:r>
              <a:rPr lang="en-US" dirty="0" err="1" smtClean="0"/>
              <a:t>în</a:t>
            </a:r>
            <a:r>
              <a:rPr lang="en-US" dirty="0" smtClean="0"/>
              <a:t> </a:t>
            </a:r>
            <a:r>
              <a:rPr lang="en-US" dirty="0" err="1" smtClean="0"/>
              <a:t>operele</a:t>
            </a:r>
            <a:r>
              <a:rPr lang="en-US" dirty="0" smtClean="0"/>
              <a:t> de </a:t>
            </a:r>
            <a:r>
              <a:rPr lang="en-US" dirty="0" err="1" smtClean="0"/>
              <a:t>artă</a:t>
            </a:r>
            <a:r>
              <a:rPr lang="en-US" dirty="0" smtClean="0"/>
              <a:t>. </a:t>
            </a:r>
            <a:endParaRPr lang="ru-RU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14290"/>
            <a:ext cx="8229600" cy="5911873"/>
          </a:xfrm>
        </p:spPr>
        <p:txBody>
          <a:bodyPr>
            <a:normAutofit fontScale="92500" lnSpcReduction="20000"/>
          </a:bodyPr>
          <a:lstStyle/>
          <a:p>
            <a:pPr lvl="0">
              <a:buNone/>
            </a:pPr>
            <a:r>
              <a:rPr lang="en-US" b="1" i="1" dirty="0" err="1" smtClean="0"/>
              <a:t>Tehnologii</a:t>
            </a:r>
            <a:r>
              <a:rPr lang="en-US" b="1" i="1" dirty="0" smtClean="0"/>
              <a:t>:</a:t>
            </a:r>
            <a:r>
              <a:rPr lang="en-US" dirty="0" smtClean="0"/>
              <a:t> </a:t>
            </a:r>
            <a:r>
              <a:rPr lang="en-US" dirty="0" err="1" smtClean="0"/>
              <a:t>tehnologii</a:t>
            </a:r>
            <a:r>
              <a:rPr lang="en-US" dirty="0" smtClean="0"/>
              <a:t> </a:t>
            </a:r>
            <a:r>
              <a:rPr lang="en-US" dirty="0" err="1" smtClean="0"/>
              <a:t>digitale</a:t>
            </a:r>
            <a:r>
              <a:rPr lang="en-US" dirty="0" smtClean="0"/>
              <a:t>, </a:t>
            </a:r>
            <a:r>
              <a:rPr lang="en-US" dirty="0" err="1" smtClean="0"/>
              <a:t>utilizarea</a:t>
            </a:r>
            <a:r>
              <a:rPr lang="en-US" dirty="0" smtClean="0"/>
              <a:t> </a:t>
            </a:r>
            <a:r>
              <a:rPr lang="en-US" dirty="0" err="1" smtClean="0"/>
              <a:t>camerei</a:t>
            </a:r>
            <a:r>
              <a:rPr lang="en-US" dirty="0" smtClean="0"/>
              <a:t> video, </a:t>
            </a:r>
            <a:r>
              <a:rPr lang="en-US" dirty="0" err="1" smtClean="0"/>
              <a:t>calculatorul</a:t>
            </a:r>
            <a:r>
              <a:rPr lang="en-US" dirty="0" smtClean="0"/>
              <a:t>, </a:t>
            </a:r>
            <a:r>
              <a:rPr lang="en-US" dirty="0" err="1" smtClean="0"/>
              <a:t>Internetul</a:t>
            </a:r>
            <a:r>
              <a:rPr lang="en-US" dirty="0" smtClean="0"/>
              <a:t>, </a:t>
            </a:r>
            <a:r>
              <a:rPr lang="en-US" dirty="0" err="1" smtClean="0"/>
              <a:t>excursii</a:t>
            </a:r>
            <a:r>
              <a:rPr lang="en-US" dirty="0" smtClean="0"/>
              <a:t>, master-</a:t>
            </a:r>
            <a:r>
              <a:rPr lang="en-US" dirty="0" err="1" smtClean="0"/>
              <a:t>clas</a:t>
            </a:r>
            <a:r>
              <a:rPr lang="en-US" dirty="0" smtClean="0"/>
              <a:t> </a:t>
            </a:r>
            <a:r>
              <a:rPr lang="en-US" dirty="0" err="1" smtClean="0"/>
              <a:t>ș.a</a:t>
            </a:r>
            <a:r>
              <a:rPr lang="en-US" dirty="0" smtClean="0"/>
              <a:t>. </a:t>
            </a:r>
            <a:endParaRPr lang="ru-RU" dirty="0" smtClean="0"/>
          </a:p>
          <a:p>
            <a:pPr lvl="0">
              <a:buNone/>
            </a:pPr>
            <a:r>
              <a:rPr lang="ru-RU" b="1" dirty="0" err="1" smtClean="0"/>
              <a:t>Perioada</a:t>
            </a:r>
            <a:r>
              <a:rPr lang="ru-RU" b="1" dirty="0" smtClean="0"/>
              <a:t> </a:t>
            </a:r>
            <a:r>
              <a:rPr lang="ru-RU" b="1" dirty="0" err="1" smtClean="0"/>
              <a:t>realizării</a:t>
            </a:r>
            <a:r>
              <a:rPr lang="ru-RU" b="1" dirty="0" smtClean="0"/>
              <a:t> </a:t>
            </a:r>
            <a:r>
              <a:rPr lang="ru-RU" b="1" dirty="0" err="1" smtClean="0"/>
              <a:t>proiectului</a:t>
            </a:r>
            <a:r>
              <a:rPr lang="ru-RU" dirty="0" smtClean="0"/>
              <a:t>:    2 </a:t>
            </a:r>
            <a:r>
              <a:rPr lang="ru-RU" dirty="0" err="1" smtClean="0"/>
              <a:t>luni</a:t>
            </a:r>
            <a:r>
              <a:rPr lang="en-US" dirty="0" smtClean="0"/>
              <a:t>. </a:t>
            </a:r>
            <a:endParaRPr lang="ru-RU" dirty="0" smtClean="0"/>
          </a:p>
          <a:p>
            <a:pPr lvl="0">
              <a:buNone/>
            </a:pPr>
            <a:r>
              <a:rPr lang="ru-RU" b="1" i="1" dirty="0" smtClean="0"/>
              <a:t>P</a:t>
            </a:r>
            <a:r>
              <a:rPr lang="en-US" b="1" i="1" dirty="0" err="1" smtClean="0"/>
              <a:t>rezentare</a:t>
            </a:r>
            <a:r>
              <a:rPr lang="ru-RU" b="1" i="1" dirty="0" err="1" smtClean="0"/>
              <a:t>a</a:t>
            </a:r>
            <a:r>
              <a:rPr lang="ru-RU" b="1" i="1" dirty="0" smtClean="0"/>
              <a:t> </a:t>
            </a:r>
            <a:r>
              <a:rPr lang="ru-RU" b="1" i="1" dirty="0" err="1" smtClean="0"/>
              <a:t>rezultatelor</a:t>
            </a:r>
            <a:r>
              <a:rPr lang="ru-RU" b="1" dirty="0" smtClean="0"/>
              <a:t>:</a:t>
            </a:r>
            <a:endParaRPr lang="ru-RU" dirty="0" smtClean="0"/>
          </a:p>
          <a:p>
            <a:pPr>
              <a:buNone/>
            </a:pPr>
            <a:r>
              <a:rPr lang="en-US" dirty="0" smtClean="0"/>
              <a:t>-   </a:t>
            </a:r>
            <a:r>
              <a:rPr lang="en-US" dirty="0" err="1" smtClean="0"/>
              <a:t>Activitate</a:t>
            </a:r>
            <a:r>
              <a:rPr lang="en-US" dirty="0" smtClean="0"/>
              <a:t> </a:t>
            </a:r>
            <a:r>
              <a:rPr lang="en-US" dirty="0" err="1" smtClean="0"/>
              <a:t>desfășurată</a:t>
            </a:r>
            <a:r>
              <a:rPr lang="en-US" dirty="0" smtClean="0"/>
              <a:t>, </a:t>
            </a:r>
            <a:r>
              <a:rPr lang="en-US" dirty="0" err="1" smtClean="0"/>
              <a:t>în</a:t>
            </a:r>
            <a:r>
              <a:rPr lang="en-US" dirty="0" smtClean="0"/>
              <a:t> </a:t>
            </a:r>
            <a:r>
              <a:rPr lang="en-US" dirty="0" err="1" smtClean="0"/>
              <a:t>baza</a:t>
            </a:r>
            <a:r>
              <a:rPr lang="en-US" dirty="0" smtClean="0"/>
              <a:t> </a:t>
            </a:r>
            <a:r>
              <a:rPr lang="en-US" dirty="0" err="1" smtClean="0"/>
              <a:t>scenariului</a:t>
            </a:r>
            <a:r>
              <a:rPr lang="en-US" dirty="0" smtClean="0"/>
              <a:t> </a:t>
            </a:r>
            <a:r>
              <a:rPr lang="en-US" dirty="0" err="1" smtClean="0"/>
              <a:t>elaborat</a:t>
            </a:r>
            <a:r>
              <a:rPr lang="en-US" dirty="0" smtClean="0"/>
              <a:t>,  </a:t>
            </a:r>
            <a:r>
              <a:rPr lang="en-US" dirty="0" err="1" smtClean="0"/>
              <a:t>în</a:t>
            </a:r>
            <a:r>
              <a:rPr lang="en-US" dirty="0" smtClean="0"/>
              <a:t> mod </a:t>
            </a:r>
            <a:r>
              <a:rPr lang="en-US" dirty="0" err="1" smtClean="0"/>
              <a:t>festiv</a:t>
            </a:r>
            <a:r>
              <a:rPr lang="en-US" dirty="0" smtClean="0"/>
              <a:t> </a:t>
            </a:r>
            <a:r>
              <a:rPr lang="en-US" dirty="0" err="1" smtClean="0"/>
              <a:t>după</a:t>
            </a:r>
            <a:r>
              <a:rPr lang="en-US" dirty="0" smtClean="0"/>
              <a:t> ore, </a:t>
            </a:r>
            <a:r>
              <a:rPr lang="en-US" dirty="0" err="1" smtClean="0"/>
              <a:t>utilizând</a:t>
            </a:r>
            <a:r>
              <a:rPr lang="en-US" dirty="0" smtClean="0"/>
              <a:t> </a:t>
            </a:r>
            <a:r>
              <a:rPr lang="en-US" dirty="0" err="1" smtClean="0"/>
              <a:t>prezentări</a:t>
            </a:r>
            <a:r>
              <a:rPr lang="en-US" dirty="0" smtClean="0"/>
              <a:t> Power Point, video, </a:t>
            </a:r>
            <a:r>
              <a:rPr lang="en-US" dirty="0" err="1" smtClean="0"/>
              <a:t>opere</a:t>
            </a:r>
            <a:r>
              <a:rPr lang="en-US" dirty="0" smtClean="0"/>
              <a:t> de </a:t>
            </a:r>
            <a:r>
              <a:rPr lang="en-US" dirty="0" err="1" smtClean="0"/>
              <a:t>artă</a:t>
            </a:r>
            <a:r>
              <a:rPr lang="en-US" dirty="0" smtClean="0"/>
              <a:t>, </a:t>
            </a:r>
            <a:r>
              <a:rPr lang="en-US" dirty="0" err="1" smtClean="0"/>
              <a:t>modele</a:t>
            </a:r>
            <a:r>
              <a:rPr lang="en-US" dirty="0" smtClean="0"/>
              <a:t>, </a:t>
            </a:r>
            <a:r>
              <a:rPr lang="en-US" dirty="0" err="1" smtClean="0"/>
              <a:t>expoziții</a:t>
            </a:r>
            <a:r>
              <a:rPr lang="en-US" dirty="0" smtClean="0"/>
              <a:t>, </a:t>
            </a:r>
            <a:r>
              <a:rPr lang="en-US" dirty="0" err="1" smtClean="0"/>
              <a:t>scenete</a:t>
            </a:r>
            <a:r>
              <a:rPr lang="en-US" dirty="0" smtClean="0"/>
              <a:t> </a:t>
            </a:r>
            <a:r>
              <a:rPr lang="en-US" dirty="0" err="1" smtClean="0"/>
              <a:t>literare</a:t>
            </a:r>
            <a:r>
              <a:rPr lang="en-US" dirty="0" smtClean="0"/>
              <a:t>, </a:t>
            </a:r>
            <a:r>
              <a:rPr lang="en-US" dirty="0" err="1" smtClean="0"/>
              <a:t>poezii</a:t>
            </a:r>
            <a:r>
              <a:rPr lang="en-US" dirty="0" smtClean="0"/>
              <a:t>, </a:t>
            </a:r>
            <a:r>
              <a:rPr lang="en-US" dirty="0" err="1" smtClean="0"/>
              <a:t>poeme</a:t>
            </a:r>
            <a:r>
              <a:rPr lang="en-US" dirty="0" smtClean="0"/>
              <a:t> </a:t>
            </a:r>
            <a:r>
              <a:rPr lang="en-US" dirty="0" err="1" smtClean="0"/>
              <a:t>dedidacte</a:t>
            </a:r>
            <a:r>
              <a:rPr lang="en-US" dirty="0" smtClean="0"/>
              <a:t> </a:t>
            </a:r>
            <a:r>
              <a:rPr lang="en-US" dirty="0" err="1" smtClean="0"/>
              <a:t>covorului</a:t>
            </a:r>
            <a:r>
              <a:rPr lang="en-US" dirty="0" smtClean="0"/>
              <a:t> etc. </a:t>
            </a:r>
            <a:endParaRPr lang="ru-RU" dirty="0" smtClean="0"/>
          </a:p>
          <a:p>
            <a:pPr>
              <a:buNone/>
            </a:pPr>
            <a:r>
              <a:rPr lang="en-US" dirty="0" smtClean="0"/>
              <a:t> -  </a:t>
            </a:r>
            <a:r>
              <a:rPr lang="en-US" dirty="0" err="1" smtClean="0"/>
              <a:t>Echipele</a:t>
            </a:r>
            <a:r>
              <a:rPr lang="en-US" dirty="0" smtClean="0"/>
              <a:t> </a:t>
            </a:r>
            <a:r>
              <a:rPr lang="en-US" dirty="0" err="1" smtClean="0"/>
              <a:t>vor</a:t>
            </a:r>
            <a:r>
              <a:rPr lang="en-US" dirty="0" smtClean="0"/>
              <a:t> </a:t>
            </a:r>
            <a:r>
              <a:rPr lang="en-US" dirty="0" err="1" smtClean="0"/>
              <a:t>prezenta</a:t>
            </a:r>
            <a:r>
              <a:rPr lang="en-US" dirty="0" smtClean="0"/>
              <a:t> </a:t>
            </a:r>
            <a:r>
              <a:rPr lang="en-US" dirty="0" err="1" smtClean="0"/>
              <a:t>produsele</a:t>
            </a:r>
            <a:r>
              <a:rPr lang="en-US" dirty="0" smtClean="0"/>
              <a:t>, </a:t>
            </a:r>
            <a:r>
              <a:rPr lang="en-US" dirty="0" err="1" smtClean="0"/>
              <a:t>rezultatele</a:t>
            </a:r>
            <a:r>
              <a:rPr lang="en-US" dirty="0" smtClean="0"/>
              <a:t> </a:t>
            </a:r>
            <a:r>
              <a:rPr lang="en-US" dirty="0" err="1" smtClean="0"/>
              <a:t>obținute</a:t>
            </a:r>
            <a:r>
              <a:rPr lang="en-US" dirty="0" smtClean="0"/>
              <a:t> </a:t>
            </a:r>
            <a:r>
              <a:rPr lang="en-US" dirty="0" err="1" smtClean="0"/>
              <a:t>juriului</a:t>
            </a:r>
            <a:r>
              <a:rPr lang="en-US" dirty="0" smtClean="0"/>
              <a:t> format din cadre </a:t>
            </a:r>
            <a:r>
              <a:rPr lang="en-US" dirty="0" err="1" smtClean="0"/>
              <a:t>didactice</a:t>
            </a:r>
            <a:r>
              <a:rPr lang="en-US" dirty="0" smtClean="0"/>
              <a:t>, </a:t>
            </a:r>
            <a:r>
              <a:rPr lang="en-US" dirty="0" err="1" smtClean="0"/>
              <a:t>ingineri</a:t>
            </a:r>
            <a:r>
              <a:rPr lang="en-US" dirty="0" smtClean="0"/>
              <a:t>, </a:t>
            </a:r>
            <a:r>
              <a:rPr lang="en-US" dirty="0" err="1" smtClean="0"/>
              <a:t>tehnologi</a:t>
            </a:r>
            <a:r>
              <a:rPr lang="en-US" dirty="0" smtClean="0"/>
              <a:t>, </a:t>
            </a:r>
            <a:r>
              <a:rPr lang="en-US" dirty="0" err="1" smtClean="0"/>
              <a:t>specialiști</a:t>
            </a:r>
            <a:r>
              <a:rPr lang="en-US" dirty="0" smtClean="0"/>
              <a:t> </a:t>
            </a:r>
            <a:r>
              <a:rPr lang="en-US" dirty="0" err="1" smtClean="0"/>
              <a:t>în</a:t>
            </a:r>
            <a:r>
              <a:rPr lang="en-US" dirty="0" smtClean="0"/>
              <a:t> </a:t>
            </a:r>
            <a:r>
              <a:rPr lang="en-US" dirty="0" err="1" smtClean="0"/>
              <a:t>domeniul</a:t>
            </a:r>
            <a:r>
              <a:rPr lang="en-US" dirty="0" smtClean="0"/>
              <a:t> </a:t>
            </a:r>
            <a:r>
              <a:rPr lang="en-US" dirty="0" err="1" smtClean="0"/>
              <a:t>respectiv</a:t>
            </a:r>
            <a:r>
              <a:rPr lang="en-US" dirty="0" smtClean="0"/>
              <a:t>. </a:t>
            </a:r>
            <a:endParaRPr lang="ru-RU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o-MD" sz="3600" b="1" i="1" dirty="0" smtClean="0">
                <a:solidFill>
                  <a:srgbClr val="FF0000"/>
                </a:solidFill>
              </a:rPr>
              <a:t>EVALUAREA</a:t>
            </a:r>
            <a:endParaRPr lang="ru-RU" sz="3600" b="1" i="1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285860"/>
            <a:ext cx="8229600" cy="4840303"/>
          </a:xfrm>
        </p:spPr>
        <p:txBody>
          <a:bodyPr>
            <a:normAutofit fontScale="55000" lnSpcReduction="20000"/>
          </a:bodyPr>
          <a:lstStyle/>
          <a:p>
            <a:r>
              <a:rPr lang="ro-RO" dirty="0" smtClean="0"/>
              <a:t>Evaluarea proiectului se face în raport cu următoarele criterii:</a:t>
            </a:r>
            <a:endParaRPr lang="ru-RU" dirty="0" smtClean="0"/>
          </a:p>
          <a:p>
            <a:pPr lvl="1"/>
            <a:r>
              <a:rPr lang="en-US" b="1" i="1" dirty="0" err="1" smtClean="0">
                <a:solidFill>
                  <a:srgbClr val="0070C0"/>
                </a:solidFill>
              </a:rPr>
              <a:t>validitatea</a:t>
            </a:r>
            <a:r>
              <a:rPr lang="en-US" b="1" i="1" dirty="0" smtClean="0">
                <a:solidFill>
                  <a:srgbClr val="0070C0"/>
                </a:solidFill>
              </a:rPr>
              <a:t> </a:t>
            </a:r>
            <a:r>
              <a:rPr lang="en-US" b="1" i="1" dirty="0" err="1" smtClean="0">
                <a:solidFill>
                  <a:srgbClr val="0070C0"/>
                </a:solidFill>
              </a:rPr>
              <a:t>proiectului</a:t>
            </a:r>
            <a:r>
              <a:rPr lang="en-US" b="1" i="1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/>
              <a:t>vizează</a:t>
            </a:r>
            <a:r>
              <a:rPr lang="en-US" dirty="0" smtClean="0"/>
              <a:t> </a:t>
            </a:r>
            <a:r>
              <a:rPr lang="en-US" dirty="0" err="1" smtClean="0"/>
              <a:t>gradul</a:t>
            </a:r>
            <a:r>
              <a:rPr lang="en-US" dirty="0" smtClean="0"/>
              <a:t> </a:t>
            </a:r>
            <a:r>
              <a:rPr lang="en-US" dirty="0" err="1" smtClean="0"/>
              <a:t>în</a:t>
            </a:r>
            <a:r>
              <a:rPr lang="en-US" dirty="0" smtClean="0"/>
              <a:t> care </a:t>
            </a:r>
            <a:r>
              <a:rPr lang="en-US" dirty="0" err="1" smtClean="0"/>
              <a:t>acesta</a:t>
            </a:r>
            <a:r>
              <a:rPr lang="en-US" dirty="0" smtClean="0"/>
              <a:t> </a:t>
            </a:r>
            <a:r>
              <a:rPr lang="en-US" dirty="0" err="1" smtClean="0"/>
              <a:t>acoperă</a:t>
            </a:r>
            <a:r>
              <a:rPr lang="en-US" dirty="0" smtClean="0"/>
              <a:t> </a:t>
            </a:r>
            <a:r>
              <a:rPr lang="en-US" dirty="0" err="1" smtClean="0"/>
              <a:t>unitar</a:t>
            </a:r>
            <a:r>
              <a:rPr lang="en-US" dirty="0" smtClean="0"/>
              <a:t> </a:t>
            </a:r>
            <a:r>
              <a:rPr lang="en-US" dirty="0" err="1" smtClean="0"/>
              <a:t>și</a:t>
            </a:r>
            <a:r>
              <a:rPr lang="en-US" dirty="0" smtClean="0"/>
              <a:t> </a:t>
            </a:r>
            <a:r>
              <a:rPr lang="en-US" dirty="0" err="1" smtClean="0"/>
              <a:t>coerent</a:t>
            </a:r>
            <a:r>
              <a:rPr lang="en-US" dirty="0" smtClean="0"/>
              <a:t>, logic </a:t>
            </a:r>
            <a:r>
              <a:rPr lang="en-US" dirty="0" err="1" smtClean="0"/>
              <a:t>și</a:t>
            </a:r>
            <a:r>
              <a:rPr lang="en-US" dirty="0" smtClean="0"/>
              <a:t> </a:t>
            </a:r>
            <a:r>
              <a:rPr lang="en-US" dirty="0" err="1" smtClean="0"/>
              <a:t>argumentat</a:t>
            </a:r>
            <a:r>
              <a:rPr lang="en-US" dirty="0" smtClean="0"/>
              <a:t> </a:t>
            </a:r>
            <a:r>
              <a:rPr lang="en-US" dirty="0" err="1" smtClean="0"/>
              <a:t>tema</a:t>
            </a:r>
            <a:r>
              <a:rPr lang="en-US" dirty="0" smtClean="0"/>
              <a:t> </a:t>
            </a:r>
            <a:r>
              <a:rPr lang="en-US" dirty="0" err="1" smtClean="0"/>
              <a:t>propusă</a:t>
            </a:r>
            <a:r>
              <a:rPr lang="en-US" dirty="0" smtClean="0"/>
              <a:t>;</a:t>
            </a:r>
            <a:endParaRPr lang="ru-RU" sz="2400" dirty="0" smtClean="0"/>
          </a:p>
          <a:p>
            <a:pPr lvl="1"/>
            <a:r>
              <a:rPr lang="en-US" b="1" i="1" dirty="0" err="1" smtClean="0">
                <a:solidFill>
                  <a:srgbClr val="0070C0"/>
                </a:solidFill>
              </a:rPr>
              <a:t>completitudinea</a:t>
            </a:r>
            <a:r>
              <a:rPr lang="en-US" b="1" i="1" dirty="0" smtClean="0">
                <a:solidFill>
                  <a:srgbClr val="0070C0"/>
                </a:solidFill>
              </a:rPr>
              <a:t> </a:t>
            </a:r>
            <a:r>
              <a:rPr lang="en-US" b="1" i="1" dirty="0" err="1" smtClean="0">
                <a:solidFill>
                  <a:srgbClr val="0070C0"/>
                </a:solidFill>
              </a:rPr>
              <a:t>proiectului</a:t>
            </a:r>
            <a:r>
              <a:rPr lang="en-US" b="1" i="1" dirty="0" smtClean="0">
                <a:solidFill>
                  <a:srgbClr val="0070C0"/>
                </a:solidFill>
              </a:rPr>
              <a:t> </a:t>
            </a:r>
            <a:r>
              <a:rPr lang="en-US" dirty="0" smtClean="0"/>
              <a:t>se </a:t>
            </a:r>
            <a:r>
              <a:rPr lang="en-US" dirty="0" err="1" smtClean="0"/>
              <a:t>reflectă</a:t>
            </a:r>
            <a:r>
              <a:rPr lang="en-US" dirty="0" smtClean="0"/>
              <a:t> </a:t>
            </a:r>
            <a:r>
              <a:rPr lang="en-US" dirty="0" err="1" smtClean="0"/>
              <a:t>în</a:t>
            </a:r>
            <a:r>
              <a:rPr lang="en-US" dirty="0" smtClean="0"/>
              <a:t> </a:t>
            </a:r>
            <a:r>
              <a:rPr lang="en-US" dirty="0" err="1" smtClean="0"/>
              <a:t>felul</a:t>
            </a:r>
            <a:r>
              <a:rPr lang="en-US" dirty="0" smtClean="0"/>
              <a:t> </a:t>
            </a:r>
            <a:r>
              <a:rPr lang="en-US" dirty="0" err="1" smtClean="0"/>
              <a:t>în</a:t>
            </a:r>
            <a:r>
              <a:rPr lang="en-US" dirty="0" smtClean="0"/>
              <a:t> care au </a:t>
            </a:r>
            <a:r>
              <a:rPr lang="en-US" dirty="0" err="1" smtClean="0"/>
              <a:t>fost</a:t>
            </a:r>
            <a:r>
              <a:rPr lang="en-US" dirty="0" smtClean="0"/>
              <a:t> </a:t>
            </a:r>
            <a:r>
              <a:rPr lang="en-US" dirty="0" err="1" smtClean="0"/>
              <a:t>evidențiate</a:t>
            </a:r>
            <a:r>
              <a:rPr lang="en-US" dirty="0" smtClean="0"/>
              <a:t> </a:t>
            </a:r>
            <a:r>
              <a:rPr lang="en-US" dirty="0" err="1" smtClean="0"/>
              <a:t>conexiunile</a:t>
            </a:r>
            <a:r>
              <a:rPr lang="en-US" dirty="0" smtClean="0"/>
              <a:t> </a:t>
            </a:r>
            <a:r>
              <a:rPr lang="en-US" dirty="0" err="1" smtClean="0"/>
              <a:t>și</a:t>
            </a:r>
            <a:r>
              <a:rPr lang="en-US" dirty="0" smtClean="0"/>
              <a:t> </a:t>
            </a:r>
            <a:r>
              <a:rPr lang="en-US" dirty="0" err="1" smtClean="0"/>
              <a:t>perspectivele</a:t>
            </a:r>
            <a:r>
              <a:rPr lang="en-US" dirty="0" smtClean="0"/>
              <a:t> </a:t>
            </a:r>
            <a:r>
              <a:rPr lang="en-US" dirty="0" err="1" smtClean="0"/>
              <a:t>transdisciplinare</a:t>
            </a:r>
            <a:r>
              <a:rPr lang="en-US" dirty="0" smtClean="0"/>
              <a:t> ale </a:t>
            </a:r>
            <a:r>
              <a:rPr lang="en-US" dirty="0" err="1" smtClean="0"/>
              <a:t>temei</a:t>
            </a:r>
            <a:r>
              <a:rPr lang="en-US" dirty="0" smtClean="0"/>
              <a:t>, </a:t>
            </a:r>
            <a:r>
              <a:rPr lang="en-US" dirty="0" err="1" smtClean="0"/>
              <a:t>competențele</a:t>
            </a:r>
            <a:r>
              <a:rPr lang="en-US" dirty="0" smtClean="0"/>
              <a:t> </a:t>
            </a:r>
            <a:r>
              <a:rPr lang="en-US" dirty="0" err="1" smtClean="0"/>
              <a:t>și</a:t>
            </a:r>
            <a:r>
              <a:rPr lang="en-US" dirty="0" smtClean="0"/>
              <a:t> </a:t>
            </a:r>
            <a:r>
              <a:rPr lang="en-US" dirty="0" err="1" smtClean="0"/>
              <a:t>abilitățile</a:t>
            </a:r>
            <a:r>
              <a:rPr lang="en-US" dirty="0" smtClean="0"/>
              <a:t> de </a:t>
            </a:r>
            <a:r>
              <a:rPr lang="en-US" dirty="0" err="1" smtClean="0"/>
              <a:t>ordin</a:t>
            </a:r>
            <a:r>
              <a:rPr lang="en-US" dirty="0" smtClean="0"/>
              <a:t> </a:t>
            </a:r>
            <a:r>
              <a:rPr lang="en-US" dirty="0" err="1" smtClean="0"/>
              <a:t>teoretic</a:t>
            </a:r>
            <a:r>
              <a:rPr lang="en-US" dirty="0" smtClean="0"/>
              <a:t> </a:t>
            </a:r>
            <a:r>
              <a:rPr lang="en-US" dirty="0" err="1" smtClean="0"/>
              <a:t>și</a:t>
            </a:r>
            <a:r>
              <a:rPr lang="en-US" dirty="0" smtClean="0"/>
              <a:t> </a:t>
            </a:r>
            <a:r>
              <a:rPr lang="en-US" dirty="0" err="1" smtClean="0"/>
              <a:t>practic</a:t>
            </a:r>
            <a:r>
              <a:rPr lang="en-US" dirty="0" smtClean="0"/>
              <a:t> </a:t>
            </a:r>
            <a:r>
              <a:rPr lang="en-US" dirty="0" err="1" smtClean="0"/>
              <a:t>și</a:t>
            </a:r>
            <a:r>
              <a:rPr lang="en-US" dirty="0" smtClean="0"/>
              <a:t> </a:t>
            </a:r>
            <a:r>
              <a:rPr lang="en-US" dirty="0" err="1" smtClean="0"/>
              <a:t>maniera</a:t>
            </a:r>
            <a:r>
              <a:rPr lang="en-US" dirty="0" smtClean="0"/>
              <a:t> </a:t>
            </a:r>
            <a:r>
              <a:rPr lang="en-US" dirty="0" err="1" smtClean="0"/>
              <a:t>în</a:t>
            </a:r>
            <a:r>
              <a:rPr lang="en-US" dirty="0" smtClean="0"/>
              <a:t> care </a:t>
            </a:r>
            <a:r>
              <a:rPr lang="en-US" dirty="0" err="1" smtClean="0"/>
              <a:t>acestea</a:t>
            </a:r>
            <a:r>
              <a:rPr lang="en-US" dirty="0" smtClean="0"/>
              <a:t> </a:t>
            </a:r>
            <a:r>
              <a:rPr lang="en-US" dirty="0" err="1" smtClean="0"/>
              <a:t>servesc</a:t>
            </a:r>
            <a:r>
              <a:rPr lang="en-US" dirty="0" smtClean="0"/>
              <a:t> </a:t>
            </a:r>
            <a:r>
              <a:rPr lang="en-US" dirty="0" err="1" smtClean="0"/>
              <a:t>conținutului</a:t>
            </a:r>
            <a:r>
              <a:rPr lang="en-US" dirty="0" smtClean="0"/>
              <a:t> </a:t>
            </a:r>
            <a:r>
              <a:rPr lang="en-US" dirty="0" err="1" smtClean="0"/>
              <a:t>științific</a:t>
            </a:r>
            <a:r>
              <a:rPr lang="en-US" dirty="0" smtClean="0"/>
              <a:t>;</a:t>
            </a:r>
            <a:endParaRPr lang="ru-RU" sz="2400" dirty="0" smtClean="0"/>
          </a:p>
          <a:p>
            <a:pPr lvl="1"/>
            <a:r>
              <a:rPr lang="en-US" b="1" i="1" dirty="0" err="1" smtClean="0">
                <a:solidFill>
                  <a:srgbClr val="0070C0"/>
                </a:solidFill>
              </a:rPr>
              <a:t>elaborarea</a:t>
            </a:r>
            <a:r>
              <a:rPr lang="en-US" b="1" i="1" dirty="0" smtClean="0">
                <a:solidFill>
                  <a:srgbClr val="0070C0"/>
                </a:solidFill>
              </a:rPr>
              <a:t> </a:t>
            </a:r>
            <a:r>
              <a:rPr lang="en-US" b="1" i="1" dirty="0" err="1" smtClean="0">
                <a:solidFill>
                  <a:srgbClr val="0070C0"/>
                </a:solidFill>
              </a:rPr>
              <a:t>şi</a:t>
            </a:r>
            <a:r>
              <a:rPr lang="en-US" b="1" i="1" dirty="0" smtClean="0">
                <a:solidFill>
                  <a:srgbClr val="0070C0"/>
                </a:solidFill>
              </a:rPr>
              <a:t> </a:t>
            </a:r>
            <a:r>
              <a:rPr lang="en-US" b="1" i="1" dirty="0" err="1" smtClean="0">
                <a:solidFill>
                  <a:srgbClr val="0070C0"/>
                </a:solidFill>
              </a:rPr>
              <a:t>structurarea</a:t>
            </a:r>
            <a:r>
              <a:rPr lang="en-US" b="1" i="1" dirty="0" smtClean="0">
                <a:solidFill>
                  <a:srgbClr val="0070C0"/>
                </a:solidFill>
              </a:rPr>
              <a:t> </a:t>
            </a:r>
            <a:r>
              <a:rPr lang="en-US" b="1" i="1" dirty="0" err="1" smtClean="0">
                <a:solidFill>
                  <a:srgbClr val="0070C0"/>
                </a:solidFill>
              </a:rPr>
              <a:t>proiectului</a:t>
            </a:r>
            <a:r>
              <a:rPr lang="en-US" b="1" i="1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/>
              <a:t>în</a:t>
            </a:r>
            <a:r>
              <a:rPr lang="en-US" dirty="0" smtClean="0"/>
              <a:t> </a:t>
            </a:r>
            <a:r>
              <a:rPr lang="en-US" dirty="0" err="1" smtClean="0"/>
              <a:t>ceea</a:t>
            </a:r>
            <a:r>
              <a:rPr lang="en-US" dirty="0" smtClean="0"/>
              <a:t> </a:t>
            </a:r>
            <a:r>
              <a:rPr lang="en-US" dirty="0" err="1" smtClean="0"/>
              <a:t>ce</a:t>
            </a:r>
            <a:r>
              <a:rPr lang="en-US" dirty="0" smtClean="0"/>
              <a:t> </a:t>
            </a:r>
            <a:r>
              <a:rPr lang="en-US" dirty="0" err="1" smtClean="0"/>
              <a:t>privește</a:t>
            </a:r>
            <a:r>
              <a:rPr lang="en-US" dirty="0" smtClean="0"/>
              <a:t> </a:t>
            </a:r>
            <a:r>
              <a:rPr lang="en-US" dirty="0" err="1" smtClean="0"/>
              <a:t>acuratețea</a:t>
            </a:r>
            <a:r>
              <a:rPr lang="en-US" dirty="0" smtClean="0"/>
              <a:t>, </a:t>
            </a:r>
            <a:r>
              <a:rPr lang="en-US" dirty="0" err="1" smtClean="0"/>
              <a:t>rigoarea</a:t>
            </a:r>
            <a:r>
              <a:rPr lang="en-US" dirty="0" smtClean="0"/>
              <a:t> </a:t>
            </a:r>
            <a:r>
              <a:rPr lang="en-US" dirty="0" err="1" smtClean="0"/>
              <a:t>și</a:t>
            </a:r>
            <a:r>
              <a:rPr lang="en-US" dirty="0" smtClean="0"/>
              <a:t> </a:t>
            </a:r>
            <a:r>
              <a:rPr lang="en-US" dirty="0" err="1" smtClean="0"/>
              <a:t>coerența</a:t>
            </a:r>
            <a:r>
              <a:rPr lang="en-US" dirty="0" smtClean="0"/>
              <a:t> </a:t>
            </a:r>
            <a:r>
              <a:rPr lang="en-US" dirty="0" err="1" smtClean="0"/>
              <a:t>demersului</a:t>
            </a:r>
            <a:r>
              <a:rPr lang="en-US" dirty="0" smtClean="0"/>
              <a:t> </a:t>
            </a:r>
            <a:r>
              <a:rPr lang="en-US" dirty="0" err="1" smtClean="0"/>
              <a:t>științific</a:t>
            </a:r>
            <a:r>
              <a:rPr lang="en-US" dirty="0" smtClean="0"/>
              <a:t>, </a:t>
            </a:r>
            <a:r>
              <a:rPr lang="en-US" dirty="0" err="1" smtClean="0"/>
              <a:t>logica</a:t>
            </a:r>
            <a:r>
              <a:rPr lang="en-US" dirty="0" smtClean="0"/>
              <a:t> </a:t>
            </a:r>
            <a:r>
              <a:rPr lang="en-US" dirty="0" err="1" smtClean="0"/>
              <a:t>și</a:t>
            </a:r>
            <a:r>
              <a:rPr lang="en-US" dirty="0" smtClean="0"/>
              <a:t> </a:t>
            </a:r>
            <a:r>
              <a:rPr lang="en-US" dirty="0" err="1" smtClean="0"/>
              <a:t>argumentarea</a:t>
            </a:r>
            <a:r>
              <a:rPr lang="en-US" dirty="0" smtClean="0"/>
              <a:t> </a:t>
            </a:r>
            <a:r>
              <a:rPr lang="en-US" dirty="0" err="1" smtClean="0"/>
              <a:t>ideilor</a:t>
            </a:r>
            <a:r>
              <a:rPr lang="en-US" dirty="0" smtClean="0"/>
              <a:t>, </a:t>
            </a:r>
            <a:r>
              <a:rPr lang="en-US" dirty="0" err="1" smtClean="0"/>
              <a:t>corectitudinea</a:t>
            </a:r>
            <a:r>
              <a:rPr lang="en-US" dirty="0" smtClean="0"/>
              <a:t> </a:t>
            </a:r>
            <a:r>
              <a:rPr lang="en-US" dirty="0" err="1" smtClean="0"/>
              <a:t>concluziilor</a:t>
            </a:r>
            <a:r>
              <a:rPr lang="en-US" dirty="0" smtClean="0"/>
              <a:t>;</a:t>
            </a:r>
            <a:endParaRPr lang="ru-RU" sz="2400" dirty="0" smtClean="0"/>
          </a:p>
          <a:p>
            <a:pPr lvl="1"/>
            <a:r>
              <a:rPr lang="en-US" b="1" i="1" dirty="0" err="1" smtClean="0">
                <a:solidFill>
                  <a:srgbClr val="0070C0"/>
                </a:solidFill>
              </a:rPr>
              <a:t>creativitatea</a:t>
            </a:r>
            <a:r>
              <a:rPr lang="en-US" i="1" dirty="0" smtClean="0"/>
              <a:t> </a:t>
            </a:r>
            <a:r>
              <a:rPr lang="en-US" dirty="0" err="1" smtClean="0"/>
              <a:t>vizează</a:t>
            </a:r>
            <a:r>
              <a:rPr lang="en-US" dirty="0" smtClean="0"/>
              <a:t> </a:t>
            </a:r>
            <a:r>
              <a:rPr lang="en-US" dirty="0" err="1" smtClean="0"/>
              <a:t>gradul</a:t>
            </a:r>
            <a:r>
              <a:rPr lang="en-US" dirty="0" smtClean="0"/>
              <a:t> de </a:t>
            </a:r>
            <a:r>
              <a:rPr lang="en-US" dirty="0" err="1" smtClean="0"/>
              <a:t>noutate</a:t>
            </a:r>
            <a:r>
              <a:rPr lang="en-US" dirty="0" smtClean="0"/>
              <a:t> </a:t>
            </a:r>
            <a:r>
              <a:rPr lang="en-US" dirty="0" err="1" smtClean="0"/>
              <a:t>pe</a:t>
            </a:r>
            <a:r>
              <a:rPr lang="en-US" dirty="0" smtClean="0"/>
              <a:t> care-l </a:t>
            </a:r>
            <a:r>
              <a:rPr lang="en-US" dirty="0" err="1" smtClean="0"/>
              <a:t>aduce</a:t>
            </a:r>
            <a:r>
              <a:rPr lang="en-US" dirty="0" smtClean="0"/>
              <a:t> </a:t>
            </a:r>
            <a:r>
              <a:rPr lang="en-US" dirty="0" err="1" smtClean="0"/>
              <a:t>proiectul</a:t>
            </a:r>
            <a:r>
              <a:rPr lang="en-US" dirty="0" smtClean="0"/>
              <a:t> </a:t>
            </a:r>
            <a:r>
              <a:rPr lang="en-US" dirty="0" err="1" smtClean="0"/>
              <a:t>în</a:t>
            </a:r>
            <a:r>
              <a:rPr lang="en-US" dirty="0" smtClean="0"/>
              <a:t> </a:t>
            </a:r>
            <a:r>
              <a:rPr lang="en-US" dirty="0" err="1" smtClean="0"/>
              <a:t>abordarea</a:t>
            </a:r>
            <a:r>
              <a:rPr lang="en-US" dirty="0" smtClean="0"/>
              <a:t> </a:t>
            </a:r>
            <a:r>
              <a:rPr lang="en-US" dirty="0" err="1" smtClean="0"/>
              <a:t>temei</a:t>
            </a:r>
            <a:r>
              <a:rPr lang="en-US" dirty="0" smtClean="0"/>
              <a:t> </a:t>
            </a:r>
            <a:r>
              <a:rPr lang="en-US" dirty="0" err="1" smtClean="0"/>
              <a:t>sau</a:t>
            </a:r>
            <a:r>
              <a:rPr lang="en-US" dirty="0" smtClean="0"/>
              <a:t> </a:t>
            </a:r>
            <a:r>
              <a:rPr lang="en-US" dirty="0" err="1" smtClean="0"/>
              <a:t>în</a:t>
            </a:r>
            <a:r>
              <a:rPr lang="en-US" dirty="0" smtClean="0"/>
              <a:t> </a:t>
            </a:r>
            <a:r>
              <a:rPr lang="en-US" dirty="0" err="1" smtClean="0"/>
              <a:t>soluționarea</a:t>
            </a:r>
            <a:r>
              <a:rPr lang="en-US" dirty="0" smtClean="0"/>
              <a:t> </a:t>
            </a:r>
            <a:r>
              <a:rPr lang="en-US" dirty="0" err="1" smtClean="0"/>
              <a:t>problemei</a:t>
            </a:r>
            <a:r>
              <a:rPr lang="en-US" dirty="0" smtClean="0"/>
              <a:t>;</a:t>
            </a:r>
            <a:endParaRPr lang="ru-RU" sz="2400" dirty="0" smtClean="0"/>
          </a:p>
          <a:p>
            <a:pPr lvl="1"/>
            <a:r>
              <a:rPr lang="en-US" b="1" i="1" dirty="0" err="1" smtClean="0">
                <a:solidFill>
                  <a:srgbClr val="0070C0"/>
                </a:solidFill>
              </a:rPr>
              <a:t>calitatea</a:t>
            </a:r>
            <a:r>
              <a:rPr lang="en-US" b="1" i="1" dirty="0" smtClean="0">
                <a:solidFill>
                  <a:srgbClr val="0070C0"/>
                </a:solidFill>
              </a:rPr>
              <a:t> </a:t>
            </a:r>
            <a:r>
              <a:rPr lang="en-US" b="1" i="1" dirty="0" err="1" smtClean="0">
                <a:solidFill>
                  <a:srgbClr val="0070C0"/>
                </a:solidFill>
              </a:rPr>
              <a:t>produsului</a:t>
            </a:r>
            <a:r>
              <a:rPr lang="en-US" b="1" i="1" dirty="0" smtClean="0">
                <a:solidFill>
                  <a:srgbClr val="0070C0"/>
                </a:solidFill>
              </a:rPr>
              <a:t> </a:t>
            </a:r>
            <a:r>
              <a:rPr lang="en-US" b="1" i="1" dirty="0" err="1" smtClean="0">
                <a:solidFill>
                  <a:srgbClr val="0070C0"/>
                </a:solidFill>
              </a:rPr>
              <a:t>obţinut</a:t>
            </a:r>
            <a:r>
              <a:rPr lang="en-US" b="1" i="1" dirty="0" smtClean="0">
                <a:solidFill>
                  <a:srgbClr val="0070C0"/>
                </a:solidFill>
              </a:rPr>
              <a:t> </a:t>
            </a:r>
            <a:r>
              <a:rPr lang="en-US" b="1" i="1" dirty="0" err="1" smtClean="0">
                <a:solidFill>
                  <a:srgbClr val="0070C0"/>
                </a:solidFill>
              </a:rPr>
              <a:t>şi</a:t>
            </a:r>
            <a:r>
              <a:rPr lang="en-US" b="1" i="1" dirty="0" smtClean="0">
                <a:solidFill>
                  <a:srgbClr val="0070C0"/>
                </a:solidFill>
              </a:rPr>
              <a:t> </a:t>
            </a:r>
            <a:r>
              <a:rPr lang="en-US" b="1" i="1" dirty="0" err="1" smtClean="0">
                <a:solidFill>
                  <a:srgbClr val="0070C0"/>
                </a:solidFill>
              </a:rPr>
              <a:t>eficienţa</a:t>
            </a:r>
            <a:r>
              <a:rPr lang="en-US" b="1" i="1" dirty="0" smtClean="0">
                <a:solidFill>
                  <a:srgbClr val="0070C0"/>
                </a:solidFill>
              </a:rPr>
              <a:t> </a:t>
            </a:r>
            <a:r>
              <a:rPr lang="en-US" b="1" i="1" dirty="0" err="1" smtClean="0">
                <a:solidFill>
                  <a:srgbClr val="0070C0"/>
                </a:solidFill>
              </a:rPr>
              <a:t>acestuia</a:t>
            </a:r>
            <a:r>
              <a:rPr lang="en-US" b="1" i="1" dirty="0" smtClean="0">
                <a:solidFill>
                  <a:srgbClr val="0070C0"/>
                </a:solidFill>
              </a:rPr>
              <a:t>;</a:t>
            </a:r>
            <a:endParaRPr lang="ru-RU" sz="2400" b="1" dirty="0" smtClean="0">
              <a:solidFill>
                <a:srgbClr val="0070C0"/>
              </a:solidFill>
            </a:endParaRPr>
          </a:p>
          <a:p>
            <a:pPr lvl="1"/>
            <a:r>
              <a:rPr lang="en-US" b="1" i="1" dirty="0" err="1" smtClean="0">
                <a:solidFill>
                  <a:srgbClr val="0070C0"/>
                </a:solidFill>
              </a:rPr>
              <a:t>prezentarea</a:t>
            </a:r>
            <a:r>
              <a:rPr lang="en-US" b="1" i="1" dirty="0" smtClean="0">
                <a:solidFill>
                  <a:srgbClr val="0070C0"/>
                </a:solidFill>
              </a:rPr>
              <a:t> </a:t>
            </a:r>
            <a:r>
              <a:rPr lang="en-US" b="1" i="1" dirty="0" err="1" smtClean="0">
                <a:solidFill>
                  <a:srgbClr val="0070C0"/>
                </a:solidFill>
              </a:rPr>
              <a:t>şi</a:t>
            </a:r>
            <a:r>
              <a:rPr lang="en-US" b="1" i="1" dirty="0" smtClean="0">
                <a:solidFill>
                  <a:srgbClr val="0070C0"/>
                </a:solidFill>
              </a:rPr>
              <a:t> </a:t>
            </a:r>
            <a:r>
              <a:rPr lang="en-US" b="1" i="1" dirty="0" err="1" smtClean="0">
                <a:solidFill>
                  <a:srgbClr val="0070C0"/>
                </a:solidFill>
              </a:rPr>
              <a:t>susţinerea</a:t>
            </a:r>
            <a:r>
              <a:rPr lang="en-US" b="1" i="1" dirty="0" smtClean="0">
                <a:solidFill>
                  <a:srgbClr val="0070C0"/>
                </a:solidFill>
              </a:rPr>
              <a:t> </a:t>
            </a:r>
            <a:r>
              <a:rPr lang="en-US" b="1" i="1" dirty="0" err="1" smtClean="0">
                <a:solidFill>
                  <a:srgbClr val="0070C0"/>
                </a:solidFill>
              </a:rPr>
              <a:t>publică</a:t>
            </a:r>
            <a:r>
              <a:rPr lang="en-US" b="1" i="1" dirty="0" smtClean="0">
                <a:solidFill>
                  <a:srgbClr val="0070C0"/>
                </a:solidFill>
              </a:rPr>
              <a:t> a </a:t>
            </a:r>
            <a:r>
              <a:rPr lang="en-US" b="1" i="1" dirty="0" err="1" smtClean="0">
                <a:solidFill>
                  <a:srgbClr val="0070C0"/>
                </a:solidFill>
              </a:rPr>
              <a:t>proiectului</a:t>
            </a:r>
            <a:r>
              <a:rPr lang="en-US" b="1" i="1" dirty="0" smtClean="0">
                <a:solidFill>
                  <a:srgbClr val="0070C0"/>
                </a:solidFill>
              </a:rPr>
              <a:t>.</a:t>
            </a:r>
            <a:endParaRPr lang="ru-RU" sz="2400" b="1" dirty="0" smtClean="0">
              <a:solidFill>
                <a:srgbClr val="0070C0"/>
              </a:solidFill>
            </a:endParaRPr>
          </a:p>
          <a:p>
            <a:pPr lvl="0">
              <a:buNone/>
            </a:pPr>
            <a:r>
              <a:rPr lang="en-US" dirty="0" err="1" smtClean="0"/>
              <a:t>Pentru</a:t>
            </a:r>
            <a:r>
              <a:rPr lang="en-US" dirty="0" smtClean="0"/>
              <a:t> </a:t>
            </a:r>
            <a:r>
              <a:rPr lang="en-US" b="1" i="1" dirty="0" err="1" smtClean="0"/>
              <a:t>realizarea</a:t>
            </a:r>
            <a:r>
              <a:rPr lang="en-US" b="1" i="1" dirty="0" smtClean="0"/>
              <a:t> </a:t>
            </a:r>
            <a:r>
              <a:rPr lang="en-US" b="1" i="1" dirty="0" err="1" smtClean="0"/>
              <a:t>în</a:t>
            </a:r>
            <a:r>
              <a:rPr lang="en-US" b="1" i="1" dirty="0" smtClean="0"/>
              <a:t> </a:t>
            </a:r>
            <a:r>
              <a:rPr lang="en-US" b="1" i="1" dirty="0" err="1" smtClean="0"/>
              <a:t>grup</a:t>
            </a:r>
            <a:r>
              <a:rPr lang="en-US" b="1" i="1" dirty="0" smtClean="0"/>
              <a:t>  </a:t>
            </a:r>
            <a:r>
              <a:rPr lang="en-US" dirty="0" smtClean="0"/>
              <a:t>a </a:t>
            </a:r>
            <a:r>
              <a:rPr lang="en-US" dirty="0" err="1" smtClean="0"/>
              <a:t>proiectelor</a:t>
            </a:r>
            <a:r>
              <a:rPr lang="en-US" dirty="0" smtClean="0"/>
              <a:t> </a:t>
            </a:r>
            <a:r>
              <a:rPr lang="en-US" dirty="0" err="1" smtClean="0"/>
              <a:t>transdisciplinare</a:t>
            </a:r>
            <a:r>
              <a:rPr lang="en-US" dirty="0" smtClean="0"/>
              <a:t> de </a:t>
            </a:r>
            <a:r>
              <a:rPr lang="en-US" dirty="0" err="1" smtClean="0"/>
              <a:t>tipul</a:t>
            </a:r>
            <a:r>
              <a:rPr lang="en-US" dirty="0" smtClean="0"/>
              <a:t> STEM/STEAM/STREAM </a:t>
            </a:r>
            <a:r>
              <a:rPr lang="en-US" b="1" i="1" dirty="0" smtClean="0"/>
              <a:t>se </a:t>
            </a:r>
            <a:r>
              <a:rPr lang="en-US" b="1" i="1" dirty="0" err="1" smtClean="0"/>
              <a:t>recomandă</a:t>
            </a:r>
            <a:r>
              <a:rPr lang="en-US" dirty="0" smtClean="0"/>
              <a:t> ca </a:t>
            </a:r>
            <a:r>
              <a:rPr lang="en-US" dirty="0" err="1" smtClean="0"/>
              <a:t>elevii</a:t>
            </a:r>
            <a:r>
              <a:rPr lang="en-US" dirty="0" smtClean="0"/>
              <a:t> </a:t>
            </a:r>
            <a:r>
              <a:rPr lang="en-US" b="1" dirty="0" smtClean="0"/>
              <a:t> </a:t>
            </a:r>
            <a:r>
              <a:rPr lang="en-US" b="1" dirty="0" err="1" smtClean="0"/>
              <a:t>să</a:t>
            </a:r>
            <a:r>
              <a:rPr lang="en-US" b="1" dirty="0" smtClean="0"/>
              <a:t> nu fie </a:t>
            </a:r>
            <a:r>
              <a:rPr lang="en-US" b="1" dirty="0" err="1" smtClean="0"/>
              <a:t>apreciați</a:t>
            </a:r>
            <a:r>
              <a:rPr lang="en-US" b="1" dirty="0" smtClean="0"/>
              <a:t> cu note.</a:t>
            </a:r>
            <a:r>
              <a:rPr lang="en-US" dirty="0" smtClean="0"/>
              <a:t> Se </a:t>
            </a:r>
            <a:r>
              <a:rPr lang="en-US" dirty="0" err="1" smtClean="0"/>
              <a:t>posibilă</a:t>
            </a:r>
            <a:r>
              <a:rPr lang="en-US" dirty="0" smtClean="0"/>
              <a:t> </a:t>
            </a:r>
            <a:r>
              <a:rPr lang="en-US" dirty="0" err="1" smtClean="0"/>
              <a:t>aprecierea</a:t>
            </a:r>
            <a:r>
              <a:rPr lang="en-US" dirty="0" smtClean="0"/>
              <a:t> </a:t>
            </a:r>
            <a:r>
              <a:rPr lang="en-US" dirty="0" err="1" smtClean="0"/>
              <a:t>lor</a:t>
            </a:r>
            <a:r>
              <a:rPr lang="en-US" dirty="0" smtClean="0"/>
              <a:t> </a:t>
            </a:r>
            <a:r>
              <a:rPr lang="en-US" dirty="0" err="1" smtClean="0"/>
              <a:t>în</a:t>
            </a:r>
            <a:r>
              <a:rPr lang="en-US" dirty="0" smtClean="0"/>
              <a:t> </a:t>
            </a:r>
            <a:r>
              <a:rPr lang="en-US" dirty="0" err="1" smtClean="0"/>
              <a:t>stilul</a:t>
            </a:r>
            <a:r>
              <a:rPr lang="en-US" dirty="0" smtClean="0"/>
              <a:t> </a:t>
            </a:r>
            <a:r>
              <a:rPr lang="en-US" dirty="0" err="1" smtClean="0"/>
              <a:t>competițiilor</a:t>
            </a:r>
            <a:r>
              <a:rPr lang="en-US" dirty="0" smtClean="0"/>
              <a:t> sportive - </a:t>
            </a:r>
            <a:r>
              <a:rPr lang="en-US" dirty="0" err="1" smtClean="0"/>
              <a:t>ocuparea</a:t>
            </a:r>
            <a:r>
              <a:rPr lang="en-US" dirty="0" smtClean="0"/>
              <a:t> </a:t>
            </a:r>
            <a:r>
              <a:rPr lang="en-US" dirty="0" err="1" smtClean="0"/>
              <a:t>locurilor</a:t>
            </a:r>
            <a:r>
              <a:rPr lang="en-US" dirty="0" smtClean="0"/>
              <a:t> I, II, III  etc.,  cu </a:t>
            </a:r>
            <a:r>
              <a:rPr lang="en-US" dirty="0" err="1" smtClean="0"/>
              <a:t>înmânarea</a:t>
            </a:r>
            <a:r>
              <a:rPr lang="en-US" dirty="0" smtClean="0"/>
              <a:t> </a:t>
            </a:r>
            <a:r>
              <a:rPr lang="en-US" dirty="0" err="1" smtClean="0"/>
              <a:t>medaliilor</a:t>
            </a:r>
            <a:r>
              <a:rPr lang="en-US" dirty="0" smtClean="0"/>
              <a:t>, </a:t>
            </a:r>
            <a:r>
              <a:rPr lang="en-US" dirty="0" err="1" smtClean="0"/>
              <a:t>diplomelor</a:t>
            </a:r>
            <a:r>
              <a:rPr lang="en-US" dirty="0" smtClean="0"/>
              <a:t>, </a:t>
            </a:r>
            <a:r>
              <a:rPr lang="en-US" dirty="0" err="1" smtClean="0"/>
              <a:t>cupelor</a:t>
            </a:r>
            <a:r>
              <a:rPr lang="en-US" dirty="0" smtClean="0"/>
              <a:t> </a:t>
            </a:r>
            <a:r>
              <a:rPr lang="en-US" dirty="0" err="1" smtClean="0"/>
              <a:t>ș.a</a:t>
            </a:r>
            <a:r>
              <a:rPr lang="en-US" dirty="0" smtClean="0"/>
              <a:t>. </a:t>
            </a:r>
            <a:r>
              <a:rPr lang="en-US" dirty="0" err="1" smtClean="0"/>
              <a:t>Participarea</a:t>
            </a:r>
            <a:r>
              <a:rPr lang="en-US" dirty="0" smtClean="0"/>
              <a:t> la </a:t>
            </a:r>
            <a:r>
              <a:rPr lang="en-US" dirty="0" err="1" smtClean="0"/>
              <a:t>astfel</a:t>
            </a:r>
            <a:r>
              <a:rPr lang="en-US" dirty="0" smtClean="0"/>
              <a:t> de </a:t>
            </a:r>
            <a:r>
              <a:rPr lang="en-US" dirty="0" err="1" smtClean="0"/>
              <a:t>proiecte</a:t>
            </a:r>
            <a:r>
              <a:rPr lang="en-US" dirty="0" smtClean="0"/>
              <a:t> </a:t>
            </a:r>
            <a:r>
              <a:rPr lang="en-US" dirty="0" err="1" smtClean="0"/>
              <a:t>ar</a:t>
            </a:r>
            <a:r>
              <a:rPr lang="en-US" dirty="0" smtClean="0"/>
              <a:t> </a:t>
            </a:r>
            <a:r>
              <a:rPr lang="en-US" dirty="0" err="1" smtClean="0"/>
              <a:t>trebui</a:t>
            </a:r>
            <a:r>
              <a:rPr lang="en-US" dirty="0" smtClean="0"/>
              <a:t> </a:t>
            </a:r>
            <a:r>
              <a:rPr lang="en-US" dirty="0" err="1" smtClean="0"/>
              <a:t>să</a:t>
            </a:r>
            <a:r>
              <a:rPr lang="en-US" dirty="0" smtClean="0"/>
              <a:t> </a:t>
            </a:r>
            <a:r>
              <a:rPr lang="en-US" dirty="0" err="1" smtClean="0"/>
              <a:t>producă</a:t>
            </a:r>
            <a:r>
              <a:rPr lang="en-US" dirty="0" smtClean="0"/>
              <a:t> </a:t>
            </a:r>
            <a:r>
              <a:rPr lang="en-US" b="1" dirty="0" err="1" smtClean="0"/>
              <a:t>doar</a:t>
            </a:r>
            <a:r>
              <a:rPr lang="en-US" b="1" dirty="0" smtClean="0"/>
              <a:t> </a:t>
            </a:r>
            <a:r>
              <a:rPr lang="en-US" b="1" dirty="0" err="1" smtClean="0"/>
              <a:t>plăcere</a:t>
            </a:r>
            <a:r>
              <a:rPr lang="en-US" b="1" dirty="0" smtClean="0"/>
              <a:t> </a:t>
            </a:r>
            <a:r>
              <a:rPr lang="en-US" dirty="0" err="1" smtClean="0"/>
              <a:t>elevilor</a:t>
            </a:r>
            <a:r>
              <a:rPr lang="en-US" dirty="0" smtClean="0"/>
              <a:t>, </a:t>
            </a:r>
            <a:r>
              <a:rPr lang="en-US" dirty="0" err="1" smtClean="0"/>
              <a:t>cadrelor</a:t>
            </a:r>
            <a:r>
              <a:rPr lang="en-US" dirty="0" smtClean="0"/>
              <a:t> </a:t>
            </a:r>
            <a:r>
              <a:rPr lang="en-US" dirty="0" err="1" smtClean="0"/>
              <a:t>didactice</a:t>
            </a:r>
            <a:r>
              <a:rPr lang="en-US" dirty="0" smtClean="0"/>
              <a:t>, </a:t>
            </a:r>
            <a:r>
              <a:rPr lang="en-US" dirty="0" err="1" smtClean="0"/>
              <a:t>părinților</a:t>
            </a:r>
            <a:r>
              <a:rPr lang="en-US" dirty="0" smtClean="0"/>
              <a:t>, </a:t>
            </a:r>
            <a:r>
              <a:rPr lang="en-US" dirty="0" err="1" smtClean="0"/>
              <a:t>invitaților</a:t>
            </a:r>
            <a:r>
              <a:rPr lang="en-US" dirty="0" smtClean="0"/>
              <a:t> etc. </a:t>
            </a:r>
            <a:endParaRPr lang="ru-RU" sz="2800" dirty="0" smtClean="0"/>
          </a:p>
          <a:p>
            <a:pPr lvl="0">
              <a:buNone/>
            </a:pPr>
            <a:r>
              <a:rPr lang="en-US" dirty="0" err="1" smtClean="0"/>
              <a:t>În</a:t>
            </a:r>
            <a:r>
              <a:rPr lang="en-US" dirty="0" smtClean="0"/>
              <a:t> </a:t>
            </a:r>
            <a:r>
              <a:rPr lang="en-US" dirty="0" err="1" smtClean="0"/>
              <a:t>cazul</a:t>
            </a:r>
            <a:r>
              <a:rPr lang="en-US" dirty="0" smtClean="0"/>
              <a:t> </a:t>
            </a:r>
            <a:r>
              <a:rPr lang="en-US" b="1" i="1" dirty="0" err="1" smtClean="0"/>
              <a:t>realizării</a:t>
            </a:r>
            <a:r>
              <a:rPr lang="en-US" b="1" i="1" dirty="0" smtClean="0"/>
              <a:t> </a:t>
            </a:r>
            <a:r>
              <a:rPr lang="en-US" b="1" i="1" dirty="0" err="1" smtClean="0"/>
              <a:t>individuale</a:t>
            </a:r>
            <a:r>
              <a:rPr lang="en-US" dirty="0" smtClean="0"/>
              <a:t> a </a:t>
            </a:r>
            <a:r>
              <a:rPr lang="en-US" dirty="0" err="1" smtClean="0"/>
              <a:t>proiectului</a:t>
            </a:r>
            <a:r>
              <a:rPr lang="en-US" dirty="0" smtClean="0"/>
              <a:t> STEM/STEAM/STREAM </a:t>
            </a:r>
            <a:r>
              <a:rPr lang="en-US" dirty="0" err="1" smtClean="0"/>
              <a:t>elevul</a:t>
            </a:r>
            <a:r>
              <a:rPr lang="en-US" dirty="0" smtClean="0"/>
              <a:t> </a:t>
            </a:r>
            <a:r>
              <a:rPr lang="en-US" dirty="0" err="1" smtClean="0"/>
              <a:t>poate</a:t>
            </a:r>
            <a:r>
              <a:rPr lang="en-US" dirty="0" smtClean="0"/>
              <a:t> </a:t>
            </a:r>
            <a:r>
              <a:rPr lang="en-US" dirty="0" err="1" smtClean="0"/>
              <a:t>fi</a:t>
            </a:r>
            <a:r>
              <a:rPr lang="en-US" dirty="0" smtClean="0"/>
              <a:t> </a:t>
            </a:r>
            <a:r>
              <a:rPr lang="en-US" dirty="0" err="1" smtClean="0"/>
              <a:t>apreciat</a:t>
            </a:r>
            <a:r>
              <a:rPr lang="en-US" dirty="0" smtClean="0"/>
              <a:t> </a:t>
            </a:r>
            <a:r>
              <a:rPr lang="en-US" b="1" dirty="0" smtClean="0"/>
              <a:t>cu </a:t>
            </a:r>
            <a:r>
              <a:rPr lang="en-US" b="1" dirty="0" err="1" smtClean="0"/>
              <a:t>notă</a:t>
            </a:r>
            <a:r>
              <a:rPr lang="en-US" b="1" dirty="0" smtClean="0"/>
              <a:t>.</a:t>
            </a:r>
            <a:endParaRPr lang="ru-RU" sz="2800" dirty="0" smtClean="0"/>
          </a:p>
          <a:p>
            <a:pPr>
              <a:buNone/>
            </a:pPr>
            <a:r>
              <a:rPr lang="ro-MD" b="1" dirty="0" smtClean="0"/>
              <a:t> </a:t>
            </a:r>
            <a:endParaRPr lang="ru-RU" sz="2800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ro-MD" sz="4400" b="1" i="1" dirty="0" smtClean="0">
                <a:solidFill>
                  <a:srgbClr val="00B0F0"/>
                </a:solidFill>
              </a:rPr>
              <a:t>BAFTĂ ÎN ORGANIZAREA ȘI REALIZAREA </a:t>
            </a:r>
            <a:r>
              <a:rPr lang="ro-MD" sz="4400" b="1" i="1" smtClean="0">
                <a:solidFill>
                  <a:srgbClr val="00B0F0"/>
                </a:solidFill>
              </a:rPr>
              <a:t>PROIECTELOR STEM/STEAM/STREAM!!!</a:t>
            </a:r>
            <a:endParaRPr lang="ru-RU" sz="4400" b="1" i="1" dirty="0">
              <a:solidFill>
                <a:srgbClr val="00B0F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o-MD" sz="3200" b="1" i="1" dirty="0" smtClean="0">
                <a:solidFill>
                  <a:srgbClr val="00B0F0"/>
                </a:solidFill>
              </a:rPr>
              <a:t>PROIECTE STE(A)M ÎN CURRICULUMUL ȘCOLAR LA MATEMATICĂ, EDIȚIA 2019</a:t>
            </a:r>
            <a:endParaRPr lang="ru-RU" sz="3200" b="1" i="1" dirty="0">
              <a:solidFill>
                <a:srgbClr val="00B0F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1571612"/>
            <a:ext cx="8229600" cy="4911741"/>
          </a:xfrm>
        </p:spPr>
        <p:txBody>
          <a:bodyPr>
            <a:noAutofit/>
          </a:bodyPr>
          <a:lstStyle/>
          <a:p>
            <a:pPr>
              <a:buFont typeface="Wingdings" pitchFamily="2" charset="2"/>
              <a:buChar char="Ø"/>
            </a:pPr>
            <a:r>
              <a:rPr lang="ro-RO" sz="1800" dirty="0" smtClean="0"/>
              <a:t>Proiectul </a:t>
            </a:r>
            <a:r>
              <a:rPr lang="ro-RO" sz="1800" dirty="0"/>
              <a:t>STEM „</a:t>
            </a:r>
            <a:r>
              <a:rPr lang="ro-RO" sz="1800" i="1" dirty="0"/>
              <a:t>O călătorie imaginară prin Moldova</a:t>
            </a:r>
            <a:r>
              <a:rPr lang="ro-RO" sz="1800" dirty="0"/>
              <a:t>” (clasa a V-a); </a:t>
            </a:r>
            <a:endParaRPr lang="ro-MD" sz="1800" dirty="0" smtClean="0"/>
          </a:p>
          <a:p>
            <a:pPr>
              <a:buFont typeface="Wingdings" pitchFamily="2" charset="2"/>
              <a:buChar char="Ø"/>
            </a:pPr>
            <a:r>
              <a:rPr lang="ro-RO" sz="1800" dirty="0" smtClean="0"/>
              <a:t>Proiectul </a:t>
            </a:r>
            <a:r>
              <a:rPr lang="ro-RO" sz="1800" dirty="0"/>
              <a:t>STEAM„</a:t>
            </a:r>
            <a:r>
              <a:rPr lang="ro-RO" sz="1800" i="1" dirty="0"/>
              <a:t>Rapoarte și proporții în pictură și arhitectură</a:t>
            </a:r>
            <a:r>
              <a:rPr lang="ro-RO" sz="1800" dirty="0"/>
              <a:t>” (clasa a VI-a</a:t>
            </a:r>
            <a:r>
              <a:rPr lang="ro-RO" sz="1800" dirty="0" smtClean="0"/>
              <a:t>);</a:t>
            </a:r>
            <a:endParaRPr lang="ro-MD" sz="1800" dirty="0" smtClean="0"/>
          </a:p>
          <a:p>
            <a:pPr>
              <a:buFont typeface="Wingdings" pitchFamily="2" charset="2"/>
              <a:buChar char="Ø"/>
            </a:pPr>
            <a:r>
              <a:rPr lang="ro-RO" sz="1800" dirty="0" smtClean="0"/>
              <a:t>Proiectul </a:t>
            </a:r>
            <a:r>
              <a:rPr lang="ro-RO" sz="1800" dirty="0"/>
              <a:t>STEM </a:t>
            </a:r>
            <a:r>
              <a:rPr lang="ro-RO" sz="1800" i="1" dirty="0"/>
              <a:t>,,Variația caracteristicilor meteo pentru o perioadă de 3 luni în localitatea de baștină”</a:t>
            </a:r>
            <a:r>
              <a:rPr lang="ro-RO" sz="1800" dirty="0"/>
              <a:t> (clasa a VII-a</a:t>
            </a:r>
            <a:r>
              <a:rPr lang="ro-RO" sz="1800" dirty="0" smtClean="0"/>
              <a:t>);</a:t>
            </a:r>
            <a:endParaRPr lang="ro-MD" sz="1800" dirty="0" smtClean="0"/>
          </a:p>
          <a:p>
            <a:pPr>
              <a:buFont typeface="Wingdings" pitchFamily="2" charset="2"/>
              <a:buChar char="Ø"/>
            </a:pPr>
            <a:r>
              <a:rPr lang="ro-RO" sz="1800" dirty="0" smtClean="0"/>
              <a:t>Proiectul </a:t>
            </a:r>
            <a:r>
              <a:rPr lang="ro-RO" sz="1800" dirty="0"/>
              <a:t>STEM </a:t>
            </a:r>
            <a:r>
              <a:rPr lang="ro-RO" sz="1800" i="1" dirty="0"/>
              <a:t>„Funcții în sport” </a:t>
            </a:r>
            <a:r>
              <a:rPr lang="ro-RO" sz="1800" dirty="0"/>
              <a:t>(clasa a VIII-a</a:t>
            </a:r>
            <a:r>
              <a:rPr lang="ro-RO" sz="1800" dirty="0" smtClean="0"/>
              <a:t>);</a:t>
            </a:r>
            <a:endParaRPr lang="ro-MD" sz="1800" dirty="0" smtClean="0"/>
          </a:p>
          <a:p>
            <a:pPr>
              <a:buFont typeface="Wingdings" pitchFamily="2" charset="2"/>
              <a:buChar char="Ø"/>
            </a:pPr>
            <a:r>
              <a:rPr lang="ro-RO" sz="1800" dirty="0" smtClean="0"/>
              <a:t>Proiectul </a:t>
            </a:r>
            <a:r>
              <a:rPr lang="ro-RO" sz="1800" dirty="0"/>
              <a:t>STEAM</a:t>
            </a:r>
            <a:r>
              <a:rPr lang="ro-RO" sz="1800" i="1" dirty="0"/>
              <a:t>„Aplicații ale figurilor geometrice în design”</a:t>
            </a:r>
            <a:r>
              <a:rPr lang="ro-RO" sz="1800" dirty="0"/>
              <a:t> (clasa a </a:t>
            </a:r>
            <a:r>
              <a:rPr lang="en-US" sz="1800" dirty="0" smtClean="0"/>
              <a:t>IX</a:t>
            </a:r>
            <a:r>
              <a:rPr lang="ro-RO" sz="1800" dirty="0" smtClean="0"/>
              <a:t>-a</a:t>
            </a:r>
            <a:r>
              <a:rPr lang="ro-RO" sz="1800" dirty="0"/>
              <a:t>); </a:t>
            </a:r>
            <a:endParaRPr lang="ro-MD" sz="1800" dirty="0" smtClean="0"/>
          </a:p>
          <a:p>
            <a:pPr>
              <a:buFont typeface="Wingdings" pitchFamily="2" charset="2"/>
              <a:buChar char="Ø"/>
            </a:pPr>
            <a:r>
              <a:rPr lang="ro-RO" sz="1800" dirty="0" smtClean="0"/>
              <a:t>Proiectul </a:t>
            </a:r>
            <a:r>
              <a:rPr lang="ro-RO" sz="1800" dirty="0"/>
              <a:t>STEAM </a:t>
            </a:r>
            <a:r>
              <a:rPr lang="ro-RO" sz="1800" i="1" dirty="0"/>
              <a:t>,,Covorul moldovenesc”</a:t>
            </a:r>
            <a:r>
              <a:rPr lang="ro-RO" sz="1800" dirty="0"/>
              <a:t> (clasa  a X-a, profilul real, profilul umanist</a:t>
            </a:r>
            <a:r>
              <a:rPr lang="ro-RO" sz="1800" dirty="0" smtClean="0"/>
              <a:t>);</a:t>
            </a:r>
            <a:endParaRPr lang="ro-MD" sz="1800" dirty="0" smtClean="0"/>
          </a:p>
          <a:p>
            <a:pPr>
              <a:buFont typeface="Wingdings" pitchFamily="2" charset="2"/>
              <a:buChar char="Ø"/>
            </a:pPr>
            <a:r>
              <a:rPr lang="ro-RO" sz="1800" dirty="0" smtClean="0"/>
              <a:t>Proiectul </a:t>
            </a:r>
            <a:r>
              <a:rPr lang="ro-RO" sz="1800" dirty="0"/>
              <a:t>STEAM</a:t>
            </a:r>
            <a:r>
              <a:rPr lang="ro-RO" sz="1800" i="1" dirty="0"/>
              <a:t> „Matematica  în culinărie”</a:t>
            </a:r>
            <a:r>
              <a:rPr lang="ro-RO" sz="1800" dirty="0"/>
              <a:t>(clasa a X-a, profilul umanist</a:t>
            </a:r>
            <a:r>
              <a:rPr lang="ro-RO" sz="1800" dirty="0" smtClean="0"/>
              <a:t>);</a:t>
            </a:r>
            <a:endParaRPr lang="ro-MD" sz="1800" dirty="0" smtClean="0"/>
          </a:p>
          <a:p>
            <a:pPr>
              <a:buFont typeface="Wingdings" pitchFamily="2" charset="2"/>
              <a:buChar char="Ø"/>
            </a:pPr>
            <a:r>
              <a:rPr lang="ro-RO" sz="1800" dirty="0" smtClean="0"/>
              <a:t>Proiectul </a:t>
            </a:r>
            <a:r>
              <a:rPr lang="ro-RO" sz="1800" dirty="0"/>
              <a:t>STEM „</a:t>
            </a:r>
            <a:r>
              <a:rPr lang="ro-RO" sz="1800" i="1" dirty="0"/>
              <a:t>Aplicarea</a:t>
            </a:r>
            <a:r>
              <a:rPr lang="ro-RO" sz="1800" dirty="0"/>
              <a:t> </a:t>
            </a:r>
            <a:r>
              <a:rPr lang="ro-RO" sz="1800" i="1" dirty="0"/>
              <a:t>derivatei în economie”</a:t>
            </a:r>
            <a:r>
              <a:rPr lang="ro-RO" sz="1800" dirty="0"/>
              <a:t> (clasa a XI-a, profilul real</a:t>
            </a:r>
            <a:r>
              <a:rPr lang="ro-RO" sz="1800" dirty="0" smtClean="0"/>
              <a:t>);</a:t>
            </a:r>
            <a:endParaRPr lang="ro-MD" sz="1800" dirty="0" smtClean="0"/>
          </a:p>
          <a:p>
            <a:pPr>
              <a:buFont typeface="Wingdings" pitchFamily="2" charset="2"/>
              <a:buChar char="Ø"/>
            </a:pPr>
            <a:r>
              <a:rPr lang="ro-RO" sz="1800" dirty="0" smtClean="0"/>
              <a:t>Proiectul </a:t>
            </a:r>
            <a:r>
              <a:rPr lang="ro-RO" sz="1800" dirty="0"/>
              <a:t>STEAM </a:t>
            </a:r>
            <a:r>
              <a:rPr lang="ro-RO" sz="1800" i="1" dirty="0"/>
              <a:t>„Credit pentru</a:t>
            </a:r>
            <a:r>
              <a:rPr lang="ro-RO" sz="1800" dirty="0"/>
              <a:t> </a:t>
            </a:r>
            <a:r>
              <a:rPr lang="ro-RO" sz="1800" i="1" dirty="0"/>
              <a:t>casa mea” </a:t>
            </a:r>
            <a:r>
              <a:rPr lang="ro-RO" sz="1800" dirty="0"/>
              <a:t>(clasa a XII-a, profilul real, profilul umanist</a:t>
            </a:r>
            <a:r>
              <a:rPr lang="ro-RO" sz="1800" dirty="0" smtClean="0"/>
              <a:t>);</a:t>
            </a:r>
            <a:endParaRPr lang="ro-MD" sz="1800" dirty="0" smtClean="0"/>
          </a:p>
          <a:p>
            <a:pPr>
              <a:buFont typeface="Wingdings" pitchFamily="2" charset="2"/>
              <a:buChar char="Ø"/>
            </a:pPr>
            <a:r>
              <a:rPr lang="ro-MD" sz="1800" dirty="0" err="1" smtClean="0"/>
              <a:t>P</a:t>
            </a:r>
            <a:r>
              <a:rPr lang="ru-RU" sz="1800" dirty="0" err="1" smtClean="0"/>
              <a:t>roiectul</a:t>
            </a:r>
            <a:r>
              <a:rPr lang="ru-RU" sz="1800" dirty="0" smtClean="0"/>
              <a:t> </a:t>
            </a:r>
            <a:r>
              <a:rPr lang="ru-RU" sz="1800" dirty="0"/>
              <a:t>STEM </a:t>
            </a:r>
            <a:r>
              <a:rPr lang="ru-RU" sz="1800" i="1" dirty="0"/>
              <a:t>„</a:t>
            </a:r>
            <a:r>
              <a:rPr lang="ru-RU" sz="1800" i="1" dirty="0" err="1"/>
              <a:t>Casa</a:t>
            </a:r>
            <a:r>
              <a:rPr lang="ru-RU" sz="1800" i="1" dirty="0"/>
              <a:t> </a:t>
            </a:r>
            <a:r>
              <a:rPr lang="ru-RU" sz="1800" i="1" dirty="0" err="1"/>
              <a:t>mea</a:t>
            </a:r>
            <a:r>
              <a:rPr lang="ru-RU" sz="1800" dirty="0"/>
              <a:t> </a:t>
            </a:r>
            <a:r>
              <a:rPr lang="ru-RU" sz="1800" i="1" dirty="0" err="1"/>
              <a:t>de</a:t>
            </a:r>
            <a:r>
              <a:rPr lang="ru-RU" sz="1800" i="1" dirty="0"/>
              <a:t> </a:t>
            </a:r>
            <a:r>
              <a:rPr lang="ru-RU" sz="1800" i="1" dirty="0" err="1"/>
              <a:t>vis</a:t>
            </a:r>
            <a:r>
              <a:rPr lang="ru-RU" sz="1800" i="1" dirty="0"/>
              <a:t>”  </a:t>
            </a:r>
            <a:r>
              <a:rPr lang="ru-RU" sz="1800" dirty="0"/>
              <a:t>(</a:t>
            </a:r>
            <a:r>
              <a:rPr lang="ru-RU" sz="1800" dirty="0" err="1"/>
              <a:t>clasa</a:t>
            </a:r>
            <a:r>
              <a:rPr lang="ru-RU" sz="1800" dirty="0"/>
              <a:t> </a:t>
            </a:r>
            <a:r>
              <a:rPr lang="ru-RU" sz="1800" dirty="0" err="1"/>
              <a:t>a</a:t>
            </a:r>
            <a:r>
              <a:rPr lang="ru-RU" sz="1800" dirty="0"/>
              <a:t> </a:t>
            </a:r>
            <a:r>
              <a:rPr lang="ru-RU" sz="1800" dirty="0" err="1"/>
              <a:t>XII-a</a:t>
            </a:r>
            <a:r>
              <a:rPr lang="ru-RU" sz="1800" dirty="0" smtClean="0"/>
              <a:t>,</a:t>
            </a:r>
            <a:r>
              <a:rPr lang="ro-MD" sz="1800" dirty="0" smtClean="0"/>
              <a:t> </a:t>
            </a:r>
            <a:r>
              <a:rPr lang="ru-RU" sz="1800" dirty="0" err="1" smtClean="0"/>
              <a:t>profilul</a:t>
            </a:r>
            <a:r>
              <a:rPr lang="ru-RU" sz="1800" dirty="0" smtClean="0"/>
              <a:t> </a:t>
            </a:r>
            <a:r>
              <a:rPr lang="ru-RU" sz="1800" dirty="0" err="1"/>
              <a:t>real</a:t>
            </a:r>
            <a:r>
              <a:rPr lang="ru-RU" sz="1800" dirty="0"/>
              <a:t>, </a:t>
            </a:r>
            <a:r>
              <a:rPr lang="ru-RU" sz="1800" dirty="0" err="1"/>
              <a:t>profilul</a:t>
            </a:r>
            <a:r>
              <a:rPr lang="ru-RU" sz="1800" dirty="0"/>
              <a:t> </a:t>
            </a:r>
            <a:r>
              <a:rPr lang="ru-RU" sz="1800" dirty="0" err="1"/>
              <a:t>umanist</a:t>
            </a:r>
            <a:r>
              <a:rPr lang="ru-RU" sz="1800" dirty="0"/>
              <a:t>).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 </a:t>
            </a:r>
            <a:r>
              <a:rPr lang="en-US" b="1" i="1" dirty="0" smtClean="0">
                <a:solidFill>
                  <a:srgbClr val="00B050"/>
                </a:solidFill>
              </a:rPr>
              <a:t>C</a:t>
            </a:r>
            <a:r>
              <a:rPr lang="ro-MD" b="1" i="1" dirty="0" smtClean="0">
                <a:solidFill>
                  <a:srgbClr val="00B050"/>
                </a:solidFill>
              </a:rPr>
              <a:t>urriculumul la disciplina Fizică, ediția 2019</a:t>
            </a:r>
            <a:endParaRPr lang="ru-RU" b="1" i="1" dirty="0">
              <a:solidFill>
                <a:srgbClr val="00B05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r>
              <a:rPr lang="ro-MD" sz="3400" b="1" dirty="0" smtClean="0"/>
              <a:t>Clasa a VI-a</a:t>
            </a:r>
            <a:r>
              <a:rPr lang="ro-MD" sz="4200" b="1" dirty="0" smtClean="0"/>
              <a:t>:</a:t>
            </a:r>
            <a:endParaRPr lang="ru-RU" sz="4200" b="1" dirty="0" smtClean="0"/>
          </a:p>
          <a:p>
            <a:pPr lvl="0">
              <a:buFont typeface="Wingdings" pitchFamily="2" charset="2"/>
              <a:buChar char="Ø"/>
            </a:pPr>
            <a:r>
              <a:rPr lang="ro-MD" i="1" dirty="0" smtClean="0"/>
              <a:t>Instrumente de măsură;</a:t>
            </a:r>
            <a:endParaRPr lang="en-US" i="1" dirty="0" smtClean="0"/>
          </a:p>
          <a:p>
            <a:pPr lvl="0">
              <a:buFont typeface="Wingdings" pitchFamily="2" charset="2"/>
              <a:buChar char="Ø"/>
            </a:pPr>
            <a:r>
              <a:rPr lang="ro-MD" i="1" dirty="0" smtClean="0"/>
              <a:t>Măsurarea temperaturii.</a:t>
            </a:r>
            <a:endParaRPr lang="ru-RU" dirty="0" smtClean="0"/>
          </a:p>
          <a:p>
            <a:r>
              <a:rPr lang="ro-MD" sz="3400" b="1" dirty="0" smtClean="0"/>
              <a:t>Clasa a VII-a:</a:t>
            </a:r>
            <a:endParaRPr lang="ru-RU" sz="3400" b="1" dirty="0" smtClean="0"/>
          </a:p>
          <a:p>
            <a:pPr lvl="0">
              <a:buFont typeface="Wingdings" pitchFamily="2" charset="2"/>
              <a:buChar char="Ø"/>
            </a:pPr>
            <a:r>
              <a:rPr lang="ro-MD" i="1" dirty="0" smtClean="0"/>
              <a:t>Unități de măsură;</a:t>
            </a:r>
            <a:endParaRPr lang="en-US" i="1" dirty="0" smtClean="0"/>
          </a:p>
          <a:p>
            <a:pPr lvl="0">
              <a:buFont typeface="Wingdings" pitchFamily="2" charset="2"/>
              <a:buChar char="Ø"/>
            </a:pPr>
            <a:r>
              <a:rPr lang="ro-MD" i="1" dirty="0" smtClean="0"/>
              <a:t>Forțe în natură și tehnică;</a:t>
            </a:r>
            <a:endParaRPr lang="en-US" i="1" dirty="0" smtClean="0"/>
          </a:p>
          <a:p>
            <a:pPr lvl="0">
              <a:buFont typeface="Wingdings" pitchFamily="2" charset="2"/>
              <a:buChar char="Ø"/>
            </a:pPr>
            <a:r>
              <a:rPr lang="ro-MD" i="1" dirty="0" smtClean="0"/>
              <a:t>Măsurarea presiunii;</a:t>
            </a:r>
            <a:endParaRPr lang="en-US" i="1" dirty="0" smtClean="0"/>
          </a:p>
          <a:p>
            <a:pPr lvl="0">
              <a:buFont typeface="Wingdings" pitchFamily="2" charset="2"/>
              <a:buChar char="Ø"/>
            </a:pPr>
            <a:r>
              <a:rPr lang="ro-MD" i="1" dirty="0" smtClean="0"/>
              <a:t>Mecanisme simple.</a:t>
            </a:r>
            <a:endParaRPr lang="ru-RU" dirty="0" smtClean="0"/>
          </a:p>
          <a:p>
            <a:r>
              <a:rPr lang="ro-MD" sz="3400" b="1" dirty="0" smtClean="0"/>
              <a:t>Clasa a VIII-a:</a:t>
            </a:r>
            <a:endParaRPr lang="ru-RU" sz="3400" b="1" dirty="0" smtClean="0"/>
          </a:p>
          <a:p>
            <a:pPr lvl="0">
              <a:buFont typeface="Wingdings" pitchFamily="2" charset="2"/>
              <a:buChar char="Ø"/>
            </a:pPr>
            <a:r>
              <a:rPr lang="ro-MD" i="1" dirty="0" smtClean="0"/>
              <a:t>Prorecția fonică în viața cotidiană;</a:t>
            </a:r>
            <a:endParaRPr lang="en-US" i="1" dirty="0" smtClean="0"/>
          </a:p>
          <a:p>
            <a:pPr lvl="0">
              <a:buFont typeface="Wingdings" pitchFamily="2" charset="2"/>
              <a:buChar char="Ø"/>
            </a:pPr>
            <a:r>
              <a:rPr lang="ro-MD" i="1" dirty="0" smtClean="0"/>
              <a:t>Diminuarea poluării  cauzate de utilizarea motoarelor termice și/sau  a comustibilelor elaborate;</a:t>
            </a:r>
            <a:endParaRPr lang="en-US" i="1" dirty="0" smtClean="0"/>
          </a:p>
          <a:p>
            <a:pPr lvl="0">
              <a:buFont typeface="Wingdings" pitchFamily="2" charset="2"/>
              <a:buChar char="Ø"/>
            </a:pPr>
            <a:r>
              <a:rPr lang="ro-MD" i="1" dirty="0" smtClean="0"/>
              <a:t>Surse alternative de energie;</a:t>
            </a:r>
          </a:p>
          <a:p>
            <a:pPr lvl="0">
              <a:buFont typeface="Wingdings" pitchFamily="2" charset="2"/>
              <a:buChar char="Ø"/>
            </a:pPr>
            <a:r>
              <a:rPr lang="ro-MD" i="1" dirty="0" smtClean="0"/>
              <a:t>Economisirea energiei electrice;</a:t>
            </a:r>
          </a:p>
          <a:p>
            <a:pPr lvl="0">
              <a:buFont typeface="Wingdings" pitchFamily="2" charset="2"/>
              <a:buChar char="Ø"/>
            </a:pPr>
            <a:r>
              <a:rPr lang="ro-MD" i="1" dirty="0" smtClean="0"/>
              <a:t>Influența câmpului magnetic asupra organismelor vii.</a:t>
            </a:r>
            <a:endParaRPr lang="ru-RU" dirty="0" smtClean="0"/>
          </a:p>
          <a:p>
            <a:r>
              <a:rPr lang="ro-MD" sz="3400" b="1" dirty="0" smtClean="0"/>
              <a:t>Clasa a IX-a:</a:t>
            </a:r>
            <a:endParaRPr lang="ru-RU" sz="3400" b="1" dirty="0" smtClean="0"/>
          </a:p>
          <a:p>
            <a:pPr lvl="0">
              <a:buFont typeface="Wingdings" pitchFamily="2" charset="2"/>
              <a:buChar char="Ø"/>
            </a:pPr>
            <a:r>
              <a:rPr lang="ro-MD" i="1" dirty="0" smtClean="0"/>
              <a:t>Protecția și corecția vederii/„iluzii  optice”;</a:t>
            </a:r>
          </a:p>
          <a:p>
            <a:pPr lvl="0">
              <a:buFont typeface="Wingdings" pitchFamily="2" charset="2"/>
              <a:buChar char="Ø"/>
            </a:pPr>
            <a:r>
              <a:rPr lang="ro-MD" i="1" dirty="0" smtClean="0"/>
              <a:t>Efectele biologice ale radiațiilor nucleare și protecția contra lor.</a:t>
            </a:r>
            <a:endParaRPr lang="ru-RU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428604"/>
            <a:ext cx="8229600" cy="5697559"/>
          </a:xfrm>
        </p:spPr>
        <p:txBody>
          <a:bodyPr>
            <a:normAutofit fontScale="55000" lnSpcReduction="20000"/>
          </a:bodyPr>
          <a:lstStyle/>
          <a:p>
            <a:r>
              <a:rPr lang="ro-MD" sz="3300" b="1" dirty="0" smtClean="0"/>
              <a:t>Clasa a X-a:</a:t>
            </a:r>
            <a:endParaRPr lang="ru-RU" sz="3300" b="1" dirty="0" smtClean="0"/>
          </a:p>
          <a:p>
            <a:pPr>
              <a:buFont typeface="Wingdings" pitchFamily="2" charset="2"/>
              <a:buChar char="Ø"/>
            </a:pPr>
            <a:r>
              <a:rPr lang="ro-MD" i="1" dirty="0" smtClean="0"/>
              <a:t>De la „frecvența de pedalare” la viteza de mișcare a bicicletei (Profilul real, Profilul umanistic);</a:t>
            </a:r>
          </a:p>
          <a:p>
            <a:pPr>
              <a:buFont typeface="Wingdings" pitchFamily="2" charset="2"/>
              <a:buChar char="Ø"/>
            </a:pPr>
            <a:r>
              <a:rPr lang="ro-MD" i="1" dirty="0" smtClean="0"/>
              <a:t>Dependența distanțței de frânare a vehicolului de starea suprafeței carosabilului (Profilul real);</a:t>
            </a:r>
          </a:p>
          <a:p>
            <a:pPr>
              <a:buFont typeface="Wingdings" pitchFamily="2" charset="2"/>
              <a:buChar char="Ø"/>
            </a:pPr>
            <a:r>
              <a:rPr lang="ro-MD" i="1" dirty="0" smtClean="0"/>
              <a:t>Asigurarea stabilității echilibrului în inginerie (Profilul real);</a:t>
            </a:r>
          </a:p>
          <a:p>
            <a:pPr>
              <a:buFont typeface="Wingdings" pitchFamily="2" charset="2"/>
              <a:buChar char="Ø"/>
            </a:pPr>
            <a:r>
              <a:rPr lang="ro-MD" i="1" dirty="0" smtClean="0"/>
              <a:t>Utilizarea ultrasunetului (Profilul real, Profilul umanistic).</a:t>
            </a:r>
            <a:endParaRPr lang="ru-RU" dirty="0" smtClean="0"/>
          </a:p>
          <a:p>
            <a:r>
              <a:rPr lang="ro-MD" b="1" dirty="0" smtClean="0"/>
              <a:t>Clasa a XI-a:</a:t>
            </a:r>
            <a:endParaRPr lang="ru-RU" b="1" dirty="0" smtClean="0"/>
          </a:p>
          <a:p>
            <a:pPr lvl="0">
              <a:buFont typeface="Wingdings" pitchFamily="2" charset="2"/>
              <a:buChar char="Ø"/>
            </a:pPr>
            <a:r>
              <a:rPr lang="ro-MD" i="1" dirty="0" smtClean="0"/>
              <a:t>Identificarea principalelor surse de poluare a mediului.Măsuri de reducere a poluării în orizontul local (Profilul real, Profilul umanistic);</a:t>
            </a:r>
          </a:p>
          <a:p>
            <a:pPr lvl="0">
              <a:buFont typeface="Wingdings" pitchFamily="2" charset="2"/>
              <a:buChar char="Ø"/>
            </a:pPr>
            <a:r>
              <a:rPr lang="ro-MD" i="1" dirty="0" smtClean="0"/>
              <a:t>Mijloace de transport electrice (Profilul real, Profilul umanistic);</a:t>
            </a:r>
          </a:p>
          <a:p>
            <a:pPr lvl="0">
              <a:buFont typeface="Wingdings" pitchFamily="2" charset="2"/>
              <a:buChar char="Ø"/>
            </a:pPr>
            <a:r>
              <a:rPr lang="ro-MD" i="1" dirty="0" smtClean="0"/>
              <a:t>Aplicații ale curentului electric în diferite medii (Profilul real, Profilul umanistic);</a:t>
            </a:r>
          </a:p>
          <a:p>
            <a:pPr lvl="0">
              <a:buFont typeface="Wingdings" pitchFamily="2" charset="2"/>
              <a:buChar char="Ø"/>
            </a:pPr>
            <a:r>
              <a:rPr lang="ro-MD" i="1" dirty="0" smtClean="0"/>
              <a:t>Aplicații ale dispozitivelor semiconductoare și ale circuitelor integrate în industria electrică (Profilul real).</a:t>
            </a:r>
            <a:endParaRPr lang="ru-RU" dirty="0" smtClean="0"/>
          </a:p>
          <a:p>
            <a:r>
              <a:rPr lang="ro-MD" b="1" dirty="0" smtClean="0"/>
              <a:t>Clasa a XII-a:</a:t>
            </a:r>
            <a:endParaRPr lang="ru-RU" b="1" dirty="0" smtClean="0"/>
          </a:p>
          <a:p>
            <a:pPr lvl="0">
              <a:buFont typeface="Wingdings" pitchFamily="2" charset="2"/>
              <a:buChar char="Ø"/>
            </a:pPr>
            <a:r>
              <a:rPr lang="ro-MD" i="1" dirty="0" smtClean="0"/>
              <a:t>Aplicațiile laserului în diferite domenii ale științei, ale tehnicii, ale culturii (Profilul real);</a:t>
            </a:r>
          </a:p>
          <a:p>
            <a:pPr lvl="0">
              <a:buFont typeface="Wingdings" pitchFamily="2" charset="2"/>
              <a:buChar char="Ø"/>
            </a:pPr>
            <a:r>
              <a:rPr lang="ro-MD" i="1" dirty="0" smtClean="0"/>
              <a:t>Impactul utilizării tehnologiilor nucleare. Aplicarea unor măsuri de protecție a mediului și a propriei persoane în cazul radiațiilor nucleare(iradiereanaturală și artificială) (Profilul real).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i="1" dirty="0" smtClean="0">
                <a:solidFill>
                  <a:srgbClr val="7030A0"/>
                </a:solidFill>
              </a:rPr>
              <a:t>C</a:t>
            </a:r>
            <a:r>
              <a:rPr lang="ro-MD" b="1" i="1" dirty="0" smtClean="0">
                <a:solidFill>
                  <a:srgbClr val="7030A0"/>
                </a:solidFill>
              </a:rPr>
              <a:t>urriculumul la disciplina Chimie, ediția 2019</a:t>
            </a:r>
            <a:endParaRPr lang="ru-RU" b="1" i="1" dirty="0">
              <a:solidFill>
                <a:srgbClr val="7030A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o-MD" b="1" dirty="0" smtClean="0"/>
              <a:t>Clasa a VIII-a:</a:t>
            </a:r>
            <a:endParaRPr lang="ru-RU" b="1" dirty="0" smtClean="0"/>
          </a:p>
          <a:p>
            <a:pPr lvl="0">
              <a:buFont typeface="Wingdings" pitchFamily="2" charset="2"/>
              <a:buChar char="Ø"/>
            </a:pPr>
            <a:r>
              <a:rPr lang="ro-MD" i="1" dirty="0" smtClean="0"/>
              <a:t>Apa- miracolul vieții.</a:t>
            </a:r>
            <a:endParaRPr lang="ru-RU" dirty="0" smtClean="0"/>
          </a:p>
          <a:p>
            <a:r>
              <a:rPr lang="ro-MD" b="1" dirty="0" smtClean="0"/>
              <a:t>Clasa a IX-a:</a:t>
            </a:r>
            <a:endParaRPr lang="ru-RU" b="1" dirty="0" smtClean="0"/>
          </a:p>
          <a:p>
            <a:pPr>
              <a:buFont typeface="Wingdings" pitchFamily="2" charset="2"/>
              <a:buChar char="Ø"/>
            </a:pPr>
            <a:r>
              <a:rPr lang="ro-MD" i="1" dirty="0" smtClean="0"/>
              <a:t>Apa potabilă din Republica Moldova: prezent și viitor;</a:t>
            </a:r>
            <a:endParaRPr lang="ru-RU" dirty="0" smtClean="0"/>
          </a:p>
          <a:p>
            <a:pPr lvl="0">
              <a:buFont typeface="Wingdings" pitchFamily="2" charset="2"/>
              <a:buChar char="Ø"/>
            </a:pPr>
            <a:r>
              <a:rPr lang="ro-MD" i="1" dirty="0" smtClean="0"/>
              <a:t>Istoria unei monede.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714356"/>
            <a:ext cx="8229600" cy="5411807"/>
          </a:xfrm>
        </p:spPr>
        <p:txBody>
          <a:bodyPr>
            <a:noAutofit/>
          </a:bodyPr>
          <a:lstStyle/>
          <a:p>
            <a:r>
              <a:rPr lang="ro-MD" sz="1400" b="1" dirty="0" smtClean="0"/>
              <a:t>Clasa a X-a:</a:t>
            </a:r>
            <a:endParaRPr lang="ru-RU" sz="1400" b="1" dirty="0" smtClean="0"/>
          </a:p>
          <a:p>
            <a:pPr lvl="0">
              <a:buFont typeface="Wingdings" pitchFamily="2" charset="2"/>
              <a:buChar char="Ø"/>
            </a:pPr>
            <a:r>
              <a:rPr lang="ro-MD" sz="1400" i="1" dirty="0" smtClean="0"/>
              <a:t>Reflectarea fenomenului periodicității în natură, societate, în viața cotidiană(Profilul real);</a:t>
            </a:r>
          </a:p>
          <a:p>
            <a:pPr lvl="0">
              <a:buFont typeface="Wingdings" pitchFamily="2" charset="2"/>
              <a:buChar char="Ø"/>
            </a:pPr>
            <a:r>
              <a:rPr lang="ro-MD" sz="1400" dirty="0" smtClean="0"/>
              <a:t> </a:t>
            </a:r>
            <a:r>
              <a:rPr lang="ro-MD" sz="1400" i="1" dirty="0" smtClean="0"/>
              <a:t>Soluțiile/pH-ul în activitatea cotidiană(Profilul real);</a:t>
            </a:r>
          </a:p>
          <a:p>
            <a:pPr lvl="0">
              <a:buFont typeface="Wingdings" pitchFamily="2" charset="2"/>
              <a:buChar char="Ø"/>
            </a:pPr>
            <a:r>
              <a:rPr lang="ro-MD" sz="1400" i="1" dirty="0" smtClean="0"/>
              <a:t> Apele minerale – un depozit variat de ioni(Profilul real);</a:t>
            </a:r>
          </a:p>
          <a:p>
            <a:pPr lvl="0">
              <a:buFont typeface="Wingdings" pitchFamily="2" charset="2"/>
              <a:buChar char="Ø"/>
            </a:pPr>
            <a:r>
              <a:rPr lang="ro-MD" sz="1400" i="1" dirty="0" smtClean="0"/>
              <a:t>De la nisip la energie solară(Profilul real);</a:t>
            </a:r>
          </a:p>
          <a:p>
            <a:pPr lvl="0">
              <a:buFont typeface="Wingdings" pitchFamily="2" charset="2"/>
              <a:buChar char="Ø"/>
            </a:pPr>
            <a:r>
              <a:rPr lang="ro-MD" sz="1400" i="1" dirty="0" smtClean="0"/>
              <a:t>Om-chimie-mediu(Profilul umanistic);</a:t>
            </a:r>
          </a:p>
          <a:p>
            <a:pPr lvl="0">
              <a:buFont typeface="Wingdings" pitchFamily="2" charset="2"/>
              <a:buChar char="Ø"/>
            </a:pPr>
            <a:r>
              <a:rPr lang="ro-MD" sz="1400" i="1" dirty="0" smtClean="0"/>
              <a:t>Apele minerale din Republica Moldova(Profilul umanistic).</a:t>
            </a:r>
            <a:endParaRPr lang="ru-RU" sz="1400" dirty="0" smtClean="0"/>
          </a:p>
          <a:p>
            <a:r>
              <a:rPr lang="ro-MD" sz="1400" b="1" dirty="0" smtClean="0"/>
              <a:t>Clasa a XI:</a:t>
            </a:r>
            <a:endParaRPr lang="ru-RU" sz="1400" b="1" dirty="0" smtClean="0"/>
          </a:p>
          <a:p>
            <a:pPr lvl="0">
              <a:buFont typeface="Wingdings" pitchFamily="2" charset="2"/>
              <a:buChar char="Ø"/>
            </a:pPr>
            <a:r>
              <a:rPr lang="ro-MD" sz="1400" i="1" dirty="0" smtClean="0"/>
              <a:t>Alcanii – ca sursă de energie: avantaje și dezavantaje(Profilul real);;</a:t>
            </a:r>
          </a:p>
          <a:p>
            <a:pPr lvl="0">
              <a:buFont typeface="Wingdings" pitchFamily="2" charset="2"/>
              <a:buChar char="Ø"/>
            </a:pPr>
            <a:r>
              <a:rPr lang="ro-MD" sz="1400" i="1" dirty="0" smtClean="0"/>
              <a:t>Gumele de mestecat – produși cu caracter nesaturat(Profilul real); </a:t>
            </a:r>
          </a:p>
          <a:p>
            <a:pPr lvl="0">
              <a:buFont typeface="Wingdings" pitchFamily="2" charset="2"/>
              <a:buChar char="Ø"/>
            </a:pPr>
            <a:r>
              <a:rPr lang="ro-MD" sz="1400" i="1" dirty="0" smtClean="0"/>
              <a:t> Ambalajele polimerice – între comoditate și dezastru(Profilul real);</a:t>
            </a:r>
          </a:p>
          <a:p>
            <a:pPr lvl="0">
              <a:buFont typeface="Wingdings" pitchFamily="2" charset="2"/>
              <a:buChar char="Ø"/>
            </a:pPr>
            <a:r>
              <a:rPr lang="ro-MD" sz="1400" i="1" dirty="0" smtClean="0"/>
              <a:t>Problemele ecologice/de securitate personală legate de utilizarea arenelor(Profilul real); </a:t>
            </a:r>
          </a:p>
          <a:p>
            <a:pPr lvl="0">
              <a:buFont typeface="Wingdings" pitchFamily="2" charset="2"/>
              <a:buChar char="Ø"/>
            </a:pPr>
            <a:r>
              <a:rPr lang="ro-MD" sz="1400" i="1" dirty="0" smtClean="0"/>
              <a:t>De la gazul natural la markere(Profilul real);</a:t>
            </a:r>
          </a:p>
          <a:p>
            <a:pPr lvl="0">
              <a:buFont typeface="Wingdings" pitchFamily="2" charset="2"/>
              <a:buChar char="Ø"/>
            </a:pPr>
            <a:r>
              <a:rPr lang="ro-MD" sz="1400" i="1" dirty="0" smtClean="0"/>
              <a:t>Parfumurile: din antichitate până azi(Profilul real);</a:t>
            </a:r>
          </a:p>
          <a:p>
            <a:pPr lvl="0">
              <a:buFont typeface="Wingdings" pitchFamily="2" charset="2"/>
              <a:buChar char="Ø"/>
            </a:pPr>
            <a:r>
              <a:rPr lang="ro-MD" sz="1400" i="1" dirty="0" smtClean="0"/>
              <a:t>Aroma-marketingul – tehnologia vânzărilor contemporane(Profilul real).</a:t>
            </a:r>
          </a:p>
          <a:p>
            <a:pPr lvl="0">
              <a:buFont typeface="Wingdings" pitchFamily="2" charset="2"/>
              <a:buChar char="Ø"/>
            </a:pPr>
            <a:r>
              <a:rPr lang="ro-MD" sz="1400" i="1" dirty="0" smtClean="0"/>
              <a:t>Planeta în ambalaj de plastic (Profilul umanistic);</a:t>
            </a:r>
            <a:endParaRPr lang="ru-RU" sz="1400" dirty="0" smtClean="0"/>
          </a:p>
          <a:p>
            <a:r>
              <a:rPr lang="ro-MD" sz="1400" b="1" dirty="0" smtClean="0"/>
              <a:t>Clasa a XII-a:</a:t>
            </a:r>
            <a:endParaRPr lang="ru-RU" sz="1400" b="1" dirty="0" smtClean="0"/>
          </a:p>
          <a:p>
            <a:pPr lvl="0">
              <a:buFont typeface="Wingdings" pitchFamily="2" charset="2"/>
              <a:buChar char="Ø"/>
            </a:pPr>
            <a:r>
              <a:rPr lang="ro-MD" sz="1400" i="1" dirty="0" smtClean="0"/>
              <a:t>Fast-food-ul – o necesitate sau un capriciu(Profilul real);</a:t>
            </a:r>
          </a:p>
          <a:p>
            <a:pPr lvl="0">
              <a:buFont typeface="Wingdings" pitchFamily="2" charset="2"/>
              <a:buChar char="Ø"/>
            </a:pPr>
            <a:r>
              <a:rPr lang="ro-MD" sz="1400" i="1" dirty="0" smtClean="0"/>
              <a:t>Planeta în ambalaj de plastic(Profilul real);</a:t>
            </a:r>
          </a:p>
          <a:p>
            <a:pPr lvl="0">
              <a:buFont typeface="Wingdings" pitchFamily="2" charset="2"/>
              <a:buChar char="Ø"/>
            </a:pPr>
            <a:r>
              <a:rPr lang="ro-MD" sz="1400" i="1" dirty="0" smtClean="0"/>
              <a:t>Valorificarea deșeurilor – o cerință esențială a producerilor contemporane(Profilul real);</a:t>
            </a:r>
          </a:p>
          <a:p>
            <a:pPr lvl="0">
              <a:buFont typeface="Wingdings" pitchFamily="2" charset="2"/>
              <a:buChar char="Ø"/>
            </a:pPr>
            <a:r>
              <a:rPr lang="ro-MD" sz="1400" i="1" dirty="0" smtClean="0"/>
              <a:t>Grăsimile și sănătatea personală(Profilul umanistic);</a:t>
            </a:r>
          </a:p>
          <a:p>
            <a:pPr lvl="0">
              <a:buFont typeface="Wingdings" pitchFamily="2" charset="2"/>
              <a:buChar char="Ø"/>
            </a:pPr>
            <a:r>
              <a:rPr lang="ro-MD" sz="1400" i="1" dirty="0" smtClean="0"/>
              <a:t>Consumul de hârtie și mediul(Profilul umanistic);</a:t>
            </a:r>
          </a:p>
          <a:p>
            <a:pPr lvl="0">
              <a:buFont typeface="Wingdings" pitchFamily="2" charset="2"/>
              <a:buChar char="Ø"/>
            </a:pPr>
            <a:r>
              <a:rPr lang="ro-MD" sz="1400" i="1" dirty="0" smtClean="0"/>
              <a:t>Moda din punct de vedere chimic(Profilul umanistic). </a:t>
            </a:r>
            <a:endParaRPr lang="ru-RU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 </a:t>
            </a:r>
            <a:r>
              <a:rPr lang="en-US" sz="4000" b="1" i="1" dirty="0" smtClean="0">
                <a:solidFill>
                  <a:srgbClr val="C00000"/>
                </a:solidFill>
              </a:rPr>
              <a:t>C</a:t>
            </a:r>
            <a:r>
              <a:rPr lang="ro-MD" sz="4000" b="1" i="1" dirty="0" smtClean="0">
                <a:solidFill>
                  <a:srgbClr val="C00000"/>
                </a:solidFill>
              </a:rPr>
              <a:t>urriculumul la disciplina Biologie,  ediția 2019</a:t>
            </a:r>
            <a:endParaRPr lang="ru-RU" sz="4000" b="1" i="1" dirty="0"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o-MD" b="1" dirty="0" smtClean="0"/>
              <a:t>Clasa a VI-a:</a:t>
            </a:r>
            <a:endParaRPr lang="ru-RU" b="1" dirty="0" smtClean="0"/>
          </a:p>
          <a:p>
            <a:pPr lvl="0">
              <a:buFont typeface="Wingdings" pitchFamily="2" charset="2"/>
              <a:buChar char="Ø"/>
            </a:pPr>
            <a:r>
              <a:rPr lang="ro-MD" i="1" dirty="0" smtClean="0"/>
              <a:t>„Vocabularul creativ” cu genericul „În lumea celulelor”(STEAM);</a:t>
            </a:r>
          </a:p>
          <a:p>
            <a:pPr lvl="0">
              <a:buFont typeface="Wingdings" pitchFamily="2" charset="2"/>
              <a:buChar char="Ø"/>
            </a:pPr>
            <a:r>
              <a:rPr lang="ro-MD" dirty="0" smtClean="0"/>
              <a:t> </a:t>
            </a:r>
            <a:r>
              <a:rPr lang="ro-MD" i="1" dirty="0" smtClean="0"/>
              <a:t>„Portofoliul creativ” cu genericul „Originalitate prin diversitate (STEAM)”.</a:t>
            </a:r>
            <a:endParaRPr lang="ru-RU" dirty="0" smtClean="0"/>
          </a:p>
          <a:p>
            <a:r>
              <a:rPr lang="ro-MD" b="1" dirty="0" smtClean="0"/>
              <a:t>Clasa a VIII-a:</a:t>
            </a:r>
            <a:endParaRPr lang="ru-RU" b="1" dirty="0" smtClean="0"/>
          </a:p>
          <a:p>
            <a:pPr lvl="0">
              <a:buFont typeface="Wingdings" pitchFamily="2" charset="2"/>
              <a:buChar char="Ø"/>
            </a:pPr>
            <a:r>
              <a:rPr lang="ro-MD" i="1" dirty="0" smtClean="0"/>
              <a:t>Sculpturi din plante  (STEAM);</a:t>
            </a:r>
          </a:p>
          <a:p>
            <a:pPr lvl="0">
              <a:buFont typeface="Wingdings" pitchFamily="2" charset="2"/>
              <a:buChar char="Ø"/>
            </a:pPr>
            <a:r>
              <a:rPr lang="ro-MD" i="1" dirty="0" smtClean="0"/>
              <a:t>Elaborarea fişei ilustrative cu genericul: „Analiza caracterelor sexuale secundare în timpul pubertăţii la fete şi băieţi”(STEAM).</a:t>
            </a:r>
            <a:endParaRPr lang="ru-RU" dirty="0" smtClean="0"/>
          </a:p>
          <a:p>
            <a:r>
              <a:rPr lang="ro-MD" b="1" dirty="0" smtClean="0"/>
              <a:t>Clasa a IX-a:</a:t>
            </a:r>
            <a:endParaRPr lang="ru-RU" b="1" dirty="0" smtClean="0"/>
          </a:p>
          <a:p>
            <a:pPr lvl="0">
              <a:buFont typeface="Wingdings" pitchFamily="2" charset="2"/>
              <a:buChar char="Ø"/>
            </a:pPr>
            <a:r>
              <a:rPr lang="ro-MD" i="1" dirty="0" smtClean="0"/>
              <a:t>Arborele genealogic al familiei (STEAM).</a:t>
            </a:r>
            <a:endParaRPr lang="ru-RU" dirty="0" smtClean="0"/>
          </a:p>
          <a:p>
            <a:r>
              <a:rPr lang="ro-MD" b="1" dirty="0" smtClean="0"/>
              <a:t>Clasa a XI-a:</a:t>
            </a:r>
            <a:endParaRPr lang="ru-RU" b="1" dirty="0" smtClean="0"/>
          </a:p>
          <a:p>
            <a:pPr>
              <a:buFont typeface="Wingdings" pitchFamily="2" charset="2"/>
              <a:buChar char="Ø"/>
            </a:pPr>
            <a:r>
              <a:rPr lang="ro-MD" i="1" dirty="0" smtClean="0"/>
              <a:t>Traseul mesajului nervos(Profilul real, Profilul umanistic)(STEAM).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o-MD" dirty="0" smtClean="0"/>
              <a:t> </a:t>
            </a:r>
            <a:r>
              <a:rPr lang="en-US" sz="4000" b="1" i="1" dirty="0" smtClean="0">
                <a:solidFill>
                  <a:srgbClr val="00B0F0"/>
                </a:solidFill>
              </a:rPr>
              <a:t>C</a:t>
            </a:r>
            <a:r>
              <a:rPr lang="ro-MD" sz="4000" b="1" i="1" dirty="0" smtClean="0">
                <a:solidFill>
                  <a:srgbClr val="00B0F0"/>
                </a:solidFill>
              </a:rPr>
              <a:t>urriculumul la disciplina Informatică,  ediția 2019</a:t>
            </a:r>
            <a:endParaRPr lang="ru-RU" sz="4000" b="1" i="1" dirty="0">
              <a:solidFill>
                <a:srgbClr val="00B0F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o-MD" b="1" dirty="0" smtClean="0"/>
              <a:t>Clasa a VII-a:</a:t>
            </a:r>
            <a:endParaRPr lang="ru-RU" b="1" dirty="0" smtClean="0"/>
          </a:p>
          <a:p>
            <a:pPr lvl="0">
              <a:buFont typeface="Wingdings" pitchFamily="2" charset="2"/>
              <a:buChar char="Ø"/>
            </a:pPr>
            <a:r>
              <a:rPr lang="ro-MD" i="1" dirty="0" smtClean="0"/>
              <a:t>Clasa mea; </a:t>
            </a:r>
          </a:p>
          <a:p>
            <a:pPr lvl="0">
              <a:buFont typeface="Wingdings" pitchFamily="2" charset="2"/>
              <a:buChar char="Ø"/>
            </a:pPr>
            <a:r>
              <a:rPr lang="ro-MD" i="1" dirty="0" smtClean="0"/>
              <a:t> Școala mea; </a:t>
            </a:r>
          </a:p>
          <a:p>
            <a:pPr lvl="0">
              <a:buFont typeface="Wingdings" pitchFamily="2" charset="2"/>
              <a:buChar char="Ø"/>
            </a:pPr>
            <a:r>
              <a:rPr lang="ro-MD" i="1" dirty="0" smtClean="0"/>
              <a:t>Orașul natal/Satul natal;</a:t>
            </a:r>
          </a:p>
          <a:p>
            <a:pPr lvl="0">
              <a:buFont typeface="Wingdings" pitchFamily="2" charset="2"/>
              <a:buChar char="Ø"/>
            </a:pPr>
            <a:r>
              <a:rPr lang="ro-MD" i="1" dirty="0" smtClean="0"/>
              <a:t> Să protejăm natura.</a:t>
            </a:r>
            <a:endParaRPr lang="ru-RU" dirty="0" smtClean="0"/>
          </a:p>
          <a:p>
            <a:r>
              <a:rPr lang="ro-MD" b="1" dirty="0" smtClean="0"/>
              <a:t>Clasa aVIII-a:</a:t>
            </a:r>
            <a:endParaRPr lang="ru-RU" b="1" dirty="0" smtClean="0"/>
          </a:p>
          <a:p>
            <a:pPr lvl="0">
              <a:buFont typeface="Wingdings" pitchFamily="2" charset="2"/>
              <a:buChar char="Ø"/>
            </a:pPr>
            <a:r>
              <a:rPr lang="ro-MD" i="1" dirty="0" smtClean="0"/>
              <a:t>Colecție digitală de semne rutiere.</a:t>
            </a:r>
            <a:endParaRPr lang="ru-RU" dirty="0" smtClean="0"/>
          </a:p>
          <a:p>
            <a:r>
              <a:rPr lang="ro-MD" b="1" dirty="0" smtClean="0"/>
              <a:t>Clasa a IX-a:</a:t>
            </a:r>
            <a:endParaRPr lang="ru-RU" b="1" dirty="0" smtClean="0"/>
          </a:p>
          <a:p>
            <a:pPr lvl="0">
              <a:buFont typeface="Wingdings" pitchFamily="2" charset="2"/>
              <a:buChar char="Ø"/>
            </a:pPr>
            <a:r>
              <a:rPr lang="ro-MD" i="1" dirty="0" smtClean="0"/>
              <a:t> Elaborarea fundalului audio pentru evenimentele școlare;</a:t>
            </a:r>
          </a:p>
          <a:p>
            <a:pPr lvl="0">
              <a:buFont typeface="Wingdings" pitchFamily="2" charset="2"/>
              <a:buChar char="Ø"/>
            </a:pPr>
            <a:r>
              <a:rPr lang="ro-MD" i="1" dirty="0" smtClean="0"/>
              <a:t> Mixarea semnalelor audio ce provin de la mai multe surse pe durata unui eveniment școlar;</a:t>
            </a:r>
          </a:p>
          <a:p>
            <a:pPr lvl="0">
              <a:buFont typeface="Wingdings" pitchFamily="2" charset="2"/>
              <a:buChar char="Ø"/>
            </a:pPr>
            <a:r>
              <a:rPr lang="ro-MD" i="1" dirty="0" smtClean="0"/>
              <a:t>Elaborarea pistelor sonore pentru filmele video ale evenimentelor școlare.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223</TotalTime>
  <Words>2013</Words>
  <Application>Microsoft Office PowerPoint</Application>
  <PresentationFormat>On-screen Show (4:3)</PresentationFormat>
  <Paragraphs>198</Paragraphs>
  <Slides>25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9" baseType="lpstr">
      <vt:lpstr>Arial</vt:lpstr>
      <vt:lpstr>Calibri</vt:lpstr>
      <vt:lpstr>Wingdings</vt:lpstr>
      <vt:lpstr>Тема Office</vt:lpstr>
      <vt:lpstr>ASPECTE STRATEGICE PRIVIND REALIZAREA EDUCAȚIEI  STEM/STEAM/STREAM </vt:lpstr>
      <vt:lpstr>SPECIFICUL STEM/STEAM/STREAM</vt:lpstr>
      <vt:lpstr>PROIECTE STE(A)M ÎN CURRICULUMUL ȘCOLAR LA MATEMATICĂ, EDIȚIA 2019</vt:lpstr>
      <vt:lpstr> Curriculumul la disciplina Fizică, ediția 2019</vt:lpstr>
      <vt:lpstr>PowerPoint Presentation</vt:lpstr>
      <vt:lpstr>Curriculumul la disciplina Chimie, ediția 2019</vt:lpstr>
      <vt:lpstr>PowerPoint Presentation</vt:lpstr>
      <vt:lpstr> Curriculumul la disciplina Biologie,  ediția 2019</vt:lpstr>
      <vt:lpstr> Curriculumul la disciplina Informatică,  ediția 2019</vt:lpstr>
      <vt:lpstr>PowerPoint Presentation</vt:lpstr>
      <vt:lpstr>CRITERIUL 5P  ÎN REALIZAREA PROIECTELOR </vt:lpstr>
      <vt:lpstr>HARTA TEHNOLOGICĂ A PROIECTULUI STEM/STEAM/STREAM</vt:lpstr>
      <vt:lpstr>PowerPoint Presentation</vt:lpstr>
      <vt:lpstr>PowerPoint Presentation</vt:lpstr>
      <vt:lpstr>PowerPoint Presentation</vt:lpstr>
      <vt:lpstr>PowerPoint Presentation</vt:lpstr>
      <vt:lpstr> Prezentarea rezultatelor: </vt:lpstr>
      <vt:lpstr>EVALUAREA ÎN CADRUL PROIECTELOR STE(A)M</vt:lpstr>
      <vt:lpstr>PowerPoint Presentation</vt:lpstr>
      <vt:lpstr> Harta tehnologică a proiectului  STEAM „Covorul moldovenesc”  </vt:lpstr>
      <vt:lpstr>PowerPoint Presentation</vt:lpstr>
      <vt:lpstr>PowerPoint Presentation</vt:lpstr>
      <vt:lpstr>PowerPoint Presentation</vt:lpstr>
      <vt:lpstr>EVALUAREA</vt:lpstr>
      <vt:lpstr>PowerPoint Presentation</vt:lpstr>
    </vt:vector>
  </TitlesOfParts>
  <Company>Reanimator Extreme Edition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METODOLOGIA REALIZĂRII PROIECTELOR STE(A)M</dc:title>
  <dc:creator>Пользователь</dc:creator>
  <cp:lastModifiedBy>PC</cp:lastModifiedBy>
  <cp:revision>48</cp:revision>
  <dcterms:created xsi:type="dcterms:W3CDTF">2022-03-29T09:11:59Z</dcterms:created>
  <dcterms:modified xsi:type="dcterms:W3CDTF">2023-08-09T13:23:14Z</dcterms:modified>
</cp:coreProperties>
</file>