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7" r:id="rId4"/>
    <p:sldId id="257" r:id="rId5"/>
    <p:sldId id="259" r:id="rId6"/>
    <p:sldId id="260" r:id="rId7"/>
    <p:sldId id="261" r:id="rId8"/>
    <p:sldId id="274" r:id="rId9"/>
    <p:sldId id="262" r:id="rId10"/>
    <p:sldId id="270" r:id="rId11"/>
    <p:sldId id="264" r:id="rId12"/>
    <p:sldId id="271" r:id="rId13"/>
    <p:sldId id="263" r:id="rId14"/>
    <p:sldId id="265" r:id="rId15"/>
    <p:sldId id="266" r:id="rId16"/>
    <p:sldId id="268" r:id="rId17"/>
    <p:sldId id="267" r:id="rId18"/>
    <p:sldId id="269" r:id="rId19"/>
    <p:sldId id="272" r:id="rId20"/>
    <p:sldId id="280" r:id="rId21"/>
    <p:sldId id="286" r:id="rId22"/>
    <p:sldId id="282" r:id="rId23"/>
    <p:sldId id="283" r:id="rId24"/>
    <p:sldId id="284" r:id="rId25"/>
    <p:sldId id="285" r:id="rId26"/>
    <p:sldId id="279" r:id="rId27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8000"/>
    <a:srgbClr val="0000FF"/>
    <a:srgbClr val="666633"/>
    <a:srgbClr val="9900CC"/>
    <a:srgbClr val="CC00CC"/>
    <a:srgbClr val="FF00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-9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4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4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7" Type="http://schemas.openxmlformats.org/officeDocument/2006/relationships/image" Target="../media/image29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4.wmf"/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5122" name="Группа 5121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Прямоугольник 5122"/>
            <p:cNvSpPr/>
            <p:nvPr/>
          </p:nvSpPr>
          <p:spPr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algn="ctr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Прямоугольник 5123"/>
            <p:cNvSpPr/>
            <p:nvPr/>
          </p:nvSpPr>
          <p:spPr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/>
              <a:endParaRPr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5" name="Группа 5124"/>
            <p:cNvGrpSpPr/>
            <p:nvPr/>
          </p:nvGrpSpPr>
          <p:grpSpPr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126" name="Прямоугольник 5125"/>
              <p:cNvSpPr/>
              <p:nvPr userDrawn="1"/>
            </p:nvSpPr>
            <p:spPr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Прямоугольник 5126"/>
              <p:cNvSpPr/>
              <p:nvPr userDrawn="1"/>
            </p:nvSpPr>
            <p:spPr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8" name="Прямоугольник 5127"/>
              <p:cNvSpPr/>
              <p:nvPr userDrawn="1"/>
            </p:nvSpPr>
            <p:spPr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9" name="Прямоугольник 5128"/>
              <p:cNvSpPr/>
              <p:nvPr userDrawn="1"/>
            </p:nvSpPr>
            <p:spPr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Прямоугольник 5129"/>
              <p:cNvSpPr/>
              <p:nvPr userDrawn="1"/>
            </p:nvSpPr>
            <p:spPr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1" name="Прямоугольник 5130"/>
              <p:cNvSpPr/>
              <p:nvPr userDrawn="1"/>
            </p:nvSpPr>
            <p:spPr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2" name="Прямоугольник 5131"/>
              <p:cNvSpPr/>
              <p:nvPr userDrawn="1"/>
            </p:nvSpPr>
            <p:spPr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3" name="Прямоугольник 5132"/>
              <p:cNvSpPr/>
              <p:nvPr userDrawn="1"/>
            </p:nvSpPr>
            <p:spPr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4" name="Прямоугольник 5133"/>
              <p:cNvSpPr/>
              <p:nvPr userDrawn="1"/>
            </p:nvSpPr>
            <p:spPr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5" name="Прямоугольник 5134"/>
              <p:cNvSpPr/>
              <p:nvPr userDrawn="1"/>
            </p:nvSpPr>
            <p:spPr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136" name="Замещающая дата 5135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/>
            </a:lvl1pPr>
          </a:lstStyle>
          <a:p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5137" name="Замещающий нижний колонтитул 5136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5138" name="Замещающий номер слайда 5137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9A0DB2DC-4C9A-4742-B13C-FB6460FD3503}" type="slidenum">
              <a:rPr lang="ru-RU"/>
            </a:fld>
            <a:endParaRPr lang="ru-RU"/>
          </a:p>
        </p:txBody>
      </p:sp>
      <p:sp>
        <p:nvSpPr>
          <p:cNvPr id="5139" name="Заголовок 5138"/>
          <p:cNvSpPr>
            <a:spLocks noGrp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5140" name="Подзаголовок 5139"/>
          <p:cNvSpPr>
            <a:spLocks noGrp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 sz="3400"/>
            </a:lvl1pPr>
            <a:lvl2pPr marL="457200" lvl="1" indent="0" algn="ctr"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3400"/>
            </a:lvl2pPr>
            <a:lvl3pPr marL="914400" lvl="2" indent="0" algn="ctr">
              <a:buClr>
                <a:schemeClr val="bg2"/>
              </a:buClr>
              <a:buSzPct val="65000"/>
              <a:buFont typeface="Wingdings" panose="05000000000000000000" pitchFamily="2" charset="2"/>
              <a:buNone/>
              <a:defRPr sz="3400"/>
            </a:lvl3pPr>
            <a:lvl4pPr marL="1371600" lvl="3" indent="0" algn="ctr"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3400"/>
            </a:lvl4pPr>
            <a:lvl5pPr marL="1828800" lvl="4" indent="0" algn="ctr">
              <a:buClr>
                <a:schemeClr val="bg2"/>
              </a:buClr>
              <a:buSzTx/>
              <a:buFont typeface="Wingdings" panose="05000000000000000000" pitchFamily="2" charset="2"/>
              <a:buNone/>
              <a:defRPr sz="3400"/>
            </a:lvl5pPr>
          </a:lstStyle>
          <a:p>
            <a:pPr lvl="0"/>
            <a:r>
              <a:rPr dirty="0"/>
              <a:t>Образец подзаголовка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5293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2504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981200"/>
            <a:ext cx="4032504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Замещающий нижний колонтитул 4097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/>
            </a:lvl1pPr>
          </a:lstStyle>
          <a:p>
            <a:pPr lvl="0"/>
            <a:endParaRPr lang="ru-RU"/>
          </a:p>
        </p:txBody>
      </p:sp>
      <p:sp>
        <p:nvSpPr>
          <p:cNvPr id="4099" name="Замещающий номер слайда 4098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  <p:grpSp>
        <p:nvGrpSpPr>
          <p:cNvPr id="4100" name="Группа 4099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Прямоугольник 4100"/>
            <p:cNvSpPr/>
            <p:nvPr/>
          </p:nvSpPr>
          <p:spPr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algn="ctr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4102" name="Прямоугольник 4101"/>
            <p:cNvSpPr/>
            <p:nvPr/>
          </p:nvSpPr>
          <p:spPr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pPr lvl="0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4103" name="Прямоугольник 4102"/>
            <p:cNvSpPr/>
            <p:nvPr/>
          </p:nvSpPr>
          <p:spPr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hlink"/>
                </a:solidFill>
              </a:endParaRPr>
            </a:p>
          </p:txBody>
        </p:sp>
        <p:sp>
          <p:nvSpPr>
            <p:cNvPr id="4104" name="Прямоугольник 4103"/>
            <p:cNvSpPr/>
            <p:nvPr/>
          </p:nvSpPr>
          <p:spPr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hlink"/>
                </a:solidFill>
              </a:endParaRPr>
            </a:p>
          </p:txBody>
        </p:sp>
        <p:sp>
          <p:nvSpPr>
            <p:cNvPr id="4105" name="Прямоугольник 4104"/>
            <p:cNvSpPr/>
            <p:nvPr/>
          </p:nvSpPr>
          <p:spPr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accent2"/>
                </a:solidFill>
              </a:endParaRPr>
            </a:p>
          </p:txBody>
        </p:sp>
        <p:sp>
          <p:nvSpPr>
            <p:cNvPr id="4106" name="Прямоугольник 4105"/>
            <p:cNvSpPr/>
            <p:nvPr/>
          </p:nvSpPr>
          <p:spPr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hlink"/>
                </a:solidFill>
              </a:endParaRPr>
            </a:p>
          </p:txBody>
        </p:sp>
        <p:sp>
          <p:nvSpPr>
            <p:cNvPr id="4107" name="Прямоугольник 4106"/>
            <p:cNvSpPr/>
            <p:nvPr/>
          </p:nvSpPr>
          <p:spPr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4108" name="Прямоугольник 4107"/>
            <p:cNvSpPr/>
            <p:nvPr/>
          </p:nvSpPr>
          <p:spPr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accent2"/>
                </a:solidFill>
              </a:endParaRPr>
            </a:p>
          </p:txBody>
        </p:sp>
        <p:sp>
          <p:nvSpPr>
            <p:cNvPr id="4109" name="Прямоугольник 4108"/>
            <p:cNvSpPr/>
            <p:nvPr/>
          </p:nvSpPr>
          <p:spPr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accent2"/>
                </a:solidFill>
              </a:endParaRPr>
            </a:p>
          </p:txBody>
        </p:sp>
      </p:grpSp>
      <p:sp>
        <p:nvSpPr>
          <p:cNvPr id="4110" name="Заголовок 4109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4111" name="Замещающий текст 4110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4112" name="Замещающая дата 4111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/>
            </a:lvl1pPr>
          </a:lstStyle>
          <a:p>
            <a:pPr lvl="0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1.xml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6.bin"/><Relationship Id="rId8" Type="http://schemas.openxmlformats.org/officeDocument/2006/relationships/image" Target="../media/image26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24.wmf"/><Relationship Id="rId18" Type="http://schemas.openxmlformats.org/officeDocument/2006/relationships/vmlDrawing" Target="../drawings/vmlDrawing9.vml"/><Relationship Id="rId17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5" Type="http://schemas.openxmlformats.org/officeDocument/2006/relationships/oleObject" Target="../embeddings/oleObject49.bin"/><Relationship Id="rId14" Type="http://schemas.openxmlformats.org/officeDocument/2006/relationships/image" Target="../media/image29.wmf"/><Relationship Id="rId13" Type="http://schemas.openxmlformats.org/officeDocument/2006/relationships/oleObject" Target="../embeddings/oleObject48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47.bin"/><Relationship Id="rId10" Type="http://schemas.openxmlformats.org/officeDocument/2006/relationships/image" Target="../media/image27.wmf"/><Relationship Id="rId1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24.wmf"/><Relationship Id="rId1" Type="http://schemas.openxmlformats.org/officeDocument/2006/relationships/oleObject" Target="../embeddings/oleObject50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2.wmf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6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35.wmf"/><Relationship Id="rId1" Type="http://schemas.openxmlformats.org/officeDocument/2006/relationships/oleObject" Target="../embeddings/oleObject57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3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62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37.wmf"/><Relationship Id="rId11" Type="http://schemas.openxmlformats.org/officeDocument/2006/relationships/vmlDrawing" Target="../drawings/vmlDrawing13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65.bin"/><Relationship Id="rId2" Type="http://schemas.openxmlformats.org/officeDocument/2006/relationships/image" Target="../media/image41.wmf"/><Relationship Id="rId1" Type="http://schemas.openxmlformats.org/officeDocument/2006/relationships/oleObject" Target="../embeddings/oleObject64.bin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5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4.wmf"/><Relationship Id="rId1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5.GI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8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3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5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5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5.GI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5.GI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5.GIF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45.GIF"/><Relationship Id="rId1" Type="http://schemas.openxmlformats.org/officeDocument/2006/relationships/image" Target="../media/image46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22" Type="http://schemas.openxmlformats.org/officeDocument/2006/relationships/vmlDrawing" Target="../drawings/vmlDrawing3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18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17" Type="http://schemas.openxmlformats.org/officeDocument/2006/relationships/oleObject" Target="../embeddings/oleObject17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10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26.bin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25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24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11.wmf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7.wmf"/><Relationship Id="rId1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7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11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21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1.wmf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22.wmf"/><Relationship Id="rId1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3.wmf"/><Relationship Id="rId1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Заголовок 2049"/>
          <p:cNvSpPr>
            <a:spLocks noGrp="1"/>
          </p:cNvSpPr>
          <p:nvPr>
            <p:ph type="ctrTitle"/>
          </p:nvPr>
        </p:nvSpPr>
        <p:spPr>
          <a:xfrm>
            <a:off x="1692275" y="1828800"/>
            <a:ext cx="7299325" cy="2209800"/>
          </a:xfrm>
          <a:ln/>
        </p:spPr>
        <p:txBody>
          <a:bodyPr anchor="ctr" anchorCtr="0"/>
          <a:p>
            <a:pPr algn="ctr" defTabSz="914400">
              <a:buSzTx/>
              <a:buFontTx/>
              <a:buNone/>
            </a:pPr>
            <a:r>
              <a:rPr sz="4400" b="1" i="1" kern="1200" baseline="0">
                <a:latin typeface="Georgia" panose="02040502050405020303" pitchFamily="18" charset="0"/>
              </a:rPr>
              <a:t>Повторение.</a:t>
            </a:r>
            <a:br>
              <a:rPr sz="4400" b="1" i="1" kern="1200" baseline="0">
                <a:latin typeface="Georgia" panose="02040502050405020303" pitchFamily="18" charset="0"/>
              </a:rPr>
            </a:br>
            <a:r>
              <a:rPr sz="4400" b="1" i="1" kern="1200" baseline="0">
                <a:latin typeface="Georgia" panose="02040502050405020303" pitchFamily="18" charset="0"/>
              </a:rPr>
              <a:t>«Функции и графики».</a:t>
            </a:r>
            <a:endParaRPr sz="4400" b="1" i="1" kern="1200" baseline="0">
              <a:latin typeface="Georgia" panose="02040502050405020303" pitchFamily="18" charset="0"/>
            </a:endParaRPr>
          </a:p>
        </p:txBody>
      </p:sp>
      <p:graphicFrame>
        <p:nvGraphicFramePr>
          <p:cNvPr id="2052" name="Объект 2051"/>
          <p:cNvGraphicFramePr/>
          <p:nvPr/>
        </p:nvGraphicFramePr>
        <p:xfrm>
          <a:off x="179388" y="4838700"/>
          <a:ext cx="2124075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4248150" imgH="3867150" progId="GraphCtrl.Document">
                  <p:embed/>
                </p:oleObj>
              </mc:Choice>
              <mc:Fallback>
                <p:oleObj name="" r:id="rId1" imgW="4248150" imgH="3867150" progId="GraphCtrl.Document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388" y="4838700"/>
                        <a:ext cx="2124075" cy="2019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Объект 2053"/>
          <p:cNvGraphicFramePr/>
          <p:nvPr/>
        </p:nvGraphicFramePr>
        <p:xfrm>
          <a:off x="7127875" y="4797425"/>
          <a:ext cx="2016125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4171950" imgH="4810125" progId="GraphCtrl.Document">
                  <p:embed/>
                </p:oleObj>
              </mc:Choice>
              <mc:Fallback>
                <p:oleObj name="" r:id="rId3" imgW="4171950" imgH="4810125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27875" y="4797425"/>
                        <a:ext cx="2016125" cy="206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Объект 2054"/>
          <p:cNvGraphicFramePr/>
          <p:nvPr/>
        </p:nvGraphicFramePr>
        <p:xfrm>
          <a:off x="4787900" y="4826000"/>
          <a:ext cx="208915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5" imgW="2828925" imgH="2752725" progId="GraphCtrl.Document">
                  <p:embed/>
                </p:oleObj>
              </mc:Choice>
              <mc:Fallback>
                <p:oleObj name="" r:id="rId5" imgW="2828925" imgH="2752725" progId="GraphCtrl.Document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7900" y="4826000"/>
                        <a:ext cx="208915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Объект 2055"/>
          <p:cNvGraphicFramePr/>
          <p:nvPr/>
        </p:nvGraphicFramePr>
        <p:xfrm>
          <a:off x="2484438" y="4868863"/>
          <a:ext cx="2159000" cy="198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7" imgW="2133600" imgH="3219450" progId="GraphCtrl.Document">
                  <p:embed/>
                </p:oleObj>
              </mc:Choice>
              <mc:Fallback>
                <p:oleObj name="" r:id="rId7" imgW="2133600" imgH="3219450" progId="GraphCtrl.Document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84438" y="4868863"/>
                        <a:ext cx="2159000" cy="1989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Изображение 2056" descr="SUPER0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24750" y="0"/>
            <a:ext cx="1392238" cy="2997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Подзаголовок 1"/>
          <p:cNvSpPr/>
          <p:nvPr>
            <p:ph type="subTitle"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40" name="Прямоугольник 14339"/>
          <p:cNvSpPr/>
          <p:nvPr/>
        </p:nvSpPr>
        <p:spPr>
          <a:xfrm>
            <a:off x="827088" y="333375"/>
            <a:ext cx="80660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200" b="1" i="1">
                <a:latin typeface="Georgia" panose="02040502050405020303" pitchFamily="18" charset="0"/>
              </a:rPr>
              <a:t>№5. Найдите  соответствия: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4342" name="Прямоугольник 14341"/>
          <p:cNvSpPr/>
          <p:nvPr/>
        </p:nvSpPr>
        <p:spPr>
          <a:xfrm>
            <a:off x="0" y="18192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41" name="Объект 14340"/>
          <p:cNvGraphicFramePr/>
          <p:nvPr/>
        </p:nvGraphicFramePr>
        <p:xfrm>
          <a:off x="4500563" y="1916113"/>
          <a:ext cx="2338387" cy="352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" imgW="2133600" imgH="3219450" progId="GraphCtrl.Document">
                  <p:embed/>
                </p:oleObj>
              </mc:Choice>
              <mc:Fallback>
                <p:oleObj name="" r:id="rId1" imgW="2133600" imgH="3219450" progId="GraphCtrl.Document">
                  <p:embed/>
                  <p:pic>
                    <p:nvPicPr>
                      <p:cNvPr id="0" name="Изображение 311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00563" y="1916113"/>
                        <a:ext cx="2338387" cy="3529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Прямоугольник 14343"/>
          <p:cNvSpPr/>
          <p:nvPr/>
        </p:nvSpPr>
        <p:spPr>
          <a:xfrm>
            <a:off x="0" y="18192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43" name="Объект 14342"/>
          <p:cNvGraphicFramePr/>
          <p:nvPr/>
        </p:nvGraphicFramePr>
        <p:xfrm>
          <a:off x="0" y="1916113"/>
          <a:ext cx="2386013" cy="360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3" imgW="2133600" imgH="3219450" progId="GraphCtrl.Document">
                  <p:embed/>
                </p:oleObj>
              </mc:Choice>
              <mc:Fallback>
                <p:oleObj name="" r:id="rId3" imgW="2133600" imgH="3219450" progId="GraphCtrl.Document">
                  <p:embed/>
                  <p:pic>
                    <p:nvPicPr>
                      <p:cNvPr id="0" name="Изображение 311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916113"/>
                        <a:ext cx="2386013" cy="36020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Прямоугольник 14345"/>
          <p:cNvSpPr/>
          <p:nvPr/>
        </p:nvSpPr>
        <p:spPr>
          <a:xfrm>
            <a:off x="0" y="18192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45" name="Объект 14344"/>
          <p:cNvGraphicFramePr/>
          <p:nvPr/>
        </p:nvGraphicFramePr>
        <p:xfrm>
          <a:off x="6777038" y="3284538"/>
          <a:ext cx="2366962" cy="357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5" imgW="2133600" imgH="3219450" progId="GraphCtrl.Document">
                  <p:embed/>
                </p:oleObj>
              </mc:Choice>
              <mc:Fallback>
                <p:oleObj name="" r:id="rId5" imgW="2133600" imgH="3219450" progId="GraphCtrl.Document">
                  <p:embed/>
                  <p:pic>
                    <p:nvPicPr>
                      <p:cNvPr id="0" name="Изображение 31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77038" y="3284538"/>
                        <a:ext cx="2366962" cy="3573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Прямоугольник 14347"/>
          <p:cNvSpPr/>
          <p:nvPr/>
        </p:nvSpPr>
        <p:spPr>
          <a:xfrm>
            <a:off x="0" y="18192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47" name="Объект 14346"/>
          <p:cNvGraphicFramePr/>
          <p:nvPr/>
        </p:nvGraphicFramePr>
        <p:xfrm>
          <a:off x="2195513" y="3284538"/>
          <a:ext cx="2368550" cy="357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7" imgW="2133600" imgH="3219450" progId="GraphCtrl.Document">
                  <p:embed/>
                </p:oleObj>
              </mc:Choice>
              <mc:Fallback>
                <p:oleObj name="" r:id="rId7" imgW="2133600" imgH="3219450" progId="GraphCtrl.Document">
                  <p:embed/>
                  <p:pic>
                    <p:nvPicPr>
                      <p:cNvPr id="0" name="Изображение 311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95513" y="3284538"/>
                        <a:ext cx="2368550" cy="3573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0" name="Прямоугольник 14349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49" name="Объект 14348"/>
          <p:cNvGraphicFramePr/>
          <p:nvPr/>
        </p:nvGraphicFramePr>
        <p:xfrm>
          <a:off x="1116013" y="836613"/>
          <a:ext cx="1150937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9" imgW="405765" imgH="393065" progId="Equation.3">
                  <p:embed/>
                </p:oleObj>
              </mc:Choice>
              <mc:Fallback>
                <p:oleObj name="" r:id="rId9" imgW="405765" imgH="393065" progId="Equation.3">
                  <p:embed/>
                  <p:pic>
                    <p:nvPicPr>
                      <p:cNvPr id="0" name="Изображение 312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16013" y="836613"/>
                        <a:ext cx="1150937" cy="1096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2" name="Прямоугольник 14351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51" name="Объект 14350"/>
          <p:cNvGraphicFramePr/>
          <p:nvPr/>
        </p:nvGraphicFramePr>
        <p:xfrm>
          <a:off x="2700338" y="836613"/>
          <a:ext cx="14033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11" imgW="495300" imgH="393700" progId="Equation.3">
                  <p:embed/>
                </p:oleObj>
              </mc:Choice>
              <mc:Fallback>
                <p:oleObj name="" r:id="rId11" imgW="495300" imgH="393700" progId="Equation.3">
                  <p:embed/>
                  <p:pic>
                    <p:nvPicPr>
                      <p:cNvPr id="0" name="Изображение 312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00338" y="836613"/>
                        <a:ext cx="1403350" cy="1114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4" name="Прямоугольник 14353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53" name="Объект 14352"/>
          <p:cNvGraphicFramePr/>
          <p:nvPr/>
        </p:nvGraphicFramePr>
        <p:xfrm>
          <a:off x="4572000" y="836613"/>
          <a:ext cx="158432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13" imgW="622300" imgH="393700" progId="Equation.3">
                  <p:embed/>
                </p:oleObj>
              </mc:Choice>
              <mc:Fallback>
                <p:oleObj name="" r:id="rId13" imgW="622300" imgH="393700" progId="Equation.3">
                  <p:embed/>
                  <p:pic>
                    <p:nvPicPr>
                      <p:cNvPr id="0" name="Изображение 312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72000" y="836613"/>
                        <a:ext cx="1584325" cy="998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Прямоугольник 14355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4355" name="Объект 14354"/>
          <p:cNvGraphicFramePr/>
          <p:nvPr/>
        </p:nvGraphicFramePr>
        <p:xfrm>
          <a:off x="6659563" y="790575"/>
          <a:ext cx="15843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15" imgW="622300" imgH="393700" progId="Equation.3">
                  <p:embed/>
                </p:oleObj>
              </mc:Choice>
              <mc:Fallback>
                <p:oleObj name="" r:id="rId15" imgW="622300" imgH="393700" progId="Equation.3">
                  <p:embed/>
                  <p:pic>
                    <p:nvPicPr>
                      <p:cNvPr id="0" name="Изображение 312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59563" y="790575"/>
                        <a:ext cx="1584325" cy="1000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7" name="Текстовое поле 14356"/>
          <p:cNvSpPr txBox="1"/>
          <p:nvPr/>
        </p:nvSpPr>
        <p:spPr>
          <a:xfrm>
            <a:off x="1692275" y="5013325"/>
            <a:ext cx="412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1.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4358" name="Текстовое поле 14357"/>
          <p:cNvSpPr txBox="1"/>
          <p:nvPr/>
        </p:nvSpPr>
        <p:spPr>
          <a:xfrm>
            <a:off x="6227763" y="5013325"/>
            <a:ext cx="412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3.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4359" name="Текстовое поле 14358"/>
          <p:cNvSpPr txBox="1"/>
          <p:nvPr/>
        </p:nvSpPr>
        <p:spPr>
          <a:xfrm>
            <a:off x="3924300" y="6400800"/>
            <a:ext cx="412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2.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4360" name="Текстовое поле 14359"/>
          <p:cNvSpPr txBox="1"/>
          <p:nvPr/>
        </p:nvSpPr>
        <p:spPr>
          <a:xfrm>
            <a:off x="8532813" y="6400800"/>
            <a:ext cx="412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4.</a:t>
            </a:r>
            <a:endParaRPr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85185E-6 L 0.42517 0.65093 " pathEditMode="relative" ptsTypes="AA">
                                      <p:cBhvr>
                                        <p:cTn id="73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-0.2599 0.67199 " pathEditMode="relative" ptsTypes="AA">
                                      <p:cBhvr>
                                        <p:cTn id="77" dur="2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28351 0.20995 " pathEditMode="relative" ptsTypes="AA">
                                      <p:cBhvr>
                                        <p:cTn id="81" dur="2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-0.4566 0.22037 " pathEditMode="relative" ptsTypes="AA">
                                      <p:cBhvr>
                                        <p:cTn id="85" dur="2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57" grpId="0"/>
      <p:bldP spid="14358" grpId="0"/>
      <p:bldP spid="14359" grpId="0"/>
      <p:bldP spid="143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9" name="Заголовок 26628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200" b="1" i="1">
                <a:solidFill>
                  <a:srgbClr val="FF0000"/>
                </a:solidFill>
                <a:latin typeface="Georgia" panose="02040502050405020303" pitchFamily="18" charset="0"/>
              </a:rPr>
              <a:t>Построение  графика</a:t>
            </a:r>
            <a:br>
              <a:rPr sz="3200" b="1" i="1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sz="3200" b="1" i="1">
                <a:solidFill>
                  <a:srgbClr val="FF0000"/>
                </a:solidFill>
                <a:latin typeface="Georgia" panose="02040502050405020303" pitchFamily="18" charset="0"/>
              </a:rPr>
              <a:t>функции  обратной  пропорциональности.</a:t>
            </a:r>
            <a:endParaRPr sz="32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6628" name="Замещающее содержимое 26627"/>
          <p:cNvGraphicFramePr/>
          <p:nvPr>
            <p:ph sz="half" idx="1"/>
          </p:nvPr>
        </p:nvGraphicFramePr>
        <p:xfrm>
          <a:off x="971550" y="2276475"/>
          <a:ext cx="3036888" cy="458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133600" imgH="3219450" progId="GraphCtrl.Document">
                  <p:embed/>
                </p:oleObj>
              </mc:Choice>
              <mc:Fallback>
                <p:oleObj name="" r:id="rId1" imgW="2133600" imgH="3219450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1550" y="2276475"/>
                        <a:ext cx="3036888" cy="45815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Текстовое поле 26630"/>
          <p:cNvSpPr txBox="1"/>
          <p:nvPr/>
        </p:nvSpPr>
        <p:spPr>
          <a:xfrm>
            <a:off x="4643438" y="1844675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6632" name="Текстовое поле 26631"/>
          <p:cNvSpPr txBox="1"/>
          <p:nvPr/>
        </p:nvSpPr>
        <p:spPr>
          <a:xfrm>
            <a:off x="5053013" y="1844675"/>
            <a:ext cx="40909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Определить,  в  каких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четвертях  находится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график  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33" name="Текстовое поле 26632"/>
          <p:cNvSpPr txBox="1"/>
          <p:nvPr/>
        </p:nvSpPr>
        <p:spPr>
          <a:xfrm>
            <a:off x="4643438" y="4292600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6634" name="Текстовое поле 26633"/>
          <p:cNvSpPr txBox="1"/>
          <p:nvPr/>
        </p:nvSpPr>
        <p:spPr>
          <a:xfrm>
            <a:off x="5148263" y="4292600"/>
            <a:ext cx="3822700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Составить  таблицу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значений  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35" name="Прямоугольник 26634"/>
          <p:cNvSpPr/>
          <p:nvPr/>
        </p:nvSpPr>
        <p:spPr>
          <a:xfrm rot="5400000">
            <a:off x="-1544637" y="4433888"/>
            <a:ext cx="4103687" cy="36671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9525" cap="flat" cmpd="sng">
                  <a:solidFill>
                    <a:srgbClr val="33CC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Гипербола.</a:t>
            </a:r>
            <a:endParaRPr lang="ru-RU" altLang="en-US" sz="2000" b="1" i="1">
              <a:ln w="9525" cap="flat" cmpd="sng">
                <a:solidFill>
                  <a:srgbClr val="33CCCC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FF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6636" name="Текстовое поле 26635"/>
          <p:cNvSpPr txBox="1"/>
          <p:nvPr/>
        </p:nvSpPr>
        <p:spPr>
          <a:xfrm>
            <a:off x="4643438" y="5229225"/>
            <a:ext cx="3671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Экзаменационный 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сборник: №175(2)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26637" name="Прямоугольник 26636"/>
          <p:cNvSpPr/>
          <p:nvPr/>
        </p:nvSpPr>
        <p:spPr>
          <a:xfrm>
            <a:off x="4716463" y="6165850"/>
            <a:ext cx="35274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Решаем!</a:t>
            </a:r>
            <a:endParaRPr lang="ru-RU" altLang="en-US" sz="2000" b="1" i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6638" name="Текстовое поле 26637"/>
          <p:cNvSpPr txBox="1"/>
          <p:nvPr/>
        </p:nvSpPr>
        <p:spPr>
          <a:xfrm>
            <a:off x="323850" y="1557338"/>
            <a:ext cx="20161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у = </a:t>
            </a:r>
            <a:r>
              <a:rPr lang="en-US" altLang="x-none"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k</a:t>
            </a:r>
            <a:r>
              <a:rPr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x-none"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x</a:t>
            </a:r>
            <a:endParaRPr sz="40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39" name="Текстовое поле 26638"/>
          <p:cNvSpPr txBox="1"/>
          <p:nvPr/>
        </p:nvSpPr>
        <p:spPr>
          <a:xfrm>
            <a:off x="5292725" y="3141663"/>
            <a:ext cx="24590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k  &gt; 0 – I  u  III </a:t>
            </a:r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ч.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0" name="Текстовое поле 26639"/>
          <p:cNvSpPr txBox="1"/>
          <p:nvPr/>
        </p:nvSpPr>
        <p:spPr>
          <a:xfrm>
            <a:off x="5292725" y="3716338"/>
            <a:ext cx="2543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k  &lt; 0 – II  u  IV </a:t>
            </a:r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ч.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6641" name="Замещающее содержимое 26640"/>
          <p:cNvGraphicFramePr/>
          <p:nvPr>
            <p:ph sz="half" idx="2"/>
          </p:nvPr>
        </p:nvGraphicFramePr>
        <p:xfrm>
          <a:off x="1042988" y="2349500"/>
          <a:ext cx="2987675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2133600" imgH="3219450" progId="GraphCtrl.Document">
                  <p:embed/>
                </p:oleObj>
              </mc:Choice>
              <mc:Fallback>
                <p:oleObj name="" r:id="rId3" imgW="2133600" imgH="3219450" progId="GraphCtrl.Document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2349500"/>
                        <a:ext cx="2987675" cy="45085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6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 tmFilter="0,0; .5, 1; 1, 1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49"/>
                            </p:stCondLst>
                            <p:childTnLst>
                              <p:par>
                                <p:cTn id="12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1" grpId="0"/>
      <p:bldP spid="26632" grpId="0"/>
      <p:bldP spid="26633" grpId="0"/>
      <p:bldP spid="26634" grpId="0"/>
      <p:bldP spid="26636" grpId="0"/>
      <p:bldP spid="26638" grpId="1"/>
      <p:bldP spid="26639" grpId="0"/>
      <p:bldP spid="266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7" name="Прямоугольник 1331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3316" name="Объект 13315"/>
          <p:cNvGraphicFramePr/>
          <p:nvPr/>
        </p:nvGraphicFramePr>
        <p:xfrm>
          <a:off x="179388" y="981075"/>
          <a:ext cx="5097462" cy="587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4171950" imgH="4810125" progId="GraphCtrl.Document">
                  <p:embed/>
                </p:oleObj>
              </mc:Choice>
              <mc:Fallback>
                <p:oleObj name="" r:id="rId1" imgW="4171950" imgH="4810125" progId="GraphCtrl.Document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388" y="981075"/>
                        <a:ext cx="5097462" cy="5876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Текстовое поле 13318"/>
          <p:cNvSpPr txBox="1"/>
          <p:nvPr/>
        </p:nvSpPr>
        <p:spPr>
          <a:xfrm>
            <a:off x="1547813" y="404813"/>
            <a:ext cx="711993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Georgia" panose="02040502050405020303" pitchFamily="18" charset="0"/>
              </a:rPr>
              <a:t>№6. Найдите  соответствия: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3321" name="Прямоугольник 13320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3320" name="Объект 13319"/>
          <p:cNvGraphicFramePr/>
          <p:nvPr/>
        </p:nvGraphicFramePr>
        <p:xfrm>
          <a:off x="5292725" y="1516063"/>
          <a:ext cx="180816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660400" imgH="228600" progId="Equation.3">
                  <p:embed/>
                </p:oleObj>
              </mc:Choice>
              <mc:Fallback>
                <p:oleObj name="" r:id="rId3" imgW="660400" imgH="228600" progId="Equation.3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2725" y="1516063"/>
                        <a:ext cx="1808163" cy="628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Прямоугольник 13322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3322" name="Объект 13321"/>
          <p:cNvGraphicFramePr/>
          <p:nvPr/>
        </p:nvGraphicFramePr>
        <p:xfrm>
          <a:off x="5292725" y="2492375"/>
          <a:ext cx="1727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5" imgW="609600" imgH="228600" progId="Equation.3">
                  <p:embed/>
                </p:oleObj>
              </mc:Choice>
              <mc:Fallback>
                <p:oleObj name="" r:id="rId5" imgW="609600" imgH="228600" progId="Equation.3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92725" y="2492375"/>
                        <a:ext cx="1727200" cy="647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Прямоугольник 1332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3324" name="Объект 13323"/>
          <p:cNvGraphicFramePr/>
          <p:nvPr/>
        </p:nvGraphicFramePr>
        <p:xfrm>
          <a:off x="5292725" y="3429000"/>
          <a:ext cx="24479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7" imgW="838200" imgH="228600" progId="Equation.3">
                  <p:embed/>
                </p:oleObj>
              </mc:Choice>
              <mc:Fallback>
                <p:oleObj name="" r:id="rId7" imgW="838200" imgH="228600" progId="Equation.3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92725" y="3429000"/>
                        <a:ext cx="2447925" cy="666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Прямоугольник 13326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3326" name="Объект 13325"/>
          <p:cNvGraphicFramePr/>
          <p:nvPr/>
        </p:nvGraphicFramePr>
        <p:xfrm>
          <a:off x="5148263" y="4365625"/>
          <a:ext cx="29162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9" imgW="1066800" imgH="241300" progId="Equation.3">
                  <p:embed/>
                </p:oleObj>
              </mc:Choice>
              <mc:Fallback>
                <p:oleObj name="" r:id="rId9" imgW="1066800" imgH="241300" progId="Equation.3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48263" y="4365625"/>
                        <a:ext cx="2916237" cy="650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2" name="Прямоугольник 13331"/>
          <p:cNvSpPr/>
          <p:nvPr/>
        </p:nvSpPr>
        <p:spPr>
          <a:xfrm>
            <a:off x="5508625" y="5229225"/>
            <a:ext cx="3095625" cy="1628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ru-RU" altLang="en-US" sz="1800" b="1" i="1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Georgia" panose="02040502050405020303" pitchFamily="18" charset="0"/>
                <a:ea typeface="Georgia" panose="02040502050405020303" pitchFamily="18" charset="0"/>
              </a:rPr>
              <a:t>Хорошо!</a:t>
            </a:r>
            <a:endParaRPr lang="ru-RU" altLang="en-US" sz="1800" b="1" i="1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13333" name="Овал 13332"/>
          <p:cNvSpPr/>
          <p:nvPr/>
        </p:nvSpPr>
        <p:spPr>
          <a:xfrm>
            <a:off x="8101013" y="1484313"/>
            <a:ext cx="790575" cy="792162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34" name="Овал 13333"/>
          <p:cNvSpPr/>
          <p:nvPr/>
        </p:nvSpPr>
        <p:spPr>
          <a:xfrm>
            <a:off x="8101013" y="2420938"/>
            <a:ext cx="790575" cy="792162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36" name="Овал 13335"/>
          <p:cNvSpPr/>
          <p:nvPr/>
        </p:nvSpPr>
        <p:spPr>
          <a:xfrm>
            <a:off x="8101013" y="3357563"/>
            <a:ext cx="790575" cy="792162"/>
          </a:xfrm>
          <a:prstGeom prst="ellipse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37" name="Овал 13336"/>
          <p:cNvSpPr/>
          <p:nvPr/>
        </p:nvSpPr>
        <p:spPr>
          <a:xfrm>
            <a:off x="8101013" y="4292600"/>
            <a:ext cx="790575" cy="792163"/>
          </a:xfrm>
          <a:prstGeom prst="ellipse">
            <a:avLst/>
          </a:prstGeom>
          <a:solidFill>
            <a:srgbClr val="008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Заголовок 1536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5364" name="Текстовое поле 15363"/>
          <p:cNvSpPr txBox="1"/>
          <p:nvPr/>
        </p:nvSpPr>
        <p:spPr>
          <a:xfrm>
            <a:off x="376238" y="1935163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5365" name="Текстовое поле 15364"/>
          <p:cNvSpPr txBox="1"/>
          <p:nvPr/>
        </p:nvSpPr>
        <p:spPr>
          <a:xfrm>
            <a:off x="900113" y="1916113"/>
            <a:ext cx="78978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  направление  ветвей  параболы.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5367" name="Прямоугольник 15366"/>
          <p:cNvSpPr/>
          <p:nvPr/>
        </p:nvSpPr>
        <p:spPr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72" name="Прямоугольник 15371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5371" name="Объект 15370"/>
          <p:cNvGraphicFramePr/>
          <p:nvPr/>
        </p:nvGraphicFramePr>
        <p:xfrm>
          <a:off x="1258888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3219450" imgH="4267200" progId="GraphCtrl.Document">
                  <p:embed/>
                </p:oleObj>
              </mc:Choice>
              <mc:Fallback>
                <p:oleObj name="" r:id="rId1" imgW="3219450" imgH="4267200" progId="GraphCtrl.Document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58888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Прямоугольник 15373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5373" name="Объект 15372"/>
          <p:cNvGraphicFramePr/>
          <p:nvPr/>
        </p:nvGraphicFramePr>
        <p:xfrm>
          <a:off x="4859338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3219450" imgH="4267200" progId="GraphCtrl.Document">
                  <p:embed/>
                </p:oleObj>
              </mc:Choice>
              <mc:Fallback>
                <p:oleObj name="" r:id="rId3" imgW="3219450" imgH="4267200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59338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Прямоугольник 15374"/>
          <p:cNvSpPr/>
          <p:nvPr/>
        </p:nvSpPr>
        <p:spPr>
          <a:xfrm rot="5400000">
            <a:off x="-1295400" y="4256088"/>
            <a:ext cx="3671888" cy="431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Парабола.</a:t>
            </a:r>
            <a:endParaRPr lang="ru-RU" altLang="en-US" sz="2000" b="1" i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  <p:bldP spid="153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Заголовок 1843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8435" name="Текстовое поле 18434"/>
          <p:cNvSpPr txBox="1"/>
          <p:nvPr/>
        </p:nvSpPr>
        <p:spPr>
          <a:xfrm>
            <a:off x="376238" y="1935163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8437" name="Прямоугольник 18436"/>
          <p:cNvSpPr/>
          <p:nvPr/>
        </p:nvSpPr>
        <p:spPr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38" name="Прямоугольник 18437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40" name="Прямоугольник 18439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42" name="Текстовое поле 18441"/>
          <p:cNvSpPr txBox="1"/>
          <p:nvPr/>
        </p:nvSpPr>
        <p:spPr>
          <a:xfrm>
            <a:off x="879475" y="1863725"/>
            <a:ext cx="7426325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Найти  координаты  вершины  параболы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(т; п).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8444" name="Прямоугольник 18443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43" name="Объект 18442"/>
          <p:cNvGraphicFramePr/>
          <p:nvPr/>
        </p:nvGraphicFramePr>
        <p:xfrm>
          <a:off x="1042988" y="2565400"/>
          <a:ext cx="1944687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533400" imgH="393700" progId="Equation.3">
                  <p:embed/>
                </p:oleObj>
              </mc:Choice>
              <mc:Fallback>
                <p:oleObj name="" r:id="rId1" imgW="533400" imgH="393700" progId="Equation.3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42988" y="2565400"/>
                        <a:ext cx="1944687" cy="1425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Прямоугольник 18445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45" name="Объект 18444"/>
          <p:cNvGraphicFramePr/>
          <p:nvPr/>
        </p:nvGraphicFramePr>
        <p:xfrm>
          <a:off x="1042988" y="3860800"/>
          <a:ext cx="216058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583565" imgH="215900" progId="Equation.3">
                  <p:embed/>
                </p:oleObj>
              </mc:Choice>
              <mc:Fallback>
                <p:oleObj name="" r:id="rId3" imgW="583565" imgH="215900" progId="Equation.3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3860800"/>
                        <a:ext cx="2160587" cy="814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8" name="Прямоугольник 18447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54" name="Прямоугольник 18453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57" name="Прямоугольник 18456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56" name="Объект 18455"/>
          <p:cNvGraphicFramePr/>
          <p:nvPr/>
        </p:nvGraphicFramePr>
        <p:xfrm>
          <a:off x="4284663" y="2492375"/>
          <a:ext cx="3167062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5" imgW="3219450" imgH="4267200" progId="GraphCtrl.Document">
                  <p:embed/>
                </p:oleObj>
              </mc:Choice>
              <mc:Fallback>
                <p:oleObj name="" r:id="rId5" imgW="3219450" imgH="4267200" progId="GraphCtrl.Document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84663" y="2492375"/>
                        <a:ext cx="3167062" cy="4032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8" name="Овал 18457"/>
          <p:cNvSpPr/>
          <p:nvPr/>
        </p:nvSpPr>
        <p:spPr>
          <a:xfrm>
            <a:off x="6011863" y="5949950"/>
            <a:ext cx="71437" cy="73025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8459" name="Текстовое поле 18458"/>
          <p:cNvSpPr txBox="1"/>
          <p:nvPr/>
        </p:nvSpPr>
        <p:spPr>
          <a:xfrm>
            <a:off x="468313" y="5229225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8460" name="Текстовое поле 18459"/>
          <p:cNvSpPr txBox="1"/>
          <p:nvPr/>
        </p:nvSpPr>
        <p:spPr>
          <a:xfrm>
            <a:off x="950913" y="5175250"/>
            <a:ext cx="2740025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latin typeface="Georgia" panose="02040502050405020303" pitchFamily="18" charset="0"/>
              </a:rPr>
              <a:t>Провести  ось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симметрии.</a:t>
            </a:r>
            <a:endParaRPr sz="2400" b="1" i="1">
              <a:latin typeface="Georgia" panose="02040502050405020303" pitchFamily="18" charset="0"/>
            </a:endParaRPr>
          </a:p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8462" name="Прямоугольник 1846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61" name="Объект 18460"/>
          <p:cNvGraphicFramePr/>
          <p:nvPr/>
        </p:nvGraphicFramePr>
        <p:xfrm>
          <a:off x="0" y="0"/>
          <a:ext cx="390525" cy="14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7" imgW="393700" imgH="139700" progId="Equation.3">
                  <p:embed/>
                </p:oleObj>
              </mc:Choice>
              <mc:Fallback>
                <p:oleObj name="" r:id="rId7" imgW="393700" imgH="139700" progId="Equation.3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390525" cy="142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4" name="Прямоугольник 18463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63" name="Объект 18462"/>
          <p:cNvGraphicFramePr/>
          <p:nvPr/>
        </p:nvGraphicFramePr>
        <p:xfrm>
          <a:off x="1187450" y="6092825"/>
          <a:ext cx="151288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9" imgW="393700" imgH="139700" progId="Equation.3">
                  <p:embed/>
                </p:oleObj>
              </mc:Choice>
              <mc:Fallback>
                <p:oleObj name="" r:id="rId9" imgW="393700" imgH="139700" progId="Equation.3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7450" y="6092825"/>
                        <a:ext cx="1512888" cy="552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5" name="Полилиния 18464"/>
          <p:cNvSpPr/>
          <p:nvPr/>
        </p:nvSpPr>
        <p:spPr>
          <a:xfrm>
            <a:off x="6011863" y="2276475"/>
            <a:ext cx="14287" cy="4098925"/>
          </a:xfrm>
          <a:custGeom>
            <a:avLst/>
            <a:gdLst/>
            <a:ahLst/>
            <a:cxnLst/>
            <a:pathLst>
              <a:path w="9" h="2582">
                <a:moveTo>
                  <a:pt x="9" y="0"/>
                </a:moveTo>
                <a:lnTo>
                  <a:pt x="0" y="258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8466" name="Текстовое поле 18465"/>
          <p:cNvSpPr txBox="1"/>
          <p:nvPr/>
        </p:nvSpPr>
        <p:spPr>
          <a:xfrm>
            <a:off x="5508625" y="6021388"/>
            <a:ext cx="11922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О (</a:t>
            </a:r>
            <a:r>
              <a:rPr sz="2400" b="1" i="1" err="1">
                <a:latin typeface="Times New Roman" panose="02020603050405020304" pitchFamily="18" charset="0"/>
              </a:rPr>
              <a:t>т;п</a:t>
            </a:r>
            <a:r>
              <a:rPr sz="2400" b="1" i="1">
                <a:latin typeface="Times New Roman" panose="02020603050405020304" pitchFamily="18" charset="0"/>
              </a:rPr>
              <a:t>)</a:t>
            </a:r>
            <a:endParaRPr sz="24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49"/>
                            </p:stCondLst>
                            <p:childTnLst>
                              <p:par>
                                <p:cTn id="3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200"/>
                            </p:stCondLst>
                            <p:childTnLst>
                              <p:par>
                                <p:cTn id="10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59" grpId="0"/>
      <p:bldP spid="184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Заголовок 2048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20483" name="Текстовое поле 20482"/>
          <p:cNvSpPr txBox="1"/>
          <p:nvPr/>
        </p:nvSpPr>
        <p:spPr>
          <a:xfrm>
            <a:off x="376238" y="1935163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0484" name="Текстовое поле 20483"/>
          <p:cNvSpPr txBox="1"/>
          <p:nvPr/>
        </p:nvSpPr>
        <p:spPr>
          <a:xfrm>
            <a:off x="900113" y="1628775"/>
            <a:ext cx="75072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  точки  пересечения  графика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  с  осью  О</a:t>
            </a:r>
            <a:r>
              <a:rPr sz="2400" b="1" i="1" baseline="-25000">
                <a:latin typeface="Georgia" panose="02040502050405020303" pitchFamily="18" charset="0"/>
              </a:rPr>
              <a:t>х</a:t>
            </a:r>
            <a:r>
              <a:rPr sz="2400" b="1" i="1">
                <a:latin typeface="Georgia" panose="02040502050405020303" pitchFamily="18" charset="0"/>
              </a:rPr>
              <a:t>,  т.е.  найти  нули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0485" name="Прямоугольник 20484"/>
          <p:cNvSpPr/>
          <p:nvPr/>
        </p:nvSpPr>
        <p:spPr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86" name="Прямоугольник 20485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87" name="Прямоугольник 20486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88" name="Прямоугольник 20487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90" name="Прямоугольник 20489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91" name="Прямоугольник 20490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97" name="Прямоугольник 20496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496" name="Объект 20495"/>
          <p:cNvGraphicFramePr/>
          <p:nvPr/>
        </p:nvGraphicFramePr>
        <p:xfrm>
          <a:off x="4859338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3219450" imgH="4267200" progId="GraphCtrl.Document">
                  <p:embed/>
                </p:oleObj>
              </mc:Choice>
              <mc:Fallback>
                <p:oleObj name="" r:id="rId1" imgW="3219450" imgH="4267200" progId="GraphCtrl.Document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59338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Овал 20497"/>
          <p:cNvSpPr/>
          <p:nvPr/>
        </p:nvSpPr>
        <p:spPr>
          <a:xfrm>
            <a:off x="6588125" y="6021388"/>
            <a:ext cx="71438" cy="698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0" name="Прямоугольник 20499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499" name="Объект 20498"/>
          <p:cNvGraphicFramePr/>
          <p:nvPr/>
        </p:nvGraphicFramePr>
        <p:xfrm>
          <a:off x="611188" y="3357563"/>
          <a:ext cx="1452562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368300" imgH="203200" progId="Equation.3">
                  <p:embed/>
                </p:oleObj>
              </mc:Choice>
              <mc:Fallback>
                <p:oleObj name="" r:id="rId3" imgW="368300" imgH="203200" progId="Equation.3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188" y="3357563"/>
                        <a:ext cx="1452562" cy="782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2" name="Прямоугольник 20501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501" name="Объект 20500"/>
          <p:cNvGraphicFramePr/>
          <p:nvPr/>
        </p:nvGraphicFramePr>
        <p:xfrm>
          <a:off x="530225" y="4149725"/>
          <a:ext cx="41973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5" imgW="977265" imgH="203200" progId="Equation.3">
                  <p:embed/>
                </p:oleObj>
              </mc:Choice>
              <mc:Fallback>
                <p:oleObj name="" r:id="rId5" imgW="977265" imgH="203200" progId="Equation.3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0225" y="4149725"/>
                        <a:ext cx="4197350" cy="855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3" name="Овал 20502"/>
          <p:cNvSpPr/>
          <p:nvPr/>
        </p:nvSpPr>
        <p:spPr>
          <a:xfrm>
            <a:off x="6011863" y="5084763"/>
            <a:ext cx="71437" cy="698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4" name="Овал 20503"/>
          <p:cNvSpPr/>
          <p:nvPr/>
        </p:nvSpPr>
        <p:spPr>
          <a:xfrm>
            <a:off x="7164388" y="5084763"/>
            <a:ext cx="71437" cy="698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5" name="Текстовое поле 20504"/>
          <p:cNvSpPr txBox="1"/>
          <p:nvPr/>
        </p:nvSpPr>
        <p:spPr>
          <a:xfrm>
            <a:off x="5580063" y="5229225"/>
            <a:ext cx="895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(х</a:t>
            </a:r>
            <a:r>
              <a:rPr sz="2400" b="1" i="1" baseline="-25000">
                <a:latin typeface="Times New Roman" panose="02020603050405020304" pitchFamily="18" charset="0"/>
              </a:rPr>
              <a:t>1</a:t>
            </a:r>
            <a:r>
              <a:rPr sz="2400" b="1" i="1">
                <a:latin typeface="Times New Roman" panose="02020603050405020304" pitchFamily="18" charset="0"/>
              </a:rPr>
              <a:t>;0)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20506" name="Текстовое поле 20505"/>
          <p:cNvSpPr txBox="1"/>
          <p:nvPr/>
        </p:nvSpPr>
        <p:spPr>
          <a:xfrm>
            <a:off x="6948488" y="5229225"/>
            <a:ext cx="895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(х</a:t>
            </a:r>
            <a:r>
              <a:rPr sz="2400" b="1" i="1" baseline="-25000">
                <a:latin typeface="Times New Roman" panose="02020603050405020304" pitchFamily="18" charset="0"/>
              </a:rPr>
              <a:t>2</a:t>
            </a:r>
            <a:r>
              <a:rPr sz="2400" b="1" i="1">
                <a:latin typeface="Times New Roman" panose="02020603050405020304" pitchFamily="18" charset="0"/>
              </a:rPr>
              <a:t>;0)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20507" name="Полилиния 20506"/>
          <p:cNvSpPr/>
          <p:nvPr/>
        </p:nvSpPr>
        <p:spPr>
          <a:xfrm>
            <a:off x="6599238" y="2590800"/>
            <a:ext cx="1587" cy="3962400"/>
          </a:xfrm>
          <a:custGeom>
            <a:avLst/>
            <a:gdLst/>
            <a:ahLst/>
            <a:cxnLst/>
            <a:pathLst>
              <a:path w="1" h="2496">
                <a:moveTo>
                  <a:pt x="0" y="0"/>
                </a:moveTo>
                <a:lnTo>
                  <a:pt x="0" y="2496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  <p:bldP spid="20484" grpId="0"/>
      <p:bldP spid="20505" grpId="0"/>
      <p:bldP spid="2050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Заголовок 1945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9459" name="Текстовое поле 19458"/>
          <p:cNvSpPr txBox="1"/>
          <p:nvPr/>
        </p:nvSpPr>
        <p:spPr>
          <a:xfrm>
            <a:off x="376238" y="1935163"/>
            <a:ext cx="4667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5.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9460" name="Текстовое поле 19459"/>
          <p:cNvSpPr txBox="1"/>
          <p:nvPr/>
        </p:nvSpPr>
        <p:spPr>
          <a:xfrm>
            <a:off x="827088" y="1773238"/>
            <a:ext cx="7218362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Составить  таблицу  значений  функции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 с  учетом  оси  симметрии  параболы.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9461" name="Прямоугольник 19460"/>
          <p:cNvSpPr/>
          <p:nvPr/>
        </p:nvSpPr>
        <p:spPr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2" name="Прямоугольник 19461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4" name="Прямоугольник 19463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7" name="Прямоугольник 19466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9" name="Прямоугольник 19468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75" name="Прямоугольник 19474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9501" name="Замещающее содержимое 19500"/>
          <p:cNvGraphicFramePr/>
          <p:nvPr>
            <p:ph idx="1"/>
          </p:nvPr>
        </p:nvGraphicFramePr>
        <p:xfrm>
          <a:off x="611188" y="2924175"/>
          <a:ext cx="3960812" cy="1225550"/>
        </p:xfrm>
        <a:graphic>
          <a:graphicData uri="http://schemas.openxmlformats.org/drawingml/2006/table">
            <a:tbl>
              <a:tblPr/>
              <a:tblGrid>
                <a:gridCol w="792163"/>
                <a:gridCol w="792162"/>
                <a:gridCol w="792163"/>
                <a:gridCol w="792162"/>
                <a:gridCol w="792163"/>
              </a:tblGrid>
              <a:tr h="6143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2400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03" name="Прямоугольник 19502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9502" name="Объект 19501"/>
          <p:cNvGraphicFramePr/>
          <p:nvPr/>
        </p:nvGraphicFramePr>
        <p:xfrm>
          <a:off x="5148263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3219450" imgH="4267200" progId="GraphCtrl.Document">
                  <p:embed/>
                </p:oleObj>
              </mc:Choice>
              <mc:Fallback>
                <p:oleObj name="" r:id="rId1" imgW="3219450" imgH="4267200" progId="GraphCtrl.Document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148263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4" name="Овал 19503"/>
          <p:cNvSpPr/>
          <p:nvPr/>
        </p:nvSpPr>
        <p:spPr>
          <a:xfrm>
            <a:off x="6877050" y="6021388"/>
            <a:ext cx="71438" cy="6985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5" name="Овал 19504"/>
          <p:cNvSpPr/>
          <p:nvPr/>
        </p:nvSpPr>
        <p:spPr>
          <a:xfrm>
            <a:off x="6227763" y="5157788"/>
            <a:ext cx="71437" cy="6985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6" name="Овал 19505"/>
          <p:cNvSpPr/>
          <p:nvPr/>
        </p:nvSpPr>
        <p:spPr>
          <a:xfrm>
            <a:off x="7524750" y="5084763"/>
            <a:ext cx="71438" cy="6985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7" name="Полилиния 19506"/>
          <p:cNvSpPr/>
          <p:nvPr/>
        </p:nvSpPr>
        <p:spPr>
          <a:xfrm>
            <a:off x="6877050" y="2636838"/>
            <a:ext cx="1588" cy="3825875"/>
          </a:xfrm>
          <a:custGeom>
            <a:avLst/>
            <a:gdLst/>
            <a:ahLst/>
            <a:cxnLst/>
            <a:pathLst>
              <a:path w="1" h="2410">
                <a:moveTo>
                  <a:pt x="0" y="0"/>
                </a:moveTo>
                <a:lnTo>
                  <a:pt x="0" y="241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150"/>
                            </p:stCondLst>
                            <p:childTnLst>
                              <p:par>
                                <p:cTn id="3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Заголовок 23553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371600"/>
          </a:xfrm>
          <a:ln/>
        </p:spPr>
        <p:txBody>
          <a:bodyPr anchor="ctr" anchorCtr="0"/>
          <a:p>
            <a:pPr algn="ctr"/>
            <a: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  <a:t>Алгоритм  построения  графика  функции  у = ах</a:t>
            </a:r>
            <a:r>
              <a:rPr sz="3600" b="1" i="1" baseline="3000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rgbClr val="FF0000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3556" name="Текстовое поле 23555"/>
          <p:cNvSpPr txBox="1"/>
          <p:nvPr/>
        </p:nvSpPr>
        <p:spPr>
          <a:xfrm>
            <a:off x="395288" y="1773238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3557" name="Текстовое поле 23556"/>
          <p:cNvSpPr txBox="1"/>
          <p:nvPr/>
        </p:nvSpPr>
        <p:spPr>
          <a:xfrm>
            <a:off x="900113" y="1773238"/>
            <a:ext cx="78978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  направление  ветвей  параболы.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3558" name="Текстовое поле 23557"/>
          <p:cNvSpPr txBox="1"/>
          <p:nvPr/>
        </p:nvSpPr>
        <p:spPr>
          <a:xfrm>
            <a:off x="395288" y="2276475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3559" name="Текстовое поле 23558"/>
          <p:cNvSpPr txBox="1"/>
          <p:nvPr/>
        </p:nvSpPr>
        <p:spPr>
          <a:xfrm>
            <a:off x="900113" y="2205038"/>
            <a:ext cx="7426325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Найти  координаты  вершины  параболы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(т; п).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3560" name="Текстовое поле 23559"/>
          <p:cNvSpPr txBox="1"/>
          <p:nvPr/>
        </p:nvSpPr>
        <p:spPr>
          <a:xfrm>
            <a:off x="395288" y="2924175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3561" name="Текстовое поле 23560"/>
          <p:cNvSpPr txBox="1"/>
          <p:nvPr/>
        </p:nvSpPr>
        <p:spPr>
          <a:xfrm>
            <a:off x="900113" y="2997200"/>
            <a:ext cx="77247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latin typeface="Georgia" panose="02040502050405020303" pitchFamily="18" charset="0"/>
              </a:rPr>
              <a:t>Провести  ось симметрии.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3562" name="Текстовое поле 23561"/>
          <p:cNvSpPr txBox="1"/>
          <p:nvPr/>
        </p:nvSpPr>
        <p:spPr>
          <a:xfrm>
            <a:off x="395288" y="3500438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3563" name="Текстовое поле 23562"/>
          <p:cNvSpPr txBox="1"/>
          <p:nvPr/>
        </p:nvSpPr>
        <p:spPr>
          <a:xfrm>
            <a:off x="900113" y="3429000"/>
            <a:ext cx="75072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  точки  пересечения  графика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  с  осью  О</a:t>
            </a:r>
            <a:r>
              <a:rPr sz="2400" b="1" i="1" baseline="-25000">
                <a:latin typeface="Georgia" panose="02040502050405020303" pitchFamily="18" charset="0"/>
              </a:rPr>
              <a:t>х</a:t>
            </a:r>
            <a:r>
              <a:rPr sz="2400" b="1" i="1">
                <a:latin typeface="Georgia" panose="02040502050405020303" pitchFamily="18" charset="0"/>
              </a:rPr>
              <a:t>,  т.е.  найти  нули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3564" name="Текстовое поле 23563"/>
          <p:cNvSpPr txBox="1"/>
          <p:nvPr/>
        </p:nvSpPr>
        <p:spPr>
          <a:xfrm>
            <a:off x="395288" y="4581525"/>
            <a:ext cx="4667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5.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3565" name="Текстовое поле 23564"/>
          <p:cNvSpPr txBox="1"/>
          <p:nvPr/>
        </p:nvSpPr>
        <p:spPr>
          <a:xfrm>
            <a:off x="900113" y="4652963"/>
            <a:ext cx="7218362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Составить  таблицу  значений  функции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 с  учетом  оси  симметрии  параболы.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3566" name="Текстовое поле 23565"/>
          <p:cNvSpPr txBox="1"/>
          <p:nvPr/>
        </p:nvSpPr>
        <p:spPr>
          <a:xfrm>
            <a:off x="2124075" y="5516563"/>
            <a:ext cx="6731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Экзаменационный  сборник:  № 177 (1).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23567" name="Прямое соединение 23566"/>
          <p:cNvSpPr/>
          <p:nvPr/>
        </p:nvSpPr>
        <p:spPr>
          <a:xfrm>
            <a:off x="1042988" y="5516563"/>
            <a:ext cx="7273925" cy="0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559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559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559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559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3559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349"/>
                            </p:stCondLst>
                            <p:childTnLst>
                              <p:par>
                                <p:cTn id="6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559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559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559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559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23559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35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35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35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5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 tmFilter="0,0; .5, 1; 1, 1"/>
                                        <p:tgtEl>
                                          <p:spTgt spid="235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 tmFilter="0,0; .5, 1; 1, 1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 tmFilter="0,0; .5, 1; 1, 1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150"/>
                            </p:stCondLst>
                            <p:childTnLst>
                              <p:par>
                                <p:cTn id="15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 tmFilter="0,0; .5, 1; 1, 1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/>
      <p:bldP spid="23557" grpId="0"/>
      <p:bldP spid="23558" grpId="0"/>
      <p:bldP spid="23560" grpId="0"/>
      <p:bldP spid="23562" grpId="0"/>
      <p:bldP spid="23563" grpId="0"/>
      <p:bldP spid="23564" grpId="0"/>
      <p:bldP spid="23565" grpId="0"/>
      <p:bldP spid="235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Заголовок 2867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4000" b="1" i="1">
                <a:solidFill>
                  <a:srgbClr val="CC0000"/>
                </a:solidFill>
                <a:latin typeface="Georgia" panose="02040502050405020303" pitchFamily="18" charset="0"/>
              </a:rPr>
              <a:t>Домашнее  задание:</a:t>
            </a:r>
            <a:endParaRPr sz="4000" b="1" i="1">
              <a:solidFill>
                <a:srgbClr val="CC0000"/>
              </a:solidFill>
              <a:latin typeface="Georgia" panose="02040502050405020303" pitchFamily="18" charset="0"/>
            </a:endParaRPr>
          </a:p>
        </p:txBody>
      </p:sp>
      <p:pic>
        <p:nvPicPr>
          <p:cNvPr id="28677" name="Изображение 28676" descr="SUPER0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11863" y="1628775"/>
            <a:ext cx="2308225" cy="4967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678" name="Текстовое поле 28677"/>
          <p:cNvSpPr txBox="1"/>
          <p:nvPr/>
        </p:nvSpPr>
        <p:spPr>
          <a:xfrm>
            <a:off x="250825" y="2349500"/>
            <a:ext cx="57658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Экзаменационный  сборник: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28679" name="Текстовое поле 28678"/>
          <p:cNvSpPr txBox="1"/>
          <p:nvPr/>
        </p:nvSpPr>
        <p:spPr>
          <a:xfrm>
            <a:off x="1547813" y="3213100"/>
            <a:ext cx="1903412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solidFill>
                  <a:srgbClr val="0000FF"/>
                </a:solidFill>
                <a:latin typeface="Georgia" panose="02040502050405020303" pitchFamily="18" charset="0"/>
              </a:rPr>
              <a:t>№ 178</a:t>
            </a:r>
            <a:endParaRPr sz="40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28680" name="Текстовое поле 28679"/>
          <p:cNvSpPr txBox="1"/>
          <p:nvPr/>
        </p:nvSpPr>
        <p:spPr>
          <a:xfrm>
            <a:off x="1547813" y="3716338"/>
            <a:ext cx="1889125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solidFill>
                  <a:srgbClr val="0000FF"/>
                </a:solidFill>
                <a:latin typeface="Georgia" panose="02040502050405020303" pitchFamily="18" charset="0"/>
              </a:rPr>
              <a:t>№ 179</a:t>
            </a:r>
            <a:endParaRPr sz="40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28681" name="Текстовое поле 28680"/>
          <p:cNvSpPr txBox="1"/>
          <p:nvPr/>
        </p:nvSpPr>
        <p:spPr>
          <a:xfrm>
            <a:off x="1547813" y="4221163"/>
            <a:ext cx="1933575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solidFill>
                  <a:srgbClr val="0000FF"/>
                </a:solidFill>
                <a:latin typeface="Georgia" panose="02040502050405020303" pitchFamily="18" charset="0"/>
              </a:rPr>
              <a:t>№ 183</a:t>
            </a:r>
            <a:endParaRPr sz="40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7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8" grpId="0"/>
      <p:bldP spid="28679" grpId="0"/>
      <p:bldP spid="28680" grpId="0"/>
      <p:bldP spid="2868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8" name="Текстовое поле 41987"/>
          <p:cNvSpPr txBox="1"/>
          <p:nvPr/>
        </p:nvSpPr>
        <p:spPr>
          <a:xfrm>
            <a:off x="4356100" y="2133600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1993" name="Стрелка вправо с вырезом 41992"/>
          <p:cNvSpPr/>
          <p:nvPr/>
        </p:nvSpPr>
        <p:spPr>
          <a:xfrm rot="5400000">
            <a:off x="1885950" y="3952875"/>
            <a:ext cx="4259263" cy="330200"/>
          </a:xfrm>
          <a:prstGeom prst="notchedRightArrow">
            <a:avLst>
              <a:gd name="adj1" fmla="val 50000"/>
              <a:gd name="adj2" fmla="val 32247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2320" name="Таблица 42319"/>
          <p:cNvGraphicFramePr/>
          <p:nvPr/>
        </p:nvGraphicFramePr>
        <p:xfrm>
          <a:off x="4356100" y="2644775"/>
          <a:ext cx="671513" cy="42132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321" name="Таблица 42320"/>
          <p:cNvGraphicFramePr/>
          <p:nvPr/>
        </p:nvGraphicFramePr>
        <p:xfrm>
          <a:off x="5076825" y="1700213"/>
          <a:ext cx="671513" cy="3744912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322" name="Таблица 42321"/>
          <p:cNvGraphicFramePr/>
          <p:nvPr/>
        </p:nvGraphicFramePr>
        <p:xfrm>
          <a:off x="5795963" y="260350"/>
          <a:ext cx="671512" cy="381635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323" name="Таблица 42322"/>
          <p:cNvGraphicFramePr/>
          <p:nvPr/>
        </p:nvGraphicFramePr>
        <p:xfrm>
          <a:off x="6516688" y="2636838"/>
          <a:ext cx="671512" cy="327660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324" name="Таблица 42323"/>
          <p:cNvGraphicFramePr/>
          <p:nvPr/>
        </p:nvGraphicFramePr>
        <p:xfrm>
          <a:off x="7235825" y="765175"/>
          <a:ext cx="671513" cy="3744913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325" name="Таблица 42324"/>
          <p:cNvGraphicFramePr/>
          <p:nvPr/>
        </p:nvGraphicFramePr>
        <p:xfrm>
          <a:off x="7956550" y="1196975"/>
          <a:ext cx="671513" cy="33115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331" name="Текстовое поле 42330"/>
          <p:cNvSpPr txBox="1"/>
          <p:nvPr/>
        </p:nvSpPr>
        <p:spPr>
          <a:xfrm>
            <a:off x="4500563" y="2636838"/>
            <a:ext cx="3429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г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2332" name="Текстовое поле 42331"/>
          <p:cNvSpPr txBox="1"/>
          <p:nvPr/>
        </p:nvSpPr>
        <p:spPr>
          <a:xfrm>
            <a:off x="0" y="692150"/>
            <a:ext cx="5832475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>
              <a:buAutoNum type="arabicPeriod"/>
            </a:pPr>
            <a:r>
              <a:rPr sz="2400" b="1" i="1">
                <a:latin typeface="Georgia" panose="02040502050405020303" pitchFamily="18" charset="0"/>
              </a:rPr>
              <a:t>Каков  вид  графика  функции</a:t>
            </a:r>
            <a:endParaRPr sz="2400" b="1" i="1">
              <a:latin typeface="Georgia" panose="02040502050405020303" pitchFamily="18" charset="0"/>
            </a:endParaRPr>
          </a:p>
          <a:p>
            <a:pPr marL="342900" indent="-342900">
              <a:buNone/>
            </a:pPr>
            <a:r>
              <a:rPr sz="2400" b="1" i="1">
                <a:latin typeface="Georgia" panose="02040502050405020303" pitchFamily="18" charset="0"/>
              </a:rPr>
              <a:t>обратной пропорциональности?</a:t>
            </a:r>
            <a:endParaRPr sz="2400" b="1" i="1">
              <a:latin typeface="Georgia" panose="02040502050405020303" pitchFamily="18" charset="0"/>
            </a:endParaRPr>
          </a:p>
          <a:p>
            <a:pPr marL="342900" indent="-342900">
              <a:buNone/>
            </a:pPr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   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2333" name="Текстовое поле 42332"/>
          <p:cNvSpPr txBox="1"/>
          <p:nvPr/>
        </p:nvSpPr>
        <p:spPr>
          <a:xfrm>
            <a:off x="4500563" y="3092450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и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34" name="Текстовое поле 42333"/>
          <p:cNvSpPr txBox="1"/>
          <p:nvPr/>
        </p:nvSpPr>
        <p:spPr>
          <a:xfrm>
            <a:off x="4500563" y="3956050"/>
            <a:ext cx="3825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е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35" name="Текстовое поле 42334"/>
          <p:cNvSpPr txBox="1"/>
          <p:nvPr/>
        </p:nvSpPr>
        <p:spPr>
          <a:xfrm>
            <a:off x="4500563" y="3524250"/>
            <a:ext cx="4302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п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36" name="Текстовое поле 42335"/>
          <p:cNvSpPr txBox="1"/>
          <p:nvPr/>
        </p:nvSpPr>
        <p:spPr>
          <a:xfrm>
            <a:off x="4500563" y="63515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а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37" name="Текстовое поле 42336"/>
          <p:cNvSpPr txBox="1"/>
          <p:nvPr/>
        </p:nvSpPr>
        <p:spPr>
          <a:xfrm>
            <a:off x="4500563" y="590073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л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38" name="Текстовое поле 42337"/>
          <p:cNvSpPr txBox="1"/>
          <p:nvPr/>
        </p:nvSpPr>
        <p:spPr>
          <a:xfrm>
            <a:off x="4500563" y="5395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о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39" name="Текстовое поле 42338"/>
          <p:cNvSpPr txBox="1"/>
          <p:nvPr/>
        </p:nvSpPr>
        <p:spPr>
          <a:xfrm>
            <a:off x="4500563" y="4964113"/>
            <a:ext cx="4079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б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2340" name="Текстовое поле 42339"/>
          <p:cNvSpPr txBox="1"/>
          <p:nvPr/>
        </p:nvSpPr>
        <p:spPr>
          <a:xfrm>
            <a:off x="4500563" y="44592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р</a:t>
            </a:r>
            <a:endParaRPr sz="2800" b="1" i="1">
              <a:latin typeface="Georgia" panose="02040502050405020303" pitchFamily="18" charset="0"/>
            </a:endParaRPr>
          </a:p>
        </p:txBody>
      </p:sp>
      <p:pic>
        <p:nvPicPr>
          <p:cNvPr id="42342" name="Изображение 42341" descr="AG0020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149725"/>
            <a:ext cx="2095500" cy="270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2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2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3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2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2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2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2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2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3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2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2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4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4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42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42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42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2331" grpId="0"/>
      <p:bldP spid="42332" grpId="0"/>
      <p:bldP spid="42332" grpId="1"/>
      <p:bldP spid="42333" grpId="0"/>
      <p:bldP spid="42334" grpId="0"/>
      <p:bldP spid="42335" grpId="0"/>
      <p:bldP spid="42336" grpId="0"/>
      <p:bldP spid="42337" grpId="0"/>
      <p:bldP spid="42338" grpId="0"/>
      <p:bldP spid="42339" grpId="0"/>
      <p:bldP spid="423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Заголовок 4915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775"/>
          </a:xfrm>
          <a:ln/>
        </p:spPr>
        <p:txBody>
          <a:bodyPr vert="horz" wrap="square" lIns="91440" tIns="45720" rIns="91440" bIns="45720" anchor="ctr" anchorCtr="0"/>
          <a:p>
            <a:r>
              <a:rPr sz="40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Повторение.</a:t>
            </a:r>
            <a:endParaRPr sz="40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49155" name="Прямоугольник 49154"/>
          <p:cNvSpPr/>
          <p:nvPr/>
        </p:nvSpPr>
        <p:spPr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49156" name="Прямоугольник 49155"/>
          <p:cNvSpPr/>
          <p:nvPr/>
        </p:nvSpPr>
        <p:spPr>
          <a:xfrm>
            <a:off x="0" y="20526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49157" name="Прямоугольник 49156"/>
          <p:cNvSpPr/>
          <p:nvPr/>
        </p:nvSpPr>
        <p:spPr>
          <a:xfrm>
            <a:off x="0" y="20526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49158" name="Прямоугольник 49157"/>
          <p:cNvSpPr/>
          <p:nvPr/>
        </p:nvSpPr>
        <p:spPr>
          <a:xfrm>
            <a:off x="0" y="20526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9159" name="Объект 49158"/>
          <p:cNvGraphicFramePr/>
          <p:nvPr/>
        </p:nvGraphicFramePr>
        <p:xfrm>
          <a:off x="3203575" y="4125913"/>
          <a:ext cx="2808288" cy="273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828925" imgH="2752725" progId="GraphCtrl.Document">
                  <p:embed/>
                </p:oleObj>
              </mc:Choice>
              <mc:Fallback>
                <p:oleObj name="" r:id="rId1" imgW="2828925" imgH="2752725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03575" y="4125913"/>
                        <a:ext cx="2808288" cy="2732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Прямоугольник 49159"/>
          <p:cNvSpPr/>
          <p:nvPr/>
        </p:nvSpPr>
        <p:spPr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9161" name="Объект 49160"/>
          <p:cNvGraphicFramePr/>
          <p:nvPr/>
        </p:nvGraphicFramePr>
        <p:xfrm>
          <a:off x="3132138" y="1268413"/>
          <a:ext cx="2905125" cy="276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2905125" imgH="2762250" progId="GraphCtrl.Document">
                  <p:embed/>
                </p:oleObj>
              </mc:Choice>
              <mc:Fallback>
                <p:oleObj name="" r:id="rId3" imgW="2905125" imgH="2762250" progId="GraphCtrl.Document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2138" y="1268413"/>
                        <a:ext cx="2905125" cy="2762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Прямоугольник 49161"/>
          <p:cNvSpPr/>
          <p:nvPr/>
        </p:nvSpPr>
        <p:spPr>
          <a:xfrm>
            <a:off x="0" y="14573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9163" name="Объект 49162"/>
          <p:cNvGraphicFramePr/>
          <p:nvPr/>
        </p:nvGraphicFramePr>
        <p:xfrm>
          <a:off x="0" y="2205038"/>
          <a:ext cx="2800350" cy="394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2800350" imgH="3943350" progId="GraphCtrl.Document">
                  <p:embed/>
                </p:oleObj>
              </mc:Choice>
              <mc:Fallback>
                <p:oleObj name="" r:id="rId5" imgW="2800350" imgH="3943350" progId="GraphCtrl.Document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2205038"/>
                        <a:ext cx="2800350" cy="3943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4" name="Прямоугольник 49163"/>
          <p:cNvSpPr/>
          <p:nvPr/>
        </p:nvSpPr>
        <p:spPr>
          <a:xfrm>
            <a:off x="0" y="14620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49165" name="Прямоугольник 49164"/>
          <p:cNvSpPr/>
          <p:nvPr/>
        </p:nvSpPr>
        <p:spPr>
          <a:xfrm>
            <a:off x="0" y="14620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9166" name="Объект 49165"/>
          <p:cNvGraphicFramePr/>
          <p:nvPr/>
        </p:nvGraphicFramePr>
        <p:xfrm>
          <a:off x="6391275" y="2133600"/>
          <a:ext cx="2752725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7" imgW="2752725" imgH="3933825" progId="GraphCtrl.Document">
                  <p:embed/>
                </p:oleObj>
              </mc:Choice>
              <mc:Fallback>
                <p:oleObj name="" r:id="rId7" imgW="2752725" imgH="3933825" progId="GraphCtrl.Document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91275" y="2133600"/>
                        <a:ext cx="2752725" cy="3933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7" name="Полилиния 49166"/>
          <p:cNvSpPr/>
          <p:nvPr/>
        </p:nvSpPr>
        <p:spPr>
          <a:xfrm>
            <a:off x="7019925" y="3068638"/>
            <a:ext cx="1390650" cy="2628900"/>
          </a:xfrm>
          <a:custGeom>
            <a:avLst/>
            <a:gdLst/>
            <a:ahLst/>
            <a:cxnLst/>
            <a:pathLst>
              <a:path w="2190" h="4140">
                <a:moveTo>
                  <a:pt x="570" y="0"/>
                </a:moveTo>
                <a:cubicBezTo>
                  <a:pt x="1335" y="120"/>
                  <a:pt x="2100" y="240"/>
                  <a:pt x="2010" y="540"/>
                </a:cubicBezTo>
                <a:cubicBezTo>
                  <a:pt x="1920" y="840"/>
                  <a:pt x="0" y="1200"/>
                  <a:pt x="30" y="1800"/>
                </a:cubicBezTo>
                <a:cubicBezTo>
                  <a:pt x="60" y="2400"/>
                  <a:pt x="1830" y="3750"/>
                  <a:pt x="2190" y="4140"/>
                </a:cubicBezTo>
              </a:path>
            </a:pathLst>
          </a:custGeom>
          <a:noFill/>
          <a:ln w="38100" cap="flat" cmpd="sng">
            <a:solidFill>
              <a:srgbClr val="993366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68" name="Текстовое поле 49167"/>
          <p:cNvSpPr txBox="1"/>
          <p:nvPr/>
        </p:nvSpPr>
        <p:spPr>
          <a:xfrm>
            <a:off x="304800" y="404813"/>
            <a:ext cx="88392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800" b="1" i="1">
                <a:latin typeface="Georgia" panose="02040502050405020303" pitchFamily="18" charset="0"/>
              </a:rPr>
              <a:t>№1.Какие  из  данных  графиков  являются  </a:t>
            </a:r>
            <a:endParaRPr sz="2800" b="1" i="1">
              <a:latin typeface="Georgia" panose="02040502050405020303" pitchFamily="18" charset="0"/>
            </a:endParaRPr>
          </a:p>
          <a:p>
            <a:pPr algn="ctr"/>
            <a:r>
              <a:rPr sz="2800" b="1" i="1">
                <a:latin typeface="Georgia" panose="02040502050405020303" pitchFamily="18" charset="0"/>
              </a:rPr>
              <a:t>графиками  каких-либо  функций?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9169" name="Прямоугольник 49168"/>
          <p:cNvSpPr/>
          <p:nvPr/>
        </p:nvSpPr>
        <p:spPr>
          <a:xfrm rot="2176904">
            <a:off x="2916238" y="5516563"/>
            <a:ext cx="3313112" cy="24288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70" name="Прямоугольник 49169"/>
          <p:cNvSpPr/>
          <p:nvPr/>
        </p:nvSpPr>
        <p:spPr>
          <a:xfrm rot="2176904">
            <a:off x="6156325" y="3860800"/>
            <a:ext cx="3313113" cy="242888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71" name="Прямоугольник 49170"/>
          <p:cNvSpPr/>
          <p:nvPr/>
        </p:nvSpPr>
        <p:spPr>
          <a:xfrm rot="8670828">
            <a:off x="3059113" y="5445125"/>
            <a:ext cx="3313112" cy="242888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72" name="Прямоугольник 49171"/>
          <p:cNvSpPr/>
          <p:nvPr/>
        </p:nvSpPr>
        <p:spPr>
          <a:xfrm rot="8670828">
            <a:off x="6084888" y="3933825"/>
            <a:ext cx="3313112" cy="242888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 tmFilter="0,0; .5, 0; 1, 1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4" grpId="1"/>
      <p:bldP spid="4916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Текстовое поле 48129"/>
          <p:cNvSpPr txBox="1"/>
          <p:nvPr/>
        </p:nvSpPr>
        <p:spPr>
          <a:xfrm>
            <a:off x="4356100" y="2133600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8131" name="Текстовое поле 48130"/>
          <p:cNvSpPr txBox="1"/>
          <p:nvPr/>
        </p:nvSpPr>
        <p:spPr>
          <a:xfrm>
            <a:off x="5076825" y="1268413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8133" name="Стрелка вправо с вырезом 48132"/>
          <p:cNvSpPr/>
          <p:nvPr/>
        </p:nvSpPr>
        <p:spPr>
          <a:xfrm rot="5400000">
            <a:off x="1885950" y="3952875"/>
            <a:ext cx="4259263" cy="330200"/>
          </a:xfrm>
          <a:prstGeom prst="notchedRightArrow">
            <a:avLst>
              <a:gd name="adj1" fmla="val 50000"/>
              <a:gd name="adj2" fmla="val 32247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8134" name="Таблица 48133"/>
          <p:cNvGraphicFramePr/>
          <p:nvPr/>
        </p:nvGraphicFramePr>
        <p:xfrm>
          <a:off x="4356100" y="2644775"/>
          <a:ext cx="671513" cy="42132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156" name="Таблица 48155"/>
          <p:cNvGraphicFramePr/>
          <p:nvPr/>
        </p:nvGraphicFramePr>
        <p:xfrm>
          <a:off x="5076825" y="1700213"/>
          <a:ext cx="671513" cy="3744912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176" name="Таблица 48175"/>
          <p:cNvGraphicFramePr/>
          <p:nvPr/>
        </p:nvGraphicFramePr>
        <p:xfrm>
          <a:off x="5795963" y="260350"/>
          <a:ext cx="671512" cy="381635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196" name="Таблица 48195"/>
          <p:cNvGraphicFramePr/>
          <p:nvPr/>
        </p:nvGraphicFramePr>
        <p:xfrm>
          <a:off x="6516688" y="2636838"/>
          <a:ext cx="671512" cy="327660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214" name="Таблица 48213"/>
          <p:cNvGraphicFramePr/>
          <p:nvPr/>
        </p:nvGraphicFramePr>
        <p:xfrm>
          <a:off x="7235825" y="765175"/>
          <a:ext cx="671513" cy="3744913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234" name="Таблица 48233"/>
          <p:cNvGraphicFramePr/>
          <p:nvPr/>
        </p:nvGraphicFramePr>
        <p:xfrm>
          <a:off x="7956550" y="1196975"/>
          <a:ext cx="671513" cy="33115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253" name="Текстовое поле 48252"/>
          <p:cNvSpPr txBox="1"/>
          <p:nvPr/>
        </p:nvSpPr>
        <p:spPr>
          <a:xfrm>
            <a:off x="5219700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8254" name="Текстовое поле 48253"/>
          <p:cNvSpPr txBox="1"/>
          <p:nvPr/>
        </p:nvSpPr>
        <p:spPr>
          <a:xfrm>
            <a:off x="4500563" y="2636838"/>
            <a:ext cx="3429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г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8255" name="Текстовое поле 48254"/>
          <p:cNvSpPr txBox="1"/>
          <p:nvPr/>
        </p:nvSpPr>
        <p:spPr>
          <a:xfrm>
            <a:off x="4500563" y="3092450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и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56" name="Текстовое поле 48255"/>
          <p:cNvSpPr txBox="1"/>
          <p:nvPr/>
        </p:nvSpPr>
        <p:spPr>
          <a:xfrm>
            <a:off x="4500563" y="3956050"/>
            <a:ext cx="3825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е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57" name="Текстовое поле 48256"/>
          <p:cNvSpPr txBox="1"/>
          <p:nvPr/>
        </p:nvSpPr>
        <p:spPr>
          <a:xfrm>
            <a:off x="4500563" y="3524250"/>
            <a:ext cx="4302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п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58" name="Текстовое поле 48257"/>
          <p:cNvSpPr txBox="1"/>
          <p:nvPr/>
        </p:nvSpPr>
        <p:spPr>
          <a:xfrm>
            <a:off x="4500563" y="63515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а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59" name="Текстовое поле 48258"/>
          <p:cNvSpPr txBox="1"/>
          <p:nvPr/>
        </p:nvSpPr>
        <p:spPr>
          <a:xfrm>
            <a:off x="4500563" y="590073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л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60" name="Текстовое поле 48259"/>
          <p:cNvSpPr txBox="1"/>
          <p:nvPr/>
        </p:nvSpPr>
        <p:spPr>
          <a:xfrm>
            <a:off x="4500563" y="5395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о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61" name="Текстовое поле 48260"/>
          <p:cNvSpPr txBox="1"/>
          <p:nvPr/>
        </p:nvSpPr>
        <p:spPr>
          <a:xfrm>
            <a:off x="4500563" y="4964113"/>
            <a:ext cx="4079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б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62" name="Текстовое поле 48261"/>
          <p:cNvSpPr txBox="1"/>
          <p:nvPr/>
        </p:nvSpPr>
        <p:spPr>
          <a:xfrm>
            <a:off x="4500563" y="44592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р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8263" name="Текстовое поле 48262"/>
          <p:cNvSpPr txBox="1"/>
          <p:nvPr/>
        </p:nvSpPr>
        <p:spPr>
          <a:xfrm>
            <a:off x="231775" y="711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8264" name="Текстовое поле 48263"/>
          <p:cNvSpPr txBox="1"/>
          <p:nvPr/>
        </p:nvSpPr>
        <p:spPr>
          <a:xfrm>
            <a:off x="158750" y="639763"/>
            <a:ext cx="4827588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>
              <a:buAutoNum type="arabicPeriod" startAt="2"/>
            </a:pPr>
            <a:r>
              <a:rPr sz="2400" b="1" i="1">
                <a:solidFill>
                  <a:srgbClr val="008000"/>
                </a:solidFill>
                <a:latin typeface="Georgia" panose="02040502050405020303" pitchFamily="18" charset="0"/>
              </a:rPr>
              <a:t>Каков  вид  графика</a:t>
            </a:r>
            <a:endParaRPr sz="2400" b="1" i="1">
              <a:solidFill>
                <a:srgbClr val="008000"/>
              </a:solidFill>
              <a:latin typeface="Georgia" panose="02040502050405020303" pitchFamily="18" charset="0"/>
            </a:endParaRPr>
          </a:p>
          <a:p>
            <a:pPr marL="342900" indent="-342900">
              <a:buNone/>
            </a:pPr>
            <a:r>
              <a:rPr sz="2400" b="1" i="1">
                <a:solidFill>
                  <a:srgbClr val="008000"/>
                </a:solidFill>
                <a:latin typeface="Georgia" panose="02040502050405020303" pitchFamily="18" charset="0"/>
              </a:rPr>
              <a:t>    квадратичной  функции?</a:t>
            </a:r>
            <a:endParaRPr sz="24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65" name="Текстовое поле 48264"/>
          <p:cNvSpPr txBox="1"/>
          <p:nvPr/>
        </p:nvSpPr>
        <p:spPr>
          <a:xfrm>
            <a:off x="5219700" y="1700213"/>
            <a:ext cx="4302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п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66" name="Текстовое поле 48265"/>
          <p:cNvSpPr txBox="1"/>
          <p:nvPr/>
        </p:nvSpPr>
        <p:spPr>
          <a:xfrm>
            <a:off x="5219700" y="213360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67" name="Текстовое поле 48266"/>
          <p:cNvSpPr txBox="1"/>
          <p:nvPr/>
        </p:nvSpPr>
        <p:spPr>
          <a:xfrm>
            <a:off x="5219700" y="3500438"/>
            <a:ext cx="4079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68" name="Текстовое поле 48267"/>
          <p:cNvSpPr txBox="1"/>
          <p:nvPr/>
        </p:nvSpPr>
        <p:spPr>
          <a:xfrm>
            <a:off x="5219700" y="306863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69" name="Текстовое поле 48268"/>
          <p:cNvSpPr txBox="1"/>
          <p:nvPr/>
        </p:nvSpPr>
        <p:spPr>
          <a:xfrm>
            <a:off x="5219700" y="4437063"/>
            <a:ext cx="4143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70" name="Текстовое поле 48269"/>
          <p:cNvSpPr txBox="1"/>
          <p:nvPr/>
        </p:nvSpPr>
        <p:spPr>
          <a:xfrm>
            <a:off x="5219700" y="400526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8271" name="Текстовое поле 48270"/>
          <p:cNvSpPr txBox="1"/>
          <p:nvPr/>
        </p:nvSpPr>
        <p:spPr>
          <a:xfrm>
            <a:off x="5219700" y="49418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pic>
        <p:nvPicPr>
          <p:cNvPr id="48279" name="Изображение 48278" descr="AG0020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149725"/>
            <a:ext cx="2095500" cy="270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8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8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8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8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8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8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8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8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8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8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48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48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48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/>
      <p:bldP spid="48253" grpId="0"/>
      <p:bldP spid="48264" grpId="0"/>
      <p:bldP spid="48264" grpId="1"/>
      <p:bldP spid="48265" grpId="0"/>
      <p:bldP spid="48266" grpId="0"/>
      <p:bldP spid="48267" grpId="0"/>
      <p:bldP spid="48268" grpId="0"/>
      <p:bldP spid="48269" grpId="0"/>
      <p:bldP spid="48270" grpId="0"/>
      <p:bldP spid="4827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Текстовое поле 44033"/>
          <p:cNvSpPr txBox="1"/>
          <p:nvPr/>
        </p:nvSpPr>
        <p:spPr>
          <a:xfrm>
            <a:off x="4356100" y="2133600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4035" name="Текстовое поле 44034"/>
          <p:cNvSpPr txBox="1"/>
          <p:nvPr/>
        </p:nvSpPr>
        <p:spPr>
          <a:xfrm>
            <a:off x="5076825" y="1268413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4036" name="Текстовое поле 44035"/>
          <p:cNvSpPr txBox="1"/>
          <p:nvPr/>
        </p:nvSpPr>
        <p:spPr>
          <a:xfrm>
            <a:off x="7235825" y="333375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4039" name="Стрелка вправо с вырезом 44038"/>
          <p:cNvSpPr/>
          <p:nvPr/>
        </p:nvSpPr>
        <p:spPr>
          <a:xfrm rot="5400000">
            <a:off x="1885950" y="3952875"/>
            <a:ext cx="4259263" cy="330200"/>
          </a:xfrm>
          <a:prstGeom prst="notchedRightArrow">
            <a:avLst>
              <a:gd name="adj1" fmla="val 50000"/>
              <a:gd name="adj2" fmla="val 32247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4041" name="Таблица 44040"/>
          <p:cNvGraphicFramePr/>
          <p:nvPr/>
        </p:nvGraphicFramePr>
        <p:xfrm>
          <a:off x="4356100" y="2644775"/>
          <a:ext cx="671513" cy="42132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063" name="Таблица 44062"/>
          <p:cNvGraphicFramePr/>
          <p:nvPr/>
        </p:nvGraphicFramePr>
        <p:xfrm>
          <a:off x="5076825" y="1700213"/>
          <a:ext cx="671513" cy="3744912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083" name="Таблица 44082"/>
          <p:cNvGraphicFramePr/>
          <p:nvPr/>
        </p:nvGraphicFramePr>
        <p:xfrm>
          <a:off x="5795963" y="260350"/>
          <a:ext cx="671512" cy="381635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103" name="Таблица 44102"/>
          <p:cNvGraphicFramePr/>
          <p:nvPr/>
        </p:nvGraphicFramePr>
        <p:xfrm>
          <a:off x="6516688" y="2636838"/>
          <a:ext cx="671512" cy="327660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121" name="Таблица 44120"/>
          <p:cNvGraphicFramePr/>
          <p:nvPr/>
        </p:nvGraphicFramePr>
        <p:xfrm>
          <a:off x="7235825" y="765175"/>
          <a:ext cx="671513" cy="3744913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141" name="Таблица 44140"/>
          <p:cNvGraphicFramePr/>
          <p:nvPr/>
        </p:nvGraphicFramePr>
        <p:xfrm>
          <a:off x="7956550" y="1196975"/>
          <a:ext cx="671513" cy="33115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160" name="Текстовое поле 44159"/>
          <p:cNvSpPr txBox="1"/>
          <p:nvPr/>
        </p:nvSpPr>
        <p:spPr>
          <a:xfrm>
            <a:off x="7380288" y="2587625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4163" name="Текстовое поле 44162"/>
          <p:cNvSpPr txBox="1"/>
          <p:nvPr/>
        </p:nvSpPr>
        <p:spPr>
          <a:xfrm>
            <a:off x="5219700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4164" name="Текстовое поле 44163"/>
          <p:cNvSpPr txBox="1"/>
          <p:nvPr/>
        </p:nvSpPr>
        <p:spPr>
          <a:xfrm>
            <a:off x="4500563" y="2636838"/>
            <a:ext cx="3429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г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4165" name="Текстовое поле 44164"/>
          <p:cNvSpPr txBox="1"/>
          <p:nvPr/>
        </p:nvSpPr>
        <p:spPr>
          <a:xfrm>
            <a:off x="4500563" y="3092450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и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66" name="Текстовое поле 44165"/>
          <p:cNvSpPr txBox="1"/>
          <p:nvPr/>
        </p:nvSpPr>
        <p:spPr>
          <a:xfrm>
            <a:off x="4500563" y="3956050"/>
            <a:ext cx="3825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е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67" name="Текстовое поле 44166"/>
          <p:cNvSpPr txBox="1"/>
          <p:nvPr/>
        </p:nvSpPr>
        <p:spPr>
          <a:xfrm>
            <a:off x="4500563" y="3524250"/>
            <a:ext cx="4302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п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68" name="Текстовое поле 44167"/>
          <p:cNvSpPr txBox="1"/>
          <p:nvPr/>
        </p:nvSpPr>
        <p:spPr>
          <a:xfrm>
            <a:off x="4500563" y="63515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а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69" name="Текстовое поле 44168"/>
          <p:cNvSpPr txBox="1"/>
          <p:nvPr/>
        </p:nvSpPr>
        <p:spPr>
          <a:xfrm>
            <a:off x="4500563" y="590073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л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70" name="Текстовое поле 44169"/>
          <p:cNvSpPr txBox="1"/>
          <p:nvPr/>
        </p:nvSpPr>
        <p:spPr>
          <a:xfrm>
            <a:off x="4500563" y="5395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о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71" name="Текстовое поле 44170"/>
          <p:cNvSpPr txBox="1"/>
          <p:nvPr/>
        </p:nvSpPr>
        <p:spPr>
          <a:xfrm>
            <a:off x="4500563" y="4964113"/>
            <a:ext cx="4079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б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72" name="Текстовое поле 44171"/>
          <p:cNvSpPr txBox="1"/>
          <p:nvPr/>
        </p:nvSpPr>
        <p:spPr>
          <a:xfrm>
            <a:off x="4500563" y="44592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р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4173" name="Текстовое поле 44172"/>
          <p:cNvSpPr txBox="1"/>
          <p:nvPr/>
        </p:nvSpPr>
        <p:spPr>
          <a:xfrm>
            <a:off x="231775" y="711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4174" name="Текстовое поле 44173"/>
          <p:cNvSpPr txBox="1"/>
          <p:nvPr/>
        </p:nvSpPr>
        <p:spPr>
          <a:xfrm>
            <a:off x="158750" y="639763"/>
            <a:ext cx="3708400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 Как  называется  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     координата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     точки  по  оси  Ох?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75" name="Текстовое поле 44174"/>
          <p:cNvSpPr txBox="1"/>
          <p:nvPr/>
        </p:nvSpPr>
        <p:spPr>
          <a:xfrm>
            <a:off x="5219700" y="1700213"/>
            <a:ext cx="4302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п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76" name="Текстовое поле 44175"/>
          <p:cNvSpPr txBox="1"/>
          <p:nvPr/>
        </p:nvSpPr>
        <p:spPr>
          <a:xfrm>
            <a:off x="5219700" y="213360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77" name="Текстовое поле 44176"/>
          <p:cNvSpPr txBox="1"/>
          <p:nvPr/>
        </p:nvSpPr>
        <p:spPr>
          <a:xfrm>
            <a:off x="5219700" y="3500438"/>
            <a:ext cx="4079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78" name="Текстовое поле 44177"/>
          <p:cNvSpPr txBox="1"/>
          <p:nvPr/>
        </p:nvSpPr>
        <p:spPr>
          <a:xfrm>
            <a:off x="5219700" y="306863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79" name="Текстовое поле 44178"/>
          <p:cNvSpPr txBox="1"/>
          <p:nvPr/>
        </p:nvSpPr>
        <p:spPr>
          <a:xfrm>
            <a:off x="5219700" y="4437063"/>
            <a:ext cx="4143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80" name="Текстовое поле 44179"/>
          <p:cNvSpPr txBox="1"/>
          <p:nvPr/>
        </p:nvSpPr>
        <p:spPr>
          <a:xfrm>
            <a:off x="5219700" y="400526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81" name="Текстовое поле 44180"/>
          <p:cNvSpPr txBox="1"/>
          <p:nvPr/>
        </p:nvSpPr>
        <p:spPr>
          <a:xfrm>
            <a:off x="5219700" y="49418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4183" name="Текстовое поле 44182"/>
          <p:cNvSpPr txBox="1"/>
          <p:nvPr/>
        </p:nvSpPr>
        <p:spPr>
          <a:xfrm>
            <a:off x="7380288" y="1196975"/>
            <a:ext cx="4079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84" name="Текстовое поле 44183"/>
          <p:cNvSpPr txBox="1"/>
          <p:nvPr/>
        </p:nvSpPr>
        <p:spPr>
          <a:xfrm>
            <a:off x="7380288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85" name="Текстовое поле 44184"/>
          <p:cNvSpPr txBox="1"/>
          <p:nvPr/>
        </p:nvSpPr>
        <p:spPr>
          <a:xfrm>
            <a:off x="7380288" y="30686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86" name="Текстовое поле 44185"/>
          <p:cNvSpPr txBox="1"/>
          <p:nvPr/>
        </p:nvSpPr>
        <p:spPr>
          <a:xfrm>
            <a:off x="7308850" y="2133600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ц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87" name="Текстовое поле 44186"/>
          <p:cNvSpPr txBox="1"/>
          <p:nvPr/>
        </p:nvSpPr>
        <p:spPr>
          <a:xfrm>
            <a:off x="7380288" y="1700213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88" name="Текстовое поле 44187"/>
          <p:cNvSpPr txBox="1"/>
          <p:nvPr/>
        </p:nvSpPr>
        <p:spPr>
          <a:xfrm>
            <a:off x="7380288" y="40052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4189" name="Текстовое поле 44188"/>
          <p:cNvSpPr txBox="1"/>
          <p:nvPr/>
        </p:nvSpPr>
        <p:spPr>
          <a:xfrm>
            <a:off x="7380288" y="35004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pic>
        <p:nvPicPr>
          <p:cNvPr id="44191" name="Изображение 44190" descr="AG0020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149725"/>
            <a:ext cx="2095500" cy="270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4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4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4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4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4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4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4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4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4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4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4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4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4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4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4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4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4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4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4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4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44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44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44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160" grpId="0"/>
      <p:bldP spid="44174" grpId="0"/>
      <p:bldP spid="44174" grpId="1"/>
      <p:bldP spid="44183" grpId="0"/>
      <p:bldP spid="44184" grpId="0"/>
      <p:bldP spid="44185" grpId="0"/>
      <p:bldP spid="44186" grpId="0"/>
      <p:bldP spid="44187" grpId="0"/>
      <p:bldP spid="44188" grpId="0"/>
      <p:bldP spid="4418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Текстовое поле 45057"/>
          <p:cNvSpPr txBox="1"/>
          <p:nvPr/>
        </p:nvSpPr>
        <p:spPr>
          <a:xfrm>
            <a:off x="4356100" y="2133600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059" name="Текстовое поле 45058"/>
          <p:cNvSpPr txBox="1"/>
          <p:nvPr/>
        </p:nvSpPr>
        <p:spPr>
          <a:xfrm>
            <a:off x="5076825" y="1268413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060" name="Текстовое поле 45059"/>
          <p:cNvSpPr txBox="1"/>
          <p:nvPr/>
        </p:nvSpPr>
        <p:spPr>
          <a:xfrm>
            <a:off x="7235825" y="333375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061" name="Текстовое поле 45060"/>
          <p:cNvSpPr txBox="1"/>
          <p:nvPr/>
        </p:nvSpPr>
        <p:spPr>
          <a:xfrm>
            <a:off x="5364163" y="0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063" name="Стрелка вправо с вырезом 45062"/>
          <p:cNvSpPr/>
          <p:nvPr/>
        </p:nvSpPr>
        <p:spPr>
          <a:xfrm rot="5400000">
            <a:off x="1885950" y="3952875"/>
            <a:ext cx="4259263" cy="330200"/>
          </a:xfrm>
          <a:prstGeom prst="notchedRightArrow">
            <a:avLst>
              <a:gd name="adj1" fmla="val 50000"/>
              <a:gd name="adj2" fmla="val 32247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5065" name="Таблица 45064"/>
          <p:cNvGraphicFramePr/>
          <p:nvPr/>
        </p:nvGraphicFramePr>
        <p:xfrm>
          <a:off x="4356100" y="2644775"/>
          <a:ext cx="671513" cy="42132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087" name="Таблица 45086"/>
          <p:cNvGraphicFramePr/>
          <p:nvPr/>
        </p:nvGraphicFramePr>
        <p:xfrm>
          <a:off x="5076825" y="1700213"/>
          <a:ext cx="671513" cy="3744912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07" name="Таблица 45106"/>
          <p:cNvGraphicFramePr/>
          <p:nvPr/>
        </p:nvGraphicFramePr>
        <p:xfrm>
          <a:off x="5795963" y="260350"/>
          <a:ext cx="671512" cy="381635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27" name="Таблица 45126"/>
          <p:cNvGraphicFramePr/>
          <p:nvPr/>
        </p:nvGraphicFramePr>
        <p:xfrm>
          <a:off x="6516688" y="2636838"/>
          <a:ext cx="671512" cy="327660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45" name="Таблица 45144"/>
          <p:cNvGraphicFramePr/>
          <p:nvPr/>
        </p:nvGraphicFramePr>
        <p:xfrm>
          <a:off x="7235825" y="765175"/>
          <a:ext cx="671513" cy="3744913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65" name="Таблица 45164"/>
          <p:cNvGraphicFramePr/>
          <p:nvPr/>
        </p:nvGraphicFramePr>
        <p:xfrm>
          <a:off x="7956550" y="1196975"/>
          <a:ext cx="671513" cy="33115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84" name="Текстовое поле 45183"/>
          <p:cNvSpPr txBox="1"/>
          <p:nvPr/>
        </p:nvSpPr>
        <p:spPr>
          <a:xfrm>
            <a:off x="7380288" y="2587625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186" name="Текстовое поле 45185"/>
          <p:cNvSpPr txBox="1"/>
          <p:nvPr/>
        </p:nvSpPr>
        <p:spPr>
          <a:xfrm>
            <a:off x="5940425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187" name="Текстовое поле 45186"/>
          <p:cNvSpPr txBox="1"/>
          <p:nvPr/>
        </p:nvSpPr>
        <p:spPr>
          <a:xfrm>
            <a:off x="5219700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188" name="Текстовое поле 45187"/>
          <p:cNvSpPr txBox="1"/>
          <p:nvPr/>
        </p:nvSpPr>
        <p:spPr>
          <a:xfrm>
            <a:off x="4500563" y="2636838"/>
            <a:ext cx="3429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г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5189" name="Текстовое поле 45188"/>
          <p:cNvSpPr txBox="1"/>
          <p:nvPr/>
        </p:nvSpPr>
        <p:spPr>
          <a:xfrm>
            <a:off x="4500563" y="3092450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и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0" name="Текстовое поле 45189"/>
          <p:cNvSpPr txBox="1"/>
          <p:nvPr/>
        </p:nvSpPr>
        <p:spPr>
          <a:xfrm>
            <a:off x="4500563" y="3956050"/>
            <a:ext cx="3825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е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1" name="Текстовое поле 45190"/>
          <p:cNvSpPr txBox="1"/>
          <p:nvPr/>
        </p:nvSpPr>
        <p:spPr>
          <a:xfrm>
            <a:off x="4500563" y="3524250"/>
            <a:ext cx="4302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п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2" name="Текстовое поле 45191"/>
          <p:cNvSpPr txBox="1"/>
          <p:nvPr/>
        </p:nvSpPr>
        <p:spPr>
          <a:xfrm>
            <a:off x="4500563" y="63515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а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3" name="Текстовое поле 45192"/>
          <p:cNvSpPr txBox="1"/>
          <p:nvPr/>
        </p:nvSpPr>
        <p:spPr>
          <a:xfrm>
            <a:off x="4500563" y="590073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л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4" name="Текстовое поле 45193"/>
          <p:cNvSpPr txBox="1"/>
          <p:nvPr/>
        </p:nvSpPr>
        <p:spPr>
          <a:xfrm>
            <a:off x="4500563" y="5395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о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5" name="Текстовое поле 45194"/>
          <p:cNvSpPr txBox="1"/>
          <p:nvPr/>
        </p:nvSpPr>
        <p:spPr>
          <a:xfrm>
            <a:off x="4500563" y="4964113"/>
            <a:ext cx="4079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б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6" name="Текстовое поле 45195"/>
          <p:cNvSpPr txBox="1"/>
          <p:nvPr/>
        </p:nvSpPr>
        <p:spPr>
          <a:xfrm>
            <a:off x="4500563" y="44592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р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5197" name="Текстовое поле 45196"/>
          <p:cNvSpPr txBox="1"/>
          <p:nvPr/>
        </p:nvSpPr>
        <p:spPr>
          <a:xfrm>
            <a:off x="231775" y="711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5198" name="Текстовое поле 45197"/>
          <p:cNvSpPr txBox="1"/>
          <p:nvPr/>
        </p:nvSpPr>
        <p:spPr>
          <a:xfrm>
            <a:off x="158750" y="639763"/>
            <a:ext cx="3735388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9900CC"/>
                </a:solidFill>
                <a:latin typeface="Georgia" panose="02040502050405020303" pitchFamily="18" charset="0"/>
              </a:rPr>
              <a:t>4. Как  называется  </a:t>
            </a:r>
            <a:endParaRPr sz="2400" b="1" i="1">
              <a:solidFill>
                <a:srgbClr val="9900CC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9900CC"/>
                </a:solidFill>
                <a:latin typeface="Georgia" panose="02040502050405020303" pitchFamily="18" charset="0"/>
              </a:rPr>
              <a:t>     координата</a:t>
            </a:r>
            <a:endParaRPr sz="2400" b="1" i="1">
              <a:solidFill>
                <a:srgbClr val="9900CC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9900CC"/>
                </a:solidFill>
                <a:latin typeface="Georgia" panose="02040502050405020303" pitchFamily="18" charset="0"/>
              </a:rPr>
              <a:t>     точки  по  оси  </a:t>
            </a:r>
            <a:r>
              <a:rPr sz="2400" b="1" i="1" err="1">
                <a:solidFill>
                  <a:srgbClr val="9900CC"/>
                </a:solidFill>
                <a:latin typeface="Georgia" panose="02040502050405020303" pitchFamily="18" charset="0"/>
              </a:rPr>
              <a:t>Оу</a:t>
            </a:r>
            <a:r>
              <a:rPr sz="2400" b="1" i="1">
                <a:solidFill>
                  <a:srgbClr val="9900CC"/>
                </a:solidFill>
                <a:latin typeface="Georgia" panose="02040502050405020303" pitchFamily="18" charset="0"/>
              </a:rPr>
              <a:t>?</a:t>
            </a:r>
            <a:endParaRPr sz="24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199" name="Текстовое поле 45198"/>
          <p:cNvSpPr txBox="1"/>
          <p:nvPr/>
        </p:nvSpPr>
        <p:spPr>
          <a:xfrm>
            <a:off x="5219700" y="1700213"/>
            <a:ext cx="4302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п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0" name="Текстовое поле 45199"/>
          <p:cNvSpPr txBox="1"/>
          <p:nvPr/>
        </p:nvSpPr>
        <p:spPr>
          <a:xfrm>
            <a:off x="5219700" y="213360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1" name="Текстовое поле 45200"/>
          <p:cNvSpPr txBox="1"/>
          <p:nvPr/>
        </p:nvSpPr>
        <p:spPr>
          <a:xfrm>
            <a:off x="5219700" y="3500438"/>
            <a:ext cx="4079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2" name="Текстовое поле 45201"/>
          <p:cNvSpPr txBox="1"/>
          <p:nvPr/>
        </p:nvSpPr>
        <p:spPr>
          <a:xfrm>
            <a:off x="5219700" y="306863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3" name="Текстовое поле 45202"/>
          <p:cNvSpPr txBox="1"/>
          <p:nvPr/>
        </p:nvSpPr>
        <p:spPr>
          <a:xfrm>
            <a:off x="5219700" y="4437063"/>
            <a:ext cx="4143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4" name="Текстовое поле 45203"/>
          <p:cNvSpPr txBox="1"/>
          <p:nvPr/>
        </p:nvSpPr>
        <p:spPr>
          <a:xfrm>
            <a:off x="5219700" y="400526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5" name="Текстовое поле 45204"/>
          <p:cNvSpPr txBox="1"/>
          <p:nvPr/>
        </p:nvSpPr>
        <p:spPr>
          <a:xfrm>
            <a:off x="5219700" y="49418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5206" name="Текстовое поле 45205"/>
          <p:cNvSpPr txBox="1"/>
          <p:nvPr/>
        </p:nvSpPr>
        <p:spPr>
          <a:xfrm>
            <a:off x="7380288" y="1196975"/>
            <a:ext cx="4079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07" name="Текстовое поле 45206"/>
          <p:cNvSpPr txBox="1"/>
          <p:nvPr/>
        </p:nvSpPr>
        <p:spPr>
          <a:xfrm>
            <a:off x="7380288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08" name="Текстовое поле 45207"/>
          <p:cNvSpPr txBox="1"/>
          <p:nvPr/>
        </p:nvSpPr>
        <p:spPr>
          <a:xfrm>
            <a:off x="7380288" y="30686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09" name="Текстовое поле 45208"/>
          <p:cNvSpPr txBox="1"/>
          <p:nvPr/>
        </p:nvSpPr>
        <p:spPr>
          <a:xfrm>
            <a:off x="7308850" y="2133600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ц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10" name="Текстовое поле 45209"/>
          <p:cNvSpPr txBox="1"/>
          <p:nvPr/>
        </p:nvSpPr>
        <p:spPr>
          <a:xfrm>
            <a:off x="7380288" y="1700213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11" name="Текстовое поле 45210"/>
          <p:cNvSpPr txBox="1"/>
          <p:nvPr/>
        </p:nvSpPr>
        <p:spPr>
          <a:xfrm>
            <a:off x="7380288" y="40052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12" name="Текстовое поле 45211"/>
          <p:cNvSpPr txBox="1"/>
          <p:nvPr/>
        </p:nvSpPr>
        <p:spPr>
          <a:xfrm>
            <a:off x="7380288" y="35004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5214" name="Текстовое поле 45213"/>
          <p:cNvSpPr txBox="1"/>
          <p:nvPr/>
        </p:nvSpPr>
        <p:spPr>
          <a:xfrm>
            <a:off x="1384300" y="3109913"/>
            <a:ext cx="1841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1" name="Текстовое поле 45220"/>
          <p:cNvSpPr txBox="1"/>
          <p:nvPr/>
        </p:nvSpPr>
        <p:spPr>
          <a:xfrm>
            <a:off x="5940425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2" name="Текстовое поле 45221"/>
          <p:cNvSpPr txBox="1"/>
          <p:nvPr/>
        </p:nvSpPr>
        <p:spPr>
          <a:xfrm>
            <a:off x="5940425" y="188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3" name="Текстовое поле 45222"/>
          <p:cNvSpPr txBox="1"/>
          <p:nvPr/>
        </p:nvSpPr>
        <p:spPr>
          <a:xfrm>
            <a:off x="5940425" y="2133600"/>
            <a:ext cx="4286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н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4" name="Текстовое поле 45223"/>
          <p:cNvSpPr txBox="1"/>
          <p:nvPr/>
        </p:nvSpPr>
        <p:spPr>
          <a:xfrm>
            <a:off x="5940425" y="1628775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5" name="Текстовое поле 45224"/>
          <p:cNvSpPr txBox="1"/>
          <p:nvPr/>
        </p:nvSpPr>
        <p:spPr>
          <a:xfrm>
            <a:off x="5940425" y="1196975"/>
            <a:ext cx="4048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д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6" name="Текстовое поле 45225"/>
          <p:cNvSpPr txBox="1"/>
          <p:nvPr/>
        </p:nvSpPr>
        <p:spPr>
          <a:xfrm>
            <a:off x="5940425" y="35734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5227" name="Текстовое поле 45226"/>
          <p:cNvSpPr txBox="1"/>
          <p:nvPr/>
        </p:nvSpPr>
        <p:spPr>
          <a:xfrm>
            <a:off x="5867400" y="3068638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т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pic>
        <p:nvPicPr>
          <p:cNvPr id="45229" name="Изображение 45228" descr="AG0020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149725"/>
            <a:ext cx="2095500" cy="270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5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5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5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5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5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5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5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5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5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5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5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5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5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5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5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45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45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45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186" grpId="0"/>
      <p:bldP spid="45198" grpId="0"/>
      <p:bldP spid="45198" grpId="1"/>
      <p:bldP spid="45221" grpId="0"/>
      <p:bldP spid="45222" grpId="0"/>
      <p:bldP spid="45223" grpId="0"/>
      <p:bldP spid="45224" grpId="0"/>
      <p:bldP spid="45225" grpId="0"/>
      <p:bldP spid="45226" grpId="0"/>
      <p:bldP spid="452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Текстовое поле 46081"/>
          <p:cNvSpPr txBox="1"/>
          <p:nvPr/>
        </p:nvSpPr>
        <p:spPr>
          <a:xfrm>
            <a:off x="4356100" y="2133600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083" name="Текстовое поле 46082"/>
          <p:cNvSpPr txBox="1"/>
          <p:nvPr/>
        </p:nvSpPr>
        <p:spPr>
          <a:xfrm>
            <a:off x="5076825" y="1268413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084" name="Текстовое поле 46083"/>
          <p:cNvSpPr txBox="1"/>
          <p:nvPr/>
        </p:nvSpPr>
        <p:spPr>
          <a:xfrm>
            <a:off x="7235825" y="333375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085" name="Текстовое поле 46084"/>
          <p:cNvSpPr txBox="1"/>
          <p:nvPr/>
        </p:nvSpPr>
        <p:spPr>
          <a:xfrm>
            <a:off x="5364163" y="0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086" name="Текстовое поле 46085"/>
          <p:cNvSpPr txBox="1"/>
          <p:nvPr/>
        </p:nvSpPr>
        <p:spPr>
          <a:xfrm>
            <a:off x="6516688" y="2205038"/>
            <a:ext cx="4667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5.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087" name="Стрелка вправо с вырезом 46086"/>
          <p:cNvSpPr/>
          <p:nvPr/>
        </p:nvSpPr>
        <p:spPr>
          <a:xfrm rot="5400000">
            <a:off x="1885950" y="3952875"/>
            <a:ext cx="4259263" cy="330200"/>
          </a:xfrm>
          <a:prstGeom prst="notchedRightArrow">
            <a:avLst>
              <a:gd name="adj1" fmla="val 50000"/>
              <a:gd name="adj2" fmla="val 32247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6089" name="Таблица 46088"/>
          <p:cNvGraphicFramePr/>
          <p:nvPr/>
        </p:nvGraphicFramePr>
        <p:xfrm>
          <a:off x="4356100" y="2644775"/>
          <a:ext cx="671513" cy="42132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11" name="Таблица 46110"/>
          <p:cNvGraphicFramePr/>
          <p:nvPr/>
        </p:nvGraphicFramePr>
        <p:xfrm>
          <a:off x="5076825" y="1700213"/>
          <a:ext cx="671513" cy="3744912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31" name="Таблица 46130"/>
          <p:cNvGraphicFramePr/>
          <p:nvPr/>
        </p:nvGraphicFramePr>
        <p:xfrm>
          <a:off x="5795963" y="260350"/>
          <a:ext cx="671512" cy="381635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51" name="Таблица 46150"/>
          <p:cNvGraphicFramePr/>
          <p:nvPr/>
        </p:nvGraphicFramePr>
        <p:xfrm>
          <a:off x="6516688" y="2636838"/>
          <a:ext cx="671512" cy="327660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69" name="Таблица 46168"/>
          <p:cNvGraphicFramePr/>
          <p:nvPr/>
        </p:nvGraphicFramePr>
        <p:xfrm>
          <a:off x="7235825" y="765175"/>
          <a:ext cx="671513" cy="3744913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89" name="Таблица 46188"/>
          <p:cNvGraphicFramePr/>
          <p:nvPr/>
        </p:nvGraphicFramePr>
        <p:xfrm>
          <a:off x="7956550" y="1196975"/>
          <a:ext cx="671513" cy="33115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08" name="Текстовое поле 46207"/>
          <p:cNvSpPr txBox="1"/>
          <p:nvPr/>
        </p:nvSpPr>
        <p:spPr>
          <a:xfrm>
            <a:off x="7380288" y="2587625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209" name="Текстовое поле 46208"/>
          <p:cNvSpPr txBox="1"/>
          <p:nvPr/>
        </p:nvSpPr>
        <p:spPr>
          <a:xfrm>
            <a:off x="6588125" y="2587625"/>
            <a:ext cx="50006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ф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210" name="Текстовое поле 46209"/>
          <p:cNvSpPr txBox="1"/>
          <p:nvPr/>
        </p:nvSpPr>
        <p:spPr>
          <a:xfrm>
            <a:off x="5940425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211" name="Текстовое поле 46210"/>
          <p:cNvSpPr txBox="1"/>
          <p:nvPr/>
        </p:nvSpPr>
        <p:spPr>
          <a:xfrm>
            <a:off x="5219700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212" name="Текстовое поле 46211"/>
          <p:cNvSpPr txBox="1"/>
          <p:nvPr/>
        </p:nvSpPr>
        <p:spPr>
          <a:xfrm>
            <a:off x="4500563" y="2636838"/>
            <a:ext cx="3429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г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6213" name="Текстовое поле 46212"/>
          <p:cNvSpPr txBox="1"/>
          <p:nvPr/>
        </p:nvSpPr>
        <p:spPr>
          <a:xfrm>
            <a:off x="4500563" y="3092450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и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14" name="Текстовое поле 46213"/>
          <p:cNvSpPr txBox="1"/>
          <p:nvPr/>
        </p:nvSpPr>
        <p:spPr>
          <a:xfrm>
            <a:off x="4500563" y="3956050"/>
            <a:ext cx="3825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е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15" name="Текстовое поле 46214"/>
          <p:cNvSpPr txBox="1"/>
          <p:nvPr/>
        </p:nvSpPr>
        <p:spPr>
          <a:xfrm>
            <a:off x="4500563" y="3524250"/>
            <a:ext cx="4302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п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16" name="Текстовое поле 46215"/>
          <p:cNvSpPr txBox="1"/>
          <p:nvPr/>
        </p:nvSpPr>
        <p:spPr>
          <a:xfrm>
            <a:off x="4500563" y="63515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а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17" name="Текстовое поле 46216"/>
          <p:cNvSpPr txBox="1"/>
          <p:nvPr/>
        </p:nvSpPr>
        <p:spPr>
          <a:xfrm>
            <a:off x="4500563" y="590073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л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18" name="Текстовое поле 46217"/>
          <p:cNvSpPr txBox="1"/>
          <p:nvPr/>
        </p:nvSpPr>
        <p:spPr>
          <a:xfrm>
            <a:off x="4500563" y="5395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о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19" name="Текстовое поле 46218"/>
          <p:cNvSpPr txBox="1"/>
          <p:nvPr/>
        </p:nvSpPr>
        <p:spPr>
          <a:xfrm>
            <a:off x="4500563" y="4964113"/>
            <a:ext cx="4079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б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20" name="Текстовое поле 46219"/>
          <p:cNvSpPr txBox="1"/>
          <p:nvPr/>
        </p:nvSpPr>
        <p:spPr>
          <a:xfrm>
            <a:off x="4500563" y="44592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р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6221" name="Текстовое поле 46220"/>
          <p:cNvSpPr txBox="1"/>
          <p:nvPr/>
        </p:nvSpPr>
        <p:spPr>
          <a:xfrm>
            <a:off x="231775" y="711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6222" name="Текстовое поле 46221"/>
          <p:cNvSpPr txBox="1"/>
          <p:nvPr/>
        </p:nvSpPr>
        <p:spPr>
          <a:xfrm>
            <a:off x="158750" y="639763"/>
            <a:ext cx="5105400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666633"/>
                </a:solidFill>
                <a:latin typeface="Georgia" panose="02040502050405020303" pitchFamily="18" charset="0"/>
              </a:rPr>
              <a:t>5. Один  из  способов  задания</a:t>
            </a:r>
            <a:endParaRPr sz="2400" b="1" i="1">
              <a:solidFill>
                <a:srgbClr val="666633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666633"/>
                </a:solidFill>
                <a:latin typeface="Georgia" panose="02040502050405020303" pitchFamily="18" charset="0"/>
              </a:rPr>
              <a:t>     функции.  </a:t>
            </a:r>
            <a:r>
              <a:rPr sz="2400" b="1" i="1">
                <a:solidFill>
                  <a:srgbClr val="9900CC"/>
                </a:solidFill>
                <a:latin typeface="Georgia" panose="02040502050405020303" pitchFamily="18" charset="0"/>
              </a:rPr>
              <a:t> </a:t>
            </a:r>
            <a:endParaRPr sz="24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23" name="Текстовое поле 46222"/>
          <p:cNvSpPr txBox="1"/>
          <p:nvPr/>
        </p:nvSpPr>
        <p:spPr>
          <a:xfrm>
            <a:off x="5219700" y="1700213"/>
            <a:ext cx="4302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п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24" name="Текстовое поле 46223"/>
          <p:cNvSpPr txBox="1"/>
          <p:nvPr/>
        </p:nvSpPr>
        <p:spPr>
          <a:xfrm>
            <a:off x="5219700" y="213360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25" name="Текстовое поле 46224"/>
          <p:cNvSpPr txBox="1"/>
          <p:nvPr/>
        </p:nvSpPr>
        <p:spPr>
          <a:xfrm>
            <a:off x="5219700" y="3500438"/>
            <a:ext cx="4079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26" name="Текстовое поле 46225"/>
          <p:cNvSpPr txBox="1"/>
          <p:nvPr/>
        </p:nvSpPr>
        <p:spPr>
          <a:xfrm>
            <a:off x="5219700" y="306863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27" name="Текстовое поле 46226"/>
          <p:cNvSpPr txBox="1"/>
          <p:nvPr/>
        </p:nvSpPr>
        <p:spPr>
          <a:xfrm>
            <a:off x="5219700" y="4437063"/>
            <a:ext cx="4143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28" name="Текстовое поле 46227"/>
          <p:cNvSpPr txBox="1"/>
          <p:nvPr/>
        </p:nvSpPr>
        <p:spPr>
          <a:xfrm>
            <a:off x="5219700" y="400526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29" name="Текстовое поле 46228"/>
          <p:cNvSpPr txBox="1"/>
          <p:nvPr/>
        </p:nvSpPr>
        <p:spPr>
          <a:xfrm>
            <a:off x="5219700" y="49418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6230" name="Текстовое поле 46229"/>
          <p:cNvSpPr txBox="1"/>
          <p:nvPr/>
        </p:nvSpPr>
        <p:spPr>
          <a:xfrm>
            <a:off x="7380288" y="1196975"/>
            <a:ext cx="4079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1" name="Текстовое поле 46230"/>
          <p:cNvSpPr txBox="1"/>
          <p:nvPr/>
        </p:nvSpPr>
        <p:spPr>
          <a:xfrm>
            <a:off x="7380288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2" name="Текстовое поле 46231"/>
          <p:cNvSpPr txBox="1"/>
          <p:nvPr/>
        </p:nvSpPr>
        <p:spPr>
          <a:xfrm>
            <a:off x="7380288" y="30686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3" name="Текстовое поле 46232"/>
          <p:cNvSpPr txBox="1"/>
          <p:nvPr/>
        </p:nvSpPr>
        <p:spPr>
          <a:xfrm>
            <a:off x="7308850" y="2133600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ц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4" name="Текстовое поле 46233"/>
          <p:cNvSpPr txBox="1"/>
          <p:nvPr/>
        </p:nvSpPr>
        <p:spPr>
          <a:xfrm>
            <a:off x="7380288" y="1700213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5" name="Текстовое поле 46234"/>
          <p:cNvSpPr txBox="1"/>
          <p:nvPr/>
        </p:nvSpPr>
        <p:spPr>
          <a:xfrm>
            <a:off x="7380288" y="40052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6" name="Текстовое поле 46235"/>
          <p:cNvSpPr txBox="1"/>
          <p:nvPr/>
        </p:nvSpPr>
        <p:spPr>
          <a:xfrm>
            <a:off x="7380288" y="35004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6237" name="Текстовое поле 46236"/>
          <p:cNvSpPr txBox="1"/>
          <p:nvPr/>
        </p:nvSpPr>
        <p:spPr>
          <a:xfrm>
            <a:off x="1384300" y="3109913"/>
            <a:ext cx="1841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38" name="Текстовое поле 46237"/>
          <p:cNvSpPr txBox="1"/>
          <p:nvPr/>
        </p:nvSpPr>
        <p:spPr>
          <a:xfrm>
            <a:off x="5940425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39" name="Текстовое поле 46238"/>
          <p:cNvSpPr txBox="1"/>
          <p:nvPr/>
        </p:nvSpPr>
        <p:spPr>
          <a:xfrm>
            <a:off x="5940425" y="188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40" name="Текстовое поле 46239"/>
          <p:cNvSpPr txBox="1"/>
          <p:nvPr/>
        </p:nvSpPr>
        <p:spPr>
          <a:xfrm>
            <a:off x="5940425" y="2133600"/>
            <a:ext cx="4286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н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41" name="Текстовое поле 46240"/>
          <p:cNvSpPr txBox="1"/>
          <p:nvPr/>
        </p:nvSpPr>
        <p:spPr>
          <a:xfrm>
            <a:off x="5940425" y="1628775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42" name="Текстовое поле 46241"/>
          <p:cNvSpPr txBox="1"/>
          <p:nvPr/>
        </p:nvSpPr>
        <p:spPr>
          <a:xfrm>
            <a:off x="5940425" y="1196975"/>
            <a:ext cx="4048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д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43" name="Текстовое поле 46242"/>
          <p:cNvSpPr txBox="1"/>
          <p:nvPr/>
        </p:nvSpPr>
        <p:spPr>
          <a:xfrm>
            <a:off x="5940425" y="35734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44" name="Текстовое поле 46243"/>
          <p:cNvSpPr txBox="1"/>
          <p:nvPr/>
        </p:nvSpPr>
        <p:spPr>
          <a:xfrm>
            <a:off x="5867400" y="3068638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т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6245" name="Текстовое поле 46244"/>
          <p:cNvSpPr txBox="1"/>
          <p:nvPr/>
        </p:nvSpPr>
        <p:spPr>
          <a:xfrm>
            <a:off x="6659563" y="35734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6246" name="Текстовое поле 46245"/>
          <p:cNvSpPr txBox="1"/>
          <p:nvPr/>
        </p:nvSpPr>
        <p:spPr>
          <a:xfrm>
            <a:off x="6659563" y="3068638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6247" name="Текстовое поле 46246"/>
          <p:cNvSpPr txBox="1"/>
          <p:nvPr/>
        </p:nvSpPr>
        <p:spPr>
          <a:xfrm>
            <a:off x="6659563" y="53736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6248" name="Текстовое поле 46247"/>
          <p:cNvSpPr txBox="1"/>
          <p:nvPr/>
        </p:nvSpPr>
        <p:spPr>
          <a:xfrm>
            <a:off x="6659563" y="494188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6249" name="Текстовое поле 46248"/>
          <p:cNvSpPr txBox="1"/>
          <p:nvPr/>
        </p:nvSpPr>
        <p:spPr>
          <a:xfrm>
            <a:off x="6659563" y="4437063"/>
            <a:ext cx="4222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у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6250" name="Текстовое поле 46249"/>
          <p:cNvSpPr txBox="1"/>
          <p:nvPr/>
        </p:nvSpPr>
        <p:spPr>
          <a:xfrm>
            <a:off x="6588125" y="4005263"/>
            <a:ext cx="4953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м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pic>
        <p:nvPicPr>
          <p:cNvPr id="46253" name="Изображение 46252" descr="AG0020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149725"/>
            <a:ext cx="2095500" cy="270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6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6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6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6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6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6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6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6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6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6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6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/>
      <p:bldP spid="46209" grpId="0"/>
      <p:bldP spid="46222" grpId="0"/>
      <p:bldP spid="46222" grpId="1"/>
      <p:bldP spid="46245" grpId="0"/>
      <p:bldP spid="46246" grpId="0"/>
      <p:bldP spid="46247" grpId="0"/>
      <p:bldP spid="46248" grpId="0"/>
      <p:bldP spid="46249" grpId="0"/>
      <p:bldP spid="462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Текстовое поле 47105"/>
          <p:cNvSpPr txBox="1"/>
          <p:nvPr/>
        </p:nvSpPr>
        <p:spPr>
          <a:xfrm>
            <a:off x="4356100" y="2133600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107" name="Текстовое поле 47106"/>
          <p:cNvSpPr txBox="1"/>
          <p:nvPr/>
        </p:nvSpPr>
        <p:spPr>
          <a:xfrm>
            <a:off x="5076825" y="1268413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108" name="Текстовое поле 47107"/>
          <p:cNvSpPr txBox="1"/>
          <p:nvPr/>
        </p:nvSpPr>
        <p:spPr>
          <a:xfrm>
            <a:off x="7235825" y="333375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109" name="Текстовое поле 47108"/>
          <p:cNvSpPr txBox="1"/>
          <p:nvPr/>
        </p:nvSpPr>
        <p:spPr>
          <a:xfrm>
            <a:off x="5364163" y="0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110" name="Текстовое поле 47109"/>
          <p:cNvSpPr txBox="1"/>
          <p:nvPr/>
        </p:nvSpPr>
        <p:spPr>
          <a:xfrm>
            <a:off x="6516688" y="2205038"/>
            <a:ext cx="4667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5.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111" name="Стрелка вправо с вырезом 47110"/>
          <p:cNvSpPr/>
          <p:nvPr/>
        </p:nvSpPr>
        <p:spPr>
          <a:xfrm rot="5400000">
            <a:off x="1885950" y="3952875"/>
            <a:ext cx="4259263" cy="330200"/>
          </a:xfrm>
          <a:prstGeom prst="notchedRightArrow">
            <a:avLst>
              <a:gd name="adj1" fmla="val 50000"/>
              <a:gd name="adj2" fmla="val 32247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12" name="Текстовое поле 47111"/>
          <p:cNvSpPr txBox="1"/>
          <p:nvPr/>
        </p:nvSpPr>
        <p:spPr>
          <a:xfrm>
            <a:off x="7956550" y="765175"/>
            <a:ext cx="4810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6.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47113" name="Таблица 47112"/>
          <p:cNvGraphicFramePr/>
          <p:nvPr/>
        </p:nvGraphicFramePr>
        <p:xfrm>
          <a:off x="4356100" y="2644775"/>
          <a:ext cx="671513" cy="42132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135" name="Таблица 47134"/>
          <p:cNvGraphicFramePr/>
          <p:nvPr/>
        </p:nvGraphicFramePr>
        <p:xfrm>
          <a:off x="5076825" y="1700213"/>
          <a:ext cx="671513" cy="3744912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155" name="Таблица 47154"/>
          <p:cNvGraphicFramePr/>
          <p:nvPr/>
        </p:nvGraphicFramePr>
        <p:xfrm>
          <a:off x="5795963" y="260350"/>
          <a:ext cx="671512" cy="381635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6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175" name="Таблица 47174"/>
          <p:cNvGraphicFramePr/>
          <p:nvPr/>
        </p:nvGraphicFramePr>
        <p:xfrm>
          <a:off x="6516688" y="2636838"/>
          <a:ext cx="671512" cy="3276600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193" name="Таблица 47192"/>
          <p:cNvGraphicFramePr/>
          <p:nvPr/>
        </p:nvGraphicFramePr>
        <p:xfrm>
          <a:off x="7235825" y="765175"/>
          <a:ext cx="671513" cy="3744913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213" name="Таблица 47212"/>
          <p:cNvGraphicFramePr/>
          <p:nvPr/>
        </p:nvGraphicFramePr>
        <p:xfrm>
          <a:off x="7956550" y="1196975"/>
          <a:ext cx="671513" cy="3311525"/>
        </p:xfrm>
        <a:graphic>
          <a:graphicData uri="http://schemas.openxmlformats.org/drawingml/2006/table">
            <a:tbl>
              <a:tblPr/>
              <a:tblGrid>
                <a:gridCol w="671513"/>
              </a:tblGrid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231" name="Текстовое поле 47230"/>
          <p:cNvSpPr txBox="1"/>
          <p:nvPr/>
        </p:nvSpPr>
        <p:spPr>
          <a:xfrm>
            <a:off x="7380288" y="2587625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32" name="Текстовое поле 47231"/>
          <p:cNvSpPr txBox="1"/>
          <p:nvPr/>
        </p:nvSpPr>
        <p:spPr>
          <a:xfrm>
            <a:off x="6588125" y="2636838"/>
            <a:ext cx="4540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ф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33" name="Текстовое поле 47232"/>
          <p:cNvSpPr txBox="1"/>
          <p:nvPr/>
        </p:nvSpPr>
        <p:spPr>
          <a:xfrm>
            <a:off x="5940425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34" name="Текстовое поле 47233"/>
          <p:cNvSpPr txBox="1"/>
          <p:nvPr/>
        </p:nvSpPr>
        <p:spPr>
          <a:xfrm>
            <a:off x="5219700" y="2587625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35" name="Текстовое поле 47234"/>
          <p:cNvSpPr txBox="1"/>
          <p:nvPr/>
        </p:nvSpPr>
        <p:spPr>
          <a:xfrm>
            <a:off x="4500563" y="2636838"/>
            <a:ext cx="3429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г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36" name="Текстовое поле 47235"/>
          <p:cNvSpPr txBox="1"/>
          <p:nvPr/>
        </p:nvSpPr>
        <p:spPr>
          <a:xfrm>
            <a:off x="4500563" y="3092450"/>
            <a:ext cx="4270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и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37" name="Текстовое поле 47236"/>
          <p:cNvSpPr txBox="1"/>
          <p:nvPr/>
        </p:nvSpPr>
        <p:spPr>
          <a:xfrm>
            <a:off x="4500563" y="3956050"/>
            <a:ext cx="3825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е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38" name="Текстовое поле 47237"/>
          <p:cNvSpPr txBox="1"/>
          <p:nvPr/>
        </p:nvSpPr>
        <p:spPr>
          <a:xfrm>
            <a:off x="4500563" y="3524250"/>
            <a:ext cx="4302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п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39" name="Текстовое поле 47238"/>
          <p:cNvSpPr txBox="1"/>
          <p:nvPr/>
        </p:nvSpPr>
        <p:spPr>
          <a:xfrm>
            <a:off x="4500563" y="63515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а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40" name="Текстовое поле 47239"/>
          <p:cNvSpPr txBox="1"/>
          <p:nvPr/>
        </p:nvSpPr>
        <p:spPr>
          <a:xfrm>
            <a:off x="4500563" y="590073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л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41" name="Текстовое поле 47240"/>
          <p:cNvSpPr txBox="1"/>
          <p:nvPr/>
        </p:nvSpPr>
        <p:spPr>
          <a:xfrm>
            <a:off x="4500563" y="5395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о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42" name="Текстовое поле 47241"/>
          <p:cNvSpPr txBox="1"/>
          <p:nvPr/>
        </p:nvSpPr>
        <p:spPr>
          <a:xfrm>
            <a:off x="4500563" y="4964113"/>
            <a:ext cx="4079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б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43" name="Текстовое поле 47242"/>
          <p:cNvSpPr txBox="1"/>
          <p:nvPr/>
        </p:nvSpPr>
        <p:spPr>
          <a:xfrm>
            <a:off x="4500563" y="44592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р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47244" name="Текстовое поле 47243"/>
          <p:cNvSpPr txBox="1"/>
          <p:nvPr/>
        </p:nvSpPr>
        <p:spPr>
          <a:xfrm>
            <a:off x="231775" y="711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7245" name="Текстовое поле 47244"/>
          <p:cNvSpPr txBox="1"/>
          <p:nvPr/>
        </p:nvSpPr>
        <p:spPr>
          <a:xfrm>
            <a:off x="158750" y="639763"/>
            <a:ext cx="4960938" cy="15525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6. Переменная  величина,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значение  которой  зависит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от  изменения  другой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  <a:p>
            <a:r>
              <a:rPr sz="2400" b="1" i="1">
                <a:solidFill>
                  <a:srgbClr val="0000FF"/>
                </a:solidFill>
                <a:latin typeface="Georgia" panose="02040502050405020303" pitchFamily="18" charset="0"/>
              </a:rPr>
              <a:t>величины.</a:t>
            </a:r>
            <a:endParaRPr sz="24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46" name="Текстовое поле 47245"/>
          <p:cNvSpPr txBox="1"/>
          <p:nvPr/>
        </p:nvSpPr>
        <p:spPr>
          <a:xfrm>
            <a:off x="5219700" y="1700213"/>
            <a:ext cx="4302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п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47" name="Текстовое поле 47246"/>
          <p:cNvSpPr txBox="1"/>
          <p:nvPr/>
        </p:nvSpPr>
        <p:spPr>
          <a:xfrm>
            <a:off x="5219700" y="213360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48" name="Текстовое поле 47247"/>
          <p:cNvSpPr txBox="1"/>
          <p:nvPr/>
        </p:nvSpPr>
        <p:spPr>
          <a:xfrm>
            <a:off x="5219700" y="3500438"/>
            <a:ext cx="4079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49" name="Текстовое поле 47248"/>
          <p:cNvSpPr txBox="1"/>
          <p:nvPr/>
        </p:nvSpPr>
        <p:spPr>
          <a:xfrm>
            <a:off x="5219700" y="306863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50" name="Текстовое поле 47249"/>
          <p:cNvSpPr txBox="1"/>
          <p:nvPr/>
        </p:nvSpPr>
        <p:spPr>
          <a:xfrm>
            <a:off x="5219700" y="4437063"/>
            <a:ext cx="4143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51" name="Текстовое поле 47250"/>
          <p:cNvSpPr txBox="1"/>
          <p:nvPr/>
        </p:nvSpPr>
        <p:spPr>
          <a:xfrm>
            <a:off x="5219700" y="400526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52" name="Текстовое поле 47251"/>
          <p:cNvSpPr txBox="1"/>
          <p:nvPr/>
        </p:nvSpPr>
        <p:spPr>
          <a:xfrm>
            <a:off x="5219700" y="49418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47253" name="Текстовое поле 47252"/>
          <p:cNvSpPr txBox="1"/>
          <p:nvPr/>
        </p:nvSpPr>
        <p:spPr>
          <a:xfrm>
            <a:off x="7380288" y="1196975"/>
            <a:ext cx="4079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б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54" name="Текстовое поле 47253"/>
          <p:cNvSpPr txBox="1"/>
          <p:nvPr/>
        </p:nvSpPr>
        <p:spPr>
          <a:xfrm>
            <a:off x="7380288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55" name="Текстовое поле 47254"/>
          <p:cNvSpPr txBox="1"/>
          <p:nvPr/>
        </p:nvSpPr>
        <p:spPr>
          <a:xfrm>
            <a:off x="7380288" y="30686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56" name="Текстовое поле 47255"/>
          <p:cNvSpPr txBox="1"/>
          <p:nvPr/>
        </p:nvSpPr>
        <p:spPr>
          <a:xfrm>
            <a:off x="7308850" y="2133600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ц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57" name="Текстовое поле 47256"/>
          <p:cNvSpPr txBox="1"/>
          <p:nvPr/>
        </p:nvSpPr>
        <p:spPr>
          <a:xfrm>
            <a:off x="7380288" y="1700213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58" name="Текстовое поле 47257"/>
          <p:cNvSpPr txBox="1"/>
          <p:nvPr/>
        </p:nvSpPr>
        <p:spPr>
          <a:xfrm>
            <a:off x="7380288" y="40052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59" name="Текстовое поле 47258"/>
          <p:cNvSpPr txBox="1"/>
          <p:nvPr/>
        </p:nvSpPr>
        <p:spPr>
          <a:xfrm>
            <a:off x="7380288" y="3500438"/>
            <a:ext cx="374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endParaRPr sz="28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7260" name="Текстовое поле 47259"/>
          <p:cNvSpPr txBox="1"/>
          <p:nvPr/>
        </p:nvSpPr>
        <p:spPr>
          <a:xfrm>
            <a:off x="1384300" y="3109913"/>
            <a:ext cx="1841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1" name="Текстовое поле 47260"/>
          <p:cNvSpPr txBox="1"/>
          <p:nvPr/>
        </p:nvSpPr>
        <p:spPr>
          <a:xfrm>
            <a:off x="5940425" y="692150"/>
            <a:ext cx="4191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2" name="Текстовое поле 47261"/>
          <p:cNvSpPr txBox="1"/>
          <p:nvPr/>
        </p:nvSpPr>
        <p:spPr>
          <a:xfrm>
            <a:off x="5940425" y="188913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3" name="Текстовое поле 47262"/>
          <p:cNvSpPr txBox="1"/>
          <p:nvPr/>
        </p:nvSpPr>
        <p:spPr>
          <a:xfrm>
            <a:off x="5940425" y="2133600"/>
            <a:ext cx="4286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н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4" name="Текстовое поле 47263"/>
          <p:cNvSpPr txBox="1"/>
          <p:nvPr/>
        </p:nvSpPr>
        <p:spPr>
          <a:xfrm>
            <a:off x="5940425" y="1628775"/>
            <a:ext cx="4270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5" name="Текстовое поле 47264"/>
          <p:cNvSpPr txBox="1"/>
          <p:nvPr/>
        </p:nvSpPr>
        <p:spPr>
          <a:xfrm>
            <a:off x="5940425" y="1196975"/>
            <a:ext cx="4048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д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6" name="Текстовое поле 47265"/>
          <p:cNvSpPr txBox="1"/>
          <p:nvPr/>
        </p:nvSpPr>
        <p:spPr>
          <a:xfrm>
            <a:off x="5940425" y="35734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7" name="Текстовое поле 47266"/>
          <p:cNvSpPr txBox="1"/>
          <p:nvPr/>
        </p:nvSpPr>
        <p:spPr>
          <a:xfrm>
            <a:off x="5867400" y="3068638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9900CC"/>
                </a:solidFill>
                <a:latin typeface="Georgia" panose="02040502050405020303" pitchFamily="18" charset="0"/>
              </a:rPr>
              <a:t>т</a:t>
            </a:r>
            <a:endParaRPr sz="2800" b="1" i="1">
              <a:solidFill>
                <a:srgbClr val="9900CC"/>
              </a:solidFill>
              <a:latin typeface="Georgia" panose="02040502050405020303" pitchFamily="18" charset="0"/>
            </a:endParaRPr>
          </a:p>
        </p:txBody>
      </p:sp>
      <p:sp>
        <p:nvSpPr>
          <p:cNvPr id="47268" name="Текстовое поле 47267"/>
          <p:cNvSpPr txBox="1"/>
          <p:nvPr/>
        </p:nvSpPr>
        <p:spPr>
          <a:xfrm>
            <a:off x="6659563" y="3573463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р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7269" name="Текстовое поле 47268"/>
          <p:cNvSpPr txBox="1"/>
          <p:nvPr/>
        </p:nvSpPr>
        <p:spPr>
          <a:xfrm>
            <a:off x="6659563" y="3068638"/>
            <a:ext cx="4095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о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7270" name="Текстовое поле 47269"/>
          <p:cNvSpPr txBox="1"/>
          <p:nvPr/>
        </p:nvSpPr>
        <p:spPr>
          <a:xfrm>
            <a:off x="6659563" y="5373688"/>
            <a:ext cx="4191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а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7271" name="Текстовое поле 47270"/>
          <p:cNvSpPr txBox="1"/>
          <p:nvPr/>
        </p:nvSpPr>
        <p:spPr>
          <a:xfrm>
            <a:off x="6659563" y="4941888"/>
            <a:ext cx="4143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л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7272" name="Текстовое поле 47271"/>
          <p:cNvSpPr txBox="1"/>
          <p:nvPr/>
        </p:nvSpPr>
        <p:spPr>
          <a:xfrm>
            <a:off x="6659563" y="4437063"/>
            <a:ext cx="4222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у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7273" name="Текстовое поле 47272"/>
          <p:cNvSpPr txBox="1"/>
          <p:nvPr/>
        </p:nvSpPr>
        <p:spPr>
          <a:xfrm>
            <a:off x="6588125" y="4005263"/>
            <a:ext cx="4953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666633"/>
                </a:solidFill>
                <a:latin typeface="Georgia" panose="02040502050405020303" pitchFamily="18" charset="0"/>
              </a:rPr>
              <a:t>м</a:t>
            </a:r>
            <a:endParaRPr sz="2800" b="1" i="1">
              <a:solidFill>
                <a:srgbClr val="666633"/>
              </a:solidFill>
              <a:latin typeface="Georgia" panose="02040502050405020303" pitchFamily="18" charset="0"/>
            </a:endParaRPr>
          </a:p>
        </p:txBody>
      </p:sp>
      <p:sp>
        <p:nvSpPr>
          <p:cNvPr id="47274" name="Текстовое поле 47273"/>
          <p:cNvSpPr txBox="1"/>
          <p:nvPr/>
        </p:nvSpPr>
        <p:spPr>
          <a:xfrm>
            <a:off x="8027988" y="1125538"/>
            <a:ext cx="50006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ф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75" name="Текстовое поле 47274"/>
          <p:cNvSpPr txBox="1"/>
          <p:nvPr/>
        </p:nvSpPr>
        <p:spPr>
          <a:xfrm>
            <a:off x="8101013" y="1557338"/>
            <a:ext cx="4222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у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76" name="Текстовое поле 47275"/>
          <p:cNvSpPr txBox="1"/>
          <p:nvPr/>
        </p:nvSpPr>
        <p:spPr>
          <a:xfrm>
            <a:off x="8101013" y="3500438"/>
            <a:ext cx="4270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и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77" name="Текстовое поле 47276"/>
          <p:cNvSpPr txBox="1"/>
          <p:nvPr/>
        </p:nvSpPr>
        <p:spPr>
          <a:xfrm>
            <a:off x="8101013" y="2565400"/>
            <a:ext cx="4143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к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78" name="Текстовое поле 47277"/>
          <p:cNvSpPr txBox="1"/>
          <p:nvPr/>
        </p:nvSpPr>
        <p:spPr>
          <a:xfrm>
            <a:off x="8101013" y="2133600"/>
            <a:ext cx="4286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н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79" name="Текстовое поле 47278"/>
          <p:cNvSpPr txBox="1"/>
          <p:nvPr/>
        </p:nvSpPr>
        <p:spPr>
          <a:xfrm>
            <a:off x="8101013" y="3068638"/>
            <a:ext cx="4270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ц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47280" name="Текстовое поле 47279"/>
          <p:cNvSpPr txBox="1"/>
          <p:nvPr/>
        </p:nvSpPr>
        <p:spPr>
          <a:xfrm>
            <a:off x="8101013" y="4005263"/>
            <a:ext cx="412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00FF"/>
                </a:solidFill>
                <a:latin typeface="Georgia" panose="02040502050405020303" pitchFamily="18" charset="0"/>
              </a:rPr>
              <a:t>я</a:t>
            </a:r>
            <a:endParaRPr sz="2800" b="1" i="1"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pic>
        <p:nvPicPr>
          <p:cNvPr id="47283" name="Изображение 47282" descr="AG00373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40638" y="5411788"/>
            <a:ext cx="1503362" cy="14462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7284" name="Изображение 47283" descr="AG00208_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49725"/>
            <a:ext cx="2095500" cy="270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7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7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2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7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7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7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7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7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7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72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7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  <p:bldP spid="47245" grpId="0"/>
      <p:bldP spid="47274" grpId="0"/>
      <p:bldP spid="47275" grpId="0"/>
      <p:bldP spid="47276" grpId="0"/>
      <p:bldP spid="47277" grpId="0"/>
      <p:bldP spid="47278" grpId="0"/>
      <p:bldP spid="47279" grpId="0"/>
      <p:bldP spid="4728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073" name="Изображение 40072" descr="CBIZ0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393700"/>
            <a:ext cx="7704138" cy="6464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074" name="Прямоугольник 40073"/>
          <p:cNvSpPr/>
          <p:nvPr/>
        </p:nvSpPr>
        <p:spPr>
          <a:xfrm>
            <a:off x="1403350" y="1557338"/>
            <a:ext cx="3097213" cy="237648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ru-RU" altLang="en-US" sz="3600" b="1" i="1">
                <a:ln w="9525" cap="flat" cmpd="sng">
                  <a:solidFill>
                    <a:srgbClr val="FF66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80"/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Спасибо</a:t>
            </a:r>
            <a:endParaRPr lang="ru-RU" altLang="en-US" sz="3600" b="1" i="1">
              <a:ln w="9525" cap="flat" cmpd="sng">
                <a:solidFill>
                  <a:srgbClr val="FF66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80"/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altLang="en-US" sz="3600" b="1" i="1">
                <a:ln w="9525" cap="flat" cmpd="sng">
                  <a:solidFill>
                    <a:srgbClr val="FF66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80"/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за урок!</a:t>
            </a:r>
            <a:endParaRPr lang="ru-RU" altLang="en-US" sz="3600" b="1" i="1">
              <a:ln w="9525" cap="flat" cmpd="sng">
                <a:solidFill>
                  <a:srgbClr val="FF66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80"/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0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Заголовок 7169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775"/>
          </a:xfrm>
          <a:ln/>
        </p:spPr>
        <p:txBody>
          <a:bodyPr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№ 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. Повторение.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7172" name="Прямоугольник 7171"/>
          <p:cNvSpPr/>
          <p:nvPr/>
        </p:nvSpPr>
        <p:spPr>
          <a:xfrm>
            <a:off x="179388" y="4076700"/>
            <a:ext cx="8785225" cy="720725"/>
          </a:xfrm>
          <a:prstGeom prst="rect">
            <a:avLst/>
          </a:prstGeom>
          <a:solidFill>
            <a:srgbClr val="D6FCF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800" b="1" i="1">
                <a:latin typeface="Georgia" panose="02040502050405020303" pitchFamily="18" charset="0"/>
              </a:rPr>
              <a:t>Линейные  функции.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7177" name="Прямоугольник 7176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76" name="Объект 7175"/>
          <p:cNvGraphicFramePr/>
          <p:nvPr/>
        </p:nvGraphicFramePr>
        <p:xfrm>
          <a:off x="6372225" y="1284288"/>
          <a:ext cx="24479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748665" imgH="203200" progId="Equation.3">
                  <p:embed/>
                </p:oleObj>
              </mc:Choice>
              <mc:Fallback>
                <p:oleObj name="" r:id="rId1" imgW="748665" imgH="203200" progId="Equation.3">
                  <p:embed/>
                  <p:pic>
                    <p:nvPicPr>
                      <p:cNvPr id="0" name="Изображение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372225" y="1284288"/>
                        <a:ext cx="2447925" cy="650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9" name="Прямоугольник 7178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78" name="Объект 7177"/>
          <p:cNvGraphicFramePr/>
          <p:nvPr/>
        </p:nvGraphicFramePr>
        <p:xfrm>
          <a:off x="2195513" y="1268413"/>
          <a:ext cx="172720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3" imgW="558800" imgH="203200" progId="Equation.3">
                  <p:embed/>
                </p:oleObj>
              </mc:Choice>
              <mc:Fallback>
                <p:oleObj name="" r:id="rId3" imgW="558800" imgH="203200" progId="Equation.3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513" y="1268413"/>
                        <a:ext cx="1727200" cy="614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Прямоугольник 7180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80" name="Объект 7179"/>
          <p:cNvGraphicFramePr/>
          <p:nvPr/>
        </p:nvGraphicFramePr>
        <p:xfrm>
          <a:off x="4787900" y="1916113"/>
          <a:ext cx="236220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5" imgW="748030" imgH="215900" progId="Equation.3">
                  <p:embed/>
                </p:oleObj>
              </mc:Choice>
              <mc:Fallback>
                <p:oleObj name="" r:id="rId5" imgW="748030" imgH="215900" progId="Equation.3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7900" y="1916113"/>
                        <a:ext cx="2362200" cy="690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Прямоугольник 7182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82" name="Объект 7181"/>
          <p:cNvGraphicFramePr/>
          <p:nvPr/>
        </p:nvGraphicFramePr>
        <p:xfrm>
          <a:off x="539750" y="1489075"/>
          <a:ext cx="1223963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7" imgW="405765" imgH="393065" progId="Equation.3">
                  <p:embed/>
                </p:oleObj>
              </mc:Choice>
              <mc:Fallback>
                <p:oleObj name="" r:id="rId7" imgW="405765" imgH="393065" progId="Equation.3">
                  <p:embed/>
                  <p:pic>
                    <p:nvPicPr>
                      <p:cNvPr id="0" name="Изображение 309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750" y="1489075"/>
                        <a:ext cx="1223963" cy="1166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5" name="Прямоугольник 7184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84" name="Объект 7183"/>
          <p:cNvGraphicFramePr/>
          <p:nvPr/>
        </p:nvGraphicFramePr>
        <p:xfrm>
          <a:off x="7451725" y="1854200"/>
          <a:ext cx="151288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9" imgW="457200" imgH="393700" progId="Equation.3">
                  <p:embed/>
                </p:oleObj>
              </mc:Choice>
              <mc:Fallback>
                <p:oleObj name="" r:id="rId9" imgW="457200" imgH="393700" progId="Equation.3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451725" y="1854200"/>
                        <a:ext cx="1512888" cy="1292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7" name="Прямоугольник 7186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86" name="Объект 7185"/>
          <p:cNvGraphicFramePr/>
          <p:nvPr/>
        </p:nvGraphicFramePr>
        <p:xfrm>
          <a:off x="2700338" y="2205038"/>
          <a:ext cx="1728787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1" imgW="520700" imgH="228600" progId="Equation.3">
                  <p:embed/>
                </p:oleObj>
              </mc:Choice>
              <mc:Fallback>
                <p:oleObj name="" r:id="rId11" imgW="520700" imgH="228600" progId="Equation.3">
                  <p:embed/>
                  <p:pic>
                    <p:nvPicPr>
                      <p:cNvPr id="0" name="Изображение 309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00338" y="2205038"/>
                        <a:ext cx="1728787" cy="754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Объект 7187"/>
          <p:cNvGraphicFramePr/>
          <p:nvPr/>
        </p:nvGraphicFramePr>
        <p:xfrm>
          <a:off x="5219700" y="2852738"/>
          <a:ext cx="20891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3" imgW="647700" imgH="203200" progId="Equation.3">
                  <p:embed/>
                </p:oleObj>
              </mc:Choice>
              <mc:Fallback>
                <p:oleObj name="" r:id="rId13" imgW="647700" imgH="203200" progId="Equation.3">
                  <p:embed/>
                  <p:pic>
                    <p:nvPicPr>
                      <p:cNvPr id="0" name="Изображение 310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19700" y="2852738"/>
                        <a:ext cx="2089150" cy="644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Прямоугольник 719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193" name="Прямоугольник 7192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92" name="Объект 7191"/>
          <p:cNvGraphicFramePr/>
          <p:nvPr/>
        </p:nvGraphicFramePr>
        <p:xfrm>
          <a:off x="2268538" y="3206750"/>
          <a:ext cx="27352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5" imgW="850900" imgH="228600" progId="Equation.3">
                  <p:embed/>
                </p:oleObj>
              </mc:Choice>
              <mc:Fallback>
                <p:oleObj name="" r:id="rId15" imgW="850900" imgH="228600" progId="Equation.3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68538" y="3206750"/>
                        <a:ext cx="2735262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5" name="Прямоугольник 7194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94" name="Объект 7193"/>
          <p:cNvGraphicFramePr/>
          <p:nvPr/>
        </p:nvGraphicFramePr>
        <p:xfrm>
          <a:off x="323850" y="2781300"/>
          <a:ext cx="15748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7" imgW="495300" imgH="241300" progId="Equation.3">
                  <p:embed/>
                </p:oleObj>
              </mc:Choice>
              <mc:Fallback>
                <p:oleObj name="" r:id="rId17" imgW="495300" imgH="241300" progId="Equation.3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3850" y="2781300"/>
                        <a:ext cx="1574800" cy="757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6" name="Текстовое поле 7195"/>
          <p:cNvSpPr txBox="1"/>
          <p:nvPr/>
        </p:nvSpPr>
        <p:spPr>
          <a:xfrm>
            <a:off x="3492500" y="4724400"/>
            <a:ext cx="2257425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4000" b="1" i="1">
                <a:solidFill>
                  <a:schemeClr val="bg2"/>
                </a:solidFill>
                <a:latin typeface="Times New Roman" panose="02020603050405020304" pitchFamily="18" charset="0"/>
              </a:rPr>
              <a:t>y</a:t>
            </a:r>
            <a:r>
              <a:rPr sz="4000" b="1" i="1">
                <a:solidFill>
                  <a:schemeClr val="bg2"/>
                </a:solidFill>
                <a:latin typeface="Times New Roman" panose="02020603050405020304" pitchFamily="18" charset="0"/>
              </a:rPr>
              <a:t> = ах + </a:t>
            </a:r>
            <a:r>
              <a:rPr lang="en-US" altLang="x-none" sz="4000" b="1" i="1">
                <a:solidFill>
                  <a:schemeClr val="bg2"/>
                </a:solidFill>
                <a:latin typeface="Times New Roman" panose="02020603050405020304" pitchFamily="18" charset="0"/>
              </a:rPr>
              <a:t>b</a:t>
            </a:r>
            <a:endParaRPr sz="4000" b="1" i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8" name="Прямоугольник 7197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197" name="Объект 7196"/>
          <p:cNvGraphicFramePr/>
          <p:nvPr/>
        </p:nvGraphicFramePr>
        <p:xfrm>
          <a:off x="5940425" y="3455988"/>
          <a:ext cx="216058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9" imgW="660400" imgH="203200" progId="Equation.3">
                  <p:embed/>
                </p:oleObj>
              </mc:Choice>
              <mc:Fallback>
                <p:oleObj name="" r:id="rId19" imgW="660400" imgH="203200" progId="Equation.3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40425" y="3455988"/>
                        <a:ext cx="2160588" cy="657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9" name="Улыбающееся лицо 7198"/>
          <p:cNvSpPr/>
          <p:nvPr/>
        </p:nvSpPr>
        <p:spPr>
          <a:xfrm>
            <a:off x="1979613" y="5734050"/>
            <a:ext cx="5184775" cy="914400"/>
          </a:xfrm>
          <a:prstGeom prst="smileyFace">
            <a:avLst>
              <a:gd name="adj" fmla="val 4653"/>
            </a:avLst>
          </a:prstGeom>
          <a:solidFill>
            <a:srgbClr val="D6FCFE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chemeClr val="bg2"/>
                </a:solidFill>
                <a:latin typeface="Georgia" panose="02040502050405020303" pitchFamily="18" charset="0"/>
              </a:rPr>
              <a:t>Верно!</a:t>
            </a:r>
            <a:endParaRPr sz="32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96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96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96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96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7196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3588 C 0.06597 0.16551 0.13351 0.29537 0.13351 0.41134 C 0.13351 0.52732 0.1309 0.69769 -0.00156 0.73125 C -0.13403 0.76528 -0.55122 0.63496 -0.66146 0.61366 " pathEditMode="relative" rAng="0" ptsTypes="aaaA">
                                      <p:cBhvr>
                                        <p:cTn id="78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00" y="3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C -0.19514 -0.2118 -0.39011 -0.42338 -0.50677 -0.40463 C -0.62344 -0.38588 -0.70469 -0.02824 -0.7 0.1132 C -0.69531 0.25463 -0.60018 0.42246 -0.47847 0.44445 C -0.35677 0.46644 -0.07552 0.28727 0.03055 0.24584 " pathEditMode="relative" rAng="0" ptsTypes="aaaaa">
                                      <p:cBhvr>
                                        <p:cTn id="82" dur="2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700" y="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1366 C -0.00747 -0.05069 -0.01754 -0.11481 -0.0408 -0.15509 C -0.06406 -0.19537 -0.08194 -0.21435 -0.1375 -0.22847 C -0.19306 -0.24259 -0.30451 -0.24652 -0.37413 -0.23958 C -0.44375 -0.23264 -0.51441 -0.21481 -0.55573 -0.18634 C -0.59705 -0.15787 -0.61875 -0.11227 -0.6224 -0.06852 C -0.62604 -0.02477 -0.59236 0.03033 -0.57743 0.07593 C -0.5625 0.12153 -0.53385 0.13866 -0.53247 0.20486 C -0.53108 0.27084 -0.56302 0.42894 -0.5691 0.47338 " pathEditMode="relative" rAng="0" ptsTypes="aaaaaaaaA">
                                      <p:cBhvr>
                                        <p:cTn id="86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00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C 0.06597 -0.01528 0.12882 -0.025 0.17326 -0.03102 C 0.21771 -0.03704 0.22795 -0.04005 0.26719 -0.03634 C 0.30642 -0.03264 0.37309 -0.03287 0.40833 -0.0088 C 0.44358 0.01528 0.46667 0.05509 0.4783 0.1088 C 0.48993 0.1625 0.48941 0.26157 0.4783 0.31343 C 0.46719 0.36528 0.39844 0.35787 0.41163 0.41991 C 0.42483 0.48194 0.52691 0.63032 0.55712 0.68565 " pathEditMode="relative" rAng="0" ptsTypes="aaaaaaaa">
                                      <p:cBhvr>
                                        <p:cTn id="90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00" y="32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68 -0.00926 C -0.01146 -0.12222 -0.0316 -0.23518 -0.07743 -0.27037 C -0.12326 -0.30555 -0.19774 -0.22893 -0.26632 -0.22037 C -0.3349 -0.2118 -0.43177 -0.24791 -0.48854 -0.21852 C -0.54531 -0.18912 -0.55642 -0.14004 -0.6066 -0.04444 C -0.65677 0.05116 -0.75712 0.28426 -0.78993 0.35556 C -0.82274 0.42686 -0.81337 0.4051 -0.80382 0.38334 " pathEditMode="relative" rAng="0" ptsTypes="aaaaaaA">
                                      <p:cBhvr>
                                        <p:cTn id="94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00" y="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animBg="1"/>
      <p:bldP spid="71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Заголовок 9217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775"/>
          </a:xfrm>
          <a:ln/>
        </p:spPr>
        <p:txBody>
          <a:bodyPr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№ 2.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Повторение.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9219" name="Прямоугольник 9218"/>
          <p:cNvSpPr/>
          <p:nvPr/>
        </p:nvSpPr>
        <p:spPr>
          <a:xfrm>
            <a:off x="179388" y="4076700"/>
            <a:ext cx="8785225" cy="720725"/>
          </a:xfrm>
          <a:prstGeom prst="rect">
            <a:avLst/>
          </a:prstGeom>
          <a:solidFill>
            <a:srgbClr val="F9FDD7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800" b="1" i="1">
                <a:latin typeface="Georgia" panose="02040502050405020303" pitchFamily="18" charset="0"/>
              </a:rPr>
              <a:t>Функции  прямой  пропорциональности.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9220" name="Прямоугольник 9219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9222" name="Прямоугольник 9221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23" name="Объект 9222"/>
          <p:cNvGraphicFramePr/>
          <p:nvPr/>
        </p:nvGraphicFramePr>
        <p:xfrm>
          <a:off x="2195513" y="1268413"/>
          <a:ext cx="172720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558800" imgH="203200" progId="Equation.3">
                  <p:embed/>
                </p:oleObj>
              </mc:Choice>
              <mc:Fallback>
                <p:oleObj name="" r:id="rId1" imgW="558800" imgH="203200" progId="Equation.3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95513" y="1268413"/>
                        <a:ext cx="1727200" cy="614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Прямоугольник 9223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25" name="Объект 9224"/>
          <p:cNvGraphicFramePr/>
          <p:nvPr/>
        </p:nvGraphicFramePr>
        <p:xfrm>
          <a:off x="4787900" y="1916113"/>
          <a:ext cx="236220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" imgW="748030" imgH="215900" progId="Equation.3">
                  <p:embed/>
                </p:oleObj>
              </mc:Choice>
              <mc:Fallback>
                <p:oleObj name="" r:id="rId3" imgW="748030" imgH="215900" progId="Equation.3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7900" y="1916113"/>
                        <a:ext cx="2362200" cy="690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Прямоугольник 9225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27" name="Объект 9226"/>
          <p:cNvGraphicFramePr/>
          <p:nvPr/>
        </p:nvGraphicFramePr>
        <p:xfrm>
          <a:off x="539750" y="1489075"/>
          <a:ext cx="1223963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5" imgW="405765" imgH="393065" progId="Equation.3">
                  <p:embed/>
                </p:oleObj>
              </mc:Choice>
              <mc:Fallback>
                <p:oleObj name="" r:id="rId5" imgW="405765" imgH="393065" progId="Equation.3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750" y="1489075"/>
                        <a:ext cx="1223963" cy="1166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Прямоугольник 9227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29" name="Объект 9228"/>
          <p:cNvGraphicFramePr/>
          <p:nvPr/>
        </p:nvGraphicFramePr>
        <p:xfrm>
          <a:off x="7451725" y="1854200"/>
          <a:ext cx="151288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7" imgW="457200" imgH="393700" progId="Equation.3">
                  <p:embed/>
                </p:oleObj>
              </mc:Choice>
              <mc:Fallback>
                <p:oleObj name="" r:id="rId7" imgW="457200" imgH="393700" progId="Equation.3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451725" y="1854200"/>
                        <a:ext cx="1512888" cy="1292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0" name="Прямоугольник 9229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31" name="Объект 9230"/>
          <p:cNvGraphicFramePr/>
          <p:nvPr/>
        </p:nvGraphicFramePr>
        <p:xfrm>
          <a:off x="2700338" y="2205038"/>
          <a:ext cx="1728787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9" imgW="520700" imgH="228600" progId="Equation.3">
                  <p:embed/>
                </p:oleObj>
              </mc:Choice>
              <mc:Fallback>
                <p:oleObj name="" r:id="rId9" imgW="520700" imgH="228600" progId="Equation.3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00338" y="2205038"/>
                        <a:ext cx="1728787" cy="754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Объект 9231"/>
          <p:cNvGraphicFramePr/>
          <p:nvPr/>
        </p:nvGraphicFramePr>
        <p:xfrm>
          <a:off x="5219700" y="2852738"/>
          <a:ext cx="20891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1" imgW="647700" imgH="203200" progId="Equation.3">
                  <p:embed/>
                </p:oleObj>
              </mc:Choice>
              <mc:Fallback>
                <p:oleObj name="" r:id="rId11" imgW="647700" imgH="203200" progId="Equation.3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19700" y="2852738"/>
                        <a:ext cx="2089150" cy="644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Прямоугольник 923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9235" name="Прямоугольник 923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36" name="Объект 9235"/>
          <p:cNvGraphicFramePr/>
          <p:nvPr/>
        </p:nvGraphicFramePr>
        <p:xfrm>
          <a:off x="2268538" y="3206750"/>
          <a:ext cx="27352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3" imgW="850900" imgH="228600" progId="Equation.3">
                  <p:embed/>
                </p:oleObj>
              </mc:Choice>
              <mc:Fallback>
                <p:oleObj name="" r:id="rId13" imgW="850900" imgH="228600" progId="Equation.3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68538" y="3206750"/>
                        <a:ext cx="2735262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Прямоугольник 9236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238" name="Объект 9237"/>
          <p:cNvGraphicFramePr/>
          <p:nvPr/>
        </p:nvGraphicFramePr>
        <p:xfrm>
          <a:off x="323850" y="2781300"/>
          <a:ext cx="15748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5" imgW="495300" imgH="241300" progId="Equation.3">
                  <p:embed/>
                </p:oleObj>
              </mc:Choice>
              <mc:Fallback>
                <p:oleObj name="" r:id="rId15" imgW="495300" imgH="241300" progId="Equation.3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3850" y="2781300"/>
                        <a:ext cx="1574800" cy="757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0" name="Прямоугольник 9239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9242" name="Текстовое поле 9241"/>
          <p:cNvSpPr txBox="1"/>
          <p:nvPr/>
        </p:nvSpPr>
        <p:spPr>
          <a:xfrm>
            <a:off x="3924300" y="4724400"/>
            <a:ext cx="146050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solidFill>
                  <a:srgbClr val="996633"/>
                </a:solidFill>
                <a:latin typeface="Times New Roman" panose="02020603050405020304" pitchFamily="18" charset="0"/>
              </a:rPr>
              <a:t>у = </a:t>
            </a:r>
            <a:r>
              <a:rPr lang="en-US" altLang="x-none" sz="4000" b="1" i="1" err="1">
                <a:solidFill>
                  <a:srgbClr val="996633"/>
                </a:solidFill>
                <a:latin typeface="Times New Roman" panose="02020603050405020304" pitchFamily="18" charset="0"/>
              </a:rPr>
              <a:t>kx</a:t>
            </a:r>
            <a:endParaRPr sz="4000" b="1" i="1">
              <a:solidFill>
                <a:srgbClr val="9966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43" name="Улыбающееся лицо 9242"/>
          <p:cNvSpPr/>
          <p:nvPr/>
        </p:nvSpPr>
        <p:spPr>
          <a:xfrm>
            <a:off x="1979613" y="5734050"/>
            <a:ext cx="5184775" cy="914400"/>
          </a:xfrm>
          <a:prstGeom prst="smileyFace">
            <a:avLst>
              <a:gd name="adj" fmla="val 4653"/>
            </a:avLst>
          </a:prstGeom>
          <a:solidFill>
            <a:srgbClr val="F9FDD7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996633"/>
                </a:solidFill>
                <a:latin typeface="Georgia" panose="02040502050405020303" pitchFamily="18" charset="0"/>
              </a:rPr>
              <a:t>Правильно!</a:t>
            </a:r>
            <a:endParaRPr sz="3200" b="1" i="1">
              <a:solidFill>
                <a:srgbClr val="996633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11 -0.00949 C 0.16111 -0.01667 0.26094 -0.02361 0.33125 0.02384 C 0.40156 0.0713 0.46042 0.18171 0.48298 0.275 C 0.50555 0.36829 0.52517 0.51227 0.46632 0.5838 C 0.40746 0.65532 0.23993 0.70278 0.12969 0.70393 C 0.01944 0.70509 -0.13872 0.61204 -0.19531 0.59051 C -0.25191 0.56898 -0.20729 0.57824 -0.21042 0.575 " pathEditMode="relative" rAng="0" ptsTypes="aaaaaaa">
                                      <p:cBhvr>
                                        <p:cTn id="20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0" y="3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96296E-6 C -0.09792 -0.09097 -0.19583 -0.18194 -0.27326 -0.1912 C -0.35069 -0.20046 -0.41528 -0.13217 -0.46493 -0.05555 C -0.51458 0.02107 -0.59358 0.17315 -0.5717 0.26898 C -0.54983 0.36482 -0.44306 0.50718 -0.33333 0.51991 C -0.22361 0.53264 -0.00087 0.38218 0.08663 0.34584 " pathEditMode="relative" rAng="0" ptsTypes="aaaaaa">
                                      <p:cBhvr>
                                        <p:cTn id="24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00" y="1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C -0.04896 -0.05046 -0.09774 -0.10069 -0.16997 -0.0956 C -0.24219 -0.09051 -0.40174 -0.03426 -0.43333 0.03125 C -0.46493 0.09676 -0.42379 0.24028 -0.3599 0.29792 C -0.29601 0.35556 -0.12049 0.34931 -0.05 0.37778 C 0.02049 0.40625 0.05121 0.44561 0.06337 0.46898 C 0.07552 0.49236 0.03472 0.5088 0.0224 0.5176 C 0.01007 0.52639 -0.00399 0.52107 -0.01094 0.52199 " pathEditMode="relative" rAng="0" ptsTypes="aaaaaaaa">
                                      <p:cBhvr>
                                        <p:cTn id="28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00" y="2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42" grpId="0"/>
      <p:bldP spid="92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Заголовок 1024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775"/>
          </a:xfrm>
          <a:ln/>
        </p:spPr>
        <p:txBody>
          <a:bodyPr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№ 2.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Повторение.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0243" name="Прямоугольник 10242"/>
          <p:cNvSpPr/>
          <p:nvPr/>
        </p:nvSpPr>
        <p:spPr>
          <a:xfrm>
            <a:off x="179388" y="4076700"/>
            <a:ext cx="8785225" cy="720725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800" b="1" i="1">
                <a:latin typeface="Georgia" panose="02040502050405020303" pitchFamily="18" charset="0"/>
              </a:rPr>
              <a:t>Функции  обратной  пропорциональности.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10244" name="Прямоугольник 10243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245" name="Прямоугольник 10244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247" name="Прямоугольник 10246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248" name="Объект 10247"/>
          <p:cNvGraphicFramePr/>
          <p:nvPr/>
        </p:nvGraphicFramePr>
        <p:xfrm>
          <a:off x="4787900" y="1916113"/>
          <a:ext cx="236220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" imgW="748030" imgH="215900" progId="Equation.3">
                  <p:embed/>
                </p:oleObj>
              </mc:Choice>
              <mc:Fallback>
                <p:oleObj name="" r:id="rId1" imgW="748030" imgH="215900" progId="Equation.3">
                  <p:embed/>
                  <p:pic>
                    <p:nvPicPr>
                      <p:cNvPr id="0" name="Изображение 310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87900" y="1916113"/>
                        <a:ext cx="2362200" cy="690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Прямоугольник 10248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250" name="Объект 10249"/>
          <p:cNvGraphicFramePr/>
          <p:nvPr/>
        </p:nvGraphicFramePr>
        <p:xfrm>
          <a:off x="539750" y="1489075"/>
          <a:ext cx="1223963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3" imgW="405765" imgH="393065" progId="Equation.3">
                  <p:embed/>
                </p:oleObj>
              </mc:Choice>
              <mc:Fallback>
                <p:oleObj name="" r:id="rId3" imgW="405765" imgH="393065" progId="Equation.3">
                  <p:embed/>
                  <p:pic>
                    <p:nvPicPr>
                      <p:cNvPr id="0" name="Изображение 310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750" y="1489075"/>
                        <a:ext cx="1223963" cy="1166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Прямоугольник 10250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253" name="Прямоугольник 10252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254" name="Объект 10253"/>
          <p:cNvGraphicFramePr/>
          <p:nvPr/>
        </p:nvGraphicFramePr>
        <p:xfrm>
          <a:off x="2700338" y="2205038"/>
          <a:ext cx="1728787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5" imgW="520700" imgH="228600" progId="Equation.3">
                  <p:embed/>
                </p:oleObj>
              </mc:Choice>
              <mc:Fallback>
                <p:oleObj name="" r:id="rId5" imgW="520700" imgH="228600" progId="Equation.3">
                  <p:embed/>
                  <p:pic>
                    <p:nvPicPr>
                      <p:cNvPr id="0" name="Изображение 310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00338" y="2205038"/>
                        <a:ext cx="1728787" cy="754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6" name="Прямоугольник 1025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258" name="Прямоугольник 10257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259" name="Объект 10258"/>
          <p:cNvGraphicFramePr/>
          <p:nvPr/>
        </p:nvGraphicFramePr>
        <p:xfrm>
          <a:off x="2268538" y="3206750"/>
          <a:ext cx="27352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7" imgW="850900" imgH="228600" progId="Equation.3">
                  <p:embed/>
                </p:oleObj>
              </mc:Choice>
              <mc:Fallback>
                <p:oleObj name="" r:id="rId7" imgW="850900" imgH="228600" progId="Equation.3">
                  <p:embed/>
                  <p:pic>
                    <p:nvPicPr>
                      <p:cNvPr id="0" name="Изображение 310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68538" y="3206750"/>
                        <a:ext cx="2735262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0" name="Прямоугольник 10259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261" name="Объект 10260"/>
          <p:cNvGraphicFramePr/>
          <p:nvPr/>
        </p:nvGraphicFramePr>
        <p:xfrm>
          <a:off x="323850" y="2781300"/>
          <a:ext cx="15748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9" imgW="495300" imgH="241300" progId="Equation.3">
                  <p:embed/>
                </p:oleObj>
              </mc:Choice>
              <mc:Fallback>
                <p:oleObj name="" r:id="rId9" imgW="495300" imgH="241300" progId="Equation.3">
                  <p:embed/>
                  <p:pic>
                    <p:nvPicPr>
                      <p:cNvPr id="0" name="Изображение 310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3850" y="2781300"/>
                        <a:ext cx="1574800" cy="757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2" name="Прямоугольник 10261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263" name="Текстовое поле 10262"/>
          <p:cNvSpPr txBox="1"/>
          <p:nvPr/>
        </p:nvSpPr>
        <p:spPr>
          <a:xfrm>
            <a:off x="3779838" y="4797425"/>
            <a:ext cx="20161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у = </a:t>
            </a:r>
            <a:r>
              <a:rPr lang="en-US" altLang="x-none"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k</a:t>
            </a:r>
            <a:r>
              <a:rPr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x-none" sz="4000" b="1" i="1">
                <a:solidFill>
                  <a:srgbClr val="CC0000"/>
                </a:solidFill>
                <a:latin typeface="Times New Roman" panose="02020603050405020304" pitchFamily="18" charset="0"/>
              </a:rPr>
              <a:t>x</a:t>
            </a:r>
            <a:endParaRPr sz="40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64" name="Улыбающееся лицо 10263"/>
          <p:cNvSpPr/>
          <p:nvPr/>
        </p:nvSpPr>
        <p:spPr>
          <a:xfrm>
            <a:off x="1979613" y="5734050"/>
            <a:ext cx="5184775" cy="914400"/>
          </a:xfrm>
          <a:prstGeom prst="smileyFace">
            <a:avLst>
              <a:gd name="adj" fmla="val 4653"/>
            </a:avLst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CC0000"/>
                </a:solidFill>
                <a:latin typeface="Georgia" panose="02040502050405020303" pitchFamily="18" charset="0"/>
              </a:rPr>
              <a:t>И все!</a:t>
            </a:r>
            <a:endParaRPr sz="3200" b="1" i="1">
              <a:solidFill>
                <a:srgbClr val="CC0000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76 0.00903 C 0.04705 -0.0118 0.15486 -0.09143 0.23073 -0.11551 C 0.3066 -0.13958 0.39253 -0.14421 0.4658 -0.13541 C 0.53871 -0.12662 0.63663 -0.10347 0.6691 -0.06203 C 0.70156 -0.0206 0.70903 0.06343 0.66076 0.1132 C 0.6125 0.1632 0.4783 0.22084 0.37916 0.23797 C 0.28003 0.2551 0.13489 0.18473 0.0658 0.21574 C -0.0033 0.24676 -0.0257 0.37871 -0.03594 0.42454 C -0.04618 0.47037 -0.0125 0.48079 0.00416 0.49121 C 0.02083 0.50162 0.05156 0.48773 0.06406 0.48681 " pathEditMode="relative" rAng="0" ptsTypes="aaaaaaaaaa">
                                      <p:cBhvr>
                                        <p:cTn id="20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00" y="1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63" grpId="0"/>
      <p:bldP spid="102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Заголовок 11265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775"/>
          </a:xfrm>
          <a:ln/>
        </p:spPr>
        <p:txBody>
          <a:bodyPr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№ 2.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Повторение.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1267" name="Прямоугольник 11266"/>
          <p:cNvSpPr/>
          <p:nvPr/>
        </p:nvSpPr>
        <p:spPr>
          <a:xfrm>
            <a:off x="179388" y="4076700"/>
            <a:ext cx="8785225" cy="720725"/>
          </a:xfrm>
          <a:prstGeom prst="rect">
            <a:avLst/>
          </a:prstGeom>
          <a:solidFill>
            <a:srgbClr val="D5FFD7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800" b="1" i="1">
                <a:latin typeface="Georgia" panose="02040502050405020303" pitchFamily="18" charset="0"/>
              </a:rPr>
              <a:t>Квадратичные  функции.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11268" name="Прямоугольник 11267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69" name="Прямоугольник 11268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70" name="Прямоугольник 11269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1271" name="Объект 11270"/>
          <p:cNvGraphicFramePr/>
          <p:nvPr/>
        </p:nvGraphicFramePr>
        <p:xfrm>
          <a:off x="4787900" y="1916113"/>
          <a:ext cx="236220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" imgW="748030" imgH="215900" progId="Equation.3">
                  <p:embed/>
                </p:oleObj>
              </mc:Choice>
              <mc:Fallback>
                <p:oleObj name="" r:id="rId1" imgW="748030" imgH="215900" progId="Equation.3">
                  <p:embed/>
                  <p:pic>
                    <p:nvPicPr>
                      <p:cNvPr id="0" name="Изображение 310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87900" y="1916113"/>
                        <a:ext cx="2362200" cy="690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Прямоугольник 11271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74" name="Прямоугольник 11273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75" name="Прямоугольник 1127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1276" name="Объект 11275"/>
          <p:cNvGraphicFramePr/>
          <p:nvPr/>
        </p:nvGraphicFramePr>
        <p:xfrm>
          <a:off x="2700338" y="2205038"/>
          <a:ext cx="1728787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3" imgW="520700" imgH="228600" progId="Equation.3">
                  <p:embed/>
                </p:oleObj>
              </mc:Choice>
              <mc:Fallback>
                <p:oleObj name="" r:id="rId3" imgW="520700" imgH="228600" progId="Equation.3">
                  <p:embed/>
                  <p:pic>
                    <p:nvPicPr>
                      <p:cNvPr id="0" name="Изображение 310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0338" y="2205038"/>
                        <a:ext cx="1728787" cy="754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7" name="Прямоугольник 1127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79" name="Прямоугольник 11278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1280" name="Объект 11279"/>
          <p:cNvGraphicFramePr/>
          <p:nvPr/>
        </p:nvGraphicFramePr>
        <p:xfrm>
          <a:off x="2268538" y="3206750"/>
          <a:ext cx="27352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5" imgW="850900" imgH="228600" progId="Equation.3">
                  <p:embed/>
                </p:oleObj>
              </mc:Choice>
              <mc:Fallback>
                <p:oleObj name="" r:id="rId5" imgW="850900" imgH="228600" progId="Equation.3">
                  <p:embed/>
                  <p:pic>
                    <p:nvPicPr>
                      <p:cNvPr id="0" name="Изображение 310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68538" y="3206750"/>
                        <a:ext cx="2735262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1" name="Прямоугольник 11280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1282" name="Объект 11281"/>
          <p:cNvGraphicFramePr/>
          <p:nvPr/>
        </p:nvGraphicFramePr>
        <p:xfrm>
          <a:off x="323850" y="2781300"/>
          <a:ext cx="15748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7" imgW="495300" imgH="241300" progId="Equation.3">
                  <p:embed/>
                </p:oleObj>
              </mc:Choice>
              <mc:Fallback>
                <p:oleObj name="" r:id="rId7" imgW="495300" imgH="241300" progId="Equation.3">
                  <p:embed/>
                  <p:pic>
                    <p:nvPicPr>
                      <p:cNvPr id="0" name="Изображение 310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3850" y="2781300"/>
                        <a:ext cx="1574800" cy="757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Прямоугольник 11282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85" name="Улыбающееся лицо 11284"/>
          <p:cNvSpPr/>
          <p:nvPr/>
        </p:nvSpPr>
        <p:spPr>
          <a:xfrm>
            <a:off x="1979613" y="5734050"/>
            <a:ext cx="5184775" cy="914400"/>
          </a:xfrm>
          <a:prstGeom prst="smileyFace">
            <a:avLst>
              <a:gd name="adj" fmla="val 4653"/>
            </a:avLst>
          </a:prstGeom>
          <a:solidFill>
            <a:srgbClr val="D5FFD7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00"/>
                </a:solidFill>
                <a:latin typeface="Georgia" panose="02040502050405020303" pitchFamily="18" charset="0"/>
              </a:rPr>
              <a:t>Молодцы!</a:t>
            </a:r>
            <a:endParaRPr sz="3200" b="1" i="1">
              <a:solidFill>
                <a:srgbClr val="008000"/>
              </a:solidFill>
              <a:latin typeface="Georgia" panose="02040502050405020303" pitchFamily="18" charset="0"/>
            </a:endParaRPr>
          </a:p>
        </p:txBody>
      </p:sp>
      <p:sp>
        <p:nvSpPr>
          <p:cNvPr id="11286" name="Текстовое поле 11285"/>
          <p:cNvSpPr txBox="1"/>
          <p:nvPr/>
        </p:nvSpPr>
        <p:spPr>
          <a:xfrm>
            <a:off x="2987675" y="4724400"/>
            <a:ext cx="3324225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solidFill>
                  <a:srgbClr val="008000"/>
                </a:solidFill>
                <a:latin typeface="Times New Roman" panose="02020603050405020304" pitchFamily="18" charset="0"/>
              </a:rPr>
              <a:t>у = ах</a:t>
            </a:r>
            <a:r>
              <a:rPr sz="4000" b="1" i="1" baseline="30000">
                <a:solidFill>
                  <a:srgbClr val="008000"/>
                </a:solidFill>
                <a:latin typeface="Times New Roman" panose="02020603050405020304" pitchFamily="18" charset="0"/>
              </a:rPr>
              <a:t>2</a:t>
            </a:r>
            <a:r>
              <a:rPr sz="4000" b="1" i="1">
                <a:solidFill>
                  <a:srgbClr val="008000"/>
                </a:solidFill>
                <a:latin typeface="Times New Roman" panose="02020603050405020304" pitchFamily="18" charset="0"/>
              </a:rPr>
              <a:t> + </a:t>
            </a:r>
            <a:r>
              <a:rPr lang="en-US" altLang="x-none" sz="4000" b="1" i="1" err="1">
                <a:solidFill>
                  <a:srgbClr val="008000"/>
                </a:solidFill>
                <a:latin typeface="Times New Roman" panose="02020603050405020304" pitchFamily="18" charset="0"/>
              </a:rPr>
              <a:t>bx</a:t>
            </a:r>
            <a:r>
              <a:rPr lang="en-US" altLang="x-none" sz="4000" b="1" i="1">
                <a:solidFill>
                  <a:srgbClr val="008000"/>
                </a:solidFill>
                <a:latin typeface="Times New Roman" panose="02020603050405020304" pitchFamily="18" charset="0"/>
              </a:rPr>
              <a:t> +c</a:t>
            </a:r>
            <a:endParaRPr sz="4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C 0.0743 -0.04514 0.14861 -0.09028 0.22152 -0.1044 C 0.29461 -0.11852 0.38593 -0.11945 0.43836 -0.08426 C 0.4908 -0.04908 0.51892 0.02523 0.53663 0.10671 C 0.55434 0.18819 0.56823 0.32546 0.54496 0.40463 C 0.5217 0.48356 0.49305 0.54653 0.3967 0.58241 C 0.30034 0.61829 0.07777 0.6375 -0.03334 0.62014 C -0.14445 0.60278 -0.20729 0.54028 -0.26997 0.47778 " pathEditMode="relative" ptsTypes="aaaaaaaA">
                                      <p:cBhvr>
                                        <p:cTn id="20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3.7037E-7 C -0.03802 -0.0294 -0.07552 -0.05857 -0.11858 -0.07569 C -0.16163 -0.09282 -0.20434 -0.10972 -0.25834 -0.10232 C -0.31268 -0.09491 -0.39097 -0.07245 -0.4434 -0.03125 C -0.49584 0.00995 -0.55018 0.0838 -0.57344 0.14444 C -0.5967 0.20509 -0.59896 0.28079 -0.58334 0.33333 C -0.56771 0.38588 -0.54254 0.42986 -0.48004 0.45995 C -0.41788 0.48935 -0.30851 0.5125 -0.20851 0.51296 C -0.10851 0.51389 0.05191 0.47407 0.12048 0.46343 " pathEditMode="relative" rAng="0" ptsTypes="aaaaaaaaa">
                                      <p:cBhvr>
                                        <p:cTn id="24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00" y="2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85" grpId="0" animBg="1"/>
      <p:bldP spid="112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3" name="Прямоугольник 30722"/>
          <p:cNvSpPr/>
          <p:nvPr/>
        </p:nvSpPr>
        <p:spPr>
          <a:xfrm>
            <a:off x="323850" y="1989138"/>
            <a:ext cx="2089150" cy="6477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у = а </a:t>
            </a:r>
            <a:endParaRPr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4" name="Прямоугольник 30723"/>
          <p:cNvSpPr/>
          <p:nvPr/>
        </p:nvSpPr>
        <p:spPr>
          <a:xfrm>
            <a:off x="323850" y="2781300"/>
            <a:ext cx="2089150" cy="6477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y</a:t>
            </a:r>
            <a:r>
              <a:rPr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x-none" sz="3600" b="1" i="1" err="1">
                <a:solidFill>
                  <a:srgbClr val="FF0000"/>
                </a:solidFill>
                <a:latin typeface="Times New Roman" panose="02020603050405020304" pitchFamily="18" charset="0"/>
              </a:rPr>
              <a:t>kx</a:t>
            </a:r>
            <a:endParaRPr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5" name="Прямоугольник 30724"/>
          <p:cNvSpPr/>
          <p:nvPr/>
        </p:nvSpPr>
        <p:spPr>
          <a:xfrm>
            <a:off x="323850" y="3573463"/>
            <a:ext cx="2089150" cy="6477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x-none" sz="3600" b="1" i="1" err="1">
                <a:solidFill>
                  <a:srgbClr val="FF0000"/>
                </a:solidFill>
                <a:latin typeface="Times New Roman" panose="02020603050405020304" pitchFamily="18" charset="0"/>
              </a:rPr>
              <a:t>kx</a:t>
            </a:r>
            <a:r>
              <a:rPr lang="en-US" altLang="x-none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 + m</a:t>
            </a:r>
            <a:endParaRPr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6" name="Прямоугольник 30725"/>
          <p:cNvSpPr/>
          <p:nvPr/>
        </p:nvSpPr>
        <p:spPr>
          <a:xfrm>
            <a:off x="323850" y="4365625"/>
            <a:ext cx="2089150" cy="6477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y = x</a:t>
            </a:r>
            <a:r>
              <a:rPr lang="en-US" altLang="x-none" sz="3600" b="1" i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8" name="Прямоугольник 30727"/>
          <p:cNvSpPr/>
          <p:nvPr/>
        </p:nvSpPr>
        <p:spPr>
          <a:xfrm>
            <a:off x="323850" y="5157788"/>
            <a:ext cx="2089150" cy="6477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y = 1/x</a:t>
            </a:r>
            <a:endParaRPr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7" name="Прямоугольник 30736"/>
          <p:cNvSpPr/>
          <p:nvPr/>
        </p:nvSpPr>
        <p:spPr>
          <a:xfrm>
            <a:off x="4859338" y="2852738"/>
            <a:ext cx="4032250" cy="576262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Прямая, параллельная оси О</a:t>
            </a:r>
            <a:r>
              <a:rPr sz="2400" b="1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х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8" name="Прямоугольник 30737"/>
          <p:cNvSpPr/>
          <p:nvPr/>
        </p:nvSpPr>
        <p:spPr>
          <a:xfrm>
            <a:off x="4859338" y="3860800"/>
            <a:ext cx="4032250" cy="576263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rgbClr val="0000FF"/>
                </a:solidFill>
                <a:latin typeface="Times New Roman" panose="02020603050405020304" pitchFamily="18" charset="0"/>
              </a:rPr>
              <a:t>Парабола</a:t>
            </a:r>
            <a:endParaRPr sz="36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9" name="Прямоугольник 30738"/>
          <p:cNvSpPr/>
          <p:nvPr/>
        </p:nvSpPr>
        <p:spPr>
          <a:xfrm>
            <a:off x="4859338" y="1916113"/>
            <a:ext cx="4032250" cy="576262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rgbClr val="0000FF"/>
                </a:solidFill>
                <a:latin typeface="Times New Roman" panose="02020603050405020304" pitchFamily="18" charset="0"/>
              </a:rPr>
              <a:t>Гипербола</a:t>
            </a:r>
            <a:endParaRPr sz="36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0" name="Прямоугольник 30739"/>
          <p:cNvSpPr/>
          <p:nvPr/>
        </p:nvSpPr>
        <p:spPr>
          <a:xfrm>
            <a:off x="4859338" y="4797425"/>
            <a:ext cx="4032250" cy="576263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b="1" i="1">
                <a:solidFill>
                  <a:srgbClr val="0000FF"/>
                </a:solidFill>
                <a:latin typeface="Times New Roman" panose="02020603050405020304" pitchFamily="18" charset="0"/>
              </a:rPr>
              <a:t>Прямая, проходящая через </a:t>
            </a:r>
            <a:endParaRPr b="1" i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/>
            <a:r>
              <a:rPr b="1" i="1">
                <a:solidFill>
                  <a:srgbClr val="0000FF"/>
                </a:solidFill>
                <a:latin typeface="Times New Roman" panose="02020603050405020304" pitchFamily="18" charset="0"/>
              </a:rPr>
              <a:t>начало координат</a:t>
            </a:r>
            <a:endParaRPr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1" name="Прямоугольник 30740"/>
          <p:cNvSpPr/>
          <p:nvPr/>
        </p:nvSpPr>
        <p:spPr>
          <a:xfrm>
            <a:off x="4859338" y="5734050"/>
            <a:ext cx="4032250" cy="576263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rgbClr val="0000FF"/>
                </a:solidFill>
                <a:latin typeface="Times New Roman" panose="02020603050405020304" pitchFamily="18" charset="0"/>
              </a:rPr>
              <a:t>Прямая</a:t>
            </a:r>
            <a:endParaRPr sz="36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8" name="Полилиния 30747"/>
          <p:cNvSpPr/>
          <p:nvPr/>
        </p:nvSpPr>
        <p:spPr>
          <a:xfrm>
            <a:off x="2411413" y="2349500"/>
            <a:ext cx="2359025" cy="850900"/>
          </a:xfrm>
          <a:custGeom>
            <a:avLst/>
            <a:gdLst/>
            <a:ahLst/>
            <a:cxnLst/>
            <a:pathLst>
              <a:path w="1486" h="536">
                <a:moveTo>
                  <a:pt x="0" y="0"/>
                </a:moveTo>
                <a:lnTo>
                  <a:pt x="1486" y="536"/>
                </a:lnTo>
              </a:path>
            </a:pathLst>
          </a:custGeom>
          <a:noFill/>
          <a:ln w="5715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49" name="Полилиния 30748"/>
          <p:cNvSpPr/>
          <p:nvPr/>
        </p:nvSpPr>
        <p:spPr>
          <a:xfrm>
            <a:off x="2411413" y="3068638"/>
            <a:ext cx="2373312" cy="2036762"/>
          </a:xfrm>
          <a:custGeom>
            <a:avLst/>
            <a:gdLst/>
            <a:ahLst/>
            <a:cxnLst/>
            <a:pathLst>
              <a:path w="1495" h="1283">
                <a:moveTo>
                  <a:pt x="0" y="0"/>
                </a:moveTo>
                <a:lnTo>
                  <a:pt x="1495" y="1283"/>
                </a:lnTo>
              </a:path>
            </a:pathLst>
          </a:custGeom>
          <a:noFill/>
          <a:ln w="5715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50" name="Полилиния 30749"/>
          <p:cNvSpPr/>
          <p:nvPr/>
        </p:nvSpPr>
        <p:spPr>
          <a:xfrm>
            <a:off x="2411413" y="3933825"/>
            <a:ext cx="2389187" cy="2132013"/>
          </a:xfrm>
          <a:custGeom>
            <a:avLst/>
            <a:gdLst/>
            <a:ahLst/>
            <a:cxnLst/>
            <a:pathLst>
              <a:path w="1505" h="1343">
                <a:moveTo>
                  <a:pt x="0" y="0"/>
                </a:moveTo>
                <a:lnTo>
                  <a:pt x="1505" y="1343"/>
                </a:lnTo>
              </a:path>
            </a:pathLst>
          </a:custGeom>
          <a:noFill/>
          <a:ln w="5715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51" name="Прямое соединение 30750"/>
          <p:cNvSpPr/>
          <p:nvPr/>
        </p:nvSpPr>
        <p:spPr>
          <a:xfrm flipV="1">
            <a:off x="2411413" y="4149725"/>
            <a:ext cx="2447925" cy="574675"/>
          </a:xfrm>
          <a:prstGeom prst="line">
            <a:avLst/>
          </a:prstGeom>
          <a:ln w="5715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53" name="Полилиния 30752"/>
          <p:cNvSpPr/>
          <p:nvPr/>
        </p:nvSpPr>
        <p:spPr>
          <a:xfrm>
            <a:off x="2392363" y="2193925"/>
            <a:ext cx="2454275" cy="3246438"/>
          </a:xfrm>
          <a:custGeom>
            <a:avLst/>
            <a:gdLst/>
            <a:ahLst/>
            <a:cxnLst/>
            <a:pathLst>
              <a:path w="1546" h="2045">
                <a:moveTo>
                  <a:pt x="0" y="2045"/>
                </a:moveTo>
                <a:lnTo>
                  <a:pt x="39" y="2036"/>
                </a:lnTo>
                <a:lnTo>
                  <a:pt x="1546" y="0"/>
                </a:lnTo>
              </a:path>
            </a:pathLst>
          </a:custGeom>
          <a:noFill/>
          <a:ln w="5715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56" name="Текстовое поле 30755"/>
          <p:cNvSpPr txBox="1"/>
          <p:nvPr/>
        </p:nvSpPr>
        <p:spPr>
          <a:xfrm>
            <a:off x="168275" y="404813"/>
            <a:ext cx="8689975" cy="11906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sz="3200" b="1" i="1">
                <a:latin typeface="Georgia" panose="02040502050405020303" pitchFamily="18" charset="0"/>
              </a:rPr>
              <a:t>№3.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Выберите  описание  каждой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математической  модели.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1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8" dur="1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1" dur="10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4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1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  <p:bldP spid="30724" grpId="0" animBg="1"/>
      <p:bldP spid="30725" grpId="0" animBg="1"/>
      <p:bldP spid="30726" grpId="0" animBg="1"/>
      <p:bldP spid="30728" grpId="0" animBg="1"/>
      <p:bldP spid="30737" grpId="0" animBg="1"/>
      <p:bldP spid="30738" grpId="0" animBg="1"/>
      <p:bldP spid="30739" grpId="0" animBg="1"/>
      <p:bldP spid="30740" grpId="0" animBg="1"/>
      <p:bldP spid="30741" grpId="0" animBg="1"/>
      <p:bldP spid="307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Заголовок 12289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84238"/>
          </a:xfrm>
          <a:ln/>
        </p:spPr>
        <p:txBody>
          <a:bodyPr anchor="ctr" anchorCtr="0"/>
          <a:p>
            <a:pPr algn="ctr"/>
            <a:r>
              <a:rPr sz="40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Повторение.</a:t>
            </a:r>
            <a:endParaRPr sz="40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2294" name="Прямоугольник 12293"/>
          <p:cNvSpPr/>
          <p:nvPr/>
        </p:nvSpPr>
        <p:spPr>
          <a:xfrm>
            <a:off x="0" y="14954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293" name="Объект 12292"/>
          <p:cNvGraphicFramePr/>
          <p:nvPr/>
        </p:nvGraphicFramePr>
        <p:xfrm>
          <a:off x="0" y="1495425"/>
          <a:ext cx="5795963" cy="527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" imgW="4248150" imgH="3867150" progId="GraphCtrl.Document">
                  <p:embed/>
                </p:oleObj>
              </mc:Choice>
              <mc:Fallback>
                <p:oleObj name="" r:id="rId1" imgW="4248150" imgH="3867150" progId="GraphCtrl.Document">
                  <p:embed/>
                  <p:pic>
                    <p:nvPicPr>
                      <p:cNvPr id="0" name="Изображение 31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0" y="1495425"/>
                        <a:ext cx="5795963" cy="5276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Текстовое поле 12294"/>
          <p:cNvSpPr txBox="1"/>
          <p:nvPr/>
        </p:nvSpPr>
        <p:spPr>
          <a:xfrm>
            <a:off x="1187450" y="620713"/>
            <a:ext cx="7119938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Georgia" panose="02040502050405020303" pitchFamily="18" charset="0"/>
              </a:rPr>
              <a:t>№4. Найдите  соответствия: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2297" name="Прямоугольник 12296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296" name="Объект 12295"/>
          <p:cNvGraphicFramePr/>
          <p:nvPr/>
        </p:nvGraphicFramePr>
        <p:xfrm>
          <a:off x="5867400" y="3429000"/>
          <a:ext cx="22320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3" imgW="635000" imgH="203200" progId="Equation.3">
                  <p:embed/>
                </p:oleObj>
              </mc:Choice>
              <mc:Fallback>
                <p:oleObj name="" r:id="rId3" imgW="635000" imgH="203200" progId="Equation.3">
                  <p:embed/>
                  <p:pic>
                    <p:nvPicPr>
                      <p:cNvPr id="0" name="Изображение 311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67400" y="3429000"/>
                        <a:ext cx="2232025" cy="698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Прямоугольник 12298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298" name="Объект 12297"/>
          <p:cNvGraphicFramePr/>
          <p:nvPr/>
        </p:nvGraphicFramePr>
        <p:xfrm>
          <a:off x="5867400" y="1844675"/>
          <a:ext cx="19558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5" imgW="545465" imgH="203200" progId="Equation.3">
                  <p:embed/>
                </p:oleObj>
              </mc:Choice>
              <mc:Fallback>
                <p:oleObj name="" r:id="rId5" imgW="545465" imgH="203200" progId="Equation.3">
                  <p:embed/>
                  <p:pic>
                    <p:nvPicPr>
                      <p:cNvPr id="0" name="Изображение 31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67400" y="1844675"/>
                        <a:ext cx="1955800" cy="712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Прямоугольник 12300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300" name="Объект 12299"/>
          <p:cNvGraphicFramePr/>
          <p:nvPr/>
        </p:nvGraphicFramePr>
        <p:xfrm>
          <a:off x="5867400" y="2636838"/>
          <a:ext cx="23574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7" imgW="659765" imgH="203200" progId="Equation.3">
                  <p:embed/>
                </p:oleObj>
              </mc:Choice>
              <mc:Fallback>
                <p:oleObj name="" r:id="rId7" imgW="659765" imgH="203200" progId="Equation.3">
                  <p:embed/>
                  <p:pic>
                    <p:nvPicPr>
                      <p:cNvPr id="0" name="Изображение 311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67400" y="2636838"/>
                        <a:ext cx="2357438" cy="714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Прямоугольник 12302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302" name="Объект 12301"/>
          <p:cNvGraphicFramePr/>
          <p:nvPr/>
        </p:nvGraphicFramePr>
        <p:xfrm>
          <a:off x="5867400" y="4221163"/>
          <a:ext cx="1563688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9" imgW="443865" imgH="203200" progId="Equation.3">
                  <p:embed/>
                </p:oleObj>
              </mc:Choice>
              <mc:Fallback>
                <p:oleObj name="" r:id="rId9" imgW="443865" imgH="203200" progId="Equation.3">
                  <p:embed/>
                  <p:pic>
                    <p:nvPicPr>
                      <p:cNvPr id="0" name="Изображение 31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67400" y="4221163"/>
                        <a:ext cx="1563688" cy="703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4" name="Овал 12303"/>
          <p:cNvSpPr/>
          <p:nvPr/>
        </p:nvSpPr>
        <p:spPr>
          <a:xfrm>
            <a:off x="8316913" y="3429000"/>
            <a:ext cx="647700" cy="625475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305" name="Овал 12304"/>
          <p:cNvSpPr/>
          <p:nvPr/>
        </p:nvSpPr>
        <p:spPr>
          <a:xfrm>
            <a:off x="8316913" y="1844675"/>
            <a:ext cx="647700" cy="625475"/>
          </a:xfrm>
          <a:prstGeom prst="ellipse">
            <a:avLst/>
          </a:prstGeom>
          <a:solidFill>
            <a:srgbClr val="00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306" name="Овал 12305"/>
          <p:cNvSpPr/>
          <p:nvPr/>
        </p:nvSpPr>
        <p:spPr>
          <a:xfrm>
            <a:off x="8316913" y="2636838"/>
            <a:ext cx="647700" cy="62547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307" name="Овал 12306"/>
          <p:cNvSpPr/>
          <p:nvPr/>
        </p:nvSpPr>
        <p:spPr>
          <a:xfrm>
            <a:off x="8316913" y="4221163"/>
            <a:ext cx="647700" cy="625475"/>
          </a:xfrm>
          <a:prstGeom prst="ellipse">
            <a:avLst/>
          </a:prstGeom>
          <a:solidFill>
            <a:srgbClr val="008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309" name="Прямоугольник 12308"/>
          <p:cNvSpPr/>
          <p:nvPr/>
        </p:nvSpPr>
        <p:spPr>
          <a:xfrm>
            <a:off x="4895850" y="4913313"/>
            <a:ext cx="4248150" cy="1944687"/>
          </a:xfrm>
          <a:prstGeom prst="rect">
            <a:avLst/>
          </a:prstGeom>
          <a:solidFill>
            <a:srgbClr val="FEE2F4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Какой  график 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 является  графиком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функции  прямой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пропорциональности?</a:t>
            </a:r>
            <a:endParaRPr sz="2400" b="1" i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 tmFilter="0,0; .5, 0; 1, 1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50"/>
                            </p:stCondLst>
                            <p:childTnLst>
                              <p:par>
                                <p:cTn id="3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250"/>
                            </p:stCondLst>
                            <p:childTnLst>
                              <p:par>
                                <p:cTn id="4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"/>
                            </p:stCondLst>
                            <p:childTnLst>
                              <p:par>
                                <p:cTn id="5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250"/>
                            </p:stCondLst>
                            <p:childTnLst>
                              <p:par>
                                <p:cTn id="5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122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0" grpId="1"/>
      <p:bldP spid="12295" grpId="0"/>
      <p:bldP spid="12309" grpId="0" animBg="1"/>
      <p:bldP spid="1230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Заголовок 2457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  <a:t>Построение  графика  </a:t>
            </a:r>
            <a:b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  <a:t>линейной  функции.  </a:t>
            </a:r>
            <a:endParaRPr sz="36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4581" name="Прямоугольник 24580"/>
          <p:cNvSpPr/>
          <p:nvPr/>
        </p:nvSpPr>
        <p:spPr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4580" name="Объект 24579"/>
          <p:cNvGraphicFramePr/>
          <p:nvPr/>
        </p:nvGraphicFramePr>
        <p:xfrm>
          <a:off x="684213" y="1935163"/>
          <a:ext cx="5111750" cy="396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" imgW="4762500" imgH="3695700" progId="GraphCtrl.Document">
                  <p:embed/>
                </p:oleObj>
              </mc:Choice>
              <mc:Fallback>
                <p:oleObj name="" r:id="rId1" imgW="4762500" imgH="3695700" progId="GraphCtrl.Document">
                  <p:embed/>
                  <p:pic>
                    <p:nvPicPr>
                      <p:cNvPr id="0" name="Изображение 31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84213" y="1935163"/>
                        <a:ext cx="5111750" cy="3965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Овал 24581"/>
          <p:cNvSpPr/>
          <p:nvPr/>
        </p:nvSpPr>
        <p:spPr>
          <a:xfrm>
            <a:off x="4284663" y="3716338"/>
            <a:ext cx="144462" cy="1222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4584" name="Овал 24583"/>
          <p:cNvSpPr/>
          <p:nvPr/>
        </p:nvSpPr>
        <p:spPr>
          <a:xfrm>
            <a:off x="1403350" y="5157788"/>
            <a:ext cx="144463" cy="1222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4605" name="Замещающее содержимое 24604"/>
          <p:cNvGraphicFramePr/>
          <p:nvPr>
            <p:ph idx="1"/>
          </p:nvPr>
        </p:nvGraphicFramePr>
        <p:xfrm>
          <a:off x="6804025" y="1989138"/>
          <a:ext cx="1593850" cy="2447925"/>
        </p:xfrm>
        <a:graphic>
          <a:graphicData uri="http://schemas.openxmlformats.org/drawingml/2006/table">
            <a:tbl>
              <a:tblPr/>
              <a:tblGrid>
                <a:gridCol w="796925"/>
                <a:gridCol w="796925"/>
              </a:tblGrid>
              <a:tr h="815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6" name="Текстовое поле 24605"/>
          <p:cNvSpPr txBox="1"/>
          <p:nvPr/>
        </p:nvSpPr>
        <p:spPr>
          <a:xfrm>
            <a:off x="4859338" y="4581525"/>
            <a:ext cx="3913187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Georgia" panose="02040502050405020303" pitchFamily="18" charset="0"/>
              </a:rPr>
              <a:t>Экзаменационный</a:t>
            </a:r>
            <a:endParaRPr sz="2800" b="1" i="1">
              <a:latin typeface="Georgia" panose="02040502050405020303" pitchFamily="18" charset="0"/>
            </a:endParaRPr>
          </a:p>
          <a:p>
            <a:r>
              <a:rPr sz="2800" b="1" i="1">
                <a:latin typeface="Georgia" panose="02040502050405020303" pitchFamily="18" charset="0"/>
              </a:rPr>
              <a:t>сборник:  № 174 (2)</a:t>
            </a:r>
            <a:endParaRPr sz="2800" b="1" i="1">
              <a:latin typeface="Georgia" panose="02040502050405020303" pitchFamily="18" charset="0"/>
            </a:endParaRPr>
          </a:p>
        </p:txBody>
      </p:sp>
      <p:sp>
        <p:nvSpPr>
          <p:cNvPr id="24607" name="Прямоугольник 24606"/>
          <p:cNvSpPr/>
          <p:nvPr/>
        </p:nvSpPr>
        <p:spPr>
          <a:xfrm>
            <a:off x="4140200" y="6092825"/>
            <a:ext cx="42481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Успехов!</a:t>
            </a:r>
            <a:endParaRPr lang="ru-RU" altLang="en-US" sz="2000" b="1" i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4608" name="Прямоугольник 24607"/>
          <p:cNvSpPr/>
          <p:nvPr/>
        </p:nvSpPr>
        <p:spPr>
          <a:xfrm rot="5400000">
            <a:off x="-1908175" y="4148138"/>
            <a:ext cx="4537075" cy="36036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Прямая  линия.</a:t>
            </a:r>
            <a:endParaRPr lang="ru-RU" altLang="en-US" sz="2000" b="1" i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00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4609" name="Прямоугольник 24608"/>
          <p:cNvSpPr/>
          <p:nvPr/>
        </p:nvSpPr>
        <p:spPr>
          <a:xfrm>
            <a:off x="611188" y="1484313"/>
            <a:ext cx="31670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sz="3200" b="1" i="1">
                <a:solidFill>
                  <a:schemeClr val="bg2"/>
                </a:solidFill>
                <a:latin typeface="Times New Roman" panose="02020603050405020304" pitchFamily="18" charset="0"/>
              </a:rPr>
              <a:t>y</a:t>
            </a:r>
            <a:r>
              <a:rPr sz="3200" b="1" i="1">
                <a:solidFill>
                  <a:schemeClr val="bg2"/>
                </a:solidFill>
                <a:latin typeface="Times New Roman" panose="02020603050405020304" pitchFamily="18" charset="0"/>
              </a:rPr>
              <a:t> = ах + </a:t>
            </a:r>
            <a:r>
              <a:rPr lang="en-US" altLang="x-none" sz="3200" b="1" i="1">
                <a:solidFill>
                  <a:schemeClr val="bg2"/>
                </a:solidFill>
                <a:latin typeface="Times New Roman" panose="02020603050405020304" pitchFamily="18" charset="0"/>
              </a:rPr>
              <a:t>b</a:t>
            </a:r>
            <a:endParaRPr sz="3200" b="1" i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606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606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606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606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24606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"/>
                            </p:stCondLst>
                            <p:childTnLst>
                              <p:par>
                                <p:cTn id="64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>
                                            <p:txEl>
                                              <p:charRg st="1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606">
                                            <p:txEl>
                                              <p:charRg st="1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606">
                                            <p:txEl>
                                              <p:charRg st="1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606">
                                            <p:txEl>
                                              <p:charRg st="1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606">
                                            <p:txEl>
                                              <p:charRg st="1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24606">
                                            <p:txEl>
                                              <p:charRg st="1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99"/>
                            </p:stCondLst>
                            <p:childTnLst>
                              <p:par>
                                <p:cTn id="7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609" grpId="0"/>
    </p:bldLst>
  </p:timing>
</p:sld>
</file>

<file path=ppt/theme/theme1.xml><?xml version="1.0" encoding="utf-8"?>
<a:theme xmlns:a="http://schemas.openxmlformats.org/drawingml/2006/main" name="Пиксел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989B7"/>
      </a:accent6>
      <a:hlink>
        <a:srgbClr val="666699"/>
      </a:hlink>
      <a:folHlink>
        <a:srgbClr val="CCCCE6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66"/>
        </a:lt1>
        <a:dk2>
          <a:srgbClr val="FFFFFF"/>
        </a:dk2>
        <a:lt2>
          <a:srgbClr val="0066FF"/>
        </a:lt2>
        <a:accent1>
          <a:srgbClr val="6699FF"/>
        </a:accent1>
        <a:accent2>
          <a:srgbClr val="3333FF"/>
        </a:accent2>
        <a:accent3>
          <a:srgbClr val="AAAAB9"/>
        </a:accent3>
        <a:accent4>
          <a:srgbClr val="DCDCDC"/>
        </a:accent4>
        <a:accent5>
          <a:srgbClr val="B9CAFF"/>
        </a:accent5>
        <a:accent6>
          <a:srgbClr val="2D2DE5"/>
        </a:accent6>
        <a:hlink>
          <a:srgbClr val="FFCC00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4B49"/>
        </a:lt1>
        <a:dk2>
          <a:srgbClr val="FFFFFF"/>
        </a:dk2>
        <a:lt2>
          <a:srgbClr val="009999"/>
        </a:lt2>
        <a:accent1>
          <a:srgbClr val="33CCCC"/>
        </a:accent1>
        <a:accent2>
          <a:srgbClr val="008080"/>
        </a:accent2>
        <a:accent3>
          <a:srgbClr val="ADB2B1"/>
        </a:accent3>
        <a:accent4>
          <a:srgbClr val="DCDCDC"/>
        </a:accent4>
        <a:accent5>
          <a:srgbClr val="ADE2E2"/>
        </a:accent5>
        <a:accent6>
          <a:srgbClr val="007272"/>
        </a:accent6>
        <a:hlink>
          <a:srgbClr val="FFCC00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3399"/>
        </a:lt1>
        <a:dk2>
          <a:srgbClr val="FFFFFF"/>
        </a:dk2>
        <a:lt2>
          <a:srgbClr val="006699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CDCDC"/>
        </a:accent4>
        <a:accent5>
          <a:srgbClr val="AACAE2"/>
        </a:accent5>
        <a:accent6>
          <a:srgbClr val="02789D"/>
        </a:accent6>
        <a:hlink>
          <a:srgbClr val="FFCC00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F978D"/>
        </a:lt1>
        <a:dk2>
          <a:srgbClr val="FFFFFF"/>
        </a:dk2>
        <a:lt2>
          <a:srgbClr val="008080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CDCDC"/>
        </a:accent4>
        <a:accent5>
          <a:srgbClr val="AACAFF"/>
        </a:accent5>
        <a:accent6>
          <a:srgbClr val="008989"/>
        </a:accent6>
        <a:hlink>
          <a:srgbClr val="FFFFCC"/>
        </a:hlink>
        <a:folHlink>
          <a:srgbClr val="70CA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0000"/>
        </a:lt1>
        <a:dk2>
          <a:srgbClr val="FFFFFF"/>
        </a:dk2>
        <a:lt2>
          <a:srgbClr val="822504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CDCDC"/>
        </a:accent4>
        <a:accent5>
          <a:srgbClr val="FFCAAA"/>
        </a:accent5>
        <a:accent6>
          <a:srgbClr val="8D2504"/>
        </a:accent6>
        <a:hlink>
          <a:srgbClr val="FF3300"/>
        </a:hlink>
        <a:folHlink>
          <a:srgbClr val="7C07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4A7911"/>
        </a:lt1>
        <a:dk2>
          <a:srgbClr val="FFFFFF"/>
        </a:dk2>
        <a:lt2>
          <a:srgbClr val="336600"/>
        </a:lt2>
        <a:accent1>
          <a:srgbClr val="666633"/>
        </a:accent1>
        <a:accent2>
          <a:srgbClr val="669900"/>
        </a:accent2>
        <a:accent3>
          <a:srgbClr val="B2BEAA"/>
        </a:accent3>
        <a:accent4>
          <a:srgbClr val="DCDCDC"/>
        </a:accent4>
        <a:accent5>
          <a:srgbClr val="B9B9AD"/>
        </a:accent5>
        <a:accent6>
          <a:srgbClr val="5B8900"/>
        </a:accent6>
        <a:hlink>
          <a:srgbClr val="FFCC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75B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B89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C0465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192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CAEC1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989B7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0</TotalTime>
  <Words>2614</Words>
  <Application>WPS Presentation</Application>
  <PresentationFormat>Экран</PresentationFormat>
  <Paragraphs>645</Paragraphs>
  <Slides>25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67</vt:i4>
      </vt:variant>
      <vt:variant>
        <vt:lpstr>幻灯片标题</vt:lpstr>
      </vt:variant>
      <vt:variant>
        <vt:i4>25</vt:i4>
      </vt:variant>
    </vt:vector>
  </HeadingPairs>
  <TitlesOfParts>
    <vt:vector size="102" baseType="lpstr">
      <vt:lpstr>Arial</vt:lpstr>
      <vt:lpstr>SimSun</vt:lpstr>
      <vt:lpstr>Wingdings</vt:lpstr>
      <vt:lpstr>Times New Roman</vt:lpstr>
      <vt:lpstr>Arial Black</vt:lpstr>
      <vt:lpstr>Georgia</vt:lpstr>
      <vt:lpstr>Microsoft YaHei</vt:lpstr>
      <vt:lpstr>Arial Unicode MS</vt:lpstr>
      <vt:lpstr>Calibri</vt:lpstr>
      <vt:lpstr>Пиксел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GraphCtrl.Document</vt:lpstr>
      <vt:lpstr>Equation.3</vt:lpstr>
      <vt:lpstr>GraphCtrl.Document</vt:lpstr>
      <vt:lpstr>GraphCtrl.Document</vt:lpstr>
      <vt:lpstr>GraphCtrl.Document</vt:lpstr>
      <vt:lpstr>GraphCtrl.Document</vt:lpstr>
      <vt:lpstr>GraphCtrl.Document</vt:lpstr>
      <vt:lpstr>Equation.3</vt:lpstr>
      <vt:lpstr>Equation.3</vt:lpstr>
      <vt:lpstr>Equation.3</vt:lpstr>
      <vt:lpstr>Equation.3</vt:lpstr>
      <vt:lpstr>GraphCtrl.Document</vt:lpstr>
      <vt:lpstr>GraphCtrl.Document</vt:lpstr>
      <vt:lpstr>GraphCtrl.Document</vt:lpstr>
      <vt:lpstr>GraphCtrl.Document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Equation.3</vt:lpstr>
      <vt:lpstr>GraphCtrl.Document</vt:lpstr>
      <vt:lpstr>Equation.3</vt:lpstr>
      <vt:lpstr>GraphCtrl.Document</vt:lpstr>
      <vt:lpstr>Equation.3</vt:lpstr>
      <vt:lpstr>Equation.3</vt:lpstr>
      <vt:lpstr>GraphCtrl.Document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Повторение. «Функции и графики».</dc:title>
  <dc:creator>мама</dc:creator>
  <cp:lastModifiedBy>Людмила Мороз</cp:lastModifiedBy>
  <cp:revision>23</cp:revision>
  <dcterms:created xsi:type="dcterms:W3CDTF">2007-04-09T02:32:33Z</dcterms:created>
  <dcterms:modified xsi:type="dcterms:W3CDTF">2025-02-16T15:54:56Z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7A0D101693944016A3315ECAC477FA88_12</vt:lpwstr>
  </property>
  <property fmtid="{D5CDD505-2E9C-101B-9397-08002B2CF9AE}" pid="3" name="KSOProductBuildVer">
    <vt:lpwstr>1049-12.2.0.19805</vt:lpwstr>
  </property>
</Properties>
</file>